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917" r:id="rId2"/>
    <p:sldId id="1255" r:id="rId3"/>
    <p:sldId id="1253" r:id="rId4"/>
    <p:sldId id="1250" r:id="rId5"/>
    <p:sldId id="1251" r:id="rId6"/>
    <p:sldId id="1252" r:id="rId7"/>
    <p:sldId id="1254" r:id="rId8"/>
    <p:sldId id="749" r:id="rId9"/>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ānis Palamarčuks" initials="JP" lastIdx="1" clrIdx="0">
    <p:extLst>
      <p:ext uri="{19B8F6BF-5375-455C-9EA6-DF929625EA0E}">
        <p15:presenceInfo xmlns:p15="http://schemas.microsoft.com/office/powerpoint/2012/main" userId="S-1-5-21-734147818-1251574435-2103723179-7982" providerId="AD"/>
      </p:ext>
    </p:extLst>
  </p:cmAuthor>
  <p:cmAuthor id="2" name="Sandris Celmiņš" initials="SC" lastIdx="3" clrIdx="1">
    <p:extLst>
      <p:ext uri="{19B8F6BF-5375-455C-9EA6-DF929625EA0E}">
        <p15:presenceInfo xmlns:p15="http://schemas.microsoft.com/office/powerpoint/2012/main" userId="S::Sandris.Celmins@bvkb.gov.lv::ff7c92eb-5d54-40b7-b771-2406e321301e" providerId="AD"/>
      </p:ext>
    </p:extLst>
  </p:cmAuthor>
  <p:cmAuthor id="3" name="Anita Apšāne" initials="AA" lastIdx="9" clrIdx="2">
    <p:extLst>
      <p:ext uri="{19B8F6BF-5375-455C-9EA6-DF929625EA0E}">
        <p15:presenceInfo xmlns:p15="http://schemas.microsoft.com/office/powerpoint/2012/main" userId="S::Anita.Apsane@bvkb.gov.lv::8ba2ce6a-dd41-4840-8ef1-453346c90a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8FA4"/>
    <a:srgbClr val="C7746B"/>
    <a:srgbClr val="92B2B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5847" autoAdjust="0"/>
  </p:normalViewPr>
  <p:slideViewPr>
    <p:cSldViewPr snapToGrid="0">
      <p:cViewPr varScale="1">
        <p:scale>
          <a:sx n="162" d="100"/>
          <a:sy n="162" d="100"/>
        </p:scale>
        <p:origin x="114" y="144"/>
      </p:cViewPr>
      <p:guideLst/>
    </p:cSldViewPr>
  </p:slid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98" d="100"/>
          <a:sy n="98" d="100"/>
        </p:scale>
        <p:origin x="94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1.5. BŪVNIECĪBAS LIETU sadalījums pēc riska līmeņa, skaits (1.5.1.+1.5.2.+1.5.3.):</c:v>
                </c:pt>
              </c:strCache>
            </c:strRef>
          </c:tx>
          <c:spPr>
            <a:ln>
              <a:solidFill>
                <a:schemeClr val="tx1"/>
              </a:solidFill>
            </a:ln>
          </c:spPr>
          <c:dPt>
            <c:idx val="0"/>
            <c:bubble3D val="0"/>
            <c:spPr>
              <a:solidFill>
                <a:srgbClr val="00B050"/>
              </a:solidFill>
              <a:ln w="19050">
                <a:solidFill>
                  <a:schemeClr val="tx1"/>
                </a:solidFill>
              </a:ln>
              <a:effectLst/>
            </c:spPr>
            <c:extLst>
              <c:ext xmlns:c16="http://schemas.microsoft.com/office/drawing/2014/chart" uri="{C3380CC4-5D6E-409C-BE32-E72D297353CC}">
                <c16:uniqueId val="{00000001-4AF6-4CBA-B819-1CD4A315B0A2}"/>
              </c:ext>
            </c:extLst>
          </c:dPt>
          <c:dPt>
            <c:idx val="1"/>
            <c:bubble3D val="0"/>
            <c:spPr>
              <a:solidFill>
                <a:srgbClr val="FFFF00"/>
              </a:solidFill>
              <a:ln w="19050">
                <a:solidFill>
                  <a:schemeClr val="tx1"/>
                </a:solidFill>
              </a:ln>
              <a:effectLst/>
            </c:spPr>
            <c:extLst>
              <c:ext xmlns:c16="http://schemas.microsoft.com/office/drawing/2014/chart" uri="{C3380CC4-5D6E-409C-BE32-E72D297353CC}">
                <c16:uniqueId val="{00000003-4AF6-4CBA-B819-1CD4A315B0A2}"/>
              </c:ext>
            </c:extLst>
          </c:dPt>
          <c:dPt>
            <c:idx val="2"/>
            <c:bubble3D val="0"/>
            <c:spPr>
              <a:solidFill>
                <a:srgbClr val="FF0000"/>
              </a:solidFill>
              <a:ln w="19050">
                <a:solidFill>
                  <a:schemeClr val="tx1"/>
                </a:solidFill>
              </a:ln>
              <a:effectLst/>
            </c:spPr>
            <c:extLst>
              <c:ext xmlns:c16="http://schemas.microsoft.com/office/drawing/2014/chart" uri="{C3380CC4-5D6E-409C-BE32-E72D297353CC}">
                <c16:uniqueId val="{00000002-4AF6-4CBA-B819-1CD4A315B0A2}"/>
              </c:ext>
            </c:extLst>
          </c:dPt>
          <c:dLbls>
            <c:dLbl>
              <c:idx val="0"/>
              <c:layout>
                <c:manualLayout>
                  <c:x val="-8.6229228994626986E-3"/>
                  <c:y val="1.41014808879032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F6-4CBA-B819-1CD4A315B0A2}"/>
                </c:ext>
              </c:extLst>
            </c:dLbl>
            <c:dLbl>
              <c:idx val="1"/>
              <c:layout>
                <c:manualLayout>
                  <c:x val="-0.13282884349610966"/>
                  <c:y val="-7.36706023052174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F6-4CBA-B819-1CD4A315B0A2}"/>
                </c:ext>
              </c:extLst>
            </c:dLbl>
            <c:dLbl>
              <c:idx val="2"/>
              <c:layout>
                <c:manualLayout>
                  <c:x val="0.16227068801726813"/>
                  <c:y val="3.15709710141068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AF6-4CBA-B819-1CD4A315B0A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lv-LV"/>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Zems riska līmenis</c:v>
                </c:pt>
                <c:pt idx="1">
                  <c:v>Vidējs riska līmenis</c:v>
                </c:pt>
                <c:pt idx="2">
                  <c:v>Augsts riska līmenis</c:v>
                </c:pt>
              </c:strCache>
            </c:strRef>
          </c:cat>
          <c:val>
            <c:numRef>
              <c:f>Sheet1!$B$2:$B$4</c:f>
              <c:numCache>
                <c:formatCode>General</c:formatCode>
                <c:ptCount val="3"/>
                <c:pt idx="0">
                  <c:v>8</c:v>
                </c:pt>
                <c:pt idx="1">
                  <c:v>321</c:v>
                </c:pt>
                <c:pt idx="2">
                  <c:v>277</c:v>
                </c:pt>
              </c:numCache>
            </c:numRef>
          </c:val>
          <c:extLst>
            <c:ext xmlns:c16="http://schemas.microsoft.com/office/drawing/2014/chart" uri="{C3380CC4-5D6E-409C-BE32-E72D297353CC}">
              <c16:uniqueId val="{00000000-4AF6-4CBA-B819-1CD4A315B0A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85421061678242782"/>
          <c:w val="1"/>
          <c:h val="0.12734183405436944"/>
        </c:manualLayout>
      </c:layout>
      <c:overlay val="0"/>
      <c:spPr>
        <a:noFill/>
        <a:ln>
          <a:noFill/>
        </a:ln>
        <a:effectLst/>
      </c:spPr>
      <c:txPr>
        <a:bodyPr rot="0" spcFirstLastPara="1" vertOverflow="ellipsis" vert="horz" wrap="square" anchor="ctr" anchorCtr="1"/>
        <a:lstStyle/>
        <a:p>
          <a:pPr>
            <a:defRPr sz="1410" b="1" i="0" u="none" strike="noStrike" kern="1200" baseline="0">
              <a:solidFill>
                <a:schemeClr val="tx1"/>
              </a:solidFill>
              <a:latin typeface="Times New Roman" panose="02020603050405020304" pitchFamily="18" charset="0"/>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Atzinumu sadalījums pēc pārkāpumu esamības, skaits</c:v>
                </c:pt>
              </c:strCache>
            </c:strRef>
          </c:tx>
          <c:spPr>
            <a:ln>
              <a:solidFill>
                <a:schemeClr val="tx1"/>
              </a:solidFill>
            </a:ln>
          </c:spPr>
          <c:dPt>
            <c:idx val="0"/>
            <c:bubble3D val="0"/>
            <c:spPr>
              <a:solidFill>
                <a:srgbClr val="00B050"/>
              </a:solidFill>
              <a:ln w="19050">
                <a:solidFill>
                  <a:schemeClr val="tx1"/>
                </a:solidFill>
              </a:ln>
              <a:effectLst/>
            </c:spPr>
            <c:extLst>
              <c:ext xmlns:c16="http://schemas.microsoft.com/office/drawing/2014/chart" uri="{C3380CC4-5D6E-409C-BE32-E72D297353CC}">
                <c16:uniqueId val="{00000001-4AF6-4CBA-B819-1CD4A315B0A2}"/>
              </c:ext>
            </c:extLst>
          </c:dPt>
          <c:dPt>
            <c:idx val="1"/>
            <c:bubble3D val="0"/>
            <c:spPr>
              <a:solidFill>
                <a:srgbClr val="FFFF00"/>
              </a:solidFill>
              <a:ln w="19050">
                <a:solidFill>
                  <a:schemeClr val="tx1"/>
                </a:solidFill>
              </a:ln>
              <a:effectLst/>
            </c:spPr>
            <c:extLst>
              <c:ext xmlns:c16="http://schemas.microsoft.com/office/drawing/2014/chart" uri="{C3380CC4-5D6E-409C-BE32-E72D297353CC}">
                <c16:uniqueId val="{00000003-4AF6-4CBA-B819-1CD4A315B0A2}"/>
              </c:ext>
            </c:extLst>
          </c:dPt>
          <c:dPt>
            <c:idx val="2"/>
            <c:bubble3D val="0"/>
            <c:spPr>
              <a:solidFill>
                <a:srgbClr val="FF0000"/>
              </a:solidFill>
              <a:ln w="19050">
                <a:solidFill>
                  <a:schemeClr val="tx1"/>
                </a:solidFill>
              </a:ln>
              <a:effectLst/>
            </c:spPr>
            <c:extLst>
              <c:ext xmlns:c16="http://schemas.microsoft.com/office/drawing/2014/chart" uri="{C3380CC4-5D6E-409C-BE32-E72D297353CC}">
                <c16:uniqueId val="{00000002-4AF6-4CBA-B819-1CD4A315B0A2}"/>
              </c:ext>
            </c:extLst>
          </c:dPt>
          <c:dLbls>
            <c:dLbl>
              <c:idx val="0"/>
              <c:layout>
                <c:manualLayout>
                  <c:x val="-0.14844334399606299"/>
                  <c:y val="-0.136553510300596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F6-4CBA-B819-1CD4A315B0A2}"/>
                </c:ext>
              </c:extLst>
            </c:dLbl>
            <c:dLbl>
              <c:idx val="1"/>
              <c:layout>
                <c:manualLayout>
                  <c:x val="0.11079749015748032"/>
                  <c:y val="6.77605765403188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F6-4CBA-B819-1CD4A315B0A2}"/>
                </c:ext>
              </c:extLst>
            </c:dLbl>
            <c:dLbl>
              <c:idx val="2"/>
              <c:layout>
                <c:manualLayout>
                  <c:x val="1.6094854987668474E-2"/>
                  <c:y val="8.38390269765144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AF6-4CBA-B819-1CD4A315B0A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lv-LV"/>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pārkāpumi nav konstatēti</c:v>
                </c:pt>
                <c:pt idx="1">
                  <c:v>pārkāpumi  konstatēti</c:v>
                </c:pt>
                <c:pt idx="2">
                  <c:v>būvdarbi ir apturēti</c:v>
                </c:pt>
              </c:strCache>
            </c:strRef>
          </c:cat>
          <c:val>
            <c:numRef>
              <c:f>Sheet1!$B$2:$B$4</c:f>
              <c:numCache>
                <c:formatCode>General</c:formatCode>
                <c:ptCount val="3"/>
                <c:pt idx="0">
                  <c:v>382</c:v>
                </c:pt>
                <c:pt idx="1">
                  <c:v>149</c:v>
                </c:pt>
                <c:pt idx="2">
                  <c:v>25</c:v>
                </c:pt>
              </c:numCache>
            </c:numRef>
          </c:val>
          <c:extLst>
            <c:ext xmlns:c16="http://schemas.microsoft.com/office/drawing/2014/chart" uri="{C3380CC4-5D6E-409C-BE32-E72D297353CC}">
              <c16:uniqueId val="{00000000-4AF6-4CBA-B819-1CD4A315B0A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85421061678242782"/>
          <c:w val="1"/>
          <c:h val="0.12734183405436944"/>
        </c:manualLayout>
      </c:layout>
      <c:overlay val="0"/>
      <c:spPr>
        <a:noFill/>
        <a:ln>
          <a:noFill/>
        </a:ln>
        <a:effectLst/>
      </c:spPr>
      <c:txPr>
        <a:bodyPr rot="0" spcFirstLastPara="1" vertOverflow="ellipsis" vert="horz" wrap="square" anchor="ctr" anchorCtr="1"/>
        <a:lstStyle/>
        <a:p>
          <a:pPr>
            <a:defRPr sz="1410" b="1" i="0" u="none" strike="noStrike" kern="1200" baseline="0">
              <a:solidFill>
                <a:schemeClr val="tx1"/>
              </a:solidFill>
              <a:latin typeface="Times New Roman" panose="02020603050405020304" pitchFamily="18" charset="0"/>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Pieņemti ekspluatācijā, objekti </c:v>
                </c:pt>
              </c:strCache>
            </c:strRef>
          </c:tx>
          <c:spPr>
            <a:ln>
              <a:solidFill>
                <a:schemeClr val="tx1"/>
              </a:solidFill>
            </a:ln>
          </c:spPr>
          <c:dPt>
            <c:idx val="0"/>
            <c:bubble3D val="0"/>
            <c:spPr>
              <a:solidFill>
                <a:srgbClr val="00B050"/>
              </a:solidFill>
              <a:ln w="19050">
                <a:solidFill>
                  <a:schemeClr val="tx1"/>
                </a:solidFill>
              </a:ln>
              <a:effectLst/>
            </c:spPr>
            <c:extLst>
              <c:ext xmlns:c16="http://schemas.microsoft.com/office/drawing/2014/chart" uri="{C3380CC4-5D6E-409C-BE32-E72D297353CC}">
                <c16:uniqueId val="{00000001-4AF6-4CBA-B819-1CD4A315B0A2}"/>
              </c:ext>
            </c:extLst>
          </c:dPt>
          <c:dPt>
            <c:idx val="1"/>
            <c:bubble3D val="0"/>
            <c:spPr>
              <a:solidFill>
                <a:srgbClr val="FFFF00"/>
              </a:solidFill>
              <a:ln w="19050">
                <a:solidFill>
                  <a:schemeClr val="tx1"/>
                </a:solidFill>
              </a:ln>
              <a:effectLst/>
            </c:spPr>
            <c:extLst>
              <c:ext xmlns:c16="http://schemas.microsoft.com/office/drawing/2014/chart" uri="{C3380CC4-5D6E-409C-BE32-E72D297353CC}">
                <c16:uniqueId val="{00000003-4AF6-4CBA-B819-1CD4A315B0A2}"/>
              </c:ext>
            </c:extLst>
          </c:dPt>
          <c:dLbls>
            <c:dLbl>
              <c:idx val="0"/>
              <c:layout>
                <c:manualLayout>
                  <c:x val="-6.3703671577282781E-2"/>
                  <c:y val="-0.2226420667065314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F6-4CBA-B819-1CD4A315B0A2}"/>
                </c:ext>
              </c:extLst>
            </c:dLbl>
            <c:dLbl>
              <c:idx val="1"/>
              <c:layout>
                <c:manualLayout>
                  <c:x val="4.9361325207449409E-2"/>
                  <c:y val="0.1015811147452083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F6-4CBA-B819-1CD4A315B0A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lv-LV"/>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uz būvatļaujas pamata</c:v>
                </c:pt>
                <c:pt idx="1">
                  <c:v>uz apliecinājuma kartes un paskaidrojuma raksta pamata </c:v>
                </c:pt>
              </c:strCache>
            </c:strRef>
          </c:cat>
          <c:val>
            <c:numRef>
              <c:f>Sheet1!$B$2:$B$3</c:f>
              <c:numCache>
                <c:formatCode>General</c:formatCode>
                <c:ptCount val="2"/>
                <c:pt idx="0">
                  <c:v>140</c:v>
                </c:pt>
                <c:pt idx="1">
                  <c:v>18</c:v>
                </c:pt>
              </c:numCache>
            </c:numRef>
          </c:val>
          <c:extLst>
            <c:ext xmlns:c16="http://schemas.microsoft.com/office/drawing/2014/chart" uri="{C3380CC4-5D6E-409C-BE32-E72D297353CC}">
              <c16:uniqueId val="{00000000-4AF6-4CBA-B819-1CD4A315B0A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85421061678242782"/>
          <c:w val="1"/>
          <c:h val="0.12734183405436944"/>
        </c:manualLayout>
      </c:layout>
      <c:overlay val="0"/>
      <c:spPr>
        <a:noFill/>
        <a:ln>
          <a:noFill/>
        </a:ln>
        <a:effectLst/>
      </c:spPr>
      <c:txPr>
        <a:bodyPr rot="0" spcFirstLastPara="1" vertOverflow="ellipsis" vert="horz" wrap="square" anchor="ctr" anchorCtr="1"/>
        <a:lstStyle/>
        <a:p>
          <a:pPr>
            <a:defRPr sz="1410" b="1" i="0" u="none" strike="noStrike" kern="1200" baseline="0">
              <a:solidFill>
                <a:schemeClr val="tx1"/>
              </a:solidFill>
              <a:latin typeface="Times New Roman" panose="02020603050405020304" pitchFamily="18" charset="0"/>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bet</c:v>
                </c:pt>
              </c:strCache>
            </c:strRef>
          </c:tx>
          <c:spPr>
            <a:ln>
              <a:solidFill>
                <a:schemeClr val="tx1"/>
              </a:solidFill>
            </a:ln>
          </c:spPr>
          <c:dPt>
            <c:idx val="0"/>
            <c:bubble3D val="0"/>
            <c:spPr>
              <a:solidFill>
                <a:srgbClr val="00B050"/>
              </a:solidFill>
              <a:ln w="19050">
                <a:solidFill>
                  <a:schemeClr val="tx1"/>
                </a:solidFill>
              </a:ln>
              <a:effectLst/>
            </c:spPr>
            <c:extLst>
              <c:ext xmlns:c16="http://schemas.microsoft.com/office/drawing/2014/chart" uri="{C3380CC4-5D6E-409C-BE32-E72D297353CC}">
                <c16:uniqueId val="{00000001-4AF6-4CBA-B819-1CD4A315B0A2}"/>
              </c:ext>
            </c:extLst>
          </c:dPt>
          <c:dPt>
            <c:idx val="1"/>
            <c:bubble3D val="0"/>
            <c:spPr>
              <a:solidFill>
                <a:srgbClr val="FFFF00"/>
              </a:solidFill>
              <a:ln w="19050">
                <a:solidFill>
                  <a:schemeClr val="tx1"/>
                </a:solidFill>
              </a:ln>
              <a:effectLst/>
            </c:spPr>
            <c:extLst>
              <c:ext xmlns:c16="http://schemas.microsoft.com/office/drawing/2014/chart" uri="{C3380CC4-5D6E-409C-BE32-E72D297353CC}">
                <c16:uniqueId val="{00000003-4AF6-4CBA-B819-1CD4A315B0A2}"/>
              </c:ext>
            </c:extLst>
          </c:dPt>
          <c:dPt>
            <c:idx val="2"/>
            <c:bubble3D val="0"/>
            <c:spPr>
              <a:solidFill>
                <a:schemeClr val="accent3"/>
              </a:solidFill>
              <a:ln w="19050">
                <a:solidFill>
                  <a:schemeClr val="tx1"/>
                </a:solidFill>
              </a:ln>
              <a:effectLst/>
            </c:spPr>
            <c:extLst>
              <c:ext xmlns:c16="http://schemas.microsoft.com/office/drawing/2014/chart" uri="{C3380CC4-5D6E-409C-BE32-E72D297353CC}">
                <c16:uniqueId val="{00000002-4AF6-4CBA-B819-1CD4A315B0A2}"/>
              </c:ext>
            </c:extLst>
          </c:dPt>
          <c:dPt>
            <c:idx val="3"/>
            <c:bubble3D val="0"/>
            <c:spPr>
              <a:solidFill>
                <a:schemeClr val="accent4"/>
              </a:solidFill>
              <a:ln w="19050">
                <a:solidFill>
                  <a:schemeClr val="tx1"/>
                </a:solidFill>
              </a:ln>
              <a:effectLst/>
            </c:spPr>
            <c:extLst>
              <c:ext xmlns:c16="http://schemas.microsoft.com/office/drawing/2014/chart" uri="{C3380CC4-5D6E-409C-BE32-E72D297353CC}">
                <c16:uniqueId val="{00000007-DEC3-4C92-B6E3-C806DD571D98}"/>
              </c:ext>
            </c:extLst>
          </c:dPt>
          <c:dPt>
            <c:idx val="4"/>
            <c:bubble3D val="0"/>
            <c:spPr>
              <a:solidFill>
                <a:srgbClr val="FF0000"/>
              </a:solidFill>
              <a:ln w="19050">
                <a:solidFill>
                  <a:schemeClr val="tx1"/>
                </a:solidFill>
              </a:ln>
              <a:effectLst/>
            </c:spPr>
            <c:extLst>
              <c:ext xmlns:c16="http://schemas.microsoft.com/office/drawing/2014/chart" uri="{C3380CC4-5D6E-409C-BE32-E72D297353CC}">
                <c16:uniqueId val="{00000009-DEC3-4C92-B6E3-C806DD571D98}"/>
              </c:ext>
            </c:extLst>
          </c:dPt>
          <c:dLbls>
            <c:dLbl>
              <c:idx val="0"/>
              <c:layout>
                <c:manualLayout>
                  <c:x val="-4.4637258573421955E-2"/>
                  <c:y val="0.1017553750320299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F6-4CBA-B819-1CD4A315B0A2}"/>
                </c:ext>
              </c:extLst>
            </c:dLbl>
            <c:dLbl>
              <c:idx val="1"/>
              <c:layout>
                <c:manualLayout>
                  <c:x val="-0.10528846915719964"/>
                  <c:y val="-0.1493652290506614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F6-4CBA-B819-1CD4A315B0A2}"/>
                </c:ext>
              </c:extLst>
            </c:dLbl>
            <c:dLbl>
              <c:idx val="4"/>
              <c:layout>
                <c:manualLayout>
                  <c:x val="1.6094854987668474E-2"/>
                  <c:y val="8.38390269765144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EC3-4C92-B6E3-C806DD571D9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lv-LV"/>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Par atteikumu objektu pieņemt ekspluatācijā</c:v>
                </c:pt>
                <c:pt idx="1">
                  <c:v>Par termiņa pagarināšanu objekta pieņemšanai ekspluatācijai</c:v>
                </c:pt>
                <c:pt idx="2">
                  <c:v>Par būvdarbu apturēšanu </c:v>
                </c:pt>
                <c:pt idx="3">
                  <c:v>Par atļauju partraukt būvdarbus</c:v>
                </c:pt>
                <c:pt idx="4">
                  <c:v>Par atļauju turpināt būvdarbus</c:v>
                </c:pt>
              </c:strCache>
            </c:strRef>
          </c:cat>
          <c:val>
            <c:numRef>
              <c:f>Sheet1!$B$2:$B$6</c:f>
              <c:numCache>
                <c:formatCode>General</c:formatCode>
                <c:ptCount val="5"/>
                <c:pt idx="0">
                  <c:v>16</c:v>
                </c:pt>
                <c:pt idx="1">
                  <c:v>68</c:v>
                </c:pt>
                <c:pt idx="2">
                  <c:v>23</c:v>
                </c:pt>
                <c:pt idx="3">
                  <c:v>2</c:v>
                </c:pt>
                <c:pt idx="4">
                  <c:v>17</c:v>
                </c:pt>
              </c:numCache>
            </c:numRef>
          </c:val>
          <c:extLst>
            <c:ext xmlns:c16="http://schemas.microsoft.com/office/drawing/2014/chart" uri="{C3380CC4-5D6E-409C-BE32-E72D297353CC}">
              <c16:uniqueId val="{00000000-4AF6-4CBA-B819-1CD4A315B0A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76761885262734986"/>
          <c:w val="1"/>
          <c:h val="0.21393358251167513"/>
        </c:manualLayout>
      </c:layout>
      <c:overlay val="0"/>
      <c:spPr>
        <a:noFill/>
        <a:ln>
          <a:noFill/>
        </a:ln>
        <a:effectLst/>
      </c:spPr>
      <c:txPr>
        <a:bodyPr rot="0" spcFirstLastPara="1" vertOverflow="ellipsis" vert="horz" wrap="square" anchor="ctr" anchorCtr="1"/>
        <a:lstStyle/>
        <a:p>
          <a:pPr>
            <a:defRPr sz="1410" b="1" i="0" u="none" strike="noStrike" kern="1200" baseline="0">
              <a:solidFill>
                <a:schemeClr val="tx1"/>
              </a:solidFill>
              <a:latin typeface="Times New Roman" panose="02020603050405020304" pitchFamily="18" charset="0"/>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Atzinumu sadalījums pēc pārkāpumu esamības, skaits</c:v>
                </c:pt>
              </c:strCache>
            </c:strRef>
          </c:tx>
          <c:spPr>
            <a:ln>
              <a:solidFill>
                <a:schemeClr val="tx1"/>
              </a:solidFill>
            </a:ln>
          </c:spPr>
          <c:dPt>
            <c:idx val="0"/>
            <c:bubble3D val="0"/>
            <c:spPr>
              <a:solidFill>
                <a:srgbClr val="FFFF00"/>
              </a:solidFill>
              <a:ln w="19050">
                <a:solidFill>
                  <a:schemeClr val="tx1"/>
                </a:solidFill>
              </a:ln>
              <a:effectLst/>
            </c:spPr>
            <c:extLst>
              <c:ext xmlns:c16="http://schemas.microsoft.com/office/drawing/2014/chart" uri="{C3380CC4-5D6E-409C-BE32-E72D297353CC}">
                <c16:uniqueId val="{00000001-4AF6-4CBA-B819-1CD4A315B0A2}"/>
              </c:ext>
            </c:extLst>
          </c:dPt>
          <c:dPt>
            <c:idx val="1"/>
            <c:bubble3D val="0"/>
            <c:spPr>
              <a:solidFill>
                <a:srgbClr val="FF0000"/>
              </a:solidFill>
              <a:ln w="19050">
                <a:solidFill>
                  <a:schemeClr val="tx1"/>
                </a:solidFill>
              </a:ln>
              <a:effectLst/>
            </c:spPr>
            <c:extLst>
              <c:ext xmlns:c16="http://schemas.microsoft.com/office/drawing/2014/chart" uri="{C3380CC4-5D6E-409C-BE32-E72D297353CC}">
                <c16:uniqueId val="{00000003-4AF6-4CBA-B819-1CD4A315B0A2}"/>
              </c:ext>
            </c:extLst>
          </c:dPt>
          <c:dPt>
            <c:idx val="2"/>
            <c:bubble3D val="0"/>
            <c:spPr>
              <a:solidFill>
                <a:srgbClr val="00B050"/>
              </a:solidFill>
              <a:ln w="19050">
                <a:solidFill>
                  <a:schemeClr val="tx1"/>
                </a:solidFill>
              </a:ln>
              <a:effectLst/>
            </c:spPr>
            <c:extLst>
              <c:ext xmlns:c16="http://schemas.microsoft.com/office/drawing/2014/chart" uri="{C3380CC4-5D6E-409C-BE32-E72D297353CC}">
                <c16:uniqueId val="{00000002-4AF6-4CBA-B819-1CD4A315B0A2}"/>
              </c:ext>
            </c:extLst>
          </c:dPt>
          <c:dLbls>
            <c:dLbl>
              <c:idx val="0"/>
              <c:layout>
                <c:manualLayout>
                  <c:x val="-0.1166659299213407"/>
                  <c:y val="-1.66444343841012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F6-4CBA-B819-1CD4A315B0A2}"/>
                </c:ext>
              </c:extLst>
            </c:dLbl>
            <c:dLbl>
              <c:idx val="1"/>
              <c:layout>
                <c:manualLayout>
                  <c:x val="0.10444207388526958"/>
                  <c:y val="-9.10418023400794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F6-4CBA-B819-1CD4A315B0A2}"/>
                </c:ext>
              </c:extLst>
            </c:dLbl>
            <c:dLbl>
              <c:idx val="2"/>
              <c:layout>
                <c:manualLayout>
                  <c:x val="1.6094854987668474E-2"/>
                  <c:y val="8.38390269765144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AF6-4CBA-B819-1CD4A315B0A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lv-LV"/>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Uzsākts administratīvā pārkāpuma process</c:v>
                </c:pt>
                <c:pt idx="1">
                  <c:v>Lēmums par soda piemērošanu</c:v>
                </c:pt>
                <c:pt idx="2">
                  <c:v>Lēmums par administratīvā pārkāpuma procesa izbeigšanu</c:v>
                </c:pt>
              </c:strCache>
            </c:strRef>
          </c:cat>
          <c:val>
            <c:numRef>
              <c:f>Sheet1!$B$2:$B$4</c:f>
              <c:numCache>
                <c:formatCode>General</c:formatCode>
                <c:ptCount val="3"/>
                <c:pt idx="0">
                  <c:v>18</c:v>
                </c:pt>
                <c:pt idx="1">
                  <c:v>14</c:v>
                </c:pt>
                <c:pt idx="2">
                  <c:v>2</c:v>
                </c:pt>
              </c:numCache>
            </c:numRef>
          </c:val>
          <c:extLst>
            <c:ext xmlns:c16="http://schemas.microsoft.com/office/drawing/2014/chart" uri="{C3380CC4-5D6E-409C-BE32-E72D297353CC}">
              <c16:uniqueId val="{00000000-4AF6-4CBA-B819-1CD4A315B0A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85421061678242782"/>
          <c:w val="1"/>
          <c:h val="0.12734183405436944"/>
        </c:manualLayout>
      </c:layout>
      <c:overlay val="0"/>
      <c:spPr>
        <a:noFill/>
        <a:ln>
          <a:noFill/>
        </a:ln>
        <a:effectLst/>
      </c:spPr>
      <c:txPr>
        <a:bodyPr rot="0" spcFirstLastPara="1" vertOverflow="ellipsis" vert="horz" wrap="square" anchor="ctr" anchorCtr="1"/>
        <a:lstStyle/>
        <a:p>
          <a:pPr>
            <a:defRPr sz="1410" b="1" i="0" u="none" strike="noStrike" kern="1200" baseline="0">
              <a:solidFill>
                <a:schemeClr val="tx1"/>
              </a:solidFill>
              <a:latin typeface="Times New Roman" panose="02020603050405020304" pitchFamily="18" charset="0"/>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Atzinumu sadalījums pēc pārkāpumu esamības, skaits</c:v>
                </c:pt>
              </c:strCache>
            </c:strRef>
          </c:tx>
          <c:spPr>
            <a:ln>
              <a:solidFill>
                <a:schemeClr val="tx1"/>
              </a:solidFill>
            </a:ln>
          </c:spPr>
          <c:dPt>
            <c:idx val="0"/>
            <c:bubble3D val="0"/>
            <c:spPr>
              <a:solidFill>
                <a:srgbClr val="FFFF00"/>
              </a:solidFill>
              <a:ln w="19050">
                <a:solidFill>
                  <a:schemeClr val="tx1"/>
                </a:solidFill>
              </a:ln>
              <a:effectLst/>
            </c:spPr>
            <c:extLst>
              <c:ext xmlns:c16="http://schemas.microsoft.com/office/drawing/2014/chart" uri="{C3380CC4-5D6E-409C-BE32-E72D297353CC}">
                <c16:uniqueId val="{00000001-4AF6-4CBA-B819-1CD4A315B0A2}"/>
              </c:ext>
            </c:extLst>
          </c:dPt>
          <c:dPt>
            <c:idx val="1"/>
            <c:bubble3D val="0"/>
            <c:spPr>
              <a:solidFill>
                <a:srgbClr val="FF0000"/>
              </a:solidFill>
              <a:ln w="19050">
                <a:solidFill>
                  <a:schemeClr val="tx1"/>
                </a:solidFill>
              </a:ln>
              <a:effectLst/>
            </c:spPr>
            <c:extLst>
              <c:ext xmlns:c16="http://schemas.microsoft.com/office/drawing/2014/chart" uri="{C3380CC4-5D6E-409C-BE32-E72D297353CC}">
                <c16:uniqueId val="{00000003-4AF6-4CBA-B819-1CD4A315B0A2}"/>
              </c:ext>
            </c:extLst>
          </c:dPt>
          <c:dPt>
            <c:idx val="2"/>
            <c:bubble3D val="0"/>
            <c:spPr>
              <a:solidFill>
                <a:srgbClr val="00B050"/>
              </a:solidFill>
              <a:ln w="19050">
                <a:solidFill>
                  <a:schemeClr val="tx1"/>
                </a:solidFill>
              </a:ln>
              <a:effectLst/>
            </c:spPr>
            <c:extLst>
              <c:ext xmlns:c16="http://schemas.microsoft.com/office/drawing/2014/chart" uri="{C3380CC4-5D6E-409C-BE32-E72D297353CC}">
                <c16:uniqueId val="{00000002-4AF6-4CBA-B819-1CD4A315B0A2}"/>
              </c:ext>
            </c:extLst>
          </c:dPt>
          <c:dLbls>
            <c:dLbl>
              <c:idx val="0"/>
              <c:layout>
                <c:manualLayout>
                  <c:x val="-0.17386516893292309"/>
                  <c:y val="-1.66444343841012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F6-4CBA-B819-1CD4A315B0A2}"/>
                </c:ext>
              </c:extLst>
            </c:dLbl>
            <c:dLbl>
              <c:idx val="1"/>
              <c:layout>
                <c:manualLayout>
                  <c:x val="0.10020509321774494"/>
                  <c:y val="-0.193579671866034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F6-4CBA-B819-1CD4A315B0A2}"/>
                </c:ext>
              </c:extLst>
            </c:dLbl>
            <c:dLbl>
              <c:idx val="2"/>
              <c:layout>
                <c:manualLayout>
                  <c:x val="0.11354541034073498"/>
                  <c:y val="0.111510350721318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AF6-4CBA-B819-1CD4A315B0A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lv-LV"/>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Sheet1!$A$2:$A$4</c:f>
              <c:numCache>
                <c:formatCode>General</c:formatCode>
                <c:ptCount val="3"/>
                <c:pt idx="0">
                  <c:v>2021</c:v>
                </c:pt>
                <c:pt idx="1">
                  <c:v>2022</c:v>
                </c:pt>
                <c:pt idx="2">
                  <c:v>2023</c:v>
                </c:pt>
              </c:numCache>
            </c:numRef>
          </c:cat>
          <c:val>
            <c:numRef>
              <c:f>Sheet1!$B$2:$B$4</c:f>
              <c:numCache>
                <c:formatCode>General</c:formatCode>
                <c:ptCount val="3"/>
                <c:pt idx="0">
                  <c:v>801</c:v>
                </c:pt>
                <c:pt idx="1">
                  <c:v>745</c:v>
                </c:pt>
                <c:pt idx="2">
                  <c:v>544</c:v>
                </c:pt>
              </c:numCache>
            </c:numRef>
          </c:val>
          <c:extLst>
            <c:ext xmlns:c16="http://schemas.microsoft.com/office/drawing/2014/chart" uri="{C3380CC4-5D6E-409C-BE32-E72D297353CC}">
              <c16:uniqueId val="{00000000-4AF6-4CBA-B819-1CD4A315B0A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85421061678242782"/>
          <c:w val="1"/>
          <c:h val="0.12734183405436944"/>
        </c:manualLayout>
      </c:layout>
      <c:overlay val="0"/>
      <c:spPr>
        <a:noFill/>
        <a:ln>
          <a:noFill/>
        </a:ln>
        <a:effectLst/>
      </c:spPr>
      <c:txPr>
        <a:bodyPr rot="0" spcFirstLastPara="1" vertOverflow="ellipsis" vert="horz" wrap="square" anchor="ctr" anchorCtr="1"/>
        <a:lstStyle/>
        <a:p>
          <a:pPr>
            <a:defRPr sz="1410" b="1" i="0" u="none" strike="noStrike" kern="1200" baseline="0">
              <a:solidFill>
                <a:schemeClr val="tx1"/>
              </a:solidFill>
              <a:latin typeface="Times New Roman" panose="02020603050405020304" pitchFamily="18" charset="0"/>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E048B2-1213-4097-8A83-27E81A8B35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a:extLst>
              <a:ext uri="{FF2B5EF4-FFF2-40B4-BE49-F238E27FC236}">
                <a16:creationId xmlns:a16="http://schemas.microsoft.com/office/drawing/2014/main" id="{FFE5DE9F-B944-43A3-8D6F-67A28EB4A3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AF74D3-D7CD-4214-BFEA-12B5A329C6FE}" type="datetimeFigureOut">
              <a:rPr lang="lv-LV" smtClean="0"/>
              <a:t>01.12.2023</a:t>
            </a:fld>
            <a:endParaRPr lang="lv-LV"/>
          </a:p>
        </p:txBody>
      </p:sp>
      <p:sp>
        <p:nvSpPr>
          <p:cNvPr id="4" name="Footer Placeholder 3">
            <a:extLst>
              <a:ext uri="{FF2B5EF4-FFF2-40B4-BE49-F238E27FC236}">
                <a16:creationId xmlns:a16="http://schemas.microsoft.com/office/drawing/2014/main" id="{20D23B54-107A-4BFC-82B2-5813A480B97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a:extLst>
              <a:ext uri="{FF2B5EF4-FFF2-40B4-BE49-F238E27FC236}">
                <a16:creationId xmlns:a16="http://schemas.microsoft.com/office/drawing/2014/main" id="{4B15C8D4-1043-46EB-A4CE-49C6A5D26B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48FC66-F626-4053-A67A-BBB336848F4D}" type="slidenum">
              <a:rPr lang="lv-LV" smtClean="0"/>
              <a:t>‹#›</a:t>
            </a:fld>
            <a:endParaRPr lang="lv-LV"/>
          </a:p>
        </p:txBody>
      </p:sp>
    </p:spTree>
    <p:extLst>
      <p:ext uri="{BB962C8B-B14F-4D97-AF65-F5344CB8AC3E}">
        <p14:creationId xmlns:p14="http://schemas.microsoft.com/office/powerpoint/2010/main" val="3888081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93EE07-AC93-415F-8623-A5170DCCA4CE}" type="datetimeFigureOut">
              <a:rPr lang="lv-LV" smtClean="0"/>
              <a:t>01.12.2023</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77E213-FBF0-4FB6-A379-F97F387A85BE}" type="slidenum">
              <a:rPr lang="lv-LV" smtClean="0"/>
              <a:t>‹#›</a:t>
            </a:fld>
            <a:endParaRPr lang="lv-LV"/>
          </a:p>
        </p:txBody>
      </p:sp>
    </p:spTree>
    <p:extLst>
      <p:ext uri="{BB962C8B-B14F-4D97-AF65-F5344CB8AC3E}">
        <p14:creationId xmlns:p14="http://schemas.microsoft.com/office/powerpoint/2010/main" val="1161277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4A608D30-51D5-4434-8A74-401C909CFEB7}" type="slidenum">
              <a:rPr lang="lv-LV" smtClean="0"/>
              <a:pPr/>
              <a:t>1</a:t>
            </a:fld>
            <a:endParaRPr lang="lv-LV"/>
          </a:p>
        </p:txBody>
      </p:sp>
    </p:spTree>
    <p:extLst>
      <p:ext uri="{BB962C8B-B14F-4D97-AF65-F5344CB8AC3E}">
        <p14:creationId xmlns:p14="http://schemas.microsoft.com/office/powerpoint/2010/main" val="1801855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2</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2889659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3</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653886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4</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3437607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5</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3842098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6</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1500943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7</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2752826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14E999DC-9EA0-4259-819B-1AF7B4303B19}" type="datetimeFigureOut">
              <a:rPr lang="lv-LV" smtClean="0"/>
              <a:t>01.12.2023</a:t>
            </a:fld>
            <a:endParaRPr lang="lv-LV"/>
          </a:p>
        </p:txBody>
      </p:sp>
      <p:sp>
        <p:nvSpPr>
          <p:cNvPr id="5" name="Footer Placeholder 4"/>
          <p:cNvSpPr>
            <a:spLocks noGrp="1"/>
          </p:cNvSpPr>
          <p:nvPr>
            <p:ph type="ftr" sz="quarter" idx="11"/>
          </p:nvPr>
        </p:nvSpPr>
        <p:spPr/>
        <p:txBody>
          <a:bodyPr/>
          <a:lstStyle/>
          <a:p>
            <a:endParaRPr lang="lv-LV"/>
          </a:p>
        </p:txBody>
      </p:sp>
    </p:spTree>
    <p:extLst>
      <p:ext uri="{BB962C8B-B14F-4D97-AF65-F5344CB8AC3E}">
        <p14:creationId xmlns:p14="http://schemas.microsoft.com/office/powerpoint/2010/main" val="3542073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14E999DC-9EA0-4259-819B-1AF7B4303B19}" type="datetimeFigureOut">
              <a:rPr lang="lv-LV" smtClean="0"/>
              <a:t>01.12.2023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3372240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14E999DC-9EA0-4259-819B-1AF7B4303B19}" type="datetimeFigureOut">
              <a:rPr lang="lv-LV" smtClean="0"/>
              <a:t>01.12.2023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3675166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pic>
        <p:nvPicPr>
          <p:cNvPr id="10" name="Picture 9"/>
          <p:cNvPicPr>
            <a:picLocks noChangeAspect="1"/>
          </p:cNvPicPr>
          <p:nvPr userDrawn="1"/>
        </p:nvPicPr>
        <p:blipFill rotWithShape="1">
          <a:blip r:embed="rId3" cstate="print"/>
          <a:srcRect l="42765" t="13473" r="28727" b="56141"/>
          <a:stretch/>
        </p:blipFill>
        <p:spPr>
          <a:xfrm>
            <a:off x="4264663" y="0"/>
            <a:ext cx="3672454" cy="2446421"/>
          </a:xfrm>
          <a:prstGeom prst="rect">
            <a:avLst/>
          </a:prstGeom>
        </p:spPr>
      </p:pic>
    </p:spTree>
    <p:extLst>
      <p:ext uri="{BB962C8B-B14F-4D97-AF65-F5344CB8AC3E}">
        <p14:creationId xmlns:p14="http://schemas.microsoft.com/office/powerpoint/2010/main" val="834244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14E999DC-9EA0-4259-819B-1AF7B4303B19}" type="datetimeFigureOut">
              <a:rPr lang="lv-LV" smtClean="0"/>
              <a:t>01.12.2023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9" name="Slide Number Placeholder 3"/>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F832BF-1DDA-4BBE-B340-68BC40090DFC}" type="slidenum">
              <a:rPr lang="lv-LV" smtClean="0"/>
              <a:pPr/>
              <a:t>‹#›</a:t>
            </a:fld>
            <a:endParaRPr lang="lv-LV" dirty="0"/>
          </a:p>
        </p:txBody>
      </p:sp>
    </p:spTree>
    <p:extLst>
      <p:ext uri="{BB962C8B-B14F-4D97-AF65-F5344CB8AC3E}">
        <p14:creationId xmlns:p14="http://schemas.microsoft.com/office/powerpoint/2010/main" val="3029524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E999DC-9EA0-4259-819B-1AF7B4303B19}" type="datetimeFigureOut">
              <a:rPr lang="lv-LV" smtClean="0"/>
              <a:t>01.12.2023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140356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14E999DC-9EA0-4259-819B-1AF7B4303B19}" type="datetimeFigureOut">
              <a:rPr lang="lv-LV" smtClean="0"/>
              <a:t>01.12.2023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2260439-F6DD-4523-A801-03781BC0D091}" type="slidenum">
              <a:rPr lang="lv-LV" smtClean="0"/>
              <a:t>‹#›</a:t>
            </a:fld>
            <a:endParaRPr lang="lv-LV"/>
          </a:p>
        </p:txBody>
      </p:sp>
      <p:pic>
        <p:nvPicPr>
          <p:cNvPr id="9" name="Picture 8"/>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2956273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14E999DC-9EA0-4259-819B-1AF7B4303B19}" type="datetimeFigureOut">
              <a:rPr lang="lv-LV" smtClean="0"/>
              <a:t>01.12.2023</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E2260439-F6DD-4523-A801-03781BC0D091}" type="slidenum">
              <a:rPr lang="lv-LV" smtClean="0"/>
              <a:t>‹#›</a:t>
            </a:fld>
            <a:endParaRPr lang="lv-LV"/>
          </a:p>
        </p:txBody>
      </p:sp>
      <p:pic>
        <p:nvPicPr>
          <p:cNvPr id="11" name="Picture 10"/>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12" name="Slide Number Placeholder 8"/>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F832BF-1DDA-4BBE-B340-68BC40090DFC}" type="slidenum">
              <a:rPr lang="lv-LV" smtClean="0"/>
              <a:pPr/>
              <a:t>‹#›</a:t>
            </a:fld>
            <a:endParaRPr lang="lv-LV" dirty="0"/>
          </a:p>
        </p:txBody>
      </p:sp>
    </p:spTree>
    <p:extLst>
      <p:ext uri="{BB962C8B-B14F-4D97-AF65-F5344CB8AC3E}">
        <p14:creationId xmlns:p14="http://schemas.microsoft.com/office/powerpoint/2010/main" val="1198886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14E999DC-9EA0-4259-819B-1AF7B4303B19}" type="datetimeFigureOut">
              <a:rPr lang="lv-LV" smtClean="0"/>
              <a:t>01.12.2023</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7" name="Slide Number Placeholder 8"/>
          <p:cNvSpPr txBox="1">
            <a:spLocks/>
          </p:cNvSpPr>
          <p:nvPr userDrawn="1"/>
        </p:nvSpPr>
        <p:spPr>
          <a:xfrm>
            <a:off x="8610600" y="6356349"/>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F832BF-1DDA-4BBE-B340-68BC40090DFC}" type="slidenum">
              <a:rPr lang="lv-LV" smtClean="0"/>
              <a:pPr/>
              <a:t>‹#›</a:t>
            </a:fld>
            <a:endParaRPr lang="lv-LV" dirty="0"/>
          </a:p>
        </p:txBody>
      </p:sp>
    </p:spTree>
    <p:extLst>
      <p:ext uri="{BB962C8B-B14F-4D97-AF65-F5344CB8AC3E}">
        <p14:creationId xmlns:p14="http://schemas.microsoft.com/office/powerpoint/2010/main" val="2186908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2" name="Date Placeholder 1"/>
          <p:cNvSpPr>
            <a:spLocks noGrp="1"/>
          </p:cNvSpPr>
          <p:nvPr>
            <p:ph type="dt" sz="half" idx="10"/>
          </p:nvPr>
        </p:nvSpPr>
        <p:spPr/>
        <p:txBody>
          <a:bodyPr/>
          <a:lstStyle/>
          <a:p>
            <a:fld id="{14E999DC-9EA0-4259-819B-1AF7B4303B19}" type="datetimeFigureOut">
              <a:rPr lang="lv-LV" smtClean="0"/>
              <a:t>01.12.2023</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E2260439-F6DD-4523-A801-03781BC0D091}" type="slidenum">
              <a:rPr lang="lv-LV" smtClean="0"/>
              <a:t>‹#›</a:t>
            </a:fld>
            <a:endParaRPr lang="lv-LV"/>
          </a:p>
        </p:txBody>
      </p:sp>
    </p:spTree>
    <p:extLst>
      <p:ext uri="{BB962C8B-B14F-4D97-AF65-F5344CB8AC3E}">
        <p14:creationId xmlns:p14="http://schemas.microsoft.com/office/powerpoint/2010/main" val="229721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E999DC-9EA0-4259-819B-1AF7B4303B19}" type="datetimeFigureOut">
              <a:rPr lang="lv-LV" smtClean="0"/>
              <a:t>01.12.2023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2260439-F6DD-4523-A801-03781BC0D091}" type="slidenum">
              <a:rPr lang="lv-LV" smtClean="0"/>
              <a:t>‹#›</a:t>
            </a:fld>
            <a:endParaRPr lang="lv-LV"/>
          </a:p>
        </p:txBody>
      </p:sp>
      <p:pic>
        <p:nvPicPr>
          <p:cNvPr id="10" name="Picture 9"/>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333450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E999DC-9EA0-4259-819B-1AF7B4303B19}" type="datetimeFigureOut">
              <a:rPr lang="lv-LV" smtClean="0"/>
              <a:t>01.12.2023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2260439-F6DD-4523-A801-03781BC0D091}" type="slidenum">
              <a:rPr lang="lv-LV" smtClean="0"/>
              <a:t>‹#›</a:t>
            </a:fld>
            <a:endParaRPr lang="lv-LV"/>
          </a:p>
        </p:txBody>
      </p:sp>
      <p:pic>
        <p:nvPicPr>
          <p:cNvPr id="9" name="Picture 8"/>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10"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2260439-F6DD-4523-A801-03781BC0D091}" type="slidenum">
              <a:rPr lang="lv-LV" smtClean="0"/>
              <a:pPr/>
              <a:t>‹#›</a:t>
            </a:fld>
            <a:endParaRPr lang="lv-LV"/>
          </a:p>
        </p:txBody>
      </p:sp>
    </p:spTree>
    <p:extLst>
      <p:ext uri="{BB962C8B-B14F-4D97-AF65-F5344CB8AC3E}">
        <p14:creationId xmlns:p14="http://schemas.microsoft.com/office/powerpoint/2010/main" val="3653242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999DC-9EA0-4259-819B-1AF7B4303B19}" type="datetimeFigureOut">
              <a:rPr lang="lv-LV" smtClean="0"/>
              <a:t>01.12.2023</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60439-F6DD-4523-A801-03781BC0D091}" type="slidenum">
              <a:rPr lang="lv-LV" smtClean="0"/>
              <a:t>‹#›</a:t>
            </a:fld>
            <a:endParaRPr lang="lv-LV"/>
          </a:p>
        </p:txBody>
      </p:sp>
    </p:spTree>
    <p:extLst>
      <p:ext uri="{BB962C8B-B14F-4D97-AF65-F5344CB8AC3E}">
        <p14:creationId xmlns:p14="http://schemas.microsoft.com/office/powerpoint/2010/main" val="2597874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bvkb.gov.lv/lv/buvdarbu-valsts-kontrole-un-buvju-pienemsana-ekspluatacija"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hyperlink" Target="http://www.bvkb.gov.lv/"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783" y="2794877"/>
            <a:ext cx="11048302" cy="2941196"/>
          </a:xfrm>
        </p:spPr>
        <p:txBody>
          <a:bodyPr>
            <a:normAutofit fontScale="90000"/>
          </a:bodyPr>
          <a:lstStyle/>
          <a:p>
            <a:pPr algn="ctr">
              <a:lnSpc>
                <a:spcPct val="107000"/>
              </a:lnSpc>
              <a:spcAft>
                <a:spcPts val="800"/>
              </a:spcAft>
            </a:pPr>
            <a:r>
              <a:rPr lang="lv-LV" sz="1800" b="1" dirty="0" err="1">
                <a:solidFill>
                  <a:srgbClr val="212529"/>
                </a:solidFill>
                <a:effectLst/>
                <a:latin typeface="Verdana" panose="020B0604030504040204" pitchFamily="34" charset="0"/>
                <a:ea typeface="Calibri" panose="020F0502020204030204" pitchFamily="34" charset="0"/>
                <a:cs typeface="Times New Roman" panose="02020603050405020304" pitchFamily="18" charset="0"/>
              </a:rPr>
              <a:t>Vebinārs</a:t>
            </a:r>
            <a:r>
              <a:rPr lang="lv-LV" sz="1800" b="1" dirty="0">
                <a:solidFill>
                  <a:srgbClr val="212529"/>
                </a:solidFill>
                <a:effectLst/>
                <a:latin typeface="Verdana" panose="020B0604030504040204" pitchFamily="34" charset="0"/>
                <a:ea typeface="Calibri" panose="020F0502020204030204" pitchFamily="34" charset="0"/>
                <a:cs typeface="Times New Roman" panose="02020603050405020304" pitchFamily="18" charset="0"/>
              </a:rPr>
              <a:t> būvniecības procesa dalībniekiem</a:t>
            </a:r>
            <a:br>
              <a:rPr lang="lv-LV" sz="1800" dirty="0">
                <a:effectLst/>
                <a:latin typeface="Calibri" panose="020F0502020204030204" pitchFamily="34" charset="0"/>
                <a:ea typeface="Calibri" panose="020F0502020204030204" pitchFamily="34" charset="0"/>
                <a:cs typeface="Times New Roman" panose="02020603050405020304" pitchFamily="18" charset="0"/>
              </a:rPr>
            </a:br>
            <a:r>
              <a:rPr lang="lv-LV" sz="1800" b="1" dirty="0">
                <a:effectLst/>
                <a:latin typeface="Verdana" panose="020B0604030504040204" pitchFamily="34" charset="0"/>
                <a:ea typeface="Calibri" panose="020F0502020204030204" pitchFamily="34" charset="0"/>
                <a:cs typeface="Times New Roman" panose="02020603050405020304" pitchFamily="18" charset="0"/>
              </a:rPr>
              <a:t>“Būvju tehniskās apsekošanas atzinuma būtība no uzraugošo institūciju skatupunkta”</a:t>
            </a:r>
            <a:br>
              <a:rPr lang="lv-LV" sz="1800" dirty="0">
                <a:effectLst/>
                <a:latin typeface="Calibri" panose="020F0502020204030204" pitchFamily="34" charset="0"/>
                <a:ea typeface="Calibri" panose="020F0502020204030204" pitchFamily="34" charset="0"/>
                <a:cs typeface="Times New Roman" panose="02020603050405020304" pitchFamily="18" charset="0"/>
              </a:rPr>
            </a:br>
            <a:r>
              <a:rPr lang="lv-LV" sz="1800" b="1" dirty="0">
                <a:solidFill>
                  <a:srgbClr val="212529"/>
                </a:solidFill>
                <a:effectLst/>
                <a:latin typeface="Verdana" panose="020B0604030504040204" pitchFamily="34" charset="0"/>
                <a:ea typeface="Calibri" panose="020F0502020204030204" pitchFamily="34" charset="0"/>
                <a:cs typeface="Times New Roman" panose="02020603050405020304" pitchFamily="18" charset="0"/>
              </a:rPr>
              <a:t> </a:t>
            </a:r>
            <a:r>
              <a:rPr lang="lv-LV" sz="1800" dirty="0">
                <a:solidFill>
                  <a:srgbClr val="212529"/>
                </a:solidFill>
                <a:effectLst/>
                <a:latin typeface="Verdana" panose="020B0604030504040204" pitchFamily="34" charset="0"/>
                <a:ea typeface="Calibri" panose="020F0502020204030204" pitchFamily="34" charset="0"/>
                <a:cs typeface="Times New Roman" panose="02020603050405020304" pitchFamily="18" charset="0"/>
              </a:rPr>
              <a:t>2023.gada 1.decembris</a:t>
            </a:r>
            <a:br>
              <a:rPr lang="lv-LV" sz="1800" dirty="0">
                <a:effectLst/>
                <a:latin typeface="Calibri" panose="020F0502020204030204" pitchFamily="34" charset="0"/>
                <a:ea typeface="Calibri" panose="020F0502020204030204" pitchFamily="34" charset="0"/>
                <a:cs typeface="Times New Roman" panose="02020603050405020304" pitchFamily="18" charset="0"/>
              </a:rPr>
            </a:br>
            <a:r>
              <a:rPr lang="lv-LV" sz="1800" dirty="0">
                <a:solidFill>
                  <a:srgbClr val="212529"/>
                </a:solidFill>
                <a:effectLst/>
                <a:latin typeface="Verdana" panose="020B0604030504040204" pitchFamily="34" charset="0"/>
                <a:ea typeface="Calibri" panose="020F0502020204030204" pitchFamily="34" charset="0"/>
                <a:cs typeface="Times New Roman" panose="02020603050405020304" pitchFamily="18" charset="0"/>
              </a:rPr>
              <a:t>10.00 – 14.00 MS Teams</a:t>
            </a:r>
            <a:br>
              <a:rPr lang="lv-LV" sz="1800" dirty="0">
                <a:solidFill>
                  <a:srgbClr val="212529"/>
                </a:solidFill>
                <a:effectLst/>
                <a:latin typeface="Verdana" panose="020B0604030504040204" pitchFamily="34" charset="0"/>
                <a:ea typeface="Calibri" panose="020F0502020204030204" pitchFamily="34" charset="0"/>
                <a:cs typeface="Times New Roman" panose="02020603050405020304" pitchFamily="18" charset="0"/>
              </a:rPr>
            </a:br>
            <a:br>
              <a:rPr lang="lv-LV" sz="1800" dirty="0">
                <a:effectLst/>
                <a:latin typeface="Calibri" panose="020F0502020204030204" pitchFamily="34" charset="0"/>
                <a:ea typeface="Calibri" panose="020F0502020204030204" pitchFamily="34" charset="0"/>
                <a:cs typeface="Times New Roman" panose="02020603050405020304" pitchFamily="18" charset="0"/>
              </a:rPr>
            </a:br>
            <a:r>
              <a:rPr lang="lv-LV" sz="3200" b="1" dirty="0">
                <a:latin typeface="Verdana" panose="020B0604030504040204" pitchFamily="34" charset="0"/>
                <a:ea typeface="Verdana" panose="020B0604030504040204" pitchFamily="34" charset="0"/>
              </a:rPr>
              <a:t>Aktualitātes būvdarbu kontroles ietvaros</a:t>
            </a:r>
            <a:br>
              <a:rPr lang="lv-LV" sz="3200" b="1" dirty="0">
                <a:latin typeface="Verdana" panose="020B0604030504040204" pitchFamily="34" charset="0"/>
                <a:ea typeface="Verdana" panose="020B0604030504040204" pitchFamily="34" charset="0"/>
              </a:rPr>
            </a:br>
            <a:br>
              <a:rPr lang="lv-LV" sz="900" dirty="0">
                <a:solidFill>
                  <a:srgbClr val="212529"/>
                </a:solidFill>
                <a:latin typeface="RobustaTLPro-Medium"/>
              </a:rPr>
            </a:br>
            <a:br>
              <a:rPr lang="lv-LV" sz="900" dirty="0">
                <a:solidFill>
                  <a:srgbClr val="212529"/>
                </a:solidFill>
                <a:latin typeface="RobustaTLPro-Medium"/>
              </a:rPr>
            </a:br>
            <a:br>
              <a:rPr lang="lv-LV" sz="900" dirty="0">
                <a:solidFill>
                  <a:srgbClr val="212529"/>
                </a:solidFill>
                <a:latin typeface="RobustaTLPro-Medium"/>
              </a:rPr>
            </a:br>
            <a:br>
              <a:rPr lang="lv-LV" sz="900" dirty="0">
                <a:solidFill>
                  <a:srgbClr val="212529"/>
                </a:solidFill>
                <a:latin typeface="RobustaTLPro-Medium"/>
              </a:rPr>
            </a:br>
            <a:br>
              <a:rPr lang="lv-LV" sz="900" dirty="0">
                <a:solidFill>
                  <a:srgbClr val="212529"/>
                </a:solidFill>
                <a:latin typeface="RobustaTLPro-Medium"/>
              </a:rPr>
            </a:br>
            <a:br>
              <a:rPr lang="lv-LV" sz="900" b="0" i="0" dirty="0">
                <a:solidFill>
                  <a:srgbClr val="212529"/>
                </a:solidFill>
                <a:effectLst/>
                <a:latin typeface="RobustaTLPro-Medium"/>
              </a:rPr>
            </a:br>
            <a:br>
              <a:rPr lang="lv-LV" sz="900" b="0" i="0" dirty="0">
                <a:solidFill>
                  <a:srgbClr val="212529"/>
                </a:solidFill>
                <a:effectLst/>
                <a:latin typeface="RobustaTLPro-Medium"/>
              </a:rPr>
            </a:br>
            <a:endParaRPr lang="lv-LV" sz="2000" b="1" dirty="0">
              <a:latin typeface="Verdana" panose="020B0604030504040204" pitchFamily="34" charset="0"/>
              <a:ea typeface="Verdana" panose="020B0604030504040204" pitchFamily="34" charset="0"/>
              <a:cs typeface="+mn-cs"/>
            </a:endParaRPr>
          </a:p>
        </p:txBody>
      </p:sp>
      <p:pic>
        <p:nvPicPr>
          <p:cNvPr id="6" name="Picture 5"/>
          <p:cNvPicPr>
            <a:picLocks noChangeAspect="1"/>
          </p:cNvPicPr>
          <p:nvPr/>
        </p:nvPicPr>
        <p:blipFill rotWithShape="1">
          <a:blip r:embed="rId3" cstate="print"/>
          <a:srcRect l="42765" t="13473" r="28727" b="56141"/>
          <a:stretch/>
        </p:blipFill>
        <p:spPr>
          <a:xfrm>
            <a:off x="4264663" y="0"/>
            <a:ext cx="3672454" cy="2446421"/>
          </a:xfrm>
          <a:prstGeom prst="rect">
            <a:avLst/>
          </a:prstGeom>
        </p:spPr>
      </p:pic>
      <p:sp>
        <p:nvSpPr>
          <p:cNvPr id="16" name="Slide Number Placeholder 15"/>
          <p:cNvSpPr>
            <a:spLocks noGrp="1"/>
          </p:cNvSpPr>
          <p:nvPr>
            <p:ph type="sldNum" sz="quarter" idx="4294967295"/>
          </p:nvPr>
        </p:nvSpPr>
        <p:spPr>
          <a:xfrm>
            <a:off x="8610600" y="6230222"/>
            <a:ext cx="2743200" cy="365125"/>
          </a:xfrm>
        </p:spPr>
        <p:txBody>
          <a:bodyPr/>
          <a:lstStyle/>
          <a:p>
            <a:fld id="{32F832BF-1DDA-4BBE-B340-68BC40090DFC}" type="slidenum">
              <a:rPr lang="lv-LV" smtClean="0"/>
              <a:pPr/>
              <a:t>1</a:t>
            </a:fld>
            <a:endParaRPr lang="lv-LV" dirty="0"/>
          </a:p>
        </p:txBody>
      </p:sp>
      <p:sp>
        <p:nvSpPr>
          <p:cNvPr id="5" name="Text Placeholder 2"/>
          <p:cNvSpPr txBox="1">
            <a:spLocks/>
          </p:cNvSpPr>
          <p:nvPr/>
        </p:nvSpPr>
        <p:spPr>
          <a:xfrm>
            <a:off x="2847975" y="4876800"/>
            <a:ext cx="6829426" cy="1718547"/>
          </a:xfrm>
          <a:prstGeom prst="rect">
            <a:avLst/>
          </a:prstGeom>
        </p:spPr>
        <p:txBody>
          <a:bodyPr vert="horz" lIns="91440" tIns="45720" rIns="91440" bIns="45720" rtlCol="0" anchor="ctr">
            <a:noAutofit/>
          </a:bodyPr>
          <a:lstStyle>
            <a:defPPr>
              <a:defRPr lang="lv-LV"/>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v-LV" sz="1600" dirty="0">
              <a:solidFill>
                <a:schemeClr val="tx1"/>
              </a:solidFill>
            </a:endParaRPr>
          </a:p>
          <a:p>
            <a:r>
              <a:rPr lang="lv-LV" sz="1600" dirty="0">
                <a:solidFill>
                  <a:schemeClr val="tx1"/>
                </a:solidFill>
              </a:rPr>
              <a:t> </a:t>
            </a:r>
          </a:p>
          <a:p>
            <a:pPr algn="r"/>
            <a:endParaRPr lang="lv-LV" sz="1600" dirty="0">
              <a:solidFill>
                <a:schemeClr val="tx1"/>
              </a:solidFill>
            </a:endParaRPr>
          </a:p>
        </p:txBody>
      </p:sp>
      <p:sp>
        <p:nvSpPr>
          <p:cNvPr id="3" name="Rectangle 2">
            <a:extLst>
              <a:ext uri="{FF2B5EF4-FFF2-40B4-BE49-F238E27FC236}">
                <a16:creationId xmlns:a16="http://schemas.microsoft.com/office/drawing/2014/main" id="{33CAD1CD-240D-459C-B34D-95EFF3F167EE}"/>
              </a:ext>
            </a:extLst>
          </p:cNvPr>
          <p:cNvSpPr/>
          <p:nvPr/>
        </p:nvSpPr>
        <p:spPr>
          <a:xfrm>
            <a:off x="2618851" y="4667333"/>
            <a:ext cx="6096000" cy="923330"/>
          </a:xfrm>
          <a:prstGeom prst="rect">
            <a:avLst/>
          </a:prstGeom>
        </p:spPr>
        <p:txBody>
          <a:bodyPr>
            <a:spAutoFit/>
          </a:bodyPr>
          <a:lstStyle/>
          <a:p>
            <a:pPr algn="ctr"/>
            <a:r>
              <a:rPr lang="lv-LV" dirty="0"/>
              <a:t>Būvniecības kontroles departamenta </a:t>
            </a:r>
          </a:p>
          <a:p>
            <a:pPr algn="ctr"/>
            <a:r>
              <a:rPr lang="lv-LV" dirty="0"/>
              <a:t>Būvdarbu kontroles nodaļas vadītājs, būvinspektors </a:t>
            </a:r>
          </a:p>
          <a:p>
            <a:pPr algn="ctr"/>
            <a:r>
              <a:rPr lang="lv-LV" b="1" dirty="0"/>
              <a:t>Sandris Celmiņš</a:t>
            </a:r>
          </a:p>
        </p:txBody>
      </p:sp>
    </p:spTree>
    <p:extLst>
      <p:ext uri="{BB962C8B-B14F-4D97-AF65-F5344CB8AC3E}">
        <p14:creationId xmlns:p14="http://schemas.microsoft.com/office/powerpoint/2010/main" val="1909949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58AD0C-3646-44C4-8404-1EC67310692D}"/>
              </a:ext>
            </a:extLst>
          </p:cNvPr>
          <p:cNvPicPr>
            <a:picLocks noChangeAspect="1"/>
          </p:cNvPicPr>
          <p:nvPr/>
        </p:nvPicPr>
        <p:blipFill rotWithShape="1">
          <a:blip r:embed="rId3">
            <a:alphaModFix amt="27000"/>
          </a:blip>
          <a:srcRect b="13286"/>
          <a:stretch/>
        </p:blipFill>
        <p:spPr>
          <a:xfrm>
            <a:off x="-1" y="0"/>
            <a:ext cx="12191999" cy="6858000"/>
          </a:xfrm>
          <a:prstGeom prst="rect">
            <a:avLst/>
          </a:prstGeom>
        </p:spPr>
      </p:pic>
      <p:sp>
        <p:nvSpPr>
          <p:cNvPr id="9" name="TextBox 8">
            <a:extLst>
              <a:ext uri="{FF2B5EF4-FFF2-40B4-BE49-F238E27FC236}">
                <a16:creationId xmlns:a16="http://schemas.microsoft.com/office/drawing/2014/main" id="{9DFA4F35-5FA8-4A21-825D-420AFB000F4E}"/>
              </a:ext>
            </a:extLst>
          </p:cNvPr>
          <p:cNvSpPr txBox="1"/>
          <p:nvPr/>
        </p:nvSpPr>
        <p:spPr>
          <a:xfrm>
            <a:off x="1850894" y="510467"/>
            <a:ext cx="8490207" cy="461665"/>
          </a:xfrm>
          <a:prstGeom prst="rect">
            <a:avLst/>
          </a:prstGeom>
          <a:noFill/>
        </p:spPr>
        <p:txBody>
          <a:bodyPr wrap="square" rtlCol="0" anchor="b">
            <a:spAutoFit/>
          </a:bodyPr>
          <a:lstStyle/>
          <a:p>
            <a:pPr algn="ctr"/>
            <a:r>
              <a:rPr lang="lv-LV" sz="2400" b="1" dirty="0">
                <a:latin typeface="Verdana" panose="020B0604030504040204" pitchFamily="34" charset="0"/>
                <a:ea typeface="Verdana" panose="020B0604030504040204" pitchFamily="34" charset="0"/>
              </a:rPr>
              <a:t>Riska līmenis</a:t>
            </a:r>
          </a:p>
        </p:txBody>
      </p:sp>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B78D3-9EA9-4C32-9A33-29C612A25FCE}" type="slidenum">
              <a:rPr lang="lv-LV" smtClean="0"/>
              <a:pPr/>
              <a:t>2</a:t>
            </a:fld>
            <a:endParaRPr lang="lv-LV"/>
          </a:p>
        </p:txBody>
      </p:sp>
      <p:graphicFrame>
        <p:nvGraphicFramePr>
          <p:cNvPr id="7" name="Chart 6">
            <a:extLst>
              <a:ext uri="{FF2B5EF4-FFF2-40B4-BE49-F238E27FC236}">
                <a16:creationId xmlns:a16="http://schemas.microsoft.com/office/drawing/2014/main" id="{807E8A36-439C-032C-5EFD-1C539E737055}"/>
              </a:ext>
            </a:extLst>
          </p:cNvPr>
          <p:cNvGraphicFramePr/>
          <p:nvPr/>
        </p:nvGraphicFramePr>
        <p:xfrm>
          <a:off x="525235" y="1804153"/>
          <a:ext cx="5994835" cy="4130630"/>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a:extLst>
              <a:ext uri="{FF2B5EF4-FFF2-40B4-BE49-F238E27FC236}">
                <a16:creationId xmlns:a16="http://schemas.microsoft.com/office/drawing/2014/main" id="{363DB8D2-2F30-0CBF-1234-64944C13E957}"/>
              </a:ext>
            </a:extLst>
          </p:cNvPr>
          <p:cNvSpPr txBox="1"/>
          <p:nvPr/>
        </p:nvSpPr>
        <p:spPr>
          <a:xfrm>
            <a:off x="5637402" y="1320765"/>
            <a:ext cx="6679734" cy="3552639"/>
          </a:xfrm>
          <a:prstGeom prst="rect">
            <a:avLst/>
          </a:prstGeom>
          <a:noFill/>
        </p:spPr>
        <p:txBody>
          <a:bodyPr wrap="square">
            <a:spAutoFit/>
          </a:bodyPr>
          <a:lstStyle/>
          <a:p>
            <a:pPr>
              <a:lnSpc>
                <a:spcPct val="107000"/>
              </a:lnSpc>
              <a:spcAft>
                <a:spcPts val="800"/>
              </a:spcAft>
            </a:pPr>
            <a:r>
              <a:rPr lang="lv-LV" sz="1200" dirty="0">
                <a:effectLst/>
                <a:highlight>
                  <a:srgbClr val="FF0000"/>
                </a:highlight>
                <a:latin typeface="Times New Roman" panose="02020603050405020304" pitchFamily="18" charset="0"/>
                <a:ea typeface="Calibri" panose="020F0502020204030204" pitchFamily="34" charset="0"/>
                <a:cs typeface="Times New Roman" panose="02020603050405020304" pitchFamily="18" charset="0"/>
              </a:rPr>
              <a:t>Objekti ar augstu riska līmeni – 3 x gadā</a:t>
            </a:r>
            <a:r>
              <a:rPr lang="lv-LV"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lv-LV" sz="1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vidēju – 2x gadā, </a:t>
            </a:r>
            <a:r>
              <a:rPr lang="lv-LV" sz="12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zemu – 1x gadā.</a:t>
            </a:r>
            <a:endParaRPr lang="lv-LV" sz="11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200" dirty="0">
                <a:effectLst/>
                <a:latin typeface="Times New Roman" panose="02020603050405020304" pitchFamily="18" charset="0"/>
                <a:ea typeface="Calibri" panose="020F0502020204030204" pitchFamily="34" charset="0"/>
                <a:cs typeface="Times New Roman" panose="02020603050405020304" pitchFamily="18" charset="0"/>
              </a:rPr>
              <a:t>1) trešās grupas publiskas ēkas </a:t>
            </a:r>
            <a:r>
              <a:rPr lang="lv-LV"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(publiskas ēkas ar kopējo platību, lielāku par 1000 m2), </a:t>
            </a:r>
            <a:r>
              <a:rPr lang="lv-LV" sz="1200" dirty="0">
                <a:effectLst/>
                <a:latin typeface="Times New Roman" panose="02020603050405020304" pitchFamily="18" charset="0"/>
                <a:ea typeface="Calibri" panose="020F0502020204030204" pitchFamily="34" charset="0"/>
                <a:cs typeface="Times New Roman" panose="02020603050405020304" pitchFamily="18" charset="0"/>
              </a:rPr>
              <a:t>ja būvdarbu </a:t>
            </a:r>
            <a:r>
              <a:rPr lang="lv-LV"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veikšanai nepieciešama būvatļauja</a:t>
            </a:r>
            <a:r>
              <a:rPr lang="lv-LV"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2) būves, kuru paredzētajai būvniecībai atbilstoši likuma </a:t>
            </a:r>
            <a:r>
              <a:rPr lang="lv-LV"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"Par ietekmes uz vidi novērtējumu" </a:t>
            </a:r>
            <a:r>
              <a:rPr lang="lv-LV"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4.panta pirmās daļas 1.punktam piemērota ietekmes uz vidi novērtējuma procedūra,</a:t>
            </a:r>
            <a:endParaRPr lang="lv-LV"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lv-LV"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Aizsardzības ministrijas</a:t>
            </a:r>
            <a:r>
              <a:rPr lang="lv-LV"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tās padotības iestādes vai Nacionālo bruņoto spēku vajadzībām nepieciešamās būves Aizsardzības ministrijas valdījumā vai turējumā esošā nekustamajā īpašumā,</a:t>
            </a:r>
            <a:endParaRPr lang="lv-LV"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4) </a:t>
            </a:r>
            <a:r>
              <a:rPr lang="lv-LV"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Elektropārvades līniju būves</a:t>
            </a:r>
            <a:r>
              <a:rPr lang="lv-LV"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kurām atbilstoši Teritorijas attīstības plānošanas likumā paredzētajam noteikts </a:t>
            </a:r>
            <a:r>
              <a:rPr lang="lv-LV"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nacionālo interešu objekta statuss</a:t>
            </a:r>
            <a:r>
              <a:rPr lang="lv-LV"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lv-LV"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5) </a:t>
            </a:r>
            <a:r>
              <a:rPr lang="lv-LV" sz="1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Iekšlietu</a:t>
            </a:r>
            <a:r>
              <a:rPr lang="lv-LV"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ministrijas </a:t>
            </a:r>
            <a:r>
              <a:rPr lang="lv-LV"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vai tās padotības iestādes vajadzībām nepieciešamās būves </a:t>
            </a:r>
            <a:r>
              <a:rPr lang="lv-LV"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valsts robežas joslā</a:t>
            </a:r>
            <a:r>
              <a:rPr lang="lv-LV"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patrulēšanas joslā un robežzīmju uzraudzības joslā.</a:t>
            </a:r>
            <a:endParaRPr lang="lv-LV"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6) Būves Latvijas Republikas iekšējos </a:t>
            </a:r>
            <a:r>
              <a:rPr lang="lv-LV"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jūras ūdeņos, teritoriālajā jūrā </a:t>
            </a:r>
            <a:r>
              <a:rPr lang="lv-LV"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un ekskluzīvajā ekonomiskajā zonā (no 2023.gada 1.janvāra);</a:t>
            </a:r>
          </a:p>
          <a:p>
            <a:pPr>
              <a:lnSpc>
                <a:spcPct val="107000"/>
              </a:lnSpc>
              <a:spcAft>
                <a:spcPts val="800"/>
              </a:spcAft>
            </a:pPr>
            <a:r>
              <a:rPr lang="lv-LV" sz="1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7) </a:t>
            </a:r>
            <a:r>
              <a:rPr lang="lv-LV"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vēja parki </a:t>
            </a:r>
            <a:r>
              <a:rPr lang="lv-LV" sz="1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ar jaudu </a:t>
            </a:r>
            <a:r>
              <a:rPr lang="lv-LV"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virs 50MW</a:t>
            </a:r>
            <a:r>
              <a:rPr lang="lv-LV" sz="1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kuriem noteikts </a:t>
            </a:r>
            <a:r>
              <a:rPr lang="lv-LV"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nacionālo interešu objekta statuss</a:t>
            </a:r>
            <a:endParaRPr lang="lv-LV"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1887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58AD0C-3646-44C4-8404-1EC67310692D}"/>
              </a:ext>
            </a:extLst>
          </p:cNvPr>
          <p:cNvPicPr>
            <a:picLocks noChangeAspect="1"/>
          </p:cNvPicPr>
          <p:nvPr/>
        </p:nvPicPr>
        <p:blipFill rotWithShape="1">
          <a:blip r:embed="rId3">
            <a:alphaModFix amt="27000"/>
          </a:blip>
          <a:srcRect b="13286"/>
          <a:stretch/>
        </p:blipFill>
        <p:spPr>
          <a:xfrm>
            <a:off x="-1" y="0"/>
            <a:ext cx="12191999" cy="6858000"/>
          </a:xfrm>
          <a:prstGeom prst="rect">
            <a:avLst/>
          </a:prstGeom>
        </p:spPr>
      </p:pic>
      <p:sp>
        <p:nvSpPr>
          <p:cNvPr id="9" name="TextBox 8">
            <a:extLst>
              <a:ext uri="{FF2B5EF4-FFF2-40B4-BE49-F238E27FC236}">
                <a16:creationId xmlns:a16="http://schemas.microsoft.com/office/drawing/2014/main" id="{9DFA4F35-5FA8-4A21-825D-420AFB000F4E}"/>
              </a:ext>
            </a:extLst>
          </p:cNvPr>
          <p:cNvSpPr txBox="1"/>
          <p:nvPr/>
        </p:nvSpPr>
        <p:spPr>
          <a:xfrm>
            <a:off x="1850894" y="510467"/>
            <a:ext cx="8490207" cy="461665"/>
          </a:xfrm>
          <a:prstGeom prst="rect">
            <a:avLst/>
          </a:prstGeom>
          <a:noFill/>
        </p:spPr>
        <p:txBody>
          <a:bodyPr wrap="square" rtlCol="0" anchor="b">
            <a:spAutoFit/>
          </a:bodyPr>
          <a:lstStyle/>
          <a:p>
            <a:pPr algn="ctr"/>
            <a:r>
              <a:rPr lang="lv-LV" sz="2400" b="1" dirty="0">
                <a:latin typeface="Verdana" panose="020B0604030504040204" pitchFamily="34" charset="0"/>
                <a:ea typeface="Verdana" panose="020B0604030504040204" pitchFamily="34" charset="0"/>
              </a:rPr>
              <a:t>Būvdarbu kontrole</a:t>
            </a:r>
          </a:p>
        </p:txBody>
      </p:sp>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B78D3-9EA9-4C32-9A33-29C612A25FCE}" type="slidenum">
              <a:rPr lang="lv-LV" smtClean="0"/>
              <a:pPr/>
              <a:t>3</a:t>
            </a:fld>
            <a:endParaRPr lang="lv-LV"/>
          </a:p>
        </p:txBody>
      </p:sp>
      <p:graphicFrame>
        <p:nvGraphicFramePr>
          <p:cNvPr id="7" name="Chart 6">
            <a:extLst>
              <a:ext uri="{FF2B5EF4-FFF2-40B4-BE49-F238E27FC236}">
                <a16:creationId xmlns:a16="http://schemas.microsoft.com/office/drawing/2014/main" id="{807E8A36-439C-032C-5EFD-1C539E737055}"/>
              </a:ext>
            </a:extLst>
          </p:cNvPr>
          <p:cNvGraphicFramePr/>
          <p:nvPr>
            <p:extLst>
              <p:ext uri="{D42A27DB-BD31-4B8C-83A1-F6EECF244321}">
                <p14:modId xmlns:p14="http://schemas.microsoft.com/office/powerpoint/2010/main" val="2611970109"/>
              </p:ext>
            </p:extLst>
          </p:nvPr>
        </p:nvGraphicFramePr>
        <p:xfrm>
          <a:off x="525235" y="1804153"/>
          <a:ext cx="5994835" cy="4130630"/>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Box 3">
            <a:extLst>
              <a:ext uri="{FF2B5EF4-FFF2-40B4-BE49-F238E27FC236}">
                <a16:creationId xmlns:a16="http://schemas.microsoft.com/office/drawing/2014/main" id="{C8B8DE27-E287-1616-5D03-2456505907D2}"/>
              </a:ext>
            </a:extLst>
          </p:cNvPr>
          <p:cNvSpPr txBox="1"/>
          <p:nvPr/>
        </p:nvSpPr>
        <p:spPr>
          <a:xfrm>
            <a:off x="5937309" y="1252947"/>
            <a:ext cx="6153324" cy="4340804"/>
          </a:xfrm>
          <a:prstGeom prst="rect">
            <a:avLst/>
          </a:prstGeom>
          <a:noFill/>
        </p:spPr>
        <p:txBody>
          <a:bodyPr wrap="square">
            <a:spAutoFit/>
          </a:bodyPr>
          <a:lstStyle/>
          <a:p>
            <a:pPr>
              <a:lnSpc>
                <a:spcPct val="107000"/>
              </a:lnSpc>
              <a:spcAft>
                <a:spcPts val="800"/>
              </a:spcAft>
            </a:pPr>
            <a:r>
              <a:rPr lang="lv-LV"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Galvenās neatbilstības:</a:t>
            </a:r>
            <a:endParaRPr lang="lv-LV"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lv-LV"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Būvdarbu veikšana neatbilstoši būvprojektam;</a:t>
            </a:r>
            <a:endParaRPr lang="lv-LV"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lv-LV"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Būvspeciālistu</a:t>
            </a:r>
            <a:r>
              <a:rPr lang="lv-LV"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VBN noteikto pienākumu nepildīšana;</a:t>
            </a:r>
            <a:endParaRPr lang="lv-LV"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lv-LV"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Būvprojektā nenorādītu būvmateriālu pielietošana;</a:t>
            </a:r>
            <a:endParaRPr lang="lv-LV"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lv-LV"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Vides aizsardzības prasību neievērošana;</a:t>
            </a:r>
            <a:endParaRPr lang="lv-LV"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lv-LV"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Būvdarbu veikšana pēc DVP, kas neatbilst būvprojektam.</a:t>
            </a:r>
            <a:endParaRPr lang="lv-LV"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Ieteikumi:</a:t>
            </a:r>
            <a:endParaRPr lang="lv-LV" sz="16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7"/>
              </a:rPr>
              <a:t>https://www.bvkb.gov.lv/lv/buvdarbu-valsts-kontrole-un-buvju-pienemsana-ekspluatacija</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lv-LV"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BVKB izstrādātās vadlīnijas būvdarbu veicēja kvalitātes kontroles sistēmai</a:t>
            </a:r>
            <a:endParaRPr lang="lv-LV"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lv-LV"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Būvuzraudzības pakalpojuma vadlīnijas</a:t>
            </a:r>
            <a:endParaRPr lang="lv-LV"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1939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58AD0C-3646-44C4-8404-1EC67310692D}"/>
              </a:ext>
            </a:extLst>
          </p:cNvPr>
          <p:cNvPicPr>
            <a:picLocks noChangeAspect="1"/>
          </p:cNvPicPr>
          <p:nvPr/>
        </p:nvPicPr>
        <p:blipFill rotWithShape="1">
          <a:blip r:embed="rId3">
            <a:alphaModFix amt="27000"/>
          </a:blip>
          <a:srcRect b="13286"/>
          <a:stretch/>
        </p:blipFill>
        <p:spPr>
          <a:xfrm>
            <a:off x="-1" y="0"/>
            <a:ext cx="12191999" cy="6858000"/>
          </a:xfrm>
          <a:prstGeom prst="rect">
            <a:avLst/>
          </a:prstGeom>
        </p:spPr>
      </p:pic>
      <p:sp>
        <p:nvSpPr>
          <p:cNvPr id="9" name="TextBox 8">
            <a:extLst>
              <a:ext uri="{FF2B5EF4-FFF2-40B4-BE49-F238E27FC236}">
                <a16:creationId xmlns:a16="http://schemas.microsoft.com/office/drawing/2014/main" id="{9DFA4F35-5FA8-4A21-825D-420AFB000F4E}"/>
              </a:ext>
            </a:extLst>
          </p:cNvPr>
          <p:cNvSpPr txBox="1"/>
          <p:nvPr/>
        </p:nvSpPr>
        <p:spPr>
          <a:xfrm>
            <a:off x="1972113" y="549194"/>
            <a:ext cx="8490207" cy="461665"/>
          </a:xfrm>
          <a:prstGeom prst="rect">
            <a:avLst/>
          </a:prstGeom>
          <a:noFill/>
        </p:spPr>
        <p:txBody>
          <a:bodyPr wrap="square" rtlCol="0" anchor="b">
            <a:spAutoFit/>
          </a:bodyPr>
          <a:lstStyle/>
          <a:p>
            <a:pPr algn="ctr"/>
            <a:r>
              <a:rPr lang="lv-LV" sz="2400" b="1" dirty="0">
                <a:latin typeface="Verdana" panose="020B0604030504040204" pitchFamily="34" charset="0"/>
                <a:ea typeface="Verdana" panose="020B0604030504040204" pitchFamily="34" charset="0"/>
              </a:rPr>
              <a:t>Pieņemšana ekspluatācijā</a:t>
            </a:r>
          </a:p>
        </p:txBody>
      </p:sp>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B78D3-9EA9-4C32-9A33-29C612A25FCE}" type="slidenum">
              <a:rPr lang="lv-LV" smtClean="0"/>
              <a:pPr/>
              <a:t>4</a:t>
            </a:fld>
            <a:endParaRPr lang="lv-LV"/>
          </a:p>
        </p:txBody>
      </p:sp>
      <p:graphicFrame>
        <p:nvGraphicFramePr>
          <p:cNvPr id="7" name="Chart 6">
            <a:extLst>
              <a:ext uri="{FF2B5EF4-FFF2-40B4-BE49-F238E27FC236}">
                <a16:creationId xmlns:a16="http://schemas.microsoft.com/office/drawing/2014/main" id="{807E8A36-439C-032C-5EFD-1C539E737055}"/>
              </a:ext>
            </a:extLst>
          </p:cNvPr>
          <p:cNvGraphicFramePr/>
          <p:nvPr>
            <p:extLst>
              <p:ext uri="{D42A27DB-BD31-4B8C-83A1-F6EECF244321}">
                <p14:modId xmlns:p14="http://schemas.microsoft.com/office/powerpoint/2010/main" val="3946604632"/>
              </p:ext>
            </p:extLst>
          </p:nvPr>
        </p:nvGraphicFramePr>
        <p:xfrm>
          <a:off x="525235" y="1804153"/>
          <a:ext cx="5994835" cy="4130630"/>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Box 3">
            <a:extLst>
              <a:ext uri="{FF2B5EF4-FFF2-40B4-BE49-F238E27FC236}">
                <a16:creationId xmlns:a16="http://schemas.microsoft.com/office/drawing/2014/main" id="{02C6AF78-183D-6565-C921-61ED7335F794}"/>
              </a:ext>
            </a:extLst>
          </p:cNvPr>
          <p:cNvSpPr txBox="1"/>
          <p:nvPr/>
        </p:nvSpPr>
        <p:spPr>
          <a:xfrm>
            <a:off x="6038674" y="1119954"/>
            <a:ext cx="6153324" cy="5127301"/>
          </a:xfrm>
          <a:prstGeom prst="rect">
            <a:avLst/>
          </a:prstGeom>
          <a:noFill/>
        </p:spPr>
        <p:txBody>
          <a:bodyPr wrap="square">
            <a:spAutoFit/>
          </a:bodyPr>
          <a:lstStyle/>
          <a:p>
            <a:pPr>
              <a:lnSpc>
                <a:spcPct val="107000"/>
              </a:lnSpc>
              <a:spcAft>
                <a:spcPts val="800"/>
              </a:spcAft>
            </a:pPr>
            <a:r>
              <a:rPr lang="lv-LV"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Galvenās neatbilstības:</a:t>
            </a:r>
            <a:endParaRPr lang="lv-LV"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lv-LV"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Apliecinājums parakstīts pirms būvprojektā paredzēto darbu pabeigšanas;</a:t>
            </a:r>
            <a:endParaRPr lang="lv-LV"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lv-LV"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Būvdarbi veikti neatbilstoši būvprojektam;</a:t>
            </a:r>
            <a:endParaRPr lang="lv-LV"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lv-LV"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Nav saņemti pozitīvi tehnisko noteikumu izdevēju atzinumi (t.sk. VUGD un VI);</a:t>
            </a:r>
            <a:endParaRPr lang="lv-LV"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lv-LV"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Nav pievienoti </a:t>
            </a:r>
            <a:r>
              <a:rPr lang="lv-LV"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izpildmērījumu</a:t>
            </a:r>
            <a:r>
              <a:rPr lang="lv-LV"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plāni, t.sk par inženierbūvju izbūvi un demontāžu;</a:t>
            </a:r>
            <a:endParaRPr lang="lv-LV"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lv-LV"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Nav izpildīti būvinspektoru dotie norādījumi atzinumos.</a:t>
            </a:r>
            <a:endParaRPr lang="lv-LV"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lv-LV"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Ieteikumi:</a:t>
            </a:r>
            <a:endParaRPr lang="lv-LV"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lv-LV"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Pasūtīt izbūvēto būvju </a:t>
            </a:r>
            <a:r>
              <a:rPr lang="lv-LV" sz="1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izpildmērījumus</a:t>
            </a:r>
            <a:r>
              <a:rPr lang="lv-LV"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ar </a:t>
            </a:r>
            <a:r>
              <a:rPr lang="lv-LV" sz="1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jaunizbūvētās</a:t>
            </a:r>
            <a:r>
              <a:rPr lang="lv-LV"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būves faktisko novirzi attiecībā pret projektu;</a:t>
            </a:r>
            <a:endParaRPr lang="lv-LV"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lv-LV"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Pārbaudīt apliecinājumam pievienoto dokumentāciju un tā atbilstību būvprojektam;</a:t>
            </a:r>
            <a:endParaRPr lang="lv-LV"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lv-LV"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Informācija par gala pārbaudes apjomiem atspoguļot pārskatā par būvuzraudzības plāna izpildi.</a:t>
            </a:r>
            <a:endParaRPr lang="lv-LV"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1873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58AD0C-3646-44C4-8404-1EC67310692D}"/>
              </a:ext>
            </a:extLst>
          </p:cNvPr>
          <p:cNvPicPr>
            <a:picLocks noChangeAspect="1"/>
          </p:cNvPicPr>
          <p:nvPr/>
        </p:nvPicPr>
        <p:blipFill rotWithShape="1">
          <a:blip r:embed="rId3">
            <a:alphaModFix amt="27000"/>
          </a:blip>
          <a:srcRect b="13286"/>
          <a:stretch/>
        </p:blipFill>
        <p:spPr>
          <a:xfrm>
            <a:off x="-1" y="0"/>
            <a:ext cx="12191999" cy="6858000"/>
          </a:xfrm>
          <a:prstGeom prst="rect">
            <a:avLst/>
          </a:prstGeom>
        </p:spPr>
      </p:pic>
      <p:sp>
        <p:nvSpPr>
          <p:cNvPr id="9" name="TextBox 8">
            <a:extLst>
              <a:ext uri="{FF2B5EF4-FFF2-40B4-BE49-F238E27FC236}">
                <a16:creationId xmlns:a16="http://schemas.microsoft.com/office/drawing/2014/main" id="{9DFA4F35-5FA8-4A21-825D-420AFB000F4E}"/>
              </a:ext>
            </a:extLst>
          </p:cNvPr>
          <p:cNvSpPr txBox="1"/>
          <p:nvPr/>
        </p:nvSpPr>
        <p:spPr>
          <a:xfrm>
            <a:off x="-964034" y="573972"/>
            <a:ext cx="8490207" cy="461665"/>
          </a:xfrm>
          <a:prstGeom prst="rect">
            <a:avLst/>
          </a:prstGeom>
          <a:noFill/>
        </p:spPr>
        <p:txBody>
          <a:bodyPr wrap="square" rtlCol="0" anchor="b">
            <a:spAutoFit/>
          </a:bodyPr>
          <a:lstStyle/>
          <a:p>
            <a:pPr algn="ctr"/>
            <a:r>
              <a:rPr lang="lv-LV" sz="2400" b="1" dirty="0">
                <a:latin typeface="Verdana" panose="020B0604030504040204" pitchFamily="34" charset="0"/>
                <a:ea typeface="Verdana" panose="020B0604030504040204" pitchFamily="34" charset="0"/>
              </a:rPr>
              <a:t>Lēmumi</a:t>
            </a:r>
          </a:p>
        </p:txBody>
      </p:sp>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B78D3-9EA9-4C32-9A33-29C612A25FCE}" type="slidenum">
              <a:rPr lang="lv-LV" smtClean="0"/>
              <a:pPr/>
              <a:t>5</a:t>
            </a:fld>
            <a:endParaRPr lang="lv-LV"/>
          </a:p>
        </p:txBody>
      </p:sp>
      <p:graphicFrame>
        <p:nvGraphicFramePr>
          <p:cNvPr id="7" name="Chart 6">
            <a:extLst>
              <a:ext uri="{FF2B5EF4-FFF2-40B4-BE49-F238E27FC236}">
                <a16:creationId xmlns:a16="http://schemas.microsoft.com/office/drawing/2014/main" id="{807E8A36-439C-032C-5EFD-1C539E737055}"/>
              </a:ext>
            </a:extLst>
          </p:cNvPr>
          <p:cNvGraphicFramePr/>
          <p:nvPr>
            <p:extLst>
              <p:ext uri="{D42A27DB-BD31-4B8C-83A1-F6EECF244321}">
                <p14:modId xmlns:p14="http://schemas.microsoft.com/office/powerpoint/2010/main" val="328938322"/>
              </p:ext>
            </p:extLst>
          </p:nvPr>
        </p:nvGraphicFramePr>
        <p:xfrm>
          <a:off x="525235" y="1138486"/>
          <a:ext cx="5994835" cy="4796297"/>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Box 3">
            <a:extLst>
              <a:ext uri="{FF2B5EF4-FFF2-40B4-BE49-F238E27FC236}">
                <a16:creationId xmlns:a16="http://schemas.microsoft.com/office/drawing/2014/main" id="{E5FBAAD2-9B4C-B10A-1719-B72B40A2F995}"/>
              </a:ext>
            </a:extLst>
          </p:cNvPr>
          <p:cNvSpPr txBox="1"/>
          <p:nvPr/>
        </p:nvSpPr>
        <p:spPr>
          <a:xfrm>
            <a:off x="5797976" y="198749"/>
            <a:ext cx="6153324" cy="5925212"/>
          </a:xfrm>
          <a:prstGeom prst="rect">
            <a:avLst/>
          </a:prstGeom>
          <a:noFill/>
        </p:spPr>
        <p:txBody>
          <a:bodyPr wrap="square">
            <a:spAutoFit/>
          </a:bodyPr>
          <a:lstStyle/>
          <a:p>
            <a:pPr marL="228600">
              <a:lnSpc>
                <a:spcPct val="107000"/>
              </a:lnSpc>
              <a:spcAft>
                <a:spcPts val="800"/>
              </a:spcAft>
            </a:pP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VBN 130.punkts </a:t>
            </a:r>
            <a:r>
              <a:rPr lang="lv-LV"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Būvniecības ierosinātājs </a:t>
            </a:r>
            <a:r>
              <a:rPr lang="lv-LV" sz="1800" dirty="0">
                <a:solidFill>
                  <a:srgbClr val="414142"/>
                </a:solidFill>
                <a:effectLst/>
                <a:latin typeface="Times New Roman" panose="02020603050405020304" pitchFamily="18" charset="0"/>
                <a:ea typeface="Calibri" panose="020F0502020204030204" pitchFamily="34" charset="0"/>
                <a:cs typeface="Times New Roman" panose="02020603050405020304" pitchFamily="18" charset="0"/>
              </a:rPr>
              <a:t>iesniedz iesniegumu par izmaiņām būvatļaujā, ja </a:t>
            </a:r>
            <a:r>
              <a:rPr lang="lv-LV"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mainās būvdarbu veicējs, būvdarbu vadītājs, būvuzraugs vai </a:t>
            </a:r>
            <a:r>
              <a:rPr lang="lv-LV"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autoruzraugs</a:t>
            </a:r>
            <a:r>
              <a:rPr lang="lv-LV" sz="1800" dirty="0">
                <a:solidFill>
                  <a:srgbClr val="414142"/>
                </a:solidFill>
                <a:effectLst/>
                <a:latin typeface="Times New Roman" panose="02020603050405020304" pitchFamily="18" charset="0"/>
                <a:ea typeface="Calibri" panose="020F0502020204030204" pitchFamily="34" charset="0"/>
                <a:cs typeface="Times New Roman" panose="02020603050405020304" pitchFamily="18" charset="0"/>
              </a:rPr>
              <a:t>. Ja mainās būvniecības ierosinātājs, iesniegumu par izmaiņām būvatļaujā iesniedz jaunais būvniecības ierosinātājs.</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ĒBN 145.punkts </a:t>
            </a:r>
            <a:r>
              <a:rPr lang="lv-LV"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Lēmumu par būvdarbu pārtraukšanu var pieņemt būvniecības ierosinātājs</a:t>
            </a: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 par to paziņojot institūcijai, kura pilda būvvaldes funkcijas. Šo noteikumu 144. punktā noteiktajā gadījumā pirms būvdarbu pārtraukšanas būvniecības ierosinātājs iesniedz saskaņošanai institūcijā, kura pilda būvvaldes funkcijas, ēku konservācijas darbu veikšanas projektu.</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lv-LV"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Ieteikumi:</a:t>
            </a:r>
            <a:endParaRPr lang="lv-LV"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lv-LV"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BIS Iesniegums par izmaiņām būvatļaujā;</a:t>
            </a:r>
            <a:endParaRPr lang="lv-LV"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lv-LV"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BIS Iesniegums par būvdarbu apturēšanu;</a:t>
            </a:r>
            <a:endParaRPr lang="lv-LV"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lv-LV"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Izmantot jauno BIS funkcionalitāti – atbildīgo </a:t>
            </a:r>
            <a:r>
              <a:rPr lang="lv-LV"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būvspeciālistu</a:t>
            </a:r>
            <a:r>
              <a:rPr lang="lv-LV"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aizvietotāji – būvdarbu veicēja, autoruzraudzības veicēja, būvuzraudzības veicēja darbinieki</a:t>
            </a: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4356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58AD0C-3646-44C4-8404-1EC67310692D}"/>
              </a:ext>
            </a:extLst>
          </p:cNvPr>
          <p:cNvPicPr>
            <a:picLocks noChangeAspect="1"/>
          </p:cNvPicPr>
          <p:nvPr/>
        </p:nvPicPr>
        <p:blipFill rotWithShape="1">
          <a:blip r:embed="rId3">
            <a:alphaModFix amt="27000"/>
          </a:blip>
          <a:srcRect b="13286"/>
          <a:stretch/>
        </p:blipFill>
        <p:spPr>
          <a:xfrm>
            <a:off x="-1" y="0"/>
            <a:ext cx="12191999" cy="6858000"/>
          </a:xfrm>
          <a:prstGeom prst="rect">
            <a:avLst/>
          </a:prstGeom>
        </p:spPr>
      </p:pic>
      <p:sp>
        <p:nvSpPr>
          <p:cNvPr id="9" name="TextBox 8">
            <a:extLst>
              <a:ext uri="{FF2B5EF4-FFF2-40B4-BE49-F238E27FC236}">
                <a16:creationId xmlns:a16="http://schemas.microsoft.com/office/drawing/2014/main" id="{9DFA4F35-5FA8-4A21-825D-420AFB000F4E}"/>
              </a:ext>
            </a:extLst>
          </p:cNvPr>
          <p:cNvSpPr txBox="1"/>
          <p:nvPr/>
        </p:nvSpPr>
        <p:spPr>
          <a:xfrm>
            <a:off x="1972113" y="549194"/>
            <a:ext cx="8490207" cy="461665"/>
          </a:xfrm>
          <a:prstGeom prst="rect">
            <a:avLst/>
          </a:prstGeom>
          <a:noFill/>
        </p:spPr>
        <p:txBody>
          <a:bodyPr wrap="square" rtlCol="0" anchor="b">
            <a:spAutoFit/>
          </a:bodyPr>
          <a:lstStyle/>
          <a:p>
            <a:pPr algn="ctr"/>
            <a:r>
              <a:rPr lang="lv-LV" sz="2400" b="1" dirty="0">
                <a:latin typeface="Verdana" panose="020B0604030504040204" pitchFamily="34" charset="0"/>
                <a:ea typeface="Verdana" panose="020B0604030504040204" pitchFamily="34" charset="0"/>
              </a:rPr>
              <a:t>Administratīvā pārkāpuma lietas</a:t>
            </a:r>
          </a:p>
        </p:txBody>
      </p:sp>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B78D3-9EA9-4C32-9A33-29C612A25FCE}" type="slidenum">
              <a:rPr lang="lv-LV" smtClean="0"/>
              <a:pPr/>
              <a:t>6</a:t>
            </a:fld>
            <a:endParaRPr lang="lv-LV"/>
          </a:p>
        </p:txBody>
      </p:sp>
      <p:graphicFrame>
        <p:nvGraphicFramePr>
          <p:cNvPr id="7" name="Chart 6">
            <a:extLst>
              <a:ext uri="{FF2B5EF4-FFF2-40B4-BE49-F238E27FC236}">
                <a16:creationId xmlns:a16="http://schemas.microsoft.com/office/drawing/2014/main" id="{807E8A36-439C-032C-5EFD-1C539E737055}"/>
              </a:ext>
            </a:extLst>
          </p:cNvPr>
          <p:cNvGraphicFramePr/>
          <p:nvPr>
            <p:extLst>
              <p:ext uri="{D42A27DB-BD31-4B8C-83A1-F6EECF244321}">
                <p14:modId xmlns:p14="http://schemas.microsoft.com/office/powerpoint/2010/main" val="3124880611"/>
              </p:ext>
            </p:extLst>
          </p:nvPr>
        </p:nvGraphicFramePr>
        <p:xfrm>
          <a:off x="525235" y="1804153"/>
          <a:ext cx="5994835" cy="4130630"/>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Box 3">
            <a:extLst>
              <a:ext uri="{FF2B5EF4-FFF2-40B4-BE49-F238E27FC236}">
                <a16:creationId xmlns:a16="http://schemas.microsoft.com/office/drawing/2014/main" id="{8392AD51-7C4E-2855-CE50-CA6574429051}"/>
              </a:ext>
            </a:extLst>
          </p:cNvPr>
          <p:cNvSpPr txBox="1"/>
          <p:nvPr/>
        </p:nvSpPr>
        <p:spPr>
          <a:xfrm>
            <a:off x="5954087" y="1374892"/>
            <a:ext cx="6153324" cy="5291770"/>
          </a:xfrm>
          <a:prstGeom prst="rect">
            <a:avLst/>
          </a:prstGeom>
          <a:noFill/>
        </p:spPr>
        <p:txBody>
          <a:bodyPr wrap="square">
            <a:spAutoFit/>
          </a:bodyPr>
          <a:lstStyle/>
          <a:p>
            <a:pPr indent="190500" algn="just">
              <a:lnSpc>
                <a:spcPts val="1465"/>
              </a:lnSpc>
            </a:pPr>
            <a:r>
              <a:rPr lang="lv-LV" sz="1800" b="1" dirty="0">
                <a:solidFill>
                  <a:srgbClr val="414142"/>
                </a:solidFill>
                <a:effectLst/>
                <a:latin typeface="Arial" panose="020B0604020202020204" pitchFamily="34" charset="0"/>
                <a:ea typeface="Times New Roman" panose="02020603050405020304" pitchFamily="18" charset="0"/>
              </a:rPr>
              <a:t>BL 30. pants. </a:t>
            </a:r>
            <a:r>
              <a:rPr lang="lv-LV" sz="1800" dirty="0">
                <a:solidFill>
                  <a:srgbClr val="414142"/>
                </a:solidFill>
                <a:effectLst/>
                <a:latin typeface="Arial" panose="020B0604020202020204" pitchFamily="34" charset="0"/>
                <a:ea typeface="Times New Roman" panose="02020603050405020304" pitchFamily="18" charset="0"/>
              </a:rPr>
              <a:t>Par būvniecības pakalpojumu sniegšanu </a:t>
            </a:r>
            <a:r>
              <a:rPr lang="lv-LV" sz="1800" b="1" dirty="0">
                <a:solidFill>
                  <a:srgbClr val="FF0000"/>
                </a:solidFill>
                <a:effectLst/>
                <a:latin typeface="Arial" panose="020B0604020202020204" pitchFamily="34" charset="0"/>
                <a:ea typeface="Times New Roman" panose="02020603050405020304" pitchFamily="18" charset="0"/>
              </a:rPr>
              <a:t>bez reģistrācijas būvkomersantu reģistrā </a:t>
            </a:r>
            <a:r>
              <a:rPr lang="lv-LV" sz="1800" dirty="0">
                <a:solidFill>
                  <a:srgbClr val="414142"/>
                </a:solidFill>
                <a:effectLst/>
                <a:latin typeface="Arial" panose="020B0604020202020204" pitchFamily="34" charset="0"/>
                <a:ea typeface="Times New Roman" panose="02020603050405020304" pitchFamily="18" charset="0"/>
              </a:rPr>
              <a:t>piemēro naudas sodu juridiskajai personai līdz tūkstoš naudas soda vienībām.</a:t>
            </a:r>
            <a:endParaRPr lang="lv-LV" sz="2800" dirty="0">
              <a:effectLst/>
              <a:latin typeface="Times New Roman" panose="02020603050405020304" pitchFamily="18" charset="0"/>
              <a:ea typeface="Times New Roman" panose="02020603050405020304" pitchFamily="18" charset="0"/>
            </a:endParaRPr>
          </a:p>
          <a:p>
            <a:pPr indent="190500" algn="just">
              <a:lnSpc>
                <a:spcPts val="1465"/>
              </a:lnSpc>
            </a:pPr>
            <a:r>
              <a:rPr lang="lv-LV" sz="1800" dirty="0">
                <a:solidFill>
                  <a:srgbClr val="414142"/>
                </a:solidFill>
                <a:effectLst/>
                <a:latin typeface="Arial" panose="020B0604020202020204" pitchFamily="34" charset="0"/>
                <a:ea typeface="Times New Roman" panose="02020603050405020304" pitchFamily="18" charset="0"/>
              </a:rPr>
              <a:t> </a:t>
            </a:r>
            <a:endParaRPr lang="lv-LV" sz="2800" dirty="0">
              <a:effectLst/>
              <a:latin typeface="Times New Roman" panose="02020603050405020304" pitchFamily="18" charset="0"/>
              <a:ea typeface="Times New Roman" panose="02020603050405020304" pitchFamily="18" charset="0"/>
            </a:endParaRPr>
          </a:p>
          <a:p>
            <a:pPr indent="190500" algn="just">
              <a:lnSpc>
                <a:spcPts val="1465"/>
              </a:lnSpc>
            </a:pPr>
            <a:r>
              <a:rPr lang="lv-LV" sz="1800" b="1" dirty="0">
                <a:solidFill>
                  <a:srgbClr val="414142"/>
                </a:solidFill>
                <a:effectLst/>
                <a:latin typeface="Arial" panose="020B0604020202020204" pitchFamily="34" charset="0"/>
                <a:ea typeface="Times New Roman" panose="02020603050405020304" pitchFamily="18" charset="0"/>
              </a:rPr>
              <a:t>BL 25.pants</a:t>
            </a:r>
            <a:r>
              <a:rPr lang="lv-LV" sz="1800" dirty="0">
                <a:solidFill>
                  <a:srgbClr val="414142"/>
                </a:solidFill>
                <a:effectLst/>
                <a:latin typeface="Arial" panose="020B0604020202020204" pitchFamily="34" charset="0"/>
                <a:ea typeface="Times New Roman" panose="02020603050405020304" pitchFamily="18" charset="0"/>
              </a:rPr>
              <a:t> </a:t>
            </a:r>
            <a:r>
              <a:rPr lang="lv-LV" sz="1800" b="1" dirty="0">
                <a:solidFill>
                  <a:srgbClr val="414142"/>
                </a:solidFill>
                <a:effectLst/>
                <a:latin typeface="Arial" panose="020B0604020202020204" pitchFamily="34" charset="0"/>
                <a:ea typeface="Times New Roman" panose="02020603050405020304" pitchFamily="18" charset="0"/>
              </a:rPr>
              <a:t>2)daļa 3)punkts </a:t>
            </a:r>
            <a:r>
              <a:rPr lang="lv-LV" sz="1800" b="1" dirty="0">
                <a:solidFill>
                  <a:srgbClr val="FF0000"/>
                </a:solidFill>
                <a:effectLst/>
                <a:latin typeface="Arial" panose="020B0604020202020204" pitchFamily="34" charset="0"/>
                <a:ea typeface="Times New Roman" panose="02020603050405020304" pitchFamily="18" charset="0"/>
              </a:rPr>
              <a:t>Par būvdarbu veikšanu ar atkāpēm no būvprojekta</a:t>
            </a:r>
            <a:r>
              <a:rPr lang="lv-LV" sz="1800" dirty="0">
                <a:solidFill>
                  <a:srgbClr val="414142"/>
                </a:solidFill>
                <a:effectLst/>
                <a:latin typeface="Arial" panose="020B0604020202020204" pitchFamily="34" charset="0"/>
                <a:ea typeface="Times New Roman" panose="02020603050405020304" pitchFamily="18" charset="0"/>
              </a:rPr>
              <a:t>, ja izmaiņas būvprojektā nav saskaņotas šajā likumā noteiktajā kārtībā un konstatētas atkāpes </a:t>
            </a:r>
            <a:r>
              <a:rPr lang="lv-LV" sz="1800" dirty="0" err="1">
                <a:solidFill>
                  <a:srgbClr val="414142"/>
                </a:solidFill>
                <a:effectLst/>
                <a:latin typeface="Arial" panose="020B0604020202020204" pitchFamily="34" charset="0"/>
                <a:ea typeface="Times New Roman" panose="02020603050405020304" pitchFamily="18" charset="0"/>
              </a:rPr>
              <a:t>nobūvprojekta</a:t>
            </a:r>
            <a:r>
              <a:rPr lang="lv-LV" sz="1800" dirty="0">
                <a:solidFill>
                  <a:srgbClr val="414142"/>
                </a:solidFill>
                <a:effectLst/>
                <a:latin typeface="Arial" panose="020B0604020202020204" pitchFamily="34" charset="0"/>
                <a:ea typeface="Times New Roman" panose="02020603050405020304" pitchFamily="18" charset="0"/>
              </a:rPr>
              <a:t>, kura realizācijai ir nepieciešama būvatļauja, piemēro brīdinājumu vai naudas sodu fiziskajai personai līdz četrsimt naudas soda vienībām, bet juridiskajai personai — līdz piecsimt naudas soda vienībām.</a:t>
            </a:r>
            <a:endParaRPr lang="lv-LV" sz="2800" dirty="0">
              <a:effectLst/>
              <a:latin typeface="Times New Roman" panose="02020603050405020304" pitchFamily="18" charset="0"/>
              <a:ea typeface="Times New Roman" panose="02020603050405020304" pitchFamily="18" charset="0"/>
            </a:endParaRPr>
          </a:p>
          <a:p>
            <a:pPr indent="190500" algn="just">
              <a:lnSpc>
                <a:spcPts val="1465"/>
              </a:lnSpc>
            </a:pPr>
            <a:r>
              <a:rPr lang="lv-LV" sz="1800" dirty="0">
                <a:solidFill>
                  <a:srgbClr val="414142"/>
                </a:solidFill>
                <a:effectLst/>
                <a:latin typeface="Arial" panose="020B0604020202020204" pitchFamily="34" charset="0"/>
                <a:ea typeface="Times New Roman" panose="02020603050405020304" pitchFamily="18" charset="0"/>
              </a:rPr>
              <a:t> </a:t>
            </a:r>
            <a:endParaRPr lang="lv-LV" sz="2800" dirty="0">
              <a:effectLst/>
              <a:latin typeface="Times New Roman" panose="02020603050405020304" pitchFamily="18" charset="0"/>
              <a:ea typeface="Times New Roman" panose="02020603050405020304" pitchFamily="18" charset="0"/>
            </a:endParaRPr>
          </a:p>
          <a:p>
            <a:pPr indent="190500" algn="just">
              <a:lnSpc>
                <a:spcPts val="1465"/>
              </a:lnSpc>
            </a:pPr>
            <a:r>
              <a:rPr lang="lv-LV" sz="1800" b="1" dirty="0">
                <a:solidFill>
                  <a:srgbClr val="414142"/>
                </a:solidFill>
                <a:effectLst/>
                <a:latin typeface="Arial" panose="020B0604020202020204" pitchFamily="34" charset="0"/>
                <a:ea typeface="Times New Roman" panose="02020603050405020304" pitchFamily="18" charset="0"/>
              </a:rPr>
              <a:t>BL 28.pants (2)daļa 3)punkts </a:t>
            </a:r>
            <a:r>
              <a:rPr lang="lv-LV" sz="1800" b="1" dirty="0">
                <a:solidFill>
                  <a:srgbClr val="FF0000"/>
                </a:solidFill>
                <a:effectLst/>
                <a:latin typeface="Arial" panose="020B0604020202020204" pitchFamily="34" charset="0"/>
                <a:ea typeface="Times New Roman" panose="02020603050405020304" pitchFamily="18" charset="0"/>
              </a:rPr>
              <a:t>Par būves vai tās daļas izmantošanu līdz tās pieņemšanai ekspluatācijā</a:t>
            </a:r>
            <a:r>
              <a:rPr lang="lv-LV" sz="1800" dirty="0">
                <a:solidFill>
                  <a:srgbClr val="414142"/>
                </a:solidFill>
                <a:effectLst/>
                <a:latin typeface="Arial" panose="020B0604020202020204" pitchFamily="34" charset="0"/>
                <a:ea typeface="Times New Roman" panose="02020603050405020304" pitchFamily="18" charset="0"/>
              </a:rPr>
              <a:t>, ja tā ir </a:t>
            </a:r>
            <a:r>
              <a:rPr lang="lv-LV" sz="2800" dirty="0">
                <a:solidFill>
                  <a:srgbClr val="000000"/>
                </a:solidFill>
                <a:effectLst/>
                <a:latin typeface="Times New Roman" panose="02020603050405020304" pitchFamily="18" charset="0"/>
                <a:ea typeface="Times New Roman" panose="02020603050405020304" pitchFamily="18" charset="0"/>
              </a:rPr>
              <a:t> </a:t>
            </a:r>
            <a:r>
              <a:rPr lang="lv-LV" sz="1800" dirty="0">
                <a:solidFill>
                  <a:srgbClr val="414142"/>
                </a:solidFill>
                <a:effectLst/>
                <a:latin typeface="Arial" panose="020B0604020202020204" pitchFamily="34" charset="0"/>
                <a:ea typeface="Times New Roman" panose="02020603050405020304" pitchFamily="18" charset="0"/>
              </a:rPr>
              <a:t>trešās grupas būve vai tās daļa, piemēro brīdinājumu vai naudas sodu fiziskajai personai līdz četrsimt naudas soda vienībām, bet juridiskajai personai — līdz tūkstoš četrsimt divdesmit naudas soda vienībām.</a:t>
            </a:r>
            <a:endParaRPr lang="lv-LV" sz="2800" dirty="0">
              <a:effectLst/>
              <a:latin typeface="Times New Roman" panose="02020603050405020304" pitchFamily="18" charset="0"/>
              <a:ea typeface="Times New Roman" panose="02020603050405020304" pitchFamily="18" charset="0"/>
            </a:endParaRPr>
          </a:p>
          <a:p>
            <a:pPr indent="190500" algn="just">
              <a:lnSpc>
                <a:spcPts val="1465"/>
              </a:lnSpc>
            </a:pPr>
            <a:r>
              <a:rPr lang="lv-LV" sz="1800" b="1" dirty="0">
                <a:solidFill>
                  <a:srgbClr val="414142"/>
                </a:solidFill>
                <a:effectLst/>
                <a:latin typeface="Arial" panose="020B0604020202020204" pitchFamily="34" charset="0"/>
                <a:ea typeface="Times New Roman" panose="02020603050405020304" pitchFamily="18" charset="0"/>
              </a:rPr>
              <a:t> </a:t>
            </a:r>
            <a:endParaRPr lang="lv-LV" sz="2800" dirty="0">
              <a:effectLst/>
              <a:latin typeface="Times New Roman" panose="02020603050405020304" pitchFamily="18" charset="0"/>
              <a:ea typeface="Times New Roman" panose="02020603050405020304" pitchFamily="18" charset="0"/>
            </a:endParaRPr>
          </a:p>
          <a:p>
            <a:pPr indent="190500" algn="just">
              <a:lnSpc>
                <a:spcPts val="1465"/>
              </a:lnSpc>
            </a:pPr>
            <a:r>
              <a:rPr lang="lv-LV" sz="1800" b="1" dirty="0">
                <a:solidFill>
                  <a:srgbClr val="414142"/>
                </a:solidFill>
                <a:effectLst/>
                <a:latin typeface="Arial" panose="020B0604020202020204" pitchFamily="34" charset="0"/>
                <a:ea typeface="Times New Roman" panose="02020603050405020304" pitchFamily="18" charset="0"/>
              </a:rPr>
              <a:t>BL 27. pants. </a:t>
            </a:r>
            <a:r>
              <a:rPr lang="lv-LV" sz="1800" dirty="0">
                <a:solidFill>
                  <a:srgbClr val="414142"/>
                </a:solidFill>
                <a:effectLst/>
                <a:latin typeface="Arial" panose="020B0604020202020204" pitchFamily="34" charset="0"/>
                <a:ea typeface="Times New Roman" panose="02020603050405020304" pitchFamily="18" charset="0"/>
              </a:rPr>
              <a:t>Par b</a:t>
            </a:r>
            <a:r>
              <a:rPr lang="lv-LV" sz="1800" b="1" dirty="0">
                <a:solidFill>
                  <a:srgbClr val="FF0000"/>
                </a:solidFill>
                <a:effectLst/>
                <a:latin typeface="Arial" panose="020B0604020202020204" pitchFamily="34" charset="0"/>
                <a:ea typeface="Times New Roman" panose="02020603050405020304" pitchFamily="18" charset="0"/>
              </a:rPr>
              <a:t>ūvniecības pakalpojumu sniegšanu bez</a:t>
            </a:r>
            <a:r>
              <a:rPr lang="lv-LV" sz="1800" dirty="0">
                <a:solidFill>
                  <a:srgbClr val="414142"/>
                </a:solidFill>
                <a:effectLst/>
                <a:latin typeface="Arial" panose="020B0604020202020204" pitchFamily="34" charset="0"/>
                <a:ea typeface="Times New Roman" panose="02020603050405020304" pitchFamily="18" charset="0"/>
              </a:rPr>
              <a:t> atbilstošas civiltiesiskās atbildības </a:t>
            </a:r>
            <a:r>
              <a:rPr lang="lv-LV" sz="1800" b="1" dirty="0">
                <a:solidFill>
                  <a:srgbClr val="FF0000"/>
                </a:solidFill>
                <a:effectLst/>
                <a:latin typeface="Arial" panose="020B0604020202020204" pitchFamily="34" charset="0"/>
                <a:ea typeface="Times New Roman" panose="02020603050405020304" pitchFamily="18" charset="0"/>
              </a:rPr>
              <a:t>apdrošināšanas</a:t>
            </a:r>
            <a:r>
              <a:rPr lang="lv-LV" sz="1800" dirty="0">
                <a:solidFill>
                  <a:srgbClr val="414142"/>
                </a:solidFill>
                <a:effectLst/>
                <a:latin typeface="Arial" panose="020B0604020202020204" pitchFamily="34" charset="0"/>
                <a:ea typeface="Times New Roman" panose="02020603050405020304" pitchFamily="18" charset="0"/>
              </a:rPr>
              <a:t> piemēro naudas sodu fiziskajai personai no divpadsmit līdz divdesmit piecām naudas soda vienībām, bet juridiskajai personai — no divpadsmit līdz divsimt piecdesmit naudas soda vienībām.</a:t>
            </a:r>
            <a:endParaRPr lang="lv-LV"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10393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58AD0C-3646-44C4-8404-1EC67310692D}"/>
              </a:ext>
            </a:extLst>
          </p:cNvPr>
          <p:cNvPicPr>
            <a:picLocks noChangeAspect="1"/>
          </p:cNvPicPr>
          <p:nvPr/>
        </p:nvPicPr>
        <p:blipFill rotWithShape="1">
          <a:blip r:embed="rId3">
            <a:alphaModFix amt="27000"/>
          </a:blip>
          <a:srcRect b="13286"/>
          <a:stretch/>
        </p:blipFill>
        <p:spPr>
          <a:xfrm>
            <a:off x="-1" y="0"/>
            <a:ext cx="12191999" cy="6858000"/>
          </a:xfrm>
          <a:prstGeom prst="rect">
            <a:avLst/>
          </a:prstGeom>
        </p:spPr>
      </p:pic>
      <p:sp>
        <p:nvSpPr>
          <p:cNvPr id="9" name="TextBox 8">
            <a:extLst>
              <a:ext uri="{FF2B5EF4-FFF2-40B4-BE49-F238E27FC236}">
                <a16:creationId xmlns:a16="http://schemas.microsoft.com/office/drawing/2014/main" id="{9DFA4F35-5FA8-4A21-825D-420AFB000F4E}"/>
              </a:ext>
            </a:extLst>
          </p:cNvPr>
          <p:cNvSpPr txBox="1"/>
          <p:nvPr/>
        </p:nvSpPr>
        <p:spPr>
          <a:xfrm>
            <a:off x="1972113" y="549194"/>
            <a:ext cx="8490207" cy="461665"/>
          </a:xfrm>
          <a:prstGeom prst="rect">
            <a:avLst/>
          </a:prstGeom>
          <a:noFill/>
        </p:spPr>
        <p:txBody>
          <a:bodyPr wrap="square" rtlCol="0" anchor="b">
            <a:spAutoFit/>
          </a:bodyPr>
          <a:lstStyle/>
          <a:p>
            <a:pPr algn="ctr"/>
            <a:r>
              <a:rPr lang="lv-LV" sz="2400" b="1" dirty="0">
                <a:latin typeface="Verdana" panose="020B0604030504040204" pitchFamily="34" charset="0"/>
                <a:ea typeface="Verdana" panose="020B0604030504040204" pitchFamily="34" charset="0"/>
              </a:rPr>
              <a:t>«Konsultē vispirms» sapulces</a:t>
            </a:r>
          </a:p>
        </p:txBody>
      </p:sp>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B78D3-9EA9-4C32-9A33-29C612A25FCE}" type="slidenum">
              <a:rPr lang="lv-LV" smtClean="0"/>
              <a:pPr/>
              <a:t>7</a:t>
            </a:fld>
            <a:endParaRPr lang="lv-LV"/>
          </a:p>
        </p:txBody>
      </p:sp>
      <p:graphicFrame>
        <p:nvGraphicFramePr>
          <p:cNvPr id="7" name="Chart 6">
            <a:extLst>
              <a:ext uri="{FF2B5EF4-FFF2-40B4-BE49-F238E27FC236}">
                <a16:creationId xmlns:a16="http://schemas.microsoft.com/office/drawing/2014/main" id="{807E8A36-439C-032C-5EFD-1C539E737055}"/>
              </a:ext>
            </a:extLst>
          </p:cNvPr>
          <p:cNvGraphicFramePr/>
          <p:nvPr>
            <p:extLst>
              <p:ext uri="{D42A27DB-BD31-4B8C-83A1-F6EECF244321}">
                <p14:modId xmlns:p14="http://schemas.microsoft.com/office/powerpoint/2010/main" val="2893951098"/>
              </p:ext>
            </p:extLst>
          </p:nvPr>
        </p:nvGraphicFramePr>
        <p:xfrm>
          <a:off x="525235" y="1804153"/>
          <a:ext cx="5994835" cy="4130630"/>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a:extLst>
              <a:ext uri="{FF2B5EF4-FFF2-40B4-BE49-F238E27FC236}">
                <a16:creationId xmlns:a16="http://schemas.microsoft.com/office/drawing/2014/main" id="{7B0E64D3-E2C5-6890-1BAA-228AD8C4FA33}"/>
              </a:ext>
            </a:extLst>
          </p:cNvPr>
          <p:cNvSpPr txBox="1"/>
          <p:nvPr/>
        </p:nvSpPr>
        <p:spPr>
          <a:xfrm>
            <a:off x="5797976" y="2305406"/>
            <a:ext cx="6153324" cy="2756396"/>
          </a:xfrm>
          <a:prstGeom prst="rect">
            <a:avLst/>
          </a:prstGeom>
          <a:noFill/>
        </p:spPr>
        <p:txBody>
          <a:bodyPr wrap="square">
            <a:spAutoFit/>
          </a:bodyPr>
          <a:lstStyle/>
          <a:p>
            <a:pPr>
              <a:lnSpc>
                <a:spcPct val="107000"/>
              </a:lnSpc>
              <a:spcAft>
                <a:spcPts val="800"/>
              </a:spcAft>
            </a:pPr>
            <a:r>
              <a:rPr lang="lv-LV"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Pirms ikvienas būvdarbu kontroles uzsākšanas BVKB organizē “Konsultē vispirms” sanāksmes būvniecības dalībniekiem - būvniecības ierosinātājam, </a:t>
            </a:r>
            <a:r>
              <a:rPr lang="lv-LV"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autoruzraugam</a:t>
            </a:r>
            <a:r>
              <a:rPr lang="lv-LV"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būvuzraugam un būvdarbu veicējam. </a:t>
            </a:r>
            <a:endParaRPr lang="lv-LV"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Sapulces formāts – diskusija, MS </a:t>
            </a:r>
            <a:r>
              <a:rPr lang="lv-LV" sz="1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Teem</a:t>
            </a:r>
            <a:r>
              <a:rPr lang="lv-LV"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formātā.</a:t>
            </a:r>
            <a:endParaRPr lang="lv-LV"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Sapulces tiek rīkotas pirmdienās pl.13.00.</a:t>
            </a:r>
            <a:endParaRPr lang="lv-LV"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Sapulcē piedalās tie būvinspektori, kuri veic būvdarbu kontroli objektos, kuri ir uzaicināti uz sapulci.</a:t>
            </a:r>
            <a:endParaRPr lang="lv-LV"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5557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333090" y="2872159"/>
            <a:ext cx="7772400" cy="960438"/>
          </a:xfrm>
        </p:spPr>
        <p:txBody>
          <a:bodyPr>
            <a:normAutofit/>
          </a:bodyPr>
          <a:lstStyle/>
          <a:p>
            <a:r>
              <a:rPr lang="lv-LV" altLang="lv-LV" sz="3600" dirty="0"/>
              <a:t>Paldies par uzmanību!</a:t>
            </a:r>
          </a:p>
        </p:txBody>
      </p:sp>
      <p:sp>
        <p:nvSpPr>
          <p:cNvPr id="5" name="Title 1"/>
          <p:cNvSpPr txBox="1">
            <a:spLocks/>
          </p:cNvSpPr>
          <p:nvPr/>
        </p:nvSpPr>
        <p:spPr bwMode="auto">
          <a:xfrm>
            <a:off x="1602983" y="4093984"/>
            <a:ext cx="9232614" cy="218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ctr" defTabSz="938213" rtl="0" eaLnBrk="0" fontAlgn="base" hangingPunct="0">
              <a:spcBef>
                <a:spcPct val="0"/>
              </a:spcBef>
              <a:spcAft>
                <a:spcPct val="0"/>
              </a:spcAft>
              <a:defRPr sz="3200" b="1"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endParaRPr lang="lv-LV" altLang="lv-LV" sz="1600" u="sng" dirty="0">
              <a:solidFill>
                <a:schemeClr val="tx2"/>
              </a:solidFill>
            </a:endParaRPr>
          </a:p>
          <a:p>
            <a:endParaRPr lang="lv-LV" sz="1600" dirty="0"/>
          </a:p>
          <a:p>
            <a:r>
              <a:rPr lang="lv-LV" altLang="lv-LV" sz="2000" dirty="0"/>
              <a:t>Vairāk informācijas</a:t>
            </a:r>
          </a:p>
          <a:p>
            <a:r>
              <a:rPr lang="lv-LV" dirty="0">
                <a:solidFill>
                  <a:srgbClr val="3892AE"/>
                </a:solidFill>
                <a:hlinkClick r:id="rId2"/>
              </a:rPr>
              <a:t>www.bvkb.gov.lv</a:t>
            </a:r>
            <a:endParaRPr lang="lv-LV" dirty="0">
              <a:solidFill>
                <a:srgbClr val="3892AE"/>
              </a:solidFill>
            </a:endParaRPr>
          </a:p>
          <a:p>
            <a:endParaRPr lang="lv-LV" dirty="0">
              <a:solidFill>
                <a:srgbClr val="3892AE"/>
              </a:solidFill>
            </a:endParaRPr>
          </a:p>
        </p:txBody>
      </p:sp>
      <p:sp>
        <p:nvSpPr>
          <p:cNvPr id="4" name="Rectangle 3"/>
          <p:cNvSpPr/>
          <p:nvPr/>
        </p:nvSpPr>
        <p:spPr>
          <a:xfrm>
            <a:off x="1916917" y="3459976"/>
            <a:ext cx="8754320" cy="553998"/>
          </a:xfrm>
          <a:prstGeom prst="rect">
            <a:avLst/>
          </a:prstGeom>
        </p:spPr>
        <p:txBody>
          <a:bodyPr wrap="none">
            <a:spAutoFit/>
          </a:bodyPr>
          <a:lstStyle/>
          <a:p>
            <a:r>
              <a:rPr lang="lv-LV" sz="3000" b="1" dirty="0">
                <a:solidFill>
                  <a:srgbClr val="3892AE"/>
                </a:solidFill>
                <a:latin typeface="Verdana" panose="020B0604030504040204" pitchFamily="34" charset="0"/>
                <a:ea typeface="Verdana" panose="020B0604030504040204" pitchFamily="34" charset="0"/>
                <a:cs typeface="Verdana" panose="020B0604030504040204" pitchFamily="34" charset="0"/>
              </a:rPr>
              <a:t>Plāno – kontrolē – iedziļinies – rīkojies!</a:t>
            </a:r>
          </a:p>
        </p:txBody>
      </p:sp>
    </p:spTree>
    <p:extLst>
      <p:ext uri="{BB962C8B-B14F-4D97-AF65-F5344CB8AC3E}">
        <p14:creationId xmlns:p14="http://schemas.microsoft.com/office/powerpoint/2010/main" val="32809930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7311</TotalTime>
  <Words>802</Words>
  <Application>Microsoft Office PowerPoint</Application>
  <PresentationFormat>Widescreen</PresentationFormat>
  <Paragraphs>80</Paragraphs>
  <Slides>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RobustaTLPro-Medium</vt:lpstr>
      <vt:lpstr>Times New Roman</vt:lpstr>
      <vt:lpstr>Verdana</vt:lpstr>
      <vt:lpstr>Office Theme</vt:lpstr>
      <vt:lpstr>Vebinārs būvniecības procesa dalībniekiem “Būvju tehniskās apsekošanas atzinuma būtība no uzraugošo institūciju skatupunkta”  2023.gada 1.decembris 10.00 – 14.00 MS Teams  Aktualitātes būvdarbu kontroles ietvaros        </vt:lpstr>
      <vt:lpstr>PowerPoint Presentation</vt:lpstr>
      <vt:lpstr>PowerPoint Presentation</vt:lpstr>
      <vt:lpstr>PowerPoint Presentation</vt:lpstr>
      <vt:lpstr>PowerPoint Presentation</vt:lpstr>
      <vt:lpstr>PowerPoint Presentation</vt:lpstr>
      <vt:lpstr>PowerPoint Presentation</vt:lpstr>
      <vt:lpstr>Paldies par uzmanību!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Jānis Palamarčuks</dc:creator>
  <cp:lastModifiedBy>Sandris Celmiņš</cp:lastModifiedBy>
  <cp:revision>302</cp:revision>
  <dcterms:created xsi:type="dcterms:W3CDTF">2019-11-08T07:32:19Z</dcterms:created>
  <dcterms:modified xsi:type="dcterms:W3CDTF">2023-12-01T06:09:59Z</dcterms:modified>
</cp:coreProperties>
</file>