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7" r:id="rId5"/>
    <p:sldId id="1143" r:id="rId6"/>
    <p:sldId id="1107" r:id="rId7"/>
    <p:sldId id="1164" r:id="rId8"/>
    <p:sldId id="1137" r:id="rId9"/>
    <p:sldId id="1145" r:id="rId10"/>
    <p:sldId id="1146" r:id="rId11"/>
    <p:sldId id="1148" r:id="rId12"/>
    <p:sldId id="1149" r:id="rId13"/>
    <p:sldId id="1150" r:id="rId14"/>
    <p:sldId id="1151" r:id="rId15"/>
    <p:sldId id="1157" r:id="rId16"/>
    <p:sldId id="1158" r:id="rId17"/>
    <p:sldId id="1129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05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71D1-3EFD-4A50-B1EF-8B67A04B2CA4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40BED-5F95-47D7-B2C5-0A38533BB1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802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E888CCC-2C68-4835-97D4-09F782E7E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1485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780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5632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4711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E888CCC-2C68-4835-97D4-09F782E7E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572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908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7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232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375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7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5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605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9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833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9C82-5E53-41D9-8B08-9166F02B93F6}" type="slidenum">
              <a:rPr lang="lv-LV" smtClean="0"/>
              <a:t>10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4F99397-3AF0-4C41-A248-97E02D965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66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A4C8-AECF-279D-73A0-382F2B167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A19D0-D19E-2919-2D35-F8894FF5F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FBC10-2D25-DC0A-BAF7-6A9F08A9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CB72-FAB7-9AC6-004F-3B52F157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3629-CE38-81CE-EDA3-CF13F359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964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591E-A8D2-8162-08C0-C18D24BD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019DE-5C93-527D-912D-446B4741C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B6307-A3E6-F8AF-B682-1728E134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F7AE5-D663-D915-03A9-FFC7327E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BDB4-622E-7D10-CBED-3860F07E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0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C8D58-0526-0248-6E05-9F3EAA49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8F972-0E0E-DF8A-BB94-DB392961E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D71F8-B3FC-7CD8-3C88-16F2295B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D1C6C-CE56-DC63-F8DD-1781AE6A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899F-7A09-F97C-AF5A-D0573D47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896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8906-1CEB-69D1-3887-19C2471E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F090-0B26-3A1F-F756-88E672A1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B98B1-1A52-1822-6A55-E41E8C31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6F8F-8D65-7199-E90A-41CEF242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D063-E4DF-B066-C874-31154490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474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BFFA-02A0-8B5E-1C42-8C5EF9A6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912E9-2FB1-21A6-8198-A104AFF86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70FD-4D2D-BABF-71FB-88D46ED9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B84DD-A772-0153-647A-3EA58273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D0B8-3B71-CC93-A005-29ECC19A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033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DBAB-216D-AEB1-983C-ECB0D306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E352-F037-B66D-BE8B-D26C5B20C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ED75B-318E-82E1-4069-B48EB5924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6E144-8B3B-9FDD-ED38-DD4DE17C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05E7D-637A-A6DA-3962-9EAD0FBC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B3F6D-518D-19AE-F892-6DFC035D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90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E5EE-F6B9-A12D-329D-27485D35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2966C-7215-77E6-10B1-F1B1D274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F0F40-CF28-E800-D2A9-EE055A961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22C73-E110-4383-1ED0-53723A5EA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3F7D8-69F9-E202-C85E-CBEB3F7A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45ECB-467F-D15F-3143-F2C6F8F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493C1-DE0D-C4EC-18E2-B6546E77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751C-6819-7456-D468-BDD8EB01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99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A3D4-2A70-39E6-09B5-618006BD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2A855-2A52-34EA-8519-2D9ABFF7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8B107-1EB1-5812-EBA2-3630C4BF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C3127-9535-FD0F-8372-F640121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468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5A6DE-11FE-EE06-C5EE-CA8B22F3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08B86-5C3C-CBD1-8EEE-8C73CBDF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74C5-FFAE-C8A2-22BD-0EB87591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524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10A2-2368-CD31-E22C-87A00122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6599-CA48-8694-EDF5-DEF52418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6476-0A1D-FC38-74EB-493B0C14B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EDF8-530D-090E-E3DF-BB2491F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29ECC-0D8A-F2B7-89A5-7443C55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CC352-791A-7FC2-D853-9AB06427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99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7A96-EBC6-6D65-9F2B-BB8966CA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20D12-305F-7539-06F4-0A711067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B01E3-A59B-A2D1-4B9B-28ADDEF3D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6C8F6-3882-06AE-CF10-5943A85D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38F80-A7B7-CD85-F326-EA41C5C3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ACA9A-9E87-1C6C-BCE0-6AAE216D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49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CA8FC-3C18-841B-9F20-C3DDC17E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1DD75-3BC4-7D7C-747A-C9AB15D7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6FAA7-9A2E-D703-5FF8-B4D18DB34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BAC5-6A7E-4BC6-BD2F-64503ACBDC2B}" type="datetimeFigureOut">
              <a:rPr lang="lv-LV" smtClean="0"/>
              <a:t>29.11.2023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0FC8B-5B97-FE4D-86B7-A6EA7E6B6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9E41-2661-DE7D-519A-10CA45DD8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C39D-5FD6-460A-AC96-80BF88DCFE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16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://www.bvkb.gov.lv/" TargetMode="Externa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bis.gov.lv/" TargetMode="Externa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6FE14AE-D599-433A-A0F4-F7B012C6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582691"/>
            <a:ext cx="12192000" cy="275117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00624005-AD3A-4347-963B-3F2871C52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0600" y="0"/>
            <a:ext cx="2590800" cy="1933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68AA31-3992-4A4E-97BC-1627530CF13A}"/>
              </a:ext>
            </a:extLst>
          </p:cNvPr>
          <p:cNvSpPr txBox="1"/>
          <p:nvPr/>
        </p:nvSpPr>
        <p:spPr>
          <a:xfrm>
            <a:off x="1801910" y="6117461"/>
            <a:ext cx="8588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30.11.2023.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134B1-E52C-4AC4-BED0-A0829F561A7B}"/>
              </a:ext>
            </a:extLst>
          </p:cNvPr>
          <p:cNvSpPr txBox="1"/>
          <p:nvPr/>
        </p:nvSpPr>
        <p:spPr>
          <a:xfrm>
            <a:off x="1261903" y="2889323"/>
            <a:ext cx="966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Energoresursu informācijas sistēmas (ERIS) lietošana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54A94-4B14-9836-4289-69CFF16D13A7}"/>
              </a:ext>
            </a:extLst>
          </p:cNvPr>
          <p:cNvSpPr txBox="1"/>
          <p:nvPr/>
        </p:nvSpPr>
        <p:spPr>
          <a:xfrm>
            <a:off x="3968289" y="4922289"/>
            <a:ext cx="42554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 dirty="0">
                <a:latin typeface="Verdana" panose="020B0604030504040204" pitchFamily="34" charset="0"/>
                <a:ea typeface="Verdana" panose="020B0604030504040204" pitchFamily="34" charset="0"/>
              </a:rPr>
              <a:t>Ieva Kārkliņa</a:t>
            </a:r>
          </a:p>
          <a:p>
            <a:pPr algn="ctr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Energoefektivitātes kontroles nodaļas eksperte</a:t>
            </a:r>
          </a:p>
        </p:txBody>
      </p:sp>
    </p:spTree>
    <p:extLst>
      <p:ext uri="{BB962C8B-B14F-4D97-AF65-F5344CB8AC3E}">
        <p14:creationId xmlns:p14="http://schemas.microsoft.com/office/powerpoint/2010/main" val="83882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10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727760"/>
            <a:ext cx="922331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IKGADĒJĀ PĀRSKATA IESNIEGŠANA (I)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6B6E9-58B9-3985-6EB2-92C3835C3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877" y="2576862"/>
            <a:ext cx="9781840" cy="3962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A62A6B-3CCA-1FBF-1484-D0B645E15517}"/>
              </a:ext>
            </a:extLst>
          </p:cNvPr>
          <p:cNvSpPr/>
          <p:nvPr/>
        </p:nvSpPr>
        <p:spPr>
          <a:xfrm>
            <a:off x="6337797" y="5219700"/>
            <a:ext cx="4682628" cy="1136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B8FF1C-155F-16F0-C5C1-A665CC9DE019}"/>
              </a:ext>
            </a:extLst>
          </p:cNvPr>
          <p:cNvSpPr txBox="1">
            <a:spLocks/>
          </p:cNvSpPr>
          <p:nvPr/>
        </p:nvSpPr>
        <p:spPr>
          <a:xfrm>
            <a:off x="1446877" y="1884613"/>
            <a:ext cx="10004894" cy="137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v-LV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Pārskats jāiesniedz līdz </a:t>
            </a:r>
            <a:r>
              <a:rPr lang="lv-LV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jūlijam </a:t>
            </a:r>
            <a:r>
              <a:rPr lang="lv-LV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 iepriekšējo kalendāro gadu. 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 gada laikā netika ieviesti energoefektivitātes pasākumi, tad </a:t>
            </a:r>
            <a:r>
              <a:rPr lang="lv-LV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jāiesniedz tukšs pārskats; </a:t>
            </a:r>
            <a:r>
              <a:rPr lang="lv-LV" sz="11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(piem. par 2023. gadu pārskats jāiesniedz līdz 01.07.2024.) </a:t>
            </a:r>
            <a:endParaRPr lang="lv-LV" sz="1600" i="1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11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727760"/>
            <a:ext cx="922331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IKGADĒJĀ PĀRSKATA IESNIEGŠANA (II)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6B048-FE0F-AF69-3666-1612563ED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848" y="1296169"/>
            <a:ext cx="3395983" cy="2061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EA2C6-82B6-E7D8-10D9-940C31A84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0223"/>
            <a:ext cx="12192000" cy="36066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030ECB-32E4-152C-0CC6-3886AB5EA6A8}"/>
              </a:ext>
            </a:extLst>
          </p:cNvPr>
          <p:cNvSpPr/>
          <p:nvPr/>
        </p:nvSpPr>
        <p:spPr>
          <a:xfrm>
            <a:off x="6296529" y="2864795"/>
            <a:ext cx="752475" cy="3693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F9B56-86C6-ED3D-D068-0AFBFD096A0E}"/>
              </a:ext>
            </a:extLst>
          </p:cNvPr>
          <p:cNvSpPr/>
          <p:nvPr/>
        </p:nvSpPr>
        <p:spPr>
          <a:xfrm>
            <a:off x="11439524" y="5915794"/>
            <a:ext cx="752475" cy="3693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892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12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727760"/>
            <a:ext cx="922331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PĀRSKATA IESNIEGŠANAS STATUSS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A30569-F279-F0A0-3E61-07498D65B490}"/>
              </a:ext>
            </a:extLst>
          </p:cNvPr>
          <p:cNvSpPr txBox="1">
            <a:spLocks/>
          </p:cNvSpPr>
          <p:nvPr/>
        </p:nvSpPr>
        <p:spPr>
          <a:xfrm>
            <a:off x="1446877" y="1424828"/>
            <a:ext cx="10745123" cy="488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PĀRSKATAM VAR BŪT ŠĀDI STATUSI</a:t>
            </a:r>
          </a:p>
          <a:p>
            <a:pPr marL="342900" indent="-342900" algn="l">
              <a:buFont typeface="+mj-lt"/>
              <a:buAutoNum type="arabicParenR"/>
            </a:pPr>
            <a:r>
              <a:rPr lang="lv-LV" sz="18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Sagatavošanā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kad pārskata aizpildīšana ir iesākta, saglabāta, bet nav iesniegta Birojam</a:t>
            </a:r>
          </a:p>
          <a:p>
            <a:pPr marL="342900" indent="-342900" algn="l">
              <a:buFont typeface="+mj-lt"/>
              <a:buAutoNum type="arabicParenR"/>
            </a:pPr>
            <a:r>
              <a:rPr lang="lv-LV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Iesniegts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kad pārskats ir iesniegts Birojam</a:t>
            </a:r>
          </a:p>
          <a:p>
            <a:pPr marL="342900" indent="-342900" algn="l">
              <a:buFont typeface="+mj-lt"/>
              <a:buAutoNum type="arabicParenR"/>
            </a:pPr>
            <a:r>
              <a:rPr lang="lv-LV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Pieņemts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kad pārskats ir apstiprināts no Biroja puses</a:t>
            </a:r>
          </a:p>
          <a:p>
            <a:pPr marL="342900" indent="-342900" algn="l">
              <a:buFont typeface="+mj-lt"/>
              <a:buAutoNum type="arabicParenR"/>
            </a:pPr>
            <a:r>
              <a:rPr lang="lv-LV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Atgriezts labošanai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ja pārskatā konstatētas neprecizitātes</a:t>
            </a:r>
          </a:p>
          <a:p>
            <a:pPr algn="l"/>
            <a:endParaRPr lang="lv-LV" sz="18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lv-LV" sz="1800" i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Lūdzam sekot līdzi pārskata statusam!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208D9-1F21-1E61-E2D5-905788903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72" y="4900830"/>
            <a:ext cx="11156231" cy="1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13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FC42C1C-5A68-5C36-6DBE-0C6B418F2E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>
                <a:latin typeface="Verdana" panose="020B0604030504040204" pitchFamily="34" charset="0"/>
                <a:ea typeface="Verdana" panose="020B0604030504040204" pitchFamily="34" charset="0"/>
              </a:rPr>
              <a:t>Biroja tīmekļvietnē </a:t>
            </a:r>
            <a:r>
              <a:rPr lang="lv-LV" sz="180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www.bvkb.gov.lv</a:t>
            </a:r>
            <a:r>
              <a:rPr lang="lv-LV" sz="1800">
                <a:latin typeface="Verdana" panose="020B0604030504040204" pitchFamily="34" charset="0"/>
                <a:ea typeface="Verdana" panose="020B0604030504040204" pitchFamily="34" charset="0"/>
              </a:rPr>
              <a:t> sadaļā Energoresursu informācijas sistēma (ERIS) var iepazīties ar pieslēgšanās video pamācību, kā arī pieslēgšanās instrukciju.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83026-DDCA-8654-4BB4-6C8AF9881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603" y="2475357"/>
            <a:ext cx="9162794" cy="4201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8BF018-2EA8-14A6-AA26-FA7DA3117941}"/>
              </a:ext>
            </a:extLst>
          </p:cNvPr>
          <p:cNvSpPr txBox="1"/>
          <p:nvPr/>
        </p:nvSpPr>
        <p:spPr>
          <a:xfrm>
            <a:off x="1865381" y="727760"/>
            <a:ext cx="922331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PAPILDUS INFORMĀCIJA/PAMĀCĪBAS</a:t>
            </a:r>
          </a:p>
        </p:txBody>
      </p:sp>
    </p:spTree>
    <p:extLst>
      <p:ext uri="{BB962C8B-B14F-4D97-AF65-F5344CB8AC3E}">
        <p14:creationId xmlns:p14="http://schemas.microsoft.com/office/powerpoint/2010/main" val="49475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6FE14AE-D599-433A-A0F4-F7B012C6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582691"/>
            <a:ext cx="12192000" cy="275117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F450EAB-4C28-F01F-A793-2DAD1FBBA9FC}"/>
              </a:ext>
            </a:extLst>
          </p:cNvPr>
          <p:cNvSpPr txBox="1">
            <a:spLocks/>
          </p:cNvSpPr>
          <p:nvPr/>
        </p:nvSpPr>
        <p:spPr>
          <a:xfrm>
            <a:off x="400306" y="218411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Ja Jums rodas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tehniskas problēmas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, neizdodas pieslēgties ERIS vai rodas jautājumi par tiesību deleģēšanu, lūdzam sazināties ar Energoresursu informācijas sistēmu attīstības nodaļu.</a:t>
            </a: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A5BEBB-0AE8-922A-948D-57E2D009627E}"/>
              </a:ext>
            </a:extLst>
          </p:cNvPr>
          <p:cNvSpPr txBox="1">
            <a:spLocks/>
          </p:cNvSpPr>
          <p:nvPr/>
        </p:nvSpPr>
        <p:spPr>
          <a:xfrm>
            <a:off x="6698588" y="2195291"/>
            <a:ext cx="4574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Ja Jums rodas jautājumi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par pārskatu aizpildīšanu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, lūdzam sazināties ar Energoefektivitātes kontroles nodaļu.</a:t>
            </a: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79A8AF-33BD-EF0B-9482-01D4544EE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34" y="3842322"/>
            <a:ext cx="4105275" cy="1057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35749-4C2A-083C-11A1-913381361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435" y="4997695"/>
            <a:ext cx="4114800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D2EE94-EBDA-65C2-65C4-B03530094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535" y="3851847"/>
            <a:ext cx="4076700" cy="104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1768F2-41EB-5209-41EC-15EE0414A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908" y="5035795"/>
            <a:ext cx="4105275" cy="1066800"/>
          </a:xfrm>
          <a:prstGeom prst="rect">
            <a:avLst/>
          </a:prstGeom>
        </p:spPr>
      </p:pic>
      <p:pic>
        <p:nvPicPr>
          <p:cNvPr id="15" name="Grafika 1">
            <a:extLst>
              <a:ext uri="{FF2B5EF4-FFF2-40B4-BE49-F238E27FC236}">
                <a16:creationId xmlns:a16="http://schemas.microsoft.com/office/drawing/2014/main" id="{1B2A49FC-9CE6-0724-BDD8-AFA0312C2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812A6C-7C4A-7E26-5CBC-0ECFF651EE3D}"/>
              </a:ext>
            </a:extLst>
          </p:cNvPr>
          <p:cNvSpPr txBox="1"/>
          <p:nvPr/>
        </p:nvSpPr>
        <p:spPr>
          <a:xfrm>
            <a:off x="1865381" y="727760"/>
            <a:ext cx="922331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75069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DA9AD-877A-43C8-9FD2-39B78851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78D3-9EA9-4C32-9A33-29C612A25FCE}" type="slidenum">
              <a:rPr lang="lv-LV" smtClean="0"/>
              <a:t>2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38134-7BBC-4B5B-B3ED-99A1B2C825EB}"/>
              </a:ext>
            </a:extLst>
          </p:cNvPr>
          <p:cNvSpPr txBox="1"/>
          <p:nvPr/>
        </p:nvSpPr>
        <p:spPr>
          <a:xfrm>
            <a:off x="1850895" y="681593"/>
            <a:ext cx="927237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PIESLĒGŠANĀS ERIS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fika 1">
            <a:extLst>
              <a:ext uri="{FF2B5EF4-FFF2-40B4-BE49-F238E27FC236}">
                <a16:creationId xmlns:a16="http://schemas.microsoft.com/office/drawing/2014/main" id="{86CE897D-8707-48E2-B44C-30D0978E5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A634D9-F612-46D3-9666-6ABB6E8A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510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Pieslēgšanās ERIS notiek, izmantojot Būvniecības informācijas sistēmu: </a:t>
            </a:r>
            <a:r>
              <a:rPr lang="lv-LV" sz="1600" b="0" i="0" u="sng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www.bis.gov.lv</a:t>
            </a:r>
            <a:endParaRPr lang="lv-LV" sz="16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Jāpieslēdzas caur «Latvija.lv»;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Pēc pieslēgšanās Jums ir jānomaina profils no privātpersonas uz uzņēmumu/pašvaldību, kuru Jūs pārstāvat. </a:t>
            </a:r>
          </a:p>
          <a:p>
            <a:pPr marL="342900" indent="-342900"/>
            <a:r>
              <a:rPr lang="lv-LV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Pēc pieslēgšanās un attiecīgās pārstāvniecības izvēles Jūs varat piekļūt ERIS, nospiežot BIS paneļa skatā attiecīgo pogu, kas atrodas labajā pusē apakšā.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8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800" b="0" i="0" u="sng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8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E4963D-25FE-4338-B801-76E7AFA4439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30" y="2267376"/>
            <a:ext cx="2803139" cy="142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DCF5AB-358C-6B4E-E104-D75D96039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65" y="181781"/>
            <a:ext cx="56007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BD71C-DA36-AD57-5921-E1F41338DDEC}"/>
              </a:ext>
            </a:extLst>
          </p:cNvPr>
          <p:cNvSpPr txBox="1"/>
          <p:nvPr/>
        </p:nvSpPr>
        <p:spPr>
          <a:xfrm>
            <a:off x="6066065" y="1400981"/>
            <a:ext cx="5600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!!!</a:t>
            </a:r>
            <a:r>
              <a:rPr lang="lv-LV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Ja “pieslēgties” poga nav redzama, nospiež sadaļu e-pakalpojumi un izvēlās kādu e-pakalpojumu. Sistēma pārvirzīs Jūs uz autentifikācijas uzsākšanu BIS sistēmā.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A90401-6B78-6FCD-399F-C53DFAEB6A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4818"/>
            <a:ext cx="5572476" cy="20960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2883F6-58C9-6A08-5C44-41971F2FB972}"/>
              </a:ext>
            </a:extLst>
          </p:cNvPr>
          <p:cNvSpPr txBox="1"/>
          <p:nvPr/>
        </p:nvSpPr>
        <p:spPr>
          <a:xfrm>
            <a:off x="6094289" y="3737957"/>
            <a:ext cx="560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4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Jūsu izvēlētais profils ir redzams/nomaināms lapas augšējā labajā stūrī.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8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3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4" name="Satura vietturis 2">
            <a:extLst>
              <a:ext uri="{FF2B5EF4-FFF2-40B4-BE49-F238E27FC236}">
                <a16:creationId xmlns:a16="http://schemas.microsoft.com/office/drawing/2014/main" id="{D123F9E7-F3AD-4F4D-BB24-3AF0581822E2}"/>
              </a:ext>
            </a:extLst>
          </p:cNvPr>
          <p:cNvSpPr txBox="1">
            <a:spLocks/>
          </p:cNvSpPr>
          <p:nvPr/>
        </p:nvSpPr>
        <p:spPr>
          <a:xfrm>
            <a:off x="986056" y="1794885"/>
            <a:ext cx="9817066" cy="437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lv-LV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50641-8B7B-4194-8632-0D5F1465D53F}"/>
              </a:ext>
            </a:extLst>
          </p:cNvPr>
          <p:cNvSpPr txBox="1"/>
          <p:nvPr/>
        </p:nvSpPr>
        <p:spPr>
          <a:xfrm>
            <a:off x="1850896" y="529158"/>
            <a:ext cx="895222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TIESĪBU DELEĢĒŠANA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21DF71D6-02B8-47F5-8A62-051CA26AE3E9}"/>
              </a:ext>
            </a:extLst>
          </p:cNvPr>
          <p:cNvSpPr txBox="1">
            <a:spLocks/>
          </p:cNvSpPr>
          <p:nvPr/>
        </p:nvSpPr>
        <p:spPr>
          <a:xfrm>
            <a:off x="1568507" y="1449627"/>
            <a:ext cx="9817066" cy="470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3ED497-B8A5-44E7-9222-3A4CD1E1651F}"/>
              </a:ext>
            </a:extLst>
          </p:cNvPr>
          <p:cNvSpPr txBox="1">
            <a:spLocks/>
          </p:cNvSpPr>
          <p:nvPr/>
        </p:nvSpPr>
        <p:spPr>
          <a:xfrm>
            <a:off x="1035089" y="1449627"/>
            <a:ext cx="4572755" cy="4727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Deleģējumus var veidot juridiskās personas lietotāji, kam ir piešķirts deleģējums administrēt juridiskas personas pārstāvju tiesības.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Lai izveidotu jaunu deleģējumu, pēc pieslēgšanās BIS sistēmai jāpārslēdzas uz juridiskās personas profilu. Galvenajā informācijas paneļa sadaļā </a:t>
            </a:r>
            <a:r>
              <a:rPr lang="lv-LV" sz="1600" b="1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‘MANI DATI’</a:t>
            </a:r>
            <a:r>
              <a:rPr lang="lv-LV" sz="16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izvēlas 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lv-LV" sz="1600" b="1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lv-LV" sz="1600" b="1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‘PILNVARAS/DELEĢĒJUMI’.</a:t>
            </a:r>
            <a:endParaRPr lang="lv-LV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Pārslēdzas uz sadaļu</a:t>
            </a:r>
            <a:r>
              <a:rPr lang="lv-LV" sz="1600" b="1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‘DELEĢĒJUMI’</a:t>
            </a:r>
            <a:r>
              <a:rPr lang="lv-LV" sz="16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 nospiež uz </a:t>
            </a:r>
            <a:r>
              <a:rPr lang="lv-LV" sz="1600" b="1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‘JAUNS DELEĢĒJUMS’.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Deleģējuma formā Jums būs jānorada: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Dati par deleģējamo personu,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Derīguma termiņu,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2424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Tiesības – ERIS datu apskate un ERIS datu reģistrēšana.</a:t>
            </a:r>
            <a:endParaRPr lang="lv-LV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1CCB9-9F7F-535E-8E95-640A5E713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2247"/>
            <a:ext cx="6009378" cy="325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F3DC-CD3C-5907-4E95-12EA0ACA83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1"/>
          <a:stretch/>
        </p:blipFill>
        <p:spPr bwMode="auto">
          <a:xfrm>
            <a:off x="6011864" y="3444307"/>
            <a:ext cx="6009378" cy="2899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09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124C2-B77E-CCC1-54A7-D6D6166A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62"/>
            <a:ext cx="12192000" cy="56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7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5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727760"/>
            <a:ext cx="922331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PAŠVALDĪBAS/IESTĀDES KARTIŅA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E101-282C-00AE-68EA-9972D1E37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42980"/>
            <a:ext cx="12192000" cy="49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6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358428"/>
            <a:ext cx="958639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PAZIŅOJUMS PAR SERTIFICĒTAS ENERGOPĀRVALDĪBAS IEVIEŠANU(I)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40E92-BA15-944D-9617-A9854FAE9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29" y="1846494"/>
            <a:ext cx="4065418" cy="1455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3C242E-DF55-1A20-B409-466119CD4718}"/>
              </a:ext>
            </a:extLst>
          </p:cNvPr>
          <p:cNvSpPr/>
          <p:nvPr/>
        </p:nvSpPr>
        <p:spPr>
          <a:xfrm>
            <a:off x="3932476" y="2164291"/>
            <a:ext cx="752475" cy="39381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5C784A-76ED-1A43-EAE8-15B4483BA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32" y="2042796"/>
            <a:ext cx="4307181" cy="32666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4B2C4F-59F7-B8EF-929F-E6AAB474C025}"/>
              </a:ext>
            </a:extLst>
          </p:cNvPr>
          <p:cNvSpPr/>
          <p:nvPr/>
        </p:nvSpPr>
        <p:spPr>
          <a:xfrm>
            <a:off x="9149617" y="4712952"/>
            <a:ext cx="963445" cy="5208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435628-EF79-5C80-CFE4-1FE2BF1E3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29" y="3724978"/>
            <a:ext cx="4333875" cy="14192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21A853-64B2-318E-7DDF-83F1109CA1A9}"/>
              </a:ext>
            </a:extLst>
          </p:cNvPr>
          <p:cNvSpPr/>
          <p:nvPr/>
        </p:nvSpPr>
        <p:spPr>
          <a:xfrm>
            <a:off x="6079422" y="4305300"/>
            <a:ext cx="959553" cy="2414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368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7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358428"/>
            <a:ext cx="9223318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PAZIŅOJUMS PAR SERTIFICĒTAS ENERGOPĀRVALDĪBAS IEVIEŠANU (II)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FC1D5-2FFE-4EE2-0A38-6CB3D8D29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42981"/>
            <a:ext cx="12192000" cy="47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8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358428"/>
            <a:ext cx="9223318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PAZIŅOJUMS PAR ENERGOPĀRVALDĪBAS SISTĒMAS IEVIEŠANU (I)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14DD7-5AF8-5D40-0958-4A797D3D7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29" y="1846494"/>
            <a:ext cx="4065418" cy="1455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89079-3C1B-3181-876F-D907E643687C}"/>
              </a:ext>
            </a:extLst>
          </p:cNvPr>
          <p:cNvSpPr/>
          <p:nvPr/>
        </p:nvSpPr>
        <p:spPr>
          <a:xfrm>
            <a:off x="3894376" y="2180437"/>
            <a:ext cx="752475" cy="3693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54B98-25E2-DB24-C32B-6C7F9B91A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29" y="3724978"/>
            <a:ext cx="4333875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2A4CC5-18FC-C72A-2132-E94E0559A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338" y="1846494"/>
            <a:ext cx="4695825" cy="3629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5B55A3-B447-A8B7-412D-FCA3007C8CCB}"/>
              </a:ext>
            </a:extLst>
          </p:cNvPr>
          <p:cNvSpPr/>
          <p:nvPr/>
        </p:nvSpPr>
        <p:spPr>
          <a:xfrm>
            <a:off x="5980351" y="4561773"/>
            <a:ext cx="887174" cy="25111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E3C30B-6AD8-3F83-390B-5172BDF0E615}"/>
              </a:ext>
            </a:extLst>
          </p:cNvPr>
          <p:cNvSpPr/>
          <p:nvPr/>
        </p:nvSpPr>
        <p:spPr>
          <a:xfrm>
            <a:off x="9416986" y="4802571"/>
            <a:ext cx="974789" cy="5124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696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C861344-D217-4E93-A986-C94725B7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5" y="0"/>
            <a:ext cx="921642" cy="1455520"/>
          </a:xfrm>
          <a:prstGeom prst="rect">
            <a:avLst/>
          </a:prstGeom>
        </p:spPr>
      </p:pic>
      <p:sp>
        <p:nvSpPr>
          <p:cNvPr id="14" name="Slaida numura vietturis 13">
            <a:extLst>
              <a:ext uri="{FF2B5EF4-FFF2-40B4-BE49-F238E27FC236}">
                <a16:creationId xmlns:a16="http://schemas.microsoft.com/office/drawing/2014/main" id="{5A4238ED-DFEE-4A75-92C0-74886A5A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1" y="6356350"/>
            <a:ext cx="391885" cy="365125"/>
          </a:xfrm>
        </p:spPr>
        <p:txBody>
          <a:bodyPr/>
          <a:lstStyle/>
          <a:p>
            <a:fld id="{104B78D3-9EA9-4C32-9A33-29C612A25FCE}" type="slidenum">
              <a:rPr lang="lv-LV" smtClean="0"/>
              <a:t>9</a:t>
            </a:fld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D530-7C5F-4B43-B201-2D1D245CF126}"/>
              </a:ext>
            </a:extLst>
          </p:cNvPr>
          <p:cNvSpPr txBox="1"/>
          <p:nvPr/>
        </p:nvSpPr>
        <p:spPr>
          <a:xfrm>
            <a:off x="3772848" y="2037201"/>
            <a:ext cx="3908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NERGOEFEKTIVITĀTE</a:t>
            </a:r>
            <a:endParaRPr lang="lv-LV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F7CD50-F19A-4819-B432-12A7CE212E48}"/>
              </a:ext>
            </a:extLst>
          </p:cNvPr>
          <p:cNvSpPr txBox="1"/>
          <p:nvPr/>
        </p:nvSpPr>
        <p:spPr>
          <a:xfrm>
            <a:off x="5146681" y="4973387"/>
            <a:ext cx="40161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044698" rtl="0" fontAlgn="auto" hangingPunct="1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</a:rPr>
              <a:t>TRNSPORTA ENERĢIJA</a:t>
            </a:r>
            <a:endParaRPr lang="en-US" b="1" i="0" u="none" strike="noStrike" kern="1200" cap="none" spc="0" baseline="0" dirty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FC5B-4D56-F37F-E144-2DF4298C4A61}"/>
              </a:ext>
            </a:extLst>
          </p:cNvPr>
          <p:cNvSpPr txBox="1"/>
          <p:nvPr/>
        </p:nvSpPr>
        <p:spPr>
          <a:xfrm>
            <a:off x="1865381" y="358428"/>
            <a:ext cx="9223318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PAZIŅOJUMS PAR ENERGOPĀRVALDĪBAS SISTĒMAS IEVIEŠANU (II)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496B9-1B93-65B8-59BC-B2CC383A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41" y="1542981"/>
            <a:ext cx="11741517" cy="51784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E0DA51-E260-D0A1-BFFB-7A616C005546}"/>
              </a:ext>
            </a:extLst>
          </p:cNvPr>
          <p:cNvSpPr/>
          <p:nvPr/>
        </p:nvSpPr>
        <p:spPr>
          <a:xfrm>
            <a:off x="10934700" y="4537320"/>
            <a:ext cx="685800" cy="3651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578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3AFF3B9C1C046BFBFAA5ACE9EE8CC" ma:contentTypeVersion="13" ma:contentTypeDescription="Create a new document." ma:contentTypeScope="" ma:versionID="06f0b8f309bc09fb31e672826cf7b8ad">
  <xsd:schema xmlns:xsd="http://www.w3.org/2001/XMLSchema" xmlns:xs="http://www.w3.org/2001/XMLSchema" xmlns:p="http://schemas.microsoft.com/office/2006/metadata/properties" xmlns:ns3="c8aea314-08ff-4ef9-9e7d-c2b6590f04c0" xmlns:ns4="96d29b49-47ee-436a-b5fe-ec5dcd65850d" targetNamespace="http://schemas.microsoft.com/office/2006/metadata/properties" ma:root="true" ma:fieldsID="8476138d5f5e1514f3ebf8f2fcc6c78e" ns3:_="" ns4:_="">
    <xsd:import namespace="c8aea314-08ff-4ef9-9e7d-c2b6590f04c0"/>
    <xsd:import namespace="96d29b49-47ee-436a-b5fe-ec5dcd658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ea314-08ff-4ef9-9e7d-c2b6590f0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29b49-47ee-436a-b5fe-ec5dcd658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aea314-08ff-4ef9-9e7d-c2b6590f04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90B523-1B3A-42AC-9478-A5EDC20A0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ea314-08ff-4ef9-9e7d-c2b6590f04c0"/>
    <ds:schemaRef ds:uri="96d29b49-47ee-436a-b5fe-ec5dcd658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E3054F-6F99-4FEE-A814-7858C5F3C50A}">
  <ds:schemaRefs>
    <ds:schemaRef ds:uri="http://schemas.microsoft.com/office/2006/documentManagement/types"/>
    <ds:schemaRef ds:uri="c8aea314-08ff-4ef9-9e7d-c2b6590f04c0"/>
    <ds:schemaRef ds:uri="http://purl.org/dc/terms/"/>
    <ds:schemaRef ds:uri="96d29b49-47ee-436a-b5fe-ec5dcd65850d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0937713-4952-4745-941D-77AC178752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470</Words>
  <Application>Microsoft Office PowerPoint</Application>
  <PresentationFormat>Widescreen</PresentationFormat>
  <Paragraphs>87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Bleikša</dc:creator>
  <cp:lastModifiedBy>Ieva Kārkliņa</cp:lastModifiedBy>
  <cp:revision>22</cp:revision>
  <dcterms:created xsi:type="dcterms:W3CDTF">2023-03-28T10:26:25Z</dcterms:created>
  <dcterms:modified xsi:type="dcterms:W3CDTF">2023-11-29T09:17:20Z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0x010100E963AFF3B9C1C046BFBFAA5ACE9EE8CC</vt:lpwstr>
  </property>
</Properties>
</file>