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6" r:id="rId3"/>
    <p:sldId id="273" r:id="rId4"/>
    <p:sldId id="257" r:id="rId5"/>
    <p:sldId id="259" r:id="rId6"/>
    <p:sldId id="262" r:id="rId7"/>
    <p:sldId id="263" r:id="rId8"/>
    <p:sldId id="265" r:id="rId9"/>
    <p:sldId id="264" r:id="rId10"/>
    <p:sldId id="270" r:id="rId11"/>
    <p:sldId id="271" r:id="rId12"/>
    <p:sldId id="274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65DE-AC1F-D6F8-A1D8-51E5F56E4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9E9B0-D8D2-3A9C-D974-45233516C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B883-6384-E58D-AB31-143CF763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788BE-3E4B-EDF2-7002-3707C9E2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22845-4FD4-9B40-3DD4-E2DE7429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18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EE01-00E0-4C00-24CE-FE775416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D9924-5A62-46C1-60CC-ED050C7AF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D2405-2B41-BC46-510E-CC584FBB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952B2-CC76-50CA-F154-11CFBC54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5BED5-BB24-95B5-9EC2-FFB9D9C5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266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23918-2E11-58DD-E0FF-AD15EB62F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E1E5-A0DA-E9DC-C07E-EF844E368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16C67-F6D8-97F7-770F-CB53FB1D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C39C5-D53E-F402-3CBF-8B957F9F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5BE48-14AA-3D72-E652-901144AE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9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C9F8-390D-0B0D-C648-16E07CCB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4796-3658-E5C0-0E57-1F817549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C66CE-9352-BBFF-E2E1-B3D5DFA1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50D5C-0576-9B26-44F2-28FBA1BE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C704-F022-D4F4-1D86-E4A919DD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573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2FB7-0C8F-3B27-ECEE-EC486454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324DF-7F26-4850-FDCF-D70AE9AB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1BA20-9A92-7F68-F078-0D5F57E3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ED6D-ED0B-D8C5-54B0-8DBA84A6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E2A82-976E-FE64-C28A-6B971FA1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100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B7C5-ECC6-2525-D933-26C7D79E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96E5-FCCB-FA8E-B8F8-91A344B9B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5EDB8-7159-E60F-8AA6-1F291C9C7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DC262-FF4C-0A81-C0A9-7E4A79F4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61E64-E52E-998B-EAF7-BDBCBBE4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89ABA-78FC-A17D-6922-C699483A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69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F35C-075B-0C81-7241-F896B591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6759-6034-42E7-96AD-D6CDCF346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48DFF-75DD-182E-4C64-192DBE9B4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3D3D6-9187-3B18-926E-9012E8A68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15B8D-CD18-074D-1A2B-8C70BB41F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C2568-5F0B-E5AB-1B43-2872E992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C84F8-7AB7-366C-6872-D3D97457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9804A-4FE6-396F-DB8C-41B9A0CB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83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578D-7700-2D34-EE43-747BF9BC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E3DB9-4C5C-EE5D-BAB3-0440DB87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0CC6F-19BC-C54E-2C6C-ECEDE709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2E559-0095-3BFF-FC6D-F59560B2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175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A8546-D0C1-E125-CD63-466EE780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398E4-A8A8-14F2-2C80-1EE35373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979D0-5E1F-0F24-3B8B-FA27EFF0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075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67A3-44D6-EFAB-9FF1-588AB4B7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7B23-9B48-23D7-DEFC-EBEB751C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3AEA3-D89B-A2AA-AB59-609D155BE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2A0FF-824F-C586-2650-FA489B58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E797B-713D-537C-4A2D-D51F7F6F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4E7A3-A422-20AA-5A82-2B9C0971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353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E945-E183-3728-EC9B-06C887E1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27421-B140-879C-6BF7-EA4124C43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65775-E9AC-2D95-90F7-54072B8B6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41E4-FD8B-B566-E39E-BD281A39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6D100-D65D-49B4-5F81-6D3404A4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240EF-2E0D-3627-87EE-9630629C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862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EDFA2-89F3-D7D7-4D07-B10785D9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3B5E1-9405-F1F8-7D23-77FDC7040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97B68-640D-05FF-E04E-6037AD151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2FBC-0935-4B97-9F59-530910D7C9A1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3112F-9590-FC13-28A9-AB018BACC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BBCE2-8F91-6191-863A-83B667D70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B8D7-063D-41C9-8FFB-BFC34638B1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328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bis.gov.lv/bis2/latvija/cheat_login?code=111102-11111" TargetMode="External"/><Relationship Id="rId2" Type="http://schemas.openxmlformats.org/officeDocument/2006/relationships/hyperlink" Target="https://test.bis.gov.lv/bis2/latvija/cheat_login?code=111101-111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st.bis.gov.lv/bis2/latvija/cheat_login?code=111105-11111" TargetMode="External"/><Relationship Id="rId5" Type="http://schemas.openxmlformats.org/officeDocument/2006/relationships/hyperlink" Target="https://test.bis.gov.lv/bis2/latvija/cheat_login?code=111104-11111" TargetMode="External"/><Relationship Id="rId4" Type="http://schemas.openxmlformats.org/officeDocument/2006/relationships/hyperlink" Target="https://test.bis.gov.lv/bis2/latvija/cheat_login?code=111103-1111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s.gov.lv/lv/calendar/25" TargetMode="External"/><Relationship Id="rId2" Type="http://schemas.openxmlformats.org/officeDocument/2006/relationships/hyperlink" Target="https://bis.gov.lv/lv/calendar/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s.gov.lv/lv/calendar/27" TargetMode="External"/><Relationship Id="rId5" Type="http://schemas.openxmlformats.org/officeDocument/2006/relationships/hyperlink" Target="https://bis.gov.lv/lv/calendar/26" TargetMode="External"/><Relationship Id="rId4" Type="http://schemas.openxmlformats.org/officeDocument/2006/relationships/hyperlink" Target="https://bis.gov.lv/lv/calendar/2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s.gov.lv/lv/calendar/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s.gov.lv/lv/calendar/2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s.gov.lv/calend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DD682-B9C7-92D8-255C-406DAE7DE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lv-LV" sz="4800" b="1">
                <a:solidFill>
                  <a:srgbClr val="FFFFFF"/>
                </a:solidFill>
              </a:rPr>
              <a:t>Jaunais BIS dizains un </a:t>
            </a:r>
            <a:br>
              <a:rPr lang="lv-LV" sz="4800" b="1">
                <a:solidFill>
                  <a:srgbClr val="FFFFFF"/>
                </a:solidFill>
              </a:rPr>
            </a:br>
            <a:r>
              <a:rPr lang="lv-LV" sz="4800" b="1">
                <a:solidFill>
                  <a:srgbClr val="FFFFFF"/>
                </a:solidFill>
              </a:rPr>
              <a:t>apmācības līdz gada beigām </a:t>
            </a:r>
            <a:endParaRPr lang="lv-LV" sz="48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EDDC0-17BB-6A5A-7BEB-A56EF9A5A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606176"/>
          </a:xfrm>
        </p:spPr>
        <p:txBody>
          <a:bodyPr anchor="ctr">
            <a:noAutofit/>
          </a:bodyPr>
          <a:lstStyle/>
          <a:p>
            <a:pPr algn="l"/>
            <a:endParaRPr lang="lv-LV" sz="1600" b="1" dirty="0"/>
          </a:p>
          <a:p>
            <a:pPr algn="r"/>
            <a:r>
              <a:rPr lang="lv-LV" sz="1600" b="1" dirty="0"/>
              <a:t>Agnese Goba,</a:t>
            </a:r>
          </a:p>
          <a:p>
            <a:pPr algn="r"/>
            <a:r>
              <a:rPr lang="lv-LV" sz="1600" b="1" dirty="0"/>
              <a:t>BIS attīstības nodaļa</a:t>
            </a:r>
          </a:p>
          <a:p>
            <a:pPr algn="l"/>
            <a:r>
              <a:rPr lang="lv-LV" sz="1600" b="1" dirty="0"/>
              <a:t>Ceturkšņa būvvalžu sapulce</a:t>
            </a:r>
          </a:p>
          <a:p>
            <a:pPr algn="l"/>
            <a:r>
              <a:rPr lang="lv-LV" sz="1600" b="1" dirty="0"/>
              <a:t>2023.gada 20.oktobris</a:t>
            </a:r>
          </a:p>
        </p:txBody>
      </p:sp>
    </p:spTree>
    <p:extLst>
      <p:ext uri="{BB962C8B-B14F-4D97-AF65-F5344CB8AC3E}">
        <p14:creationId xmlns:p14="http://schemas.microsoft.com/office/powerpoint/2010/main" val="155884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3A26-3831-FB53-2B1F-A20535E9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Testēšana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99B4-A015-06D7-FBAB-C04A0DBC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Iespēja iepazīties, izmēģināt un </a:t>
            </a:r>
            <a:r>
              <a:rPr lang="lv-LV" b="1" u="sng" dirty="0"/>
              <a:t>sagatavoties</a:t>
            </a:r>
            <a:r>
              <a:rPr lang="lv-LV" dirty="0"/>
              <a:t> jaunajām izmaiņām</a:t>
            </a:r>
          </a:p>
          <a:p>
            <a:pPr marL="0" indent="0">
              <a:buNone/>
            </a:pPr>
            <a:r>
              <a:rPr lang="lv-LV" dirty="0"/>
              <a:t>					</a:t>
            </a:r>
            <a:r>
              <a:rPr lang="lv-LV" sz="1800" dirty="0"/>
              <a:t>* </a:t>
            </a:r>
            <a:r>
              <a:rPr lang="lv-LV" sz="1800" i="1" dirty="0"/>
              <a:t>vēl notiek darbs pie dokumentu sadaļas būvniecības lietā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Katru darba dienu no 9:30 – 14:30 BIS testa vidē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Lietotāji:</a:t>
            </a:r>
          </a:p>
          <a:p>
            <a:pPr marL="457200" lvl="1" indent="0">
              <a:buNone/>
            </a:pPr>
            <a:r>
              <a:rPr lang="lv-LV" dirty="0">
                <a:hlinkClick r:id="rId2"/>
              </a:rPr>
              <a:t>https://test.bis.gov.lv/bis2/latvija/cheat_login?code=111101-11111</a:t>
            </a:r>
            <a:r>
              <a:rPr lang="lv-LV" dirty="0"/>
              <a:t> </a:t>
            </a:r>
          </a:p>
          <a:p>
            <a:pPr marL="457200" lvl="1" indent="0">
              <a:buNone/>
            </a:pPr>
            <a:r>
              <a:rPr lang="lv-LV" dirty="0">
                <a:hlinkClick r:id="rId3"/>
              </a:rPr>
              <a:t>https://test.bis.gov.lv/bis2/latvija/cheat_login?code=111102-11111</a:t>
            </a:r>
            <a:r>
              <a:rPr lang="lv-LV" dirty="0"/>
              <a:t> </a:t>
            </a:r>
          </a:p>
          <a:p>
            <a:pPr marL="457200" lvl="1" indent="0">
              <a:buNone/>
            </a:pPr>
            <a:r>
              <a:rPr lang="lv-LV" dirty="0">
                <a:hlinkClick r:id="rId4"/>
              </a:rPr>
              <a:t>https://test.bis.gov.lv/bis2/latvija/cheat_login?code=111103-11111</a:t>
            </a:r>
            <a:r>
              <a:rPr lang="lv-LV" dirty="0"/>
              <a:t> </a:t>
            </a:r>
          </a:p>
          <a:p>
            <a:pPr marL="457200" lvl="1" indent="0">
              <a:buNone/>
            </a:pPr>
            <a:r>
              <a:rPr lang="lv-LV" dirty="0">
                <a:hlinkClick r:id="rId5"/>
              </a:rPr>
              <a:t>https://test.bis.gov.lv/bis2/latvija/cheat_login?code=111104-11111</a:t>
            </a:r>
            <a:r>
              <a:rPr lang="lv-LV" dirty="0"/>
              <a:t> </a:t>
            </a:r>
          </a:p>
          <a:p>
            <a:pPr marL="457200" lvl="1" indent="0">
              <a:buNone/>
            </a:pPr>
            <a:r>
              <a:rPr lang="lv-LV" dirty="0">
                <a:hlinkClick r:id="rId6"/>
              </a:rPr>
              <a:t>https://test.bis.gov.lv/bis2/latvija/cheat_login?code=111105-11111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6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62F3-E45D-EA7D-0989-DB661122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Lietotāju atbalsts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02CF6-FA0E-900F-A595-940C4B5CC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Informatīvais </a:t>
            </a:r>
            <a:r>
              <a:rPr lang="lv-LV" dirty="0" err="1"/>
              <a:t>vebinārs</a:t>
            </a:r>
            <a:r>
              <a:rPr lang="lv-LV" dirty="0"/>
              <a:t> par jauno BIS2 dizainu - </a:t>
            </a:r>
            <a:r>
              <a:rPr lang="lv-LV" b="1" i="1" dirty="0"/>
              <a:t>datums tiks izziņots</a:t>
            </a:r>
          </a:p>
          <a:p>
            <a:r>
              <a:rPr lang="lv-LV" dirty="0"/>
              <a:t>Informatīvas materiāls par jaunajām izmaiņām</a:t>
            </a:r>
          </a:p>
          <a:p>
            <a:r>
              <a:rPr lang="lv-LV" dirty="0"/>
              <a:t>Aktualizēta BIS2 lietotāja rokasgrāmata</a:t>
            </a:r>
          </a:p>
        </p:txBody>
      </p:sp>
    </p:spTree>
    <p:extLst>
      <p:ext uri="{BB962C8B-B14F-4D97-AF65-F5344CB8AC3E}">
        <p14:creationId xmlns:p14="http://schemas.microsoft.com/office/powerpoint/2010/main" val="221752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A8C93-A291-D8E2-D5F2-55C6F3C5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Paldies par uzmanību!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7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on a desk&#10;&#10;Description automatically generated">
            <a:extLst>
              <a:ext uri="{FF2B5EF4-FFF2-40B4-BE49-F238E27FC236}">
                <a16:creationId xmlns:a16="http://schemas.microsoft.com/office/drawing/2014/main" id="{6020AD44-2390-3E8F-6AB7-3B5D05A8B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omputer on a desk&#10;&#10;Description automatically generated">
            <a:extLst>
              <a:ext uri="{FF2B5EF4-FFF2-40B4-BE49-F238E27FC236}">
                <a16:creationId xmlns:a16="http://schemas.microsoft.com/office/drawing/2014/main" id="{F4408F3F-31C1-B6FD-36E0-B7C33A57C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F8C8-18E1-9C4C-2045-6AEB23AB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08667"/>
            <a:ext cx="10515600" cy="949869"/>
          </a:xfrm>
        </p:spPr>
        <p:txBody>
          <a:bodyPr/>
          <a:lstStyle/>
          <a:p>
            <a:r>
              <a:rPr lang="lv-LV" b="1" dirty="0"/>
              <a:t>ERAF projekta ietvaros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8566-9911-4E07-8F79-E766F302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04950"/>
            <a:ext cx="11268075" cy="4672013"/>
          </a:xfrm>
        </p:spPr>
        <p:txBody>
          <a:bodyPr>
            <a:normAutofit/>
          </a:bodyPr>
          <a:lstStyle/>
          <a:p>
            <a:endParaRPr lang="lv-LV" dirty="0"/>
          </a:p>
          <a:p>
            <a:pPr lvl="2">
              <a:buFont typeface="Wingdings" panose="05000000000000000000" pitchFamily="2" charset="2"/>
              <a:buChar char="Ø"/>
            </a:pPr>
            <a:endParaRPr lang="lv-LV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DEF8E2-CAE6-D484-398F-6CF042794B34}"/>
              </a:ext>
            </a:extLst>
          </p:cNvPr>
          <p:cNvSpPr/>
          <p:nvPr/>
        </p:nvSpPr>
        <p:spPr>
          <a:xfrm>
            <a:off x="774720" y="1451160"/>
            <a:ext cx="11149425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600" b="1" dirty="0">
                <a:solidFill>
                  <a:schemeClr val="accent1">
                    <a:lumMod val="75000"/>
                  </a:schemeClr>
                </a:solidFill>
              </a:rPr>
              <a:t>Apmācības par 7.laidiena funkcionalitāti: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11187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200" spc="-1" dirty="0">
                <a:latin typeface="Calibri"/>
              </a:rPr>
              <a:t>27.oktobris plkst.10:00 – </a:t>
            </a:r>
            <a:r>
              <a:rPr lang="lv-LV" sz="2200" b="1" spc="-1" dirty="0">
                <a:solidFill>
                  <a:srgbClr val="676A6B"/>
                </a:solidFill>
                <a:latin typeface="Calibri"/>
                <a:hlinkClick r:id="rId2"/>
              </a:rPr>
              <a:t>Pārskats par 2023.gadā īstenotajiem BIS uzlabojumiem </a:t>
            </a:r>
            <a:r>
              <a:rPr lang="lv-LV" sz="2200" spc="-1" dirty="0">
                <a:latin typeface="Calibri"/>
              </a:rPr>
              <a:t>(ierosinātājiem un projektētājiem)</a:t>
            </a:r>
          </a:p>
          <a:p>
            <a:pPr marL="611187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200" spc="-1" dirty="0">
                <a:latin typeface="Calibri"/>
              </a:rPr>
              <a:t>3.novembris plkst.10:00 - </a:t>
            </a:r>
            <a:r>
              <a:rPr lang="lv-LV" sz="2200" b="1" spc="-1" dirty="0">
                <a:solidFill>
                  <a:srgbClr val="676A6B"/>
                </a:solidFill>
                <a:latin typeface="Calibri"/>
                <a:hlinkClick r:id="rId3"/>
              </a:rPr>
              <a:t>Pārskats par 2023.gadā īstenotajiem BIS uzlabojumiem </a:t>
            </a:r>
            <a:r>
              <a:rPr lang="lv-LV" sz="2200" spc="-1" dirty="0">
                <a:latin typeface="Calibri"/>
              </a:rPr>
              <a:t>(būvdarbu veicējiem)</a:t>
            </a:r>
          </a:p>
          <a:p>
            <a:pPr marL="611187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endParaRPr lang="lv-LV" sz="2200" spc="-1" dirty="0">
              <a:latin typeface="Calibri"/>
            </a:endParaRPr>
          </a:p>
          <a:p>
            <a:pPr marL="611187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200" spc="-1" dirty="0">
                <a:latin typeface="Calibri"/>
              </a:rPr>
              <a:t>1.novembris plkst.10:00 - </a:t>
            </a:r>
            <a:r>
              <a:rPr lang="lv-LV" sz="2200" b="1" spc="-1" dirty="0">
                <a:solidFill>
                  <a:srgbClr val="676A6B"/>
                </a:solidFill>
                <a:latin typeface="Calibri"/>
                <a:hlinkClick r:id="rId4"/>
              </a:rPr>
              <a:t>Datu apmaiņas </a:t>
            </a:r>
            <a:r>
              <a:rPr lang="lv-LV" sz="2200" b="1" spc="-1" dirty="0" err="1">
                <a:solidFill>
                  <a:srgbClr val="676A6B"/>
                </a:solidFill>
                <a:latin typeface="Calibri"/>
                <a:hlinkClick r:id="rId4"/>
              </a:rPr>
              <a:t>saskarne</a:t>
            </a:r>
            <a:r>
              <a:rPr lang="lv-LV" sz="2200" b="1" spc="-1" dirty="0">
                <a:solidFill>
                  <a:srgbClr val="676A6B"/>
                </a:solidFill>
                <a:latin typeface="Calibri"/>
                <a:hlinkClick r:id="rId4"/>
              </a:rPr>
              <a:t> ar BIS</a:t>
            </a:r>
            <a:r>
              <a:rPr lang="lv-LV" sz="2200" spc="-1" dirty="0">
                <a:solidFill>
                  <a:srgbClr val="676A6B"/>
                </a:solidFill>
                <a:latin typeface="Calibri"/>
                <a:hlinkClick r:id="rId4"/>
              </a:rPr>
              <a:t> </a:t>
            </a:r>
            <a:r>
              <a:rPr lang="lv-LV" sz="2200" spc="-1" dirty="0">
                <a:latin typeface="Calibri"/>
              </a:rPr>
              <a:t>(ierosinātāju un projektētāju API)</a:t>
            </a:r>
          </a:p>
          <a:p>
            <a:pPr marL="611187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200" spc="-1" dirty="0">
                <a:latin typeface="Calibri"/>
              </a:rPr>
              <a:t>8.novembris plkst.10:00 - </a:t>
            </a:r>
            <a:r>
              <a:rPr lang="lv-LV" sz="2200" b="1" spc="-1" dirty="0">
                <a:solidFill>
                  <a:srgbClr val="676A6B"/>
                </a:solidFill>
                <a:latin typeface="Calibri"/>
                <a:hlinkClick r:id="rId5"/>
              </a:rPr>
              <a:t>Datu apmaiņas </a:t>
            </a:r>
            <a:r>
              <a:rPr lang="lv-LV" sz="2200" b="1" spc="-1" dirty="0" err="1">
                <a:solidFill>
                  <a:srgbClr val="676A6B"/>
                </a:solidFill>
                <a:latin typeface="Calibri"/>
                <a:hlinkClick r:id="rId5"/>
              </a:rPr>
              <a:t>saskarne</a:t>
            </a:r>
            <a:r>
              <a:rPr lang="lv-LV" sz="2200" b="1" spc="-1" dirty="0">
                <a:solidFill>
                  <a:srgbClr val="676A6B"/>
                </a:solidFill>
                <a:latin typeface="Calibri"/>
                <a:hlinkClick r:id="rId5"/>
              </a:rPr>
              <a:t> ar BIS </a:t>
            </a:r>
            <a:r>
              <a:rPr lang="lv-LV" sz="2200" spc="-1" dirty="0">
                <a:latin typeface="Calibri"/>
              </a:rPr>
              <a:t>(būvdarbu veicēju API)</a:t>
            </a:r>
          </a:p>
          <a:p>
            <a:pPr marL="611187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endParaRPr lang="lv-LV" sz="2200" spc="-1" dirty="0">
              <a:latin typeface="Calibri"/>
            </a:endParaRPr>
          </a:p>
          <a:p>
            <a:pPr marL="611187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200" spc="-1" dirty="0">
                <a:latin typeface="Calibri"/>
              </a:rPr>
              <a:t>10.novembris plkst.10:00 - </a:t>
            </a:r>
            <a:r>
              <a:rPr lang="lv-LV" sz="2200" b="1" spc="-1" dirty="0">
                <a:solidFill>
                  <a:srgbClr val="676A6B"/>
                </a:solidFill>
                <a:latin typeface="Calibri"/>
                <a:hlinkClick r:id="rId6"/>
              </a:rPr>
              <a:t>Ekspertu darba vieta Būvniecības informācijas sistēmā</a:t>
            </a:r>
            <a:r>
              <a:rPr lang="lv-LV" sz="2200" b="1" spc="-1" dirty="0">
                <a:solidFill>
                  <a:srgbClr val="676A6B"/>
                </a:solidFill>
                <a:latin typeface="Calibri"/>
              </a:rPr>
              <a:t> </a:t>
            </a:r>
          </a:p>
          <a:p>
            <a:pPr marL="343620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q"/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Arial" panose="020B0604020202020204" pitchFamily="34" charset="0"/>
              <a:buChar char="•"/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Arial" panose="020B0604020202020204" pitchFamily="34" charset="0"/>
              <a:buChar char="•"/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Arial" panose="020B0604020202020204" pitchFamily="34" charset="0"/>
              <a:buChar char="•"/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92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F8C8-18E1-9C4C-2045-6AEB23AB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08667"/>
            <a:ext cx="10515600" cy="949869"/>
          </a:xfrm>
        </p:spPr>
        <p:txBody>
          <a:bodyPr/>
          <a:lstStyle/>
          <a:p>
            <a:r>
              <a:rPr lang="lv-LV" b="1" dirty="0"/>
              <a:t>ERAF projekta ietvaros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8566-9911-4E07-8F79-E766F302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04950"/>
            <a:ext cx="11268075" cy="467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Pārskats par 2023.gadā īstenotajiem BIS uzlabojumiem </a:t>
            </a:r>
          </a:p>
          <a:p>
            <a:pPr marL="0" indent="0">
              <a:buNone/>
            </a:pPr>
            <a:r>
              <a:rPr lang="lv-LV" i="1" dirty="0"/>
              <a:t>							</a:t>
            </a:r>
            <a:r>
              <a:rPr lang="lv-LV" sz="2400" i="1" dirty="0"/>
              <a:t>(ierosinātājiem un projektētājiem)</a:t>
            </a:r>
            <a:endParaRPr lang="lv-LV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Izmaiņas pilnvaru un deleģējumu izveidošanā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Būvniecības procesa joslas uzlabojumi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Publiskās apspriešanas procesa pilnveide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Būvprojekta ekspertīzes pieprasīšana, ekspertīzes atzinuma saņemšana un iesniegšana būvvaldei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Izmaiņas Būvprojekta izstrādātāja un Būvdarbu gaitas dalībnieku norādīšanā un atrādīšanā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Ieskats Būvdarbu gaitas sadaļas izmaiņās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Papildinājumi Būvprojekta saskaņošanas nosacījumu un anulētas sadaļas atrādīšanā</a:t>
            </a:r>
          </a:p>
          <a:p>
            <a:pPr marL="0" indent="0">
              <a:buNone/>
            </a:pPr>
            <a:r>
              <a:rPr lang="lv-LV" b="1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lv-LV" b="1" dirty="0">
                <a:sym typeface="Wingdings" panose="05000000000000000000" pitchFamily="2" charset="2"/>
                <a:hlinkClick r:id="rId2"/>
              </a:rPr>
              <a:t> 27.oktobris 10:00 – 12:30</a:t>
            </a:r>
            <a:endParaRPr lang="lv-LV" b="1" dirty="0"/>
          </a:p>
          <a:p>
            <a:endParaRPr lang="lv-LV" dirty="0"/>
          </a:p>
          <a:p>
            <a:pPr lvl="2">
              <a:buFont typeface="Wingdings" panose="05000000000000000000" pitchFamily="2" charset="2"/>
              <a:buChar char="Ø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903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F8C8-18E1-9C4C-2045-6AEB23AB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08667"/>
            <a:ext cx="10515600" cy="949869"/>
          </a:xfrm>
        </p:spPr>
        <p:txBody>
          <a:bodyPr/>
          <a:lstStyle/>
          <a:p>
            <a:r>
              <a:rPr lang="lv-LV" b="1" dirty="0"/>
              <a:t>ERAF projekta ietvaros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8566-9911-4E07-8F79-E766F302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04950"/>
            <a:ext cx="11268075" cy="4672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Pārskats par 2023.gadā īstenotajiem BIS uzlabojumiem </a:t>
            </a:r>
          </a:p>
          <a:p>
            <a:pPr marL="0" indent="0">
              <a:buNone/>
            </a:pPr>
            <a:r>
              <a:rPr lang="lv-LV" i="1" dirty="0"/>
              <a:t>							</a:t>
            </a:r>
            <a:r>
              <a:rPr lang="lv-LV" sz="2000" i="1" dirty="0"/>
              <a:t>(būvdarbu veicējiem)</a:t>
            </a:r>
            <a:endParaRPr lang="lv-LV" sz="24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 Izmaiņas </a:t>
            </a:r>
            <a:r>
              <a:rPr lang="lv-LV" dirty="0" err="1"/>
              <a:t>Būvspeciālistu</a:t>
            </a:r>
            <a:r>
              <a:rPr lang="lv-LV" dirty="0"/>
              <a:t> un Būvdarbu gaitas dalībnieku norādīšanā un atrādīšanā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Būvdarbu gaitas sadaļas izmaiņas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Būvprojekta un būvprojekta izmaiņas ekspertīzes pieprasīšana, ekspertīzes atzinuma saņemšana un iesniegšana būvvaldei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Informācija par citiem uzlabojumiem Būvniecības procesa joslā, publiskās apspriešanas procesā un dokumentu piekritības noteikšanā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Izmaiņas pilnvaras un deleģējumu izveidošanā</a:t>
            </a:r>
          </a:p>
          <a:p>
            <a:pPr marL="0" indent="0">
              <a:buNone/>
            </a:pPr>
            <a:r>
              <a:rPr lang="lv-LV" b="1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lv-LV" b="1" dirty="0">
                <a:sym typeface="Wingdings" panose="05000000000000000000" pitchFamily="2" charset="2"/>
                <a:hlinkClick r:id="rId2"/>
              </a:rPr>
              <a:t> 3.novembris 10:00 – 12:30</a:t>
            </a:r>
            <a:endParaRPr lang="lv-LV" b="1" dirty="0"/>
          </a:p>
          <a:p>
            <a:endParaRPr lang="lv-LV" dirty="0"/>
          </a:p>
          <a:p>
            <a:pPr lvl="2">
              <a:buFont typeface="Wingdings" panose="05000000000000000000" pitchFamily="2" charset="2"/>
              <a:buChar char="Ø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0609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C348-6C98-410A-BB90-E8E92095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Ikmēneša apmācības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E902A-938F-3B0A-7264-8BDF3B27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130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b="1" dirty="0"/>
              <a:t>Publiskās apspriešanas procesa pilnveide: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Publiskās apspriešanas piemērošana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Publiskās apspriešanas nepieciešamības attēlošana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Lēmums par publiskās apspriešanas nepieciešamību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Publiskās apspriešanas attēlošana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Publiskās apspriešanas pārskats un termiņa kontrole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Darba uzdevuma veidošana būvvaldei un izpilde paziņojumam par nodošanu publiskai apspriedei.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/>
              <a:t>Būvniecības procesa joslas uzlabojumi: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Būvniecības ieceres iesnieguma gadījumā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Publiskās apspriešanas nepieciešamības gadījumā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Paskaidrojuma raksts gadījumā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Paziņojums par būvniecību gadījumā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/>
              <a:t>Lietošanas veida maiņa bez pārbūves gadījumā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/>
              <a:t>Būvdarbu žurnāla asinhronā lejupielāde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dirty="0"/>
          </a:p>
          <a:p>
            <a:pPr marL="0" indent="0">
              <a:buNone/>
            </a:pPr>
            <a:r>
              <a:rPr lang="lv-LV" sz="2800" i="1" dirty="0"/>
              <a:t>* </a:t>
            </a:r>
            <a:r>
              <a:rPr lang="lv-LV" i="1" dirty="0"/>
              <a:t>Par datumiem vēl </a:t>
            </a:r>
            <a:r>
              <a:rPr lang="lv-LV" sz="2800" i="1" dirty="0"/>
              <a:t>tiks ziņots (novembris/decembris)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6828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C0A55-A552-1B5B-8F1B-3B101488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01" y="594923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Informācija</a:t>
            </a:r>
            <a:r>
              <a:rPr lang="en-US" b="1" dirty="0"/>
              <a:t> par </a:t>
            </a:r>
            <a:r>
              <a:rPr lang="en-US" b="1" dirty="0" err="1"/>
              <a:t>apmācībām</a:t>
            </a:r>
            <a:endParaRPr lang="en-US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01827F-6EDE-BCF0-122C-D07F942C1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01" y="1819042"/>
            <a:ext cx="9805015" cy="5001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lv-LV" sz="2400" b="1" dirty="0">
                <a:hlinkClick r:id="rId2"/>
              </a:rPr>
              <a:t>BIS mājas lapa - Aktualitātes - Notikumu kalendārs</a:t>
            </a:r>
            <a:endParaRPr lang="lv-LV" sz="2400" b="1" dirty="0"/>
          </a:p>
        </p:txBody>
      </p:sp>
      <p:pic>
        <p:nvPicPr>
          <p:cNvPr id="14" name="Picture 13" descr="A screenshot of a calendar&#10;&#10;Description automatically generated">
            <a:extLst>
              <a:ext uri="{FF2B5EF4-FFF2-40B4-BE49-F238E27FC236}">
                <a16:creationId xmlns:a16="http://schemas.microsoft.com/office/drawing/2014/main" id="{B79BE2B9-F38A-82F4-D612-D3AB56C54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68" y="2410234"/>
            <a:ext cx="3093072" cy="3514855"/>
          </a:xfrm>
          <a:prstGeom prst="rect">
            <a:avLst/>
          </a:prstGeom>
        </p:spPr>
      </p:pic>
      <p:pic>
        <p:nvPicPr>
          <p:cNvPr id="11" name="Picture 10" descr="A screenshot of a calendar&#10;&#10;Description automatically generated">
            <a:extLst>
              <a:ext uri="{FF2B5EF4-FFF2-40B4-BE49-F238E27FC236}">
                <a16:creationId xmlns:a16="http://schemas.microsoft.com/office/drawing/2014/main" id="{6A5A80A7-D508-71F8-8984-12AF80F2F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542" y="2333897"/>
            <a:ext cx="4603415" cy="250886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2E055FB-439D-A77B-C35D-DBBBF901B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085" y="4504416"/>
            <a:ext cx="6544581" cy="20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olorful pattern&#10;&#10;Description automatically generated">
            <a:extLst>
              <a:ext uri="{FF2B5EF4-FFF2-40B4-BE49-F238E27FC236}">
                <a16:creationId xmlns:a16="http://schemas.microsoft.com/office/drawing/2014/main" id="{AF8399E1-3D89-5665-503B-9C4B035F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98" y="790576"/>
            <a:ext cx="3972404" cy="50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0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6FA8-7EA9-F2DF-9AC0-936DFABA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BIS2 jaunais dizains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6CB2-CABE-3758-5C98-197991B6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2879726"/>
          </a:xfrm>
        </p:spPr>
        <p:txBody>
          <a:bodyPr/>
          <a:lstStyle/>
          <a:p>
            <a:endParaRPr lang="lv-LV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 Jauna vizuālā identitāte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 Lietojamības uzlabojumi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 Jauns tehnoloģiskais risinājums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 Produkcijā plānots – </a:t>
            </a:r>
            <a:r>
              <a:rPr lang="lv-LV" b="1" dirty="0"/>
              <a:t>2023.gada decembris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79F9C-BE85-477C-0F7A-A09846F5B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28115"/>
            <a:ext cx="10744495" cy="7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557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Jaunais BIS dizains un  apmācības līdz gada beigām </vt:lpstr>
      <vt:lpstr>PowerPoint Presentation</vt:lpstr>
      <vt:lpstr>ERAF projekta ietvaros I</vt:lpstr>
      <vt:lpstr>ERAF projekta ietvaros II</vt:lpstr>
      <vt:lpstr>ERAF projekta ietvaros III</vt:lpstr>
      <vt:lpstr>Ikmēneša apmācības</vt:lpstr>
      <vt:lpstr>Informācija par apmācībām</vt:lpstr>
      <vt:lpstr>PowerPoint Presentation</vt:lpstr>
      <vt:lpstr>BIS2 jaunais dizains</vt:lpstr>
      <vt:lpstr>Testēšana</vt:lpstr>
      <vt:lpstr>Lietotāju atbalsts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Agnese Goba</dc:creator>
  <cp:lastModifiedBy>Agnese Goba</cp:lastModifiedBy>
  <cp:revision>9</cp:revision>
  <dcterms:created xsi:type="dcterms:W3CDTF">2023-10-18T16:55:43Z</dcterms:created>
  <dcterms:modified xsi:type="dcterms:W3CDTF">2023-10-19T18:47:19Z</dcterms:modified>
</cp:coreProperties>
</file>