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87" r:id="rId2"/>
    <p:sldId id="1097" r:id="rId3"/>
    <p:sldId id="1098" r:id="rId4"/>
    <p:sldId id="1099" r:id="rId5"/>
    <p:sldId id="1100" r:id="rId6"/>
    <p:sldId id="1101" r:id="rId7"/>
    <p:sldId id="1102" r:id="rId8"/>
    <p:sldId id="1103" r:id="rId9"/>
    <p:sldId id="1104" r:id="rId10"/>
    <p:sldId id="74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AFD5B8-56CD-ABF8-A3D5-1299D4E655B6}" name="Māris Demme" initials="MD" userId="S::Maris.Demme@bvkb.gov.lv::fd2accdc-1608-475d-9805-0e7c88157b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86DC8-E4FB-47E8-B16A-156369C23197}" type="datetimeFigureOut">
              <a:rPr lang="lv-LV" smtClean="0"/>
              <a:t>17.10.2023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63D4-70EE-4F93-8EEB-D6534FD2B8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416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E888CCC-2C68-4835-97D4-09F782E7E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8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5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8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28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56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9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6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79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79C82-5E53-41D9-8B08-9166F02B93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DCD9BC5-BB54-4302-AE1B-FE4D2897D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904A06C-4736-41EE-8113-215B83E1B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A09E221-6129-4B2C-B3DC-5FFA13DE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F12D-2CAA-40BD-8F7F-A28E54598DBD}" type="datetime1">
              <a:rPr lang="lv-LV" smtClean="0"/>
              <a:t>17.10.2023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79F93B4-4C1C-4DC7-B11F-4AA29C49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6307F5-3A43-4B70-98B0-AAA5FB49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89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BAE69B-2A38-4953-AE5D-A92CA93C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DC32862-93DF-4EE8-9D49-1C392292D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15D4D1A-0FD8-4800-AB59-26847156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FCD-84D3-4F9E-8CC4-E21680C2B627}" type="datetime1">
              <a:rPr lang="lv-LV" smtClean="0"/>
              <a:t>17.10.2023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A266921-E277-4F3E-940F-52902EF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B6D6551-7A7A-491F-B895-320737F9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3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297F59D4-9F58-4D17-9500-219C92B61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706F64A-8E08-4C0F-9084-9E608642E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F5801C7-F795-4D66-9A1C-9B6954BA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4F22-528F-44B7-AEC1-B550F590DA96}" type="datetime1">
              <a:rPr lang="lv-LV" smtClean="0"/>
              <a:t>17.10.2023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57837B1-BB54-46EB-9D0E-AF37A7DE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92FC459-AE2B-455E-8556-D57AFF21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646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/>
          <a:srcRect l="42765" t="13473" r="28727" b="56141"/>
          <a:stretch/>
        </p:blipFill>
        <p:spPr>
          <a:xfrm>
            <a:off x="4264663" y="0"/>
            <a:ext cx="3672454" cy="2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D28077-9E8A-4C13-B9B9-9D07A59E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BE84FBD-1643-496F-BA2A-94FF821B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EC45CFC-7D21-42F1-A162-2CB4328D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A2B-3881-4A14-956F-C95EB918C8B7}" type="datetime1">
              <a:rPr lang="lv-LV" smtClean="0"/>
              <a:t>17.10.2023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6956903-5260-48A5-8046-6F34D0C1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64B2B26-D629-4051-AC35-83EF2C5C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28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18645A-FA22-4464-B2DB-5D560EBC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F4A134C-C627-4941-B806-50722E3BF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B7B92FD-EFD7-418E-BBC2-1EB0A192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BD3-C5E5-4628-B340-BBF06885CE58}" type="datetime1">
              <a:rPr lang="lv-LV" smtClean="0"/>
              <a:t>17.10.2023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43DF52D-C34A-4939-B24C-4B729945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33171DD-E3EF-4CFA-85EE-99B94C2D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24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256258-9DC7-4195-8A01-7B2D9E2A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126AE95-F933-43FD-BEEF-BAAAEB20A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1D46399-5624-476D-A305-BAA79F84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1E96FB3-B3FB-435F-88EA-098B0F80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DE36-5ACF-445E-8184-9027741122BE}" type="datetime1">
              <a:rPr lang="lv-LV" smtClean="0"/>
              <a:t>17.10.2023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5E57E89-4268-4427-BDBB-9EEE5A0C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7834DD5-8A01-4926-8C86-FC249CD0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129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BAAC676-420A-48E3-AC54-6E3ED961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AF7AE48-2921-457D-B6BF-E940F1993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BB456E21-6EBA-4564-BCDB-8DBFAB46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859B105-516A-44A7-9EB5-997ADB993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4C0AFAC-C35E-4410-8B5B-EB40F410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CDF132D8-8184-4C08-98A6-A0DFA6A3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891-7F7B-4CD6-A27C-519C39CBD2FC}" type="datetime1">
              <a:rPr lang="lv-LV" smtClean="0"/>
              <a:t>17.10.2023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30BABF49-69C8-4E90-861D-9530CDC5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B22340B5-7E25-498D-B328-E594FFFE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937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0FC2FF7-2A98-4EDC-9C5E-82013EDE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39F7D5C-6BC8-4B77-A984-E679ED3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3B67-E752-49EA-B3C2-FE578619A267}" type="datetime1">
              <a:rPr lang="lv-LV" smtClean="0"/>
              <a:t>17.10.2023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D92FB85-46FA-454E-9949-10B9035E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AB54920-B28A-4E9E-881A-6F923BEC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728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A11E46C-04B4-441E-A7A6-4689C370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C51-41FD-4672-9671-C976E40AA6A3}" type="datetime1">
              <a:rPr lang="lv-LV" smtClean="0"/>
              <a:t>17.10.2023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4B17145C-653D-4CA6-A1AC-A357DD02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101E654-B8DF-47A6-B5B8-212DC4CA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75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096247-395F-4A97-A44A-651ADD38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D4DE98C-F3ED-4C9D-8E19-95E036E7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0A6FF4A-A2A0-4E46-AA74-66623552C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78D54B2-E883-4558-A95C-CF8AC52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5F-DD60-49CE-A7BB-A794170B0C2F}" type="datetime1">
              <a:rPr lang="lv-LV" smtClean="0"/>
              <a:t>17.10.2023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977D431-5C1C-439A-A7E2-4F66F30F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D02FFC0-A35B-489D-AA9E-EAE8B23E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607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313C14-D770-4BF4-83DA-635C1896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4D40FCF-8730-450C-92EF-FE9BF5328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EC4E5E8-5B10-44A0-B5A6-47925B2B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53DE31D-9D6E-4AE2-A728-44141FB4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3139-340B-4023-819D-294E828F8126}" type="datetime1">
              <a:rPr lang="lv-LV" smtClean="0"/>
              <a:t>17.10.2023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9E00841-E06C-46CF-8150-030E315E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049BA70-9D15-4132-8937-4F366BE9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11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3C01E6B-388A-48EE-9A53-2D087D85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063F6B8-7997-4A7B-9471-BBF63307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E235ECE-0D3D-4DF3-A77D-98CFE58B2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DE59-6149-4609-B038-4C1FA18DE4F0}" type="datetime1">
              <a:rPr lang="lv-LV" smtClean="0"/>
              <a:t>17.10.2023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A1229BF-C9B2-49CD-888E-B5B442CE4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181B0B1-BD7F-4AF5-9270-6EEB241CF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B78D3-9EA9-4C32-9A33-29C612A25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56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vkb.gov.lv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FA4F35-5FA8-4A21-825D-420AFB000F4E}"/>
              </a:ext>
            </a:extLst>
          </p:cNvPr>
          <p:cNvSpPr txBox="1"/>
          <p:nvPr/>
        </p:nvSpPr>
        <p:spPr>
          <a:xfrm>
            <a:off x="1801911" y="2926086"/>
            <a:ext cx="858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BŪVVALŽU SANĀKSME</a:t>
            </a: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B6FE14AE-D599-433A-A0F4-F7B012C6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582691"/>
            <a:ext cx="12192000" cy="275117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00624005-AD3A-4347-963B-3F2871C52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0600" y="0"/>
            <a:ext cx="2590800" cy="1933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5835B2-C6C6-4E2B-8AD2-64431FCD7E64}"/>
              </a:ext>
            </a:extLst>
          </p:cNvPr>
          <p:cNvSpPr txBox="1"/>
          <p:nvPr/>
        </p:nvSpPr>
        <p:spPr>
          <a:xfrm>
            <a:off x="7391400" y="4866904"/>
            <a:ext cx="375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Māris Demme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2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Būvniecības valsts kontroles biroja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2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Būvniecības kontroles departamenta direktors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8AA31-3992-4A4E-97BC-1627530CF13A}"/>
              </a:ext>
            </a:extLst>
          </p:cNvPr>
          <p:cNvSpPr txBox="1"/>
          <p:nvPr/>
        </p:nvSpPr>
        <p:spPr>
          <a:xfrm>
            <a:off x="1801911" y="5705527"/>
            <a:ext cx="858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Rīgā, 20.10.2023</a:t>
            </a:r>
          </a:p>
        </p:txBody>
      </p:sp>
    </p:spTree>
    <p:extLst>
      <p:ext uri="{BB962C8B-B14F-4D97-AF65-F5344CB8AC3E}">
        <p14:creationId xmlns:p14="http://schemas.microsoft.com/office/powerpoint/2010/main" val="8388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"/>
    </mc:Choice>
    <mc:Fallback xmlns="">
      <p:transition spd="slow" advTm="26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33090" y="2872159"/>
            <a:ext cx="7772400" cy="587817"/>
          </a:xfrm>
        </p:spPr>
        <p:txBody>
          <a:bodyPr>
            <a:normAutofit/>
          </a:bodyPr>
          <a:lstStyle/>
          <a:p>
            <a:r>
              <a:rPr lang="lv-LV" altLang="lv-LV" sz="3600" dirty="0"/>
              <a:t>Paldies par uzmanību!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2983" y="4093984"/>
            <a:ext cx="9232614" cy="21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lv-LV" altLang="lv-LV" sz="1600" b="0" u="sng" dirty="0">
              <a:solidFill>
                <a:schemeClr val="tx2"/>
              </a:solidFill>
            </a:endParaRPr>
          </a:p>
          <a:p>
            <a:endParaRPr lang="lv-LV" sz="1600" b="0" dirty="0"/>
          </a:p>
          <a:p>
            <a:r>
              <a:rPr lang="lv-LV" altLang="lv-LV" sz="1600" b="0" dirty="0"/>
              <a:t>Vairāk informācijas</a:t>
            </a:r>
          </a:p>
          <a:p>
            <a:r>
              <a:rPr lang="lv-LV" sz="1600" b="0" dirty="0">
                <a:solidFill>
                  <a:srgbClr val="3892AE"/>
                </a:solidFill>
                <a:hlinkClick r:id="rId2"/>
              </a:rPr>
              <a:t>www.bvkb.gov.lv</a:t>
            </a:r>
            <a:endParaRPr lang="lv-LV" sz="1600" b="0" dirty="0">
              <a:solidFill>
                <a:srgbClr val="3892AE"/>
              </a:solidFill>
            </a:endParaRPr>
          </a:p>
          <a:p>
            <a:endParaRPr lang="lv-LV" sz="1600" b="0" dirty="0">
              <a:solidFill>
                <a:srgbClr val="3892A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916" y="3459976"/>
            <a:ext cx="8619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>
                <a:solidFill>
                  <a:srgbClr val="3892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 – kontrolē – iedziļinies – rīkojies!</a:t>
            </a:r>
          </a:p>
        </p:txBody>
      </p:sp>
    </p:spTree>
    <p:extLst>
      <p:ext uri="{BB962C8B-B14F-4D97-AF65-F5344CB8AC3E}">
        <p14:creationId xmlns:p14="http://schemas.microsoft.com/office/powerpoint/2010/main" val="32809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lv-LV" b="1" dirty="0"/>
              <a:t>Papildināts to personu loks, kuri ir tiesīgi ierosināt būvniecību un precizēts inženiertīklu </a:t>
            </a:r>
            <a:r>
              <a:rPr lang="lv-LV" b="1" dirty="0" err="1"/>
              <a:t>pieslēgumu</a:t>
            </a:r>
            <a:r>
              <a:rPr lang="lv-LV" b="1" dirty="0"/>
              <a:t> būvniecības process (VBN 3.punkts).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1740310" y="3333135"/>
            <a:ext cx="3934869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BŪVNIECĪBU VAR IEROSINĀT SERVITŪTA IZLIETOTĀJS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98BDCF-B8BC-1245-C07F-FB55D7BE7614}"/>
              </a:ext>
            </a:extLst>
          </p:cNvPr>
          <p:cNvSpPr/>
          <p:nvPr/>
        </p:nvSpPr>
        <p:spPr>
          <a:xfrm>
            <a:off x="6516821" y="3333135"/>
            <a:ext cx="3934869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IR IESPĒJA IEROSINĀT BŪVNIECĪBU BŪVES EKSPLUATĀCIJAI NEPIECIEŠAMAI INŽENIERBŪVEI CEĻU ZEMES NODALĪJUMA JOSLĀ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DBCF5-4830-5E6D-B27D-F06310CE5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74" t="8582" r="2932" b="7737"/>
          <a:stretch/>
        </p:blipFill>
        <p:spPr>
          <a:xfrm>
            <a:off x="1740310" y="3240802"/>
            <a:ext cx="492867" cy="495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52ADD-C8C5-8080-594D-923A5931A3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74" t="8582" r="2932" b="7737"/>
          <a:stretch/>
        </p:blipFill>
        <p:spPr>
          <a:xfrm>
            <a:off x="6374282" y="3240802"/>
            <a:ext cx="492867" cy="4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/>
              <a:t>2. Precizēts būvprojekta ekspertīzes nepieciešamības gadījums.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2436434" y="2703337"/>
            <a:ext cx="6925842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"43. Būvprojekta ekspertīze ir obligāta trešās grupas būvju būvprojektiem, </a:t>
            </a:r>
            <a:r>
              <a:rPr lang="lv-LV" b="1" dirty="0"/>
              <a:t>ja būvniecībai nepieciešama būvatļauja</a:t>
            </a:r>
            <a:r>
              <a:rPr lang="lv-LV" dirty="0"/>
              <a:t>. Būvprojekta ekspertīze nav jāveic būves nojaukšanas būvprojektam."</a:t>
            </a:r>
          </a:p>
        </p:txBody>
      </p:sp>
    </p:spTree>
    <p:extLst>
      <p:ext uri="{BB962C8B-B14F-4D97-AF65-F5344CB8AC3E}">
        <p14:creationId xmlns:p14="http://schemas.microsoft.com/office/powerpoint/2010/main" val="352480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3. Mainīta kārtība attiecībā uz </a:t>
            </a:r>
            <a:r>
              <a:rPr lang="lv-LV" b="1" dirty="0"/>
              <a:t>III grupas būvju </a:t>
            </a:r>
            <a:r>
              <a:rPr lang="lv-LV" dirty="0"/>
              <a:t>būvprojekta izmaiņām, kas skar </a:t>
            </a:r>
            <a:r>
              <a:rPr lang="lv-LV" b="1" dirty="0"/>
              <a:t>mehānisko stiprību, stabilitāti, ugunsdrošību vai lietošanas drošumu</a:t>
            </a:r>
            <a:r>
              <a:rPr lang="lv-LV" dirty="0"/>
              <a:t> (VBN 60.p., </a:t>
            </a:r>
            <a:r>
              <a:rPr lang="lv-LV" b="0" i="0" dirty="0">
                <a:solidFill>
                  <a:srgbClr val="414142"/>
                </a:solidFill>
                <a:effectLst/>
              </a:rPr>
              <a:t>67.</a:t>
            </a:r>
            <a:r>
              <a:rPr lang="lv-LV" b="0" i="0" baseline="30000" dirty="0">
                <a:solidFill>
                  <a:srgbClr val="414142"/>
                </a:solidFill>
                <a:effectLst/>
              </a:rPr>
              <a:t>1</a:t>
            </a:r>
            <a:r>
              <a:rPr lang="lv-LV" b="0" i="0" dirty="0">
                <a:solidFill>
                  <a:srgbClr val="414142"/>
                </a:solidFill>
                <a:effectLst/>
              </a:rPr>
              <a:t> p.).</a:t>
            </a:r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AD0BB7-6AB9-C1D7-D40B-9BA7B5F70102}"/>
              </a:ext>
            </a:extLst>
          </p:cNvPr>
          <p:cNvSpPr/>
          <p:nvPr/>
        </p:nvSpPr>
        <p:spPr>
          <a:xfrm>
            <a:off x="2601615" y="3063284"/>
            <a:ext cx="2937881" cy="10913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/>
              <a:t>BP izmaiņas būvprojektam, kam </a:t>
            </a:r>
            <a:r>
              <a:rPr lang="lv-LV" sz="1400" b="1" dirty="0"/>
              <a:t>NA paredz būvekspertīzi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977F26-711B-3B73-E98B-A6F2CBF0B604}"/>
              </a:ext>
            </a:extLst>
          </p:cNvPr>
          <p:cNvSpPr/>
          <p:nvPr/>
        </p:nvSpPr>
        <p:spPr>
          <a:xfrm>
            <a:off x="1634025" y="4707685"/>
            <a:ext cx="3592154" cy="10913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/>
              <a:t>Būvprojekta izmaiņas samazina minētās būtiskās prasības  un to BP skaidrojošā aprakstā ir </a:t>
            </a:r>
            <a:r>
              <a:rPr lang="lv-LV" sz="1400" b="1" dirty="0"/>
              <a:t>norādījis BP izstrādātājs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CC4671-BF7D-33BE-3380-37C4FB32C059}"/>
              </a:ext>
            </a:extLst>
          </p:cNvPr>
          <p:cNvSpPr/>
          <p:nvPr/>
        </p:nvSpPr>
        <p:spPr>
          <a:xfrm>
            <a:off x="7013901" y="3205987"/>
            <a:ext cx="3828129" cy="10913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/>
              <a:t>Ja būve vienlaikus </a:t>
            </a:r>
            <a:r>
              <a:rPr lang="lv-LV" sz="1400" b="1" dirty="0"/>
              <a:t>tiek ekspluatēta</a:t>
            </a:r>
            <a:r>
              <a:rPr lang="lv-LV" sz="1400" dirty="0"/>
              <a:t>, būvdarbus pārtrauc, un tos var atsākt pēc pozitīva būvekspertīzes atzinuma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739AE4-6F44-FC41-EC0D-E6CB2DDCD1AF}"/>
              </a:ext>
            </a:extLst>
          </p:cNvPr>
          <p:cNvSpPr/>
          <p:nvPr/>
        </p:nvSpPr>
        <p:spPr>
          <a:xfrm>
            <a:off x="7013900" y="4707685"/>
            <a:ext cx="3828129" cy="10913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/>
              <a:t>Ja būve </a:t>
            </a:r>
            <a:r>
              <a:rPr lang="lv-LV" sz="1400" b="1" dirty="0"/>
              <a:t>netiek ekspluatēta</a:t>
            </a:r>
            <a:r>
              <a:rPr lang="lv-LV" sz="1400" dirty="0"/>
              <a:t>, būvekspertīzes atzinumu pievieno BP izmaiņām līdz būves   pieņemšanai ekspluatācijā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35247E-5FE1-0634-B503-24D443DF7F5F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3430102" y="4154664"/>
            <a:ext cx="640454" cy="553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D0C3B8-1E47-C7F7-4D65-312E46C773A9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5226179" y="3751677"/>
            <a:ext cx="1787722" cy="150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F7B3CA-D10C-832C-8B02-36CEC910A986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5226179" y="5253375"/>
            <a:ext cx="1787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2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/>
              <a:t>4. Papildināts ar </a:t>
            </a:r>
            <a:r>
              <a:rPr lang="lv-LV" b="1" i="0" dirty="0">
                <a:solidFill>
                  <a:srgbClr val="414142"/>
                </a:solidFill>
                <a:effectLst/>
              </a:rPr>
              <a:t>68.</a:t>
            </a:r>
            <a:r>
              <a:rPr lang="lv-LV" b="1" i="0" baseline="30000" dirty="0">
                <a:solidFill>
                  <a:srgbClr val="414142"/>
                </a:solidFill>
                <a:effectLst/>
              </a:rPr>
              <a:t>1 </a:t>
            </a:r>
            <a:r>
              <a:rPr lang="lv-LV" b="1" dirty="0"/>
              <a:t>punktu.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2135077" y="2703338"/>
            <a:ext cx="8861319" cy="27411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"</a:t>
            </a:r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</a:rPr>
              <a:t>68.</a:t>
            </a:r>
            <a:r>
              <a:rPr lang="lv-LV" b="0" i="0" baseline="30000" dirty="0">
                <a:solidFill>
                  <a:schemeClr val="bg1">
                    <a:lumMod val="95000"/>
                  </a:schemeClr>
                </a:solidFill>
                <a:effectLst/>
              </a:rPr>
              <a:t>1</a:t>
            </a: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 Ja būvdarbu laikā </a:t>
            </a:r>
            <a:r>
              <a:rPr lang="lv-LV" dirty="0"/>
              <a:t>būvniecības procesa dalībnieki vienojas par izmaiņām būvprojektā, būvdarbus pārtrauc būvē vai tās daļā, kuru skar izmaiņas, līdz izmaiņu būvprojekta pievienošanai un apstiprināšanai būvniecības informācijas sistēmā…..."</a:t>
            </a:r>
          </a:p>
        </p:txBody>
      </p:sp>
    </p:spTree>
    <p:extLst>
      <p:ext uri="{BB962C8B-B14F-4D97-AF65-F5344CB8AC3E}">
        <p14:creationId xmlns:p14="http://schemas.microsoft.com/office/powerpoint/2010/main" val="166897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/>
              <a:t>5. Precizēts jautājums par atbildīgo būvuzraugu.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2436434" y="2703337"/>
            <a:ext cx="6925842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"121. Būvuzraudzību veic saskaņā ar būvuzraudzības līgumu. Ja būvuzraudzības līgumu slēdz ar juridisko personu, līgumā norāda konkrētās fiziskās personas, kuras veiks būvuzraudzību, </a:t>
            </a:r>
            <a: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kā arī norāda atbildīgo būvuzraugu. Būvuzraugu grupu vada un grupas darbu koordinē atbildīgais būvuzraugs</a:t>
            </a:r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."</a:t>
            </a:r>
            <a:endParaRPr lang="lv-LV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2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/>
              <a:t>6. Precizēts, ka par atkāpēm no vides prasībām jāinformē Valsts vides dienestu.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2436434" y="2703337"/>
            <a:ext cx="6925842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140.3. veicot būvdarbus, pieļautas atkāpes no vides prasībām, kas radījušas vai var radīt bīstamību vai būtisku kaitējumu, būvinspektors informē institūciju, kura veic vides valsts kontroli </a:t>
            </a:r>
            <a: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(tai skaitā Valsts vides dienestu).</a:t>
            </a:r>
            <a:endParaRPr lang="lv-LV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/>
              <a:t>7. Veiktas izmaiņas VBN 1.pielikumā.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2436434" y="2703337"/>
            <a:ext cx="6925842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IZSLĒGTS</a:t>
            </a:r>
          </a:p>
          <a:p>
            <a:pPr algn="ctr"/>
            <a:endParaRPr lang="lv-LV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3.1.1. atsevišķi labiekārtojuma elementi»</a:t>
            </a:r>
          </a:p>
          <a:p>
            <a:pPr algn="ctr"/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lv-LV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NAV BŪVE</a:t>
            </a:r>
            <a:endParaRPr lang="lv-LV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8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B78D3-9EA9-4C32-9A33-29C612A25FC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5D76A-427E-4739-AA5B-7B32A7AD198C}"/>
              </a:ext>
            </a:extLst>
          </p:cNvPr>
          <p:cNvSpPr txBox="1"/>
          <p:nvPr/>
        </p:nvSpPr>
        <p:spPr>
          <a:xfrm>
            <a:off x="5226179" y="1964673"/>
            <a:ext cx="229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no 01.10.2004. līdz 01.10.2014.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10A4F-A9A8-4412-A0D5-0A540325A820}"/>
              </a:ext>
            </a:extLst>
          </p:cNvPr>
          <p:cNvSpPr txBox="1"/>
          <p:nvPr/>
        </p:nvSpPr>
        <p:spPr>
          <a:xfrm>
            <a:off x="8175528" y="1964673"/>
            <a:ext cx="19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Nodota ekspluatācijā pēc 01.10.2014.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4220-E495-48CE-8215-C3EA1B8E5419}"/>
              </a:ext>
            </a:extLst>
          </p:cNvPr>
          <p:cNvSpPr txBox="1"/>
          <p:nvPr/>
        </p:nvSpPr>
        <p:spPr>
          <a:xfrm>
            <a:off x="2135077" y="1964673"/>
            <a:ext cx="886131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/>
              <a:t>8. Veiktas izmaiņas VBN </a:t>
            </a:r>
            <a:r>
              <a:rPr lang="lv-LV" b="1" i="0" dirty="0">
                <a:effectLst/>
              </a:rPr>
              <a:t>5.</a:t>
            </a:r>
            <a:r>
              <a:rPr lang="lv-LV" b="1" i="0" baseline="30000" dirty="0">
                <a:effectLst/>
              </a:rPr>
              <a:t>1 </a:t>
            </a:r>
            <a:r>
              <a:rPr lang="lv-LV" b="1" dirty="0"/>
              <a:t>pielikumā.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17928-168C-2922-5597-E963B53B81FB}"/>
              </a:ext>
            </a:extLst>
          </p:cNvPr>
          <p:cNvSpPr txBox="1"/>
          <p:nvPr/>
        </p:nvSpPr>
        <p:spPr>
          <a:xfrm>
            <a:off x="1901345" y="779467"/>
            <a:ext cx="849020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22.08.2023 izmaiņas 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Vispārīgajos būvnoteikumos</a:t>
            </a: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1B341-D71B-9F0D-B2F3-B29F7BC4691E}"/>
              </a:ext>
            </a:extLst>
          </p:cNvPr>
          <p:cNvSpPr/>
          <p:nvPr/>
        </p:nvSpPr>
        <p:spPr>
          <a:xfrm>
            <a:off x="2436434" y="2703337"/>
            <a:ext cx="6925842" cy="2430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Precizēti pasākumi, lai uzlabotu </a:t>
            </a:r>
            <a: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derīgo izrakteņu ieguves izsekojamību</a:t>
            </a:r>
            <a:r>
              <a:rPr lang="lv-LV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lv-LV" i="0" dirty="0">
                <a:solidFill>
                  <a:schemeClr val="tx1"/>
                </a:solidFill>
                <a:effectLst/>
              </a:rPr>
              <a:t>Izmaiņas VBN 5.</a:t>
            </a:r>
            <a:r>
              <a:rPr lang="lv-LV" i="0" baseline="30000" dirty="0">
                <a:solidFill>
                  <a:schemeClr val="tx1"/>
                </a:solidFill>
                <a:effectLst/>
              </a:rPr>
              <a:t>1</a:t>
            </a:r>
            <a:r>
              <a:rPr lang="lv-LV" dirty="0">
                <a:solidFill>
                  <a:schemeClr val="tx1"/>
                </a:solidFill>
                <a:cs typeface="Calibri" panose="020F0502020204030204" pitchFamily="34" charset="0"/>
              </a:rPr>
              <a:t> pielikuma 2.2. un 2.5. apakšpunktos piemērojamas ar</a:t>
            </a:r>
          </a:p>
          <a:p>
            <a:pPr algn="ctr"/>
            <a:r>
              <a:rPr lang="lv-LV" dirty="0">
                <a:solidFill>
                  <a:schemeClr val="tx1"/>
                </a:solidFill>
                <a:cs typeface="Calibri" panose="020F0502020204030204" pitchFamily="34" charset="0"/>
              </a:rPr>
              <a:t>2024. gada 1. martu.</a:t>
            </a:r>
          </a:p>
        </p:txBody>
      </p:sp>
    </p:spTree>
    <p:extLst>
      <p:ext uri="{BB962C8B-B14F-4D97-AF65-F5344CB8AC3E}">
        <p14:creationId xmlns:p14="http://schemas.microsoft.com/office/powerpoint/2010/main" val="168990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550</TotalTime>
  <Words>549</Words>
  <Application>Microsoft Office PowerPoint</Application>
  <PresentationFormat>Widescreen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Māris Demme</dc:creator>
  <cp:lastModifiedBy>Māris Demme</cp:lastModifiedBy>
  <cp:revision>91</cp:revision>
  <dcterms:created xsi:type="dcterms:W3CDTF">2022-10-11T06:59:34Z</dcterms:created>
  <dcterms:modified xsi:type="dcterms:W3CDTF">2023-10-17T06:31:05Z</dcterms:modified>
</cp:coreProperties>
</file>