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309" r:id="rId5"/>
    <p:sldId id="307" r:id="rId6"/>
    <p:sldId id="327" r:id="rId7"/>
    <p:sldId id="328" r:id="rId8"/>
    <p:sldId id="329" r:id="rId9"/>
    <p:sldId id="330" r:id="rId10"/>
    <p:sldId id="332" r:id="rId11"/>
    <p:sldId id="317" r:id="rId12"/>
    <p:sldId id="326" r:id="rId13"/>
    <p:sldId id="336" r:id="rId14"/>
    <p:sldId id="331" r:id="rId15"/>
    <p:sldId id="339" r:id="rId16"/>
    <p:sldId id="341" r:id="rId17"/>
    <p:sldId id="280" r:id="rId18"/>
    <p:sldId id="337" r:id="rId19"/>
    <p:sldId id="338" r:id="rId20"/>
    <p:sldId id="324" r:id="rId21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22C845F7-1446-403A-B38E-52D64E195FE4}">
          <p14:sldIdLst>
            <p14:sldId id="256"/>
            <p14:sldId id="259"/>
            <p14:sldId id="260"/>
            <p14:sldId id="309"/>
            <p14:sldId id="307"/>
            <p14:sldId id="327"/>
            <p14:sldId id="328"/>
            <p14:sldId id="329"/>
            <p14:sldId id="330"/>
            <p14:sldId id="332"/>
            <p14:sldId id="317"/>
            <p14:sldId id="326"/>
            <p14:sldId id="336"/>
            <p14:sldId id="331"/>
            <p14:sldId id="339"/>
            <p14:sldId id="341"/>
            <p14:sldId id="280"/>
            <p14:sldId id="337"/>
            <p14:sldId id="338"/>
          </p14:sldIdLst>
        </p14:section>
        <p14:section name="Nenosaukta sadaļa" id="{8DA7A1C4-6133-4416-92A3-0774677CB766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D70"/>
    <a:srgbClr val="00CC66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789" autoAdjust="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4C452-1EA2-488A-A955-BFB1AFBC0643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9B2E-C82C-4FD6-AD20-11AE2ED43B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842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76f7703f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876f7703f8_0_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374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414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605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solidFill>
          <a:srgbClr val="0DCD7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187705"/>
            <a:ext cx="12192000" cy="167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9098" y="961484"/>
            <a:ext cx="1384353" cy="167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63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241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209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20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763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01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330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322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17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59FB-B21A-45F8-A108-B742B47CBCB2}" type="datetimeFigureOut">
              <a:rPr lang="lv-LV" smtClean="0"/>
              <a:t>04.10.2023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D84C-FCF8-4922-B804-73EF8CC66D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57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/>
        </p:nvSpPr>
        <p:spPr>
          <a:xfrm>
            <a:off x="500633" y="749990"/>
            <a:ext cx="8869789" cy="367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lv-LV" sz="6000" dirty="0">
                <a:solidFill>
                  <a:srgbClr val="FFFFFF"/>
                </a:solidFill>
                <a:latin typeface="PT Sans"/>
              </a:rPr>
              <a:t>Energopārvaldības sistēma Rēzeknes valstspilsētas pašvaldībā</a:t>
            </a:r>
          </a:p>
          <a:p>
            <a:pPr algn="ctr" fontAlgn="auto">
              <a:spcAft>
                <a:spcPts val="0"/>
              </a:spcAft>
              <a:defRPr/>
            </a:pPr>
            <a:endParaRPr lang="lv-LV" sz="6000" dirty="0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44" name="Google Shape;44;p11"/>
          <p:cNvSpPr txBox="1"/>
          <p:nvPr/>
        </p:nvSpPr>
        <p:spPr>
          <a:xfrm>
            <a:off x="1424066" y="4578290"/>
            <a:ext cx="10767934" cy="107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r>
              <a:rPr lang="lv-LV" sz="2133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05.10.2023. 				energopārvaldniece: Daina Bārdule		</a:t>
            </a:r>
            <a:endParaRPr sz="2133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24E179-4FDE-410E-E1E4-33577033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594"/>
            <a:ext cx="10515600" cy="1325563"/>
          </a:xfrm>
        </p:spPr>
        <p:txBody>
          <a:bodyPr/>
          <a:lstStyle/>
          <a:p>
            <a:r>
              <a:rPr lang="lv-LV" b="1" dirty="0"/>
              <a:t>Kādas darbības seko?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9E5A4FC4-29BD-DA95-FE2C-EE2EB362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818" y="0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9F85FBC-6AEC-CAE4-FFBF-6035D597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6297119"/>
            <a:ext cx="6114818" cy="560881"/>
          </a:xfrm>
          <a:prstGeom prst="rect">
            <a:avLst/>
          </a:prstGeom>
        </p:spPr>
      </p:pic>
      <p:sp>
        <p:nvSpPr>
          <p:cNvPr id="7" name="Satura vietturis 2">
            <a:extLst>
              <a:ext uri="{FF2B5EF4-FFF2-40B4-BE49-F238E27FC236}">
                <a16:creationId xmlns:a16="http://schemas.microsoft.com/office/drawing/2014/main" id="{88FA72B9-7B81-FE7A-6A82-D2D1D5D2FDD9}"/>
              </a:ext>
            </a:extLst>
          </p:cNvPr>
          <p:cNvSpPr txBox="1">
            <a:spLocks/>
          </p:cNvSpPr>
          <p:nvPr/>
        </p:nvSpPr>
        <p:spPr>
          <a:xfrm>
            <a:off x="838200" y="20651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endParaRPr lang="lv-LV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lv-LV" dirty="0"/>
              <a:t>Darba gaitā atklājas nepilnības, riski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lv-LV" dirty="0"/>
              <a:t>Iezīmējas vienotas pieejas vadlīnijas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lv-LV" dirty="0"/>
              <a:t>Izkristalizējas jaunu jēgpilnu risinājumu ieviešanas nepieciešamība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lv-LV" dirty="0"/>
              <a:t>Darbinieku izglītošana</a:t>
            </a:r>
          </a:p>
          <a:p>
            <a:pPr marL="0" indent="0">
              <a:buNone/>
            </a:pPr>
            <a:endParaRPr lang="lv-LV" dirty="0"/>
          </a:p>
          <a:p>
            <a:pPr marL="514350" indent="-514350">
              <a:buAutoNum type="arabicParenR" startAt="2"/>
            </a:pPr>
            <a:endParaRPr lang="lv-LV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B621DF34-7145-0290-D4D6-6ED9FBF6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240" y="0"/>
            <a:ext cx="1828959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0994378-0A07-1137-AE04-129A7CA5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8097"/>
            <a:ext cx="10515600" cy="1325563"/>
          </a:xfrm>
        </p:spPr>
        <p:txBody>
          <a:bodyPr>
            <a:normAutofit/>
          </a:bodyPr>
          <a:lstStyle/>
          <a:p>
            <a:r>
              <a:rPr lang="lv-LV" sz="4000" b="1" dirty="0"/>
              <a:t>Darbības, kas izkristalizējās kā nepieciešamība digitalizācijas procesā gada laikā Rēzeknē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2318667-6E30-C558-548A-E7C78B2F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580"/>
            <a:ext cx="10515600" cy="3347609"/>
          </a:xfrm>
        </p:spPr>
        <p:txBody>
          <a:bodyPr/>
          <a:lstStyle/>
          <a:p>
            <a:r>
              <a:rPr lang="lv-LV" dirty="0"/>
              <a:t>Uzstādīti mikroklimata sensori vairākās iestādēs, kas ļauj strādāt efektīvāk</a:t>
            </a:r>
          </a:p>
          <a:p>
            <a:r>
              <a:rPr lang="lv-LV" dirty="0"/>
              <a:t>Iespēju robežās mainīti ēku siltumenerģijas skaitītāji, salāgojot tos ar pastāvošajām uzskaites iespējām, papildināta viedā uzskaite</a:t>
            </a:r>
          </a:p>
          <a:p>
            <a:r>
              <a:rPr lang="lv-LV" dirty="0"/>
              <a:t>Ēku darbinieku apmācības </a:t>
            </a:r>
          </a:p>
          <a:p>
            <a:r>
              <a:rPr lang="lv-LV" dirty="0"/>
              <a:t>Samazinātas ST jaudas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07CDEC5-3967-E069-7251-52E79EBEB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17216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643C6483-A264-FEED-CCD6-43359ACE8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9903"/>
            <a:ext cx="611481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08142-63E1-8003-7777-0320CA1E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554"/>
          </a:xfrm>
        </p:spPr>
        <p:txBody>
          <a:bodyPr>
            <a:noAutofit/>
          </a:bodyPr>
          <a:lstStyle/>
          <a:p>
            <a:r>
              <a:rPr lang="lv-LV" sz="2800" dirty="0"/>
              <a:t>Digitālā uzskaite 2022. gada decembris – patēriņš </a:t>
            </a:r>
            <a:r>
              <a:rPr lang="lv-LV" sz="2800" dirty="0" err="1"/>
              <a:t>dnn</a:t>
            </a:r>
            <a:endParaRPr lang="lv-LV" sz="2800" dirty="0"/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1C36AECA-9FE8-BCB4-6B58-34F81BF92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00" t="29120" r="17214" b="32397"/>
          <a:stretch/>
        </p:blipFill>
        <p:spPr>
          <a:xfrm>
            <a:off x="838200" y="1015067"/>
            <a:ext cx="10024844" cy="2927759"/>
          </a:xfr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4B86EEA1-BA37-9F0F-86D6-7707EBC67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84"/>
          <a:stretch/>
        </p:blipFill>
        <p:spPr>
          <a:xfrm>
            <a:off x="997590" y="3942826"/>
            <a:ext cx="9958431" cy="255004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D1439B8D-334C-678A-E109-E277F0C4C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667" y="5968"/>
            <a:ext cx="1280333" cy="12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3AB6E9-D133-EA8A-43D1-D8C7D887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5" y="230697"/>
            <a:ext cx="10515600" cy="465385"/>
          </a:xfrm>
        </p:spPr>
        <p:txBody>
          <a:bodyPr>
            <a:noAutofit/>
          </a:bodyPr>
          <a:lstStyle/>
          <a:p>
            <a:r>
              <a:rPr lang="lv-LV" sz="3200" dirty="0"/>
              <a:t>Digitālā uzskaite +mikroklimata sensori 2023. gada janvāris</a:t>
            </a:r>
          </a:p>
        </p:txBody>
      </p: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3C59C9F8-A68F-E522-46FD-D3B51F8EC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66" t="28334" r="17214" b="28981"/>
          <a:stretch/>
        </p:blipFill>
        <p:spPr>
          <a:xfrm>
            <a:off x="838200" y="989901"/>
            <a:ext cx="10126211" cy="2657675"/>
          </a:xfr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5FEB5E6E-FEAE-51B0-9785-FE9D9ADFF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" r="7989" b="3859"/>
          <a:stretch/>
        </p:blipFill>
        <p:spPr>
          <a:xfrm>
            <a:off x="1107347" y="3647576"/>
            <a:ext cx="9857064" cy="2857727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E0D6BB81-0864-985F-CBFC-E7BF04F2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228" y="0"/>
            <a:ext cx="1108772" cy="11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6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7CCA96-83D4-0669-A4F2-3DDA88ED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14"/>
            <a:ext cx="10515600" cy="1325563"/>
          </a:xfrm>
        </p:spPr>
        <p:txBody>
          <a:bodyPr/>
          <a:lstStyle/>
          <a:p>
            <a:r>
              <a:rPr lang="lv-LV" dirty="0"/>
              <a:t>Piemērs, ja nav digitālā uzskaite</a:t>
            </a: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8D35B618-8493-C8A1-EB2C-36C505688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6" t="28574" r="16030" b="35556"/>
          <a:stretch/>
        </p:blipFill>
        <p:spPr>
          <a:xfrm>
            <a:off x="1658471" y="1210235"/>
            <a:ext cx="8364070" cy="2459971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DF7BE9AF-3F75-54FB-B4F9-1B10DB7E6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2" t="26143" r="16103" b="34641"/>
          <a:stretch/>
        </p:blipFill>
        <p:spPr>
          <a:xfrm>
            <a:off x="1497105" y="3603811"/>
            <a:ext cx="8624047" cy="2689413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E6519EB1-CB77-D02E-DAFA-1007010BE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432" y="0"/>
            <a:ext cx="110956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7A7A465-EF3D-B1A7-A706-F5EC8F50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Digitālās uzskaites priekšrocība – ātra fakta konstatācija</a:t>
            </a:r>
          </a:p>
        </p:txBody>
      </p:sp>
      <p:pic>
        <p:nvPicPr>
          <p:cNvPr id="8" name="Satura vietturis 7">
            <a:extLst>
              <a:ext uri="{FF2B5EF4-FFF2-40B4-BE49-F238E27FC236}">
                <a16:creationId xmlns:a16="http://schemas.microsoft.com/office/drawing/2014/main" id="{4431F79B-D54E-9DC9-0A42-0F70D6331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01" t="28892" r="16564" b="24676"/>
          <a:stretch/>
        </p:blipFill>
        <p:spPr>
          <a:xfrm>
            <a:off x="838200" y="1924593"/>
            <a:ext cx="10919310" cy="4119155"/>
          </a:xfr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788599C4-4A89-A7A5-E844-B4698B9D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99" y="67491"/>
            <a:ext cx="110956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F36BA7A-C100-014E-9C8D-27F6FF90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760"/>
            <a:ext cx="10439400" cy="1324928"/>
          </a:xfrm>
        </p:spPr>
        <p:txBody>
          <a:bodyPr/>
          <a:lstStyle/>
          <a:p>
            <a:r>
              <a:rPr lang="lv-LV" dirty="0"/>
              <a:t>Vai digitalizācija atmaksājas? </a:t>
            </a:r>
            <a:r>
              <a:rPr lang="lv-LV" sz="4000" dirty="0"/>
              <a:t>Apkures sezonas </a:t>
            </a:r>
            <a:br>
              <a:rPr lang="lv-LV" dirty="0"/>
            </a:br>
            <a:endParaRPr lang="lv-LV" sz="1600" dirty="0"/>
          </a:p>
        </p:txBody>
      </p:sp>
      <p:pic>
        <p:nvPicPr>
          <p:cNvPr id="13" name="Satura vietturis 12">
            <a:extLst>
              <a:ext uri="{FF2B5EF4-FFF2-40B4-BE49-F238E27FC236}">
                <a16:creationId xmlns:a16="http://schemas.microsoft.com/office/drawing/2014/main" id="{3AC395B1-6AB8-BC1A-F798-68F060EC0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84" t="19887" r="23451" b="36511"/>
          <a:stretch/>
        </p:blipFill>
        <p:spPr>
          <a:xfrm>
            <a:off x="735682" y="1314994"/>
            <a:ext cx="10796836" cy="4438042"/>
          </a:xfr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22E8A9DB-1862-3626-B9DB-B0E51ACA5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605" y="0"/>
            <a:ext cx="110956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;p15">
            <a:extLst>
              <a:ext uri="{FF2B5EF4-FFF2-40B4-BE49-F238E27FC236}">
                <a16:creationId xmlns:a16="http://schemas.microsoft.com/office/drawing/2014/main" id="{ACA53268-B56A-4157-A6E6-0FB7046F9E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7351" y="6296400"/>
            <a:ext cx="6109901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72AA55-C8A8-4532-A3C7-7502BD8F548C}"/>
              </a:ext>
            </a:extLst>
          </p:cNvPr>
          <p:cNvSpPr txBox="1">
            <a:spLocks/>
          </p:cNvSpPr>
          <p:nvPr/>
        </p:nvSpPr>
        <p:spPr>
          <a:xfrm>
            <a:off x="833210" y="192579"/>
            <a:ext cx="10468282" cy="1338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/>
              <a:t>Kas ir sasniegts vienā apkures pēc digitalizācijas procesa ieviešanas?</a:t>
            </a:r>
          </a:p>
          <a:p>
            <a:pPr algn="ctr"/>
            <a:r>
              <a:rPr lang="lv-LV" sz="3200" b="1" dirty="0"/>
              <a:t>Patēriņa sadalījums pa enerģijas veidiem </a:t>
            </a:r>
            <a:r>
              <a:rPr lang="lv-LV" sz="3200" b="1" dirty="0" err="1"/>
              <a:t>Mwh</a:t>
            </a:r>
            <a:r>
              <a:rPr lang="lv-LV" sz="3200" b="1" dirty="0"/>
              <a:t> </a:t>
            </a:r>
          </a:p>
          <a:p>
            <a:pPr algn="ctr"/>
            <a:r>
              <a:rPr lang="lv-LV" sz="3200" b="1" dirty="0"/>
              <a:t>1. un 2. ceturksnis pa gadiem</a:t>
            </a:r>
          </a:p>
          <a:p>
            <a:pPr algn="ctr"/>
            <a:endParaRPr lang="lv-LV" sz="1800" b="1" baseline="30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43E15FE-94A5-009A-6492-721016841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3" t="19299" r="18358" b="36735"/>
          <a:stretch/>
        </p:blipFill>
        <p:spPr>
          <a:xfrm>
            <a:off x="1206714" y="2358827"/>
            <a:ext cx="10094778" cy="37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5099C53-5D29-FF2E-3381-06007FDC8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18" y="844810"/>
            <a:ext cx="10515600" cy="1325563"/>
          </a:xfrm>
        </p:spPr>
        <p:txBody>
          <a:bodyPr/>
          <a:lstStyle/>
          <a:p>
            <a:r>
              <a:rPr lang="lv-LV" dirty="0"/>
              <a:t>Kas ir visgrūtāk?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C256046-236E-D39D-5B9B-2968FBC7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373"/>
            <a:ext cx="10515600" cy="4351338"/>
          </a:xfrm>
        </p:spPr>
        <p:txBody>
          <a:bodyPr/>
          <a:lstStyle/>
          <a:p>
            <a:r>
              <a:rPr lang="lv-LV" dirty="0"/>
              <a:t>Ieinteresēt darbiniekus</a:t>
            </a:r>
          </a:p>
          <a:p>
            <a:r>
              <a:rPr lang="lv-LV" dirty="0"/>
              <a:t>Noteikt iespējamo sasniedzamo mērķi – </a:t>
            </a:r>
          </a:p>
          <a:p>
            <a:pPr marL="0" indent="0">
              <a:buNone/>
            </a:pPr>
            <a:r>
              <a:rPr lang="lv-LV" sz="1800" dirty="0"/>
              <a:t>			šogad palīgā ņemts BVKB mājaslapā pieejamais Enerģijas ietaupījumu katalogs</a:t>
            </a:r>
          </a:p>
          <a:p>
            <a:r>
              <a:rPr lang="lv-LV" dirty="0"/>
              <a:t>Mainīt ieradumus kolektīvi</a:t>
            </a:r>
          </a:p>
          <a:p>
            <a:r>
              <a:rPr lang="lv-LV" dirty="0"/>
              <a:t>Noturēt sasniegtos rezultātus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7F075E3B-5241-B99B-EE58-954D20E9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6311900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DDB665CE-4967-69D4-B838-7E6D3D54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4818" cy="560881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7E958DA3-9D6A-B5C3-5A20-8138D4A4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209" y="3048"/>
            <a:ext cx="1573267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63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B3BFC0-7B36-95C9-E01B-CFAD082F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253"/>
            <a:ext cx="10515600" cy="1325563"/>
          </a:xfrm>
        </p:spPr>
        <p:txBody>
          <a:bodyPr/>
          <a:lstStyle/>
          <a:p>
            <a:r>
              <a:rPr lang="lv-LV" b="1" dirty="0"/>
              <a:t>Aicinājums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31F506A-56D5-4FD6-26DE-23B2710E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Pievienoties - Energopārvaldnieku iniciatīvas darba grupai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Ieguvums – datu salīdzināšana vienādām vai līdzīgām ēkām</a:t>
            </a:r>
          </a:p>
          <a:p>
            <a:r>
              <a:rPr lang="lv-LV" dirty="0"/>
              <a:t>Pieredzes apmaiņa 1 reizi mēnesī </a:t>
            </a:r>
            <a:r>
              <a:rPr lang="lv-LV" dirty="0" err="1"/>
              <a:t>online</a:t>
            </a:r>
            <a:r>
              <a:rPr lang="lv-LV" dirty="0"/>
              <a:t> vidē, </a:t>
            </a:r>
          </a:p>
          <a:p>
            <a:pPr marL="0" indent="0">
              <a:buNone/>
            </a:pPr>
            <a:r>
              <a:rPr lang="lv-LV" dirty="0"/>
              <a:t>			katra mēneša 2. piektdienā plkst.10.00</a:t>
            </a:r>
          </a:p>
          <a:p>
            <a:pPr marL="0" indent="0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/>
              <a:t>Visi interesenti aicināti atsaukties nosūtot e – pastu:</a:t>
            </a:r>
          </a:p>
          <a:p>
            <a:pPr marL="0" indent="0" algn="ctr">
              <a:buNone/>
            </a:pPr>
            <a:r>
              <a:rPr lang="lv-LV" b="1" dirty="0"/>
              <a:t>daina.bardule@rezekne.lv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F2A7F422-3E74-983F-F3B3-C38BB947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97119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8C4B6763-60C4-8457-6BA3-08C54DCC7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17216"/>
            <a:ext cx="6114818" cy="560881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B0529820-4FFA-F847-C901-3A114C232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970" y="0"/>
            <a:ext cx="151567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6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3C37F2-9E84-4067-A7D1-67588EBBF864}"/>
              </a:ext>
            </a:extLst>
          </p:cNvPr>
          <p:cNvSpPr txBox="1">
            <a:spLocks/>
          </p:cNvSpPr>
          <p:nvPr/>
        </p:nvSpPr>
        <p:spPr>
          <a:xfrm>
            <a:off x="559011" y="1513025"/>
            <a:ext cx="11363023" cy="1087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/>
              <a:t>Energopārvaldības sistēma = Ilgtspējīga saimnieciskā darbība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9D4D3D-0B55-4F53-B7B8-07E19709807E}"/>
              </a:ext>
            </a:extLst>
          </p:cNvPr>
          <p:cNvSpPr txBox="1">
            <a:spLocks/>
          </p:cNvSpPr>
          <p:nvPr/>
        </p:nvSpPr>
        <p:spPr>
          <a:xfrm>
            <a:off x="2155970" y="1669408"/>
            <a:ext cx="9938573" cy="30097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dirty="0"/>
          </a:p>
        </p:txBody>
      </p:sp>
      <p:pic>
        <p:nvPicPr>
          <p:cNvPr id="10" name="Google Shape;82;p15">
            <a:extLst>
              <a:ext uri="{FF2B5EF4-FFF2-40B4-BE49-F238E27FC236}">
                <a16:creationId xmlns:a16="http://schemas.microsoft.com/office/drawing/2014/main" id="{53FCBAE6-A746-4158-93B0-6B35FBCDE3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7351" y="6296400"/>
            <a:ext cx="6109901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B907B-6955-445D-9EE4-4E2AAC4732AB}"/>
              </a:ext>
            </a:extLst>
          </p:cNvPr>
          <p:cNvSpPr txBox="1"/>
          <p:nvPr/>
        </p:nvSpPr>
        <p:spPr>
          <a:xfrm>
            <a:off x="989902" y="2600586"/>
            <a:ext cx="100667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EPS sfēra – pašvaldību ēkas, kas lielākas par 200m</a:t>
            </a:r>
            <a:r>
              <a:rPr lang="lv-LV" sz="2800" baseline="30000" dirty="0"/>
              <a:t>2</a:t>
            </a:r>
            <a:r>
              <a:rPr lang="lv-LV" sz="2800" dirty="0"/>
              <a:t> un ir apkurināmas, ielu apgaismojums.</a:t>
            </a:r>
          </a:p>
          <a:p>
            <a:endParaRPr lang="lv-LV" sz="2800" dirty="0"/>
          </a:p>
          <a:p>
            <a:endParaRPr lang="lv-LV" sz="2800" dirty="0"/>
          </a:p>
          <a:p>
            <a:pPr algn="ctr"/>
            <a:r>
              <a:rPr lang="lv-LV" sz="2800" dirty="0"/>
              <a:t>Sistemātiska pieeja enerģijas rādītāju patēriņiem</a:t>
            </a:r>
          </a:p>
          <a:p>
            <a:endParaRPr lang="lv-LV" sz="2800" dirty="0"/>
          </a:p>
          <a:p>
            <a:endParaRPr lang="lv-LV" sz="2800" dirty="0"/>
          </a:p>
          <a:p>
            <a:endParaRPr lang="lv-LV" sz="2800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B4C75FE-0DAE-453F-89ED-1FA0ABAA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8"/>
            <a:ext cx="6114818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2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C058C21-2760-B7FC-94CC-D61046A02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804" y="2568262"/>
            <a:ext cx="8776996" cy="1149318"/>
          </a:xfrm>
        </p:spPr>
        <p:txBody>
          <a:bodyPr>
            <a:normAutofit/>
          </a:bodyPr>
          <a:lstStyle/>
          <a:p>
            <a:r>
              <a:rPr lang="lv-LV" dirty="0"/>
              <a:t>Paldies par uzmanību!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7E6415E-408A-406B-3287-8DF4BD28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14818" cy="560881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15FB2D1B-067A-5AD5-26DE-91599BAE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91" y="6297119"/>
            <a:ext cx="6114818" cy="560881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73A068F-E497-24DC-A18C-FF7598D5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0" y="26339"/>
            <a:ext cx="2459506" cy="24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15">
            <a:extLst>
              <a:ext uri="{FF2B5EF4-FFF2-40B4-BE49-F238E27FC236}">
                <a16:creationId xmlns:a16="http://schemas.microsoft.com/office/drawing/2014/main" id="{9B5C5512-0704-463F-91F7-046F1660F6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7351" y="6296400"/>
            <a:ext cx="6109901" cy="5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57B89840-06DA-264A-FFA8-04088AE72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66" y="3893254"/>
            <a:ext cx="5303980" cy="2622182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C66E0010-1694-E498-39C5-7FB2A5EC8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1" y="681061"/>
            <a:ext cx="8050073" cy="1411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D9BA9-0BBE-E4F4-1905-E5B95D1586BF}"/>
              </a:ext>
            </a:extLst>
          </p:cNvPr>
          <p:cNvSpPr txBox="1"/>
          <p:nvPr/>
        </p:nvSpPr>
        <p:spPr>
          <a:xfrm>
            <a:off x="1297577" y="2077372"/>
            <a:ext cx="87859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Uzsākta Energopārvaldības sistēmas ieviešana 2018. gadā</a:t>
            </a:r>
          </a:p>
          <a:p>
            <a:endParaRPr lang="lv-LV" sz="2800" dirty="0"/>
          </a:p>
          <a:p>
            <a:r>
              <a:rPr lang="lv-LV" sz="2800" dirty="0"/>
              <a:t>Energopārvaldības sistēmas pārsertifikācijas audits ISO 50001: 2018 pašvaldībā veikts 23.01.2023.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F8E1EDC-B4B4-52AE-F5AB-60B83F2127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28" t="25143" r="33500" b="12888"/>
          <a:stretch/>
        </p:blipFill>
        <p:spPr>
          <a:xfrm>
            <a:off x="10326821" y="52909"/>
            <a:ext cx="1827659" cy="18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7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2;p15">
            <a:extLst>
              <a:ext uri="{FF2B5EF4-FFF2-40B4-BE49-F238E27FC236}">
                <a16:creationId xmlns:a16="http://schemas.microsoft.com/office/drawing/2014/main" id="{7C8757D1-7022-49C5-BC3E-F64F7C1A5B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7351" y="6296400"/>
            <a:ext cx="6109901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D31BD77D-A4C3-4C26-87AF-C2B5F37F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/>
              <a:t>Dokumentācija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0E7262D-D76E-4F07-B395-867057CF2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Vadības pārskats</a:t>
            </a:r>
          </a:p>
          <a:p>
            <a:r>
              <a:rPr lang="lv-LV" dirty="0"/>
              <a:t>Energopārvaldības rīcības plāns</a:t>
            </a:r>
          </a:p>
          <a:p>
            <a:r>
              <a:rPr lang="lv-LV" dirty="0"/>
              <a:t>Rokasgrāmata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B02F62D-E381-8170-9AF9-724A933A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293" y="0"/>
            <a:ext cx="1828959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15">
            <a:extLst>
              <a:ext uri="{FF2B5EF4-FFF2-40B4-BE49-F238E27FC236}">
                <a16:creationId xmlns:a16="http://schemas.microsoft.com/office/drawing/2014/main" id="{FF9479B8-5B35-4404-9314-273DD892350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7351" y="6296400"/>
            <a:ext cx="6109901" cy="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pakšvirsraksts 6">
            <a:extLst>
              <a:ext uri="{FF2B5EF4-FFF2-40B4-BE49-F238E27FC236}">
                <a16:creationId xmlns:a16="http://schemas.microsoft.com/office/drawing/2014/main" id="{8160B913-52D0-F11A-BB7F-2EDC5DCA3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98" y="1434518"/>
            <a:ext cx="10853836" cy="4243471"/>
          </a:xfrm>
        </p:spPr>
        <p:txBody>
          <a:bodyPr>
            <a:normAutofit/>
          </a:bodyPr>
          <a:lstStyle/>
          <a:p>
            <a:pPr algn="l"/>
            <a:r>
              <a:rPr lang="lv-LV" dirty="0"/>
              <a:t>  </a:t>
            </a:r>
          </a:p>
          <a:p>
            <a:pPr algn="l"/>
            <a:endParaRPr lang="lv-LV" sz="3200" dirty="0"/>
          </a:p>
          <a:p>
            <a:pPr algn="l"/>
            <a:r>
              <a:rPr lang="lv-LV" sz="3200" dirty="0">
                <a:solidFill>
                  <a:schemeClr val="bg1"/>
                </a:solidFill>
              </a:rPr>
              <a:t>-  Pašvaldības ēkas- 38 gab.</a:t>
            </a:r>
          </a:p>
          <a:p>
            <a:pPr algn="l"/>
            <a:r>
              <a:rPr lang="lv-LV" sz="3200" dirty="0">
                <a:solidFill>
                  <a:schemeClr val="bg1"/>
                </a:solidFill>
              </a:rPr>
              <a:t>-  Ielu apgaismojums- 57 skaitītāji</a:t>
            </a:r>
          </a:p>
          <a:p>
            <a:pPr algn="l"/>
            <a:r>
              <a:rPr lang="lv-LV" sz="3200" dirty="0">
                <a:solidFill>
                  <a:schemeClr val="bg1"/>
                </a:solidFill>
              </a:rPr>
              <a:t>-  Luksofori – 17 skaitītāji</a:t>
            </a:r>
          </a:p>
          <a:p>
            <a:pPr algn="l"/>
            <a:endParaRPr lang="lv-LV" sz="3200" dirty="0">
              <a:solidFill>
                <a:schemeClr val="bg1"/>
              </a:solidFill>
            </a:endParaRPr>
          </a:p>
          <a:p>
            <a:pPr algn="l"/>
            <a:r>
              <a:rPr lang="lv-LV" sz="3200" dirty="0">
                <a:solidFill>
                  <a:schemeClr val="bg1"/>
                </a:solidFill>
              </a:rPr>
              <a:t>Ar katru gadu redzot rezultātu ir vēlme monitorēt vairāk</a:t>
            </a:r>
          </a:p>
          <a:p>
            <a:pPr algn="l"/>
            <a:endParaRPr lang="lv-LV" dirty="0"/>
          </a:p>
          <a:p>
            <a:pPr algn="l"/>
            <a:endParaRPr lang="lv-LV" dirty="0"/>
          </a:p>
          <a:p>
            <a:pPr algn="l"/>
            <a:endParaRPr lang="lv-LV" dirty="0"/>
          </a:p>
        </p:txBody>
      </p:sp>
      <p:sp>
        <p:nvSpPr>
          <p:cNvPr id="9" name="Virsraksts 8">
            <a:extLst>
              <a:ext uri="{FF2B5EF4-FFF2-40B4-BE49-F238E27FC236}">
                <a16:creationId xmlns:a16="http://schemas.microsoft.com/office/drawing/2014/main" id="{12B61C05-BA53-A7AF-8F15-4A9908ACE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960" y="392521"/>
            <a:ext cx="8869960" cy="1041997"/>
          </a:xfrm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</a:rPr>
              <a:t>EPS sfēra</a:t>
            </a:r>
          </a:p>
        </p:txBody>
      </p:sp>
    </p:spTree>
    <p:extLst>
      <p:ext uri="{BB962C8B-B14F-4D97-AF65-F5344CB8AC3E}">
        <p14:creationId xmlns:p14="http://schemas.microsoft.com/office/powerpoint/2010/main" val="78855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FB5CDF-85A8-AA24-F0D8-A8BEA3E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1289"/>
            <a:ext cx="10515600" cy="1325563"/>
          </a:xfrm>
        </p:spPr>
        <p:txBody>
          <a:bodyPr/>
          <a:lstStyle/>
          <a:p>
            <a:r>
              <a:rPr lang="lv-LV" b="1" dirty="0"/>
              <a:t>Kas ir svarīgi pirms ieviešanas?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EAB9B68-12E8-DD6D-6910-D70FF183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2" y="1960562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endParaRPr lang="lv-LV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lv-LV" dirty="0"/>
              <a:t>Labs konsultants</a:t>
            </a:r>
          </a:p>
          <a:p>
            <a:pPr marL="514350" indent="-514350">
              <a:buAutoNum type="arabicParenR"/>
            </a:pPr>
            <a:r>
              <a:rPr lang="lv-LV" dirty="0"/>
              <a:t>Saprast, kādus datus vēlamies un vajag monitorēt?</a:t>
            </a:r>
          </a:p>
          <a:p>
            <a:pPr marL="514350" indent="-514350">
              <a:buAutoNum type="arabicParenR"/>
            </a:pPr>
            <a:r>
              <a:rPr lang="lv-LV" dirty="0"/>
              <a:t>Ko vēlamies no tā iegūt?</a:t>
            </a:r>
          </a:p>
          <a:p>
            <a:pPr marL="514350" indent="-514350">
              <a:buAutoNum type="arabicParenR"/>
            </a:pPr>
            <a:r>
              <a:rPr lang="lv-LV" dirty="0"/>
              <a:t>Ko darīsim ar to ko ieguvām?</a:t>
            </a:r>
          </a:p>
          <a:p>
            <a:pPr marL="514350" indent="-514350">
              <a:buAutoNum type="arabicParenR"/>
            </a:pPr>
            <a:r>
              <a:rPr lang="lv-LV" dirty="0"/>
              <a:t>Kādas darbības sekos?</a:t>
            </a:r>
          </a:p>
          <a:p>
            <a:pPr marL="514350" indent="-514350">
              <a:buAutoNum type="arabicParenR"/>
            </a:pPr>
            <a:endParaRPr lang="lv-LV" dirty="0"/>
          </a:p>
          <a:p>
            <a:pPr marL="0" indent="0">
              <a:buNone/>
            </a:pPr>
            <a:r>
              <a:rPr lang="lv-LV" dirty="0"/>
              <a:t>Uz 2. un 3. jautājumu parasti visi spēj atbildēt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F0CC28F-51FA-22D3-7E42-02062F44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6311900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9D2C9BE5-4655-1AB5-7D9A-3D42EAFA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60"/>
            <a:ext cx="5267401" cy="652329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EC9999CE-84AD-F20F-5851-9F9DA3B92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326" y="0"/>
            <a:ext cx="1828959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DC317024-3313-0C7A-C6D8-7E3D10974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3" t="32381" r="7500" b="13016"/>
          <a:stretch/>
        </p:blipFill>
        <p:spPr>
          <a:xfrm>
            <a:off x="568234" y="2090057"/>
            <a:ext cx="10650583" cy="407088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8F68D960-2EF4-9F2B-F5F4-1E3E0421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Saprast, kādus datus vēlamies un vajag monitorēt?</a:t>
            </a:r>
            <a:b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FEE4484-4B53-5449-8AE2-CAD68CE0B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34" y="1398905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lv-LV" dirty="0"/>
              <a:t>Excel pārskatāmi kopskatam, aprēķiniem, bet ne ikdienas darbam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4E70587-D2BA-04F8-BB48-DDF3F47B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166" y="3941"/>
            <a:ext cx="1558834" cy="1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8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FFB86A-F1D4-5404-A75B-D7664772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75211"/>
            <a:ext cx="9864634" cy="1841152"/>
          </a:xfrm>
        </p:spPr>
        <p:txBody>
          <a:bodyPr>
            <a:normAutofit/>
          </a:bodyPr>
          <a:lstStyle/>
          <a:p>
            <a:r>
              <a:rPr lang="lv-LV" b="1" dirty="0"/>
              <a:t>2022. gada beigās tika uzsākts digitalizācijas process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CE8400B-0AF1-01A5-DCA4-023E99D1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987704"/>
            <a:ext cx="10073640" cy="1726474"/>
          </a:xfrm>
        </p:spPr>
        <p:txBody>
          <a:bodyPr>
            <a:normAutofit/>
          </a:bodyPr>
          <a:lstStyle/>
          <a:p>
            <a:r>
              <a:rPr lang="lv-LV" dirty="0"/>
              <a:t>Izsvērta nepieciešamība objektu digitalizācijas uzskaitei –</a:t>
            </a:r>
          </a:p>
          <a:p>
            <a:pPr marL="0" indent="0">
              <a:buNone/>
            </a:pPr>
            <a:r>
              <a:rPr lang="lv-LV" dirty="0"/>
              <a:t>- tai ir jābūt jēgpilnai ar atdevi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8202F39-5CCC-E7C1-4C6F-7E28D4888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6283597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A461BD9D-935B-D22D-9EE1-589078429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14818" cy="560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1F10F3-5F1D-2FD5-1DE7-888FBBC15CF8}"/>
              </a:ext>
            </a:extLst>
          </p:cNvPr>
          <p:cNvSpPr txBox="1"/>
          <p:nvPr/>
        </p:nvSpPr>
        <p:spPr>
          <a:xfrm>
            <a:off x="1132114" y="26779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Ko vēlamies no tā iegūt?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2FE4DE0D-C4D6-DBA8-40F2-58A4E4EB8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041" y="13522"/>
            <a:ext cx="1828959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6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769E05A-CA26-8753-3960-5F255BF4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pl-PL" b="1" dirty="0"/>
              <a:t>Ko darīsim ar to ko ieguvām</a:t>
            </a:r>
            <a:r>
              <a:rPr lang="lv-LV" b="1" dirty="0"/>
              <a:t>?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AEEC666-28E1-358A-4213-BE73D7DD7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3200" dirty="0"/>
              <a:t>Digitalizācijas process:</a:t>
            </a:r>
          </a:p>
          <a:p>
            <a:pPr marL="514350" indent="-514350">
              <a:buAutoNum type="arabicParenR"/>
            </a:pPr>
            <a:r>
              <a:rPr lang="lv-LV" dirty="0"/>
              <a:t>Dod iespēju redzēt un analizēt patēriņu pa stundām</a:t>
            </a:r>
          </a:p>
          <a:p>
            <a:pPr marL="514350" indent="-514350">
              <a:buAutoNum type="arabicParenR"/>
            </a:pPr>
            <a:r>
              <a:rPr lang="lv-LV" dirty="0"/>
              <a:t>Ļauj nospraust mērķus</a:t>
            </a:r>
          </a:p>
          <a:p>
            <a:pPr marL="514350" indent="-514350">
              <a:buAutoNum type="arabicParenR"/>
            </a:pPr>
            <a:r>
              <a:rPr lang="lv-LV" dirty="0"/>
              <a:t>Liek izlemt - ko darīt?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B3EDB29-4EF4-2B31-F1DF-B00708B31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82" y="6297119"/>
            <a:ext cx="6114818" cy="560881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40206944-EA27-B60D-4B7B-C1D17AD8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14818" cy="560881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A8EE0C29-BB2B-19E0-07A3-B8D450B0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041" y="96149"/>
            <a:ext cx="1828959" cy="1841152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5D82889F-2A6B-35FE-0556-62D6002500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0" t="33466" r="28714" b="28249"/>
          <a:stretch/>
        </p:blipFill>
        <p:spPr>
          <a:xfrm>
            <a:off x="4784124" y="3030639"/>
            <a:ext cx="6374878" cy="238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2703</TotalTime>
  <Words>429</Words>
  <Application>Microsoft Office PowerPoint</Application>
  <PresentationFormat>Platekrāna</PresentationFormat>
  <Paragraphs>83</Paragraphs>
  <Slides>20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PT Sans</vt:lpstr>
      <vt:lpstr>Office Theme</vt:lpstr>
      <vt:lpstr>PowerPoint prezentācija</vt:lpstr>
      <vt:lpstr>PowerPoint prezentācija</vt:lpstr>
      <vt:lpstr>PowerPoint prezentācija</vt:lpstr>
      <vt:lpstr>Dokumentācija</vt:lpstr>
      <vt:lpstr>EPS sfēra</vt:lpstr>
      <vt:lpstr>Kas ir svarīgi pirms ieviešanas?</vt:lpstr>
      <vt:lpstr>Saprast, kādus datus vēlamies un vajag monitorēt? </vt:lpstr>
      <vt:lpstr>2022. gada beigās tika uzsākts digitalizācijas process</vt:lpstr>
      <vt:lpstr>Ko darīsim ar to ko ieguvām?</vt:lpstr>
      <vt:lpstr>Kādas darbības seko?</vt:lpstr>
      <vt:lpstr>Darbības, kas izkristalizējās kā nepieciešamība digitalizācijas procesā gada laikā Rēzeknē</vt:lpstr>
      <vt:lpstr>Digitālā uzskaite 2022. gada decembris – patēriņš dnn</vt:lpstr>
      <vt:lpstr>Digitālā uzskaite +mikroklimata sensori 2023. gada janvāris</vt:lpstr>
      <vt:lpstr>Piemērs, ja nav digitālā uzskaite</vt:lpstr>
      <vt:lpstr>Digitālās uzskaites priekšrocība – ātra fakta konstatācija</vt:lpstr>
      <vt:lpstr>Vai digitalizācija atmaksājas? Apkures sezonas  </vt:lpstr>
      <vt:lpstr>PowerPoint prezentācija</vt:lpstr>
      <vt:lpstr>Kas ir visgrūtāk?</vt:lpstr>
      <vt:lpstr>Aicinājums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Edvīns Mihailovs</dc:creator>
  <cp:lastModifiedBy>Daina Bārdule</cp:lastModifiedBy>
  <cp:revision>76</cp:revision>
  <cp:lastPrinted>2023-09-06T08:34:03Z</cp:lastPrinted>
  <dcterms:created xsi:type="dcterms:W3CDTF">2020-02-19T07:10:16Z</dcterms:created>
  <dcterms:modified xsi:type="dcterms:W3CDTF">2023-10-04T09:00:17Z</dcterms:modified>
</cp:coreProperties>
</file>