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73" d="100"/>
          <a:sy n="73" d="100"/>
        </p:scale>
        <p:origin x="9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85C-6AA2-D847-A8F4-A2531C016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E74A5-53D8-0E42-9B6E-F75B20713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7BBF0-2D37-F64F-B77D-6344B80E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023-D095-F144-98D5-A8888048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816E9-B0C5-0B4B-8F78-B28C8A5B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0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2BA7-AB6E-EB4E-928E-AFA85F8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3FD66-53D7-E54C-96E0-3C05C5EBE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009A-BB4C-A64A-8EBE-908BD431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9559-AF6C-2849-A2C2-3E83D370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50C7-DEBC-F84F-A7D2-F2456CEC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1E166-4241-8A46-BCC0-8B091AB4D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27A3A-69FB-C344-BADA-40C39ACEF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36080-6F6B-0A4C-AD8F-022C2F26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84F11-9A4A-CA47-8921-55E4FE54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AD49-8E60-6941-9D2F-53425C49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CC3F-7B97-B64F-AD17-8D544F7F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8186-9AD8-BF4A-ADFF-B83340C9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794C-A828-E04B-B7FB-B80BC91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428F-12F6-BB40-A49C-F78BD6B1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74738-8E0D-D34D-B922-62506836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654A-A78A-3B40-9791-FB0C0BA3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F3FE0-4823-EB46-B9B2-7F05EB8C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B9E45-4CC7-974C-B772-C289651B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CB11D-4853-5D49-A017-90F975D8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48A2-5989-9A4E-A4DD-04904E8B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08A9-CED7-FF42-999A-AEAD30E2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A5C4-2061-C545-A7B1-10F396804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EB221-7AA3-2446-8286-FE93F2C3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FEFE8-C998-5044-ADE8-CFA94678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26852-7BAE-214D-AA0C-2680D425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C791-D566-D54B-AF83-5448CBB0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EB5B-35A3-394C-A42C-8CDC3514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C86BC-FE16-6C4A-AF6D-41D20760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4B813-756A-E940-8AE8-0C762B19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927-B546-C24A-84D6-864B3D18F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4C601-D8D8-394F-919F-66565ACB4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F42B2-72AC-4246-AF11-CE1D5116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9C291-F90B-1D49-9AC9-76AA281E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F3A6B-0160-F44A-9333-24731371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2D51-9E12-ED49-9927-568A0832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46816-2C56-6042-BD11-1839FE95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FC1EB-EE39-0344-946C-6D687416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4A3E5-4AD3-F04B-A69D-68551627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BCAC8-9CAF-B04C-9987-FAE29387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79AC2-A5DD-2440-A52D-A087F6E5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9BB46-968C-9A48-A163-743424AA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8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8A45-D953-8E4F-B4AF-436E9C21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A395-5AC8-6A44-A44B-2D023417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DC002-E2D9-0149-B3DC-05EB6EF81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F1A69-FEE1-1940-A437-46193817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DBA9C-CADE-2341-A1CF-24DF9CF0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9CF41-7B7A-444B-A328-EF812019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9B1B-B91D-034F-BE13-A473A847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CC112-A7B6-D24B-81E7-8084DAD7A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70BCA-B674-A149-8EE4-E0B827D00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9862F-D34D-BC47-8A77-5BF62658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E84-6DAF-0F4C-B0F3-6028842D8C4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57358-316D-E84F-8BE8-C6230200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CFECF-9307-644A-A1F5-9B01D313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248-DE0B-4A46-9C75-8B73B32B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7D095-4B55-FA4A-B3F8-E69CD600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2591-E7E5-4642-AEC2-A43F0A5E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53D18-48CA-D545-8424-E528DF8E3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alatino Linotype Regular"/>
              </a:defRPr>
            </a:lvl1pPr>
          </a:lstStyle>
          <a:p>
            <a:fld id="{297EFE84-6DAF-0F4C-B0F3-6028842D8C44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39CA0-97D1-D34A-B8EC-A272E82BA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alatino Linotype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4402-7BBA-CB4A-AE87-6F8554670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alatino Linotype Regular"/>
              </a:defRPr>
            </a:lvl1pPr>
          </a:lstStyle>
          <a:p>
            <a:fld id="{CCE7B248-DE0B-4A46-9C75-8B73B32BDE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alatino Linotype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alatino Linotype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alatino Linotype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 Linotype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latino Linotype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latino Linotype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(null)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vo.berkolds@sampeteranams.l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4C6B-3DBC-8F43-A02A-E4149A6C6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825" y="1822742"/>
            <a:ext cx="9144000" cy="1877162"/>
          </a:xfrm>
        </p:spPr>
        <p:txBody>
          <a:bodyPr>
            <a:normAutofit/>
          </a:bodyPr>
          <a:lstStyle/>
          <a:p>
            <a:r>
              <a:rPr lang="en-US" sz="4500" b="1" dirty="0"/>
              <a:t>Energopārvaldības </a:t>
            </a:r>
            <a:r>
              <a:rPr lang="lv-LV" sz="4500" b="1" dirty="0"/>
              <a:t>sistēma</a:t>
            </a:r>
            <a:br>
              <a:rPr lang="en-US" sz="4500" b="1" dirty="0"/>
            </a:br>
            <a:endParaRPr lang="en-US" sz="45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212D9-13D1-E84B-962A-9DC40E042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3274142"/>
            <a:ext cx="11385755" cy="3303639"/>
          </a:xfrm>
        </p:spPr>
        <p:txBody>
          <a:bodyPr>
            <a:noAutofit/>
          </a:bodyPr>
          <a:lstStyle/>
          <a:p>
            <a:r>
              <a:rPr lang="lv-LV" sz="3600" dirty="0"/>
              <a:t>Labklājības ministrijas </a:t>
            </a:r>
          </a:p>
          <a:p>
            <a:r>
              <a:rPr lang="lv-LV" sz="3600" dirty="0"/>
              <a:t>pārvaldāmajos un apsaimniekojamajos </a:t>
            </a:r>
          </a:p>
          <a:p>
            <a:r>
              <a:rPr lang="lv-LV" sz="3600" dirty="0"/>
              <a:t>nekustamajos īpašumos</a:t>
            </a:r>
          </a:p>
          <a:p>
            <a:endParaRPr lang="lv-LV" sz="1500" dirty="0"/>
          </a:p>
          <a:p>
            <a:pPr algn="l"/>
            <a:r>
              <a:rPr lang="lv-LV" sz="3000" dirty="0"/>
              <a:t>Rīgā</a:t>
            </a:r>
          </a:p>
          <a:p>
            <a:pPr algn="l"/>
            <a:r>
              <a:rPr lang="lv-LV" sz="3000" dirty="0"/>
              <a:t>2023. gada 5. oktobrī 						       Ivo Berkolds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71A88-20BF-2742-A331-28F8439A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52" y="42529"/>
            <a:ext cx="3723495" cy="21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2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AEF5-963D-0D01-F0D0-2530931D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3" y="1"/>
            <a:ext cx="11918731" cy="966952"/>
          </a:xfrm>
        </p:spPr>
        <p:txBody>
          <a:bodyPr>
            <a:normAutofit/>
          </a:bodyPr>
          <a:lstStyle/>
          <a:p>
            <a:pPr algn="ctr"/>
            <a:r>
              <a:rPr lang="lv-LV" sz="2600" dirty="0"/>
              <a:t>Energosnieguma datu apstrādes rīks – siltumenerģija objektā, pret platību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A494C-44D1-BE34-AC7F-378DB21B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88" y="1127917"/>
            <a:ext cx="9693480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0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AEF5-963D-0D01-F0D0-2530931D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966952"/>
          </a:xfrm>
        </p:spPr>
        <p:txBody>
          <a:bodyPr>
            <a:normAutofit/>
          </a:bodyPr>
          <a:lstStyle/>
          <a:p>
            <a:pPr algn="ctr"/>
            <a:r>
              <a:rPr lang="lv-LV" sz="2600" dirty="0"/>
              <a:t>Energosnieguma datu apstrādes rīks – siltumenerģija objektā, pret grādu dienām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7DC4E-B7AA-112B-E728-0D9106DC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38" y="854648"/>
            <a:ext cx="9693480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AEF5-963D-0D01-F0D0-2530931D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966952"/>
          </a:xfrm>
        </p:spPr>
        <p:txBody>
          <a:bodyPr>
            <a:normAutofit/>
          </a:bodyPr>
          <a:lstStyle/>
          <a:p>
            <a:pPr algn="ctr"/>
            <a:r>
              <a:rPr lang="lv-LV" sz="2600" dirty="0"/>
              <a:t>Energosnieguma datu apstrādes rīks – iekštelpu temperatūra un CO2 līmenis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F5FF8-31EC-9E5B-8B93-42DB7A8E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46" y="966953"/>
            <a:ext cx="9893675" cy="56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FCB8-A59A-BD42-9F52-61D64F6A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7" y="18897"/>
            <a:ext cx="10515600" cy="1117446"/>
          </a:xfrm>
        </p:spPr>
        <p:txBody>
          <a:bodyPr>
            <a:normAutofit/>
          </a:bodyPr>
          <a:lstStyle/>
          <a:p>
            <a:pPr algn="ctr"/>
            <a:r>
              <a:rPr lang="lv-LV" sz="4000" b="1"/>
              <a:t>Būtiskākās problēmas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862A-D3E9-E24A-9EE0-F769EC89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1214621"/>
            <a:ext cx="10515600" cy="5215676"/>
          </a:xfrm>
        </p:spPr>
        <p:txBody>
          <a:bodyPr>
            <a:normAutofit/>
          </a:bodyPr>
          <a:lstStyle/>
          <a:p>
            <a:r>
              <a:rPr lang="lv-LV" sz="3000" dirty="0"/>
              <a:t>Energoresursu patēriņa </a:t>
            </a:r>
            <a:r>
              <a:rPr lang="lv-LV" sz="3000" b="1" dirty="0"/>
              <a:t>datu uzskaites </a:t>
            </a:r>
            <a:r>
              <a:rPr lang="lv-LV" sz="3000" dirty="0"/>
              <a:t>nepilnības                                          </a:t>
            </a:r>
          </a:p>
          <a:p>
            <a:endParaRPr lang="en-US" sz="2000" dirty="0"/>
          </a:p>
          <a:p>
            <a:r>
              <a:rPr lang="lv-LV" sz="3000" dirty="0"/>
              <a:t>Lielo energopatērētāju </a:t>
            </a:r>
            <a:r>
              <a:rPr lang="lv-LV" sz="3000" b="1" dirty="0"/>
              <a:t>lietošanas režīmi un atbilstība mērķim          </a:t>
            </a:r>
            <a:endParaRPr lang="en-US" sz="3000" b="1" dirty="0"/>
          </a:p>
          <a:p>
            <a:pPr lvl="1"/>
            <a:r>
              <a:rPr lang="lv-LV" sz="2800" dirty="0"/>
              <a:t>siltummezgls, </a:t>
            </a:r>
            <a:endParaRPr lang="en-US" sz="2800" dirty="0"/>
          </a:p>
          <a:p>
            <a:pPr lvl="1"/>
            <a:r>
              <a:rPr lang="lv-LV" sz="2800" dirty="0"/>
              <a:t>ventilācijas sistēma,</a:t>
            </a:r>
            <a:endParaRPr lang="en-US" sz="2800" dirty="0"/>
          </a:p>
          <a:p>
            <a:pPr lvl="1"/>
            <a:r>
              <a:rPr lang="lv-LV" sz="2800" dirty="0"/>
              <a:t>notekūdeņu attīrīšanas iekārtas, </a:t>
            </a:r>
            <a:endParaRPr lang="en-US" sz="2800" dirty="0"/>
          </a:p>
          <a:p>
            <a:pPr lvl="1"/>
            <a:r>
              <a:rPr lang="lv-LV" sz="2800" dirty="0"/>
              <a:t>ūdens sagatavošanas ietaises u.c.</a:t>
            </a:r>
          </a:p>
          <a:p>
            <a:endParaRPr lang="en-US" sz="2000" b="1" dirty="0"/>
          </a:p>
          <a:p>
            <a:r>
              <a:rPr lang="lv-LV" sz="3000" b="1" dirty="0"/>
              <a:t>Ēku, telpu izvietojuma </a:t>
            </a:r>
            <a:r>
              <a:rPr lang="lv-LV" sz="3000" dirty="0"/>
              <a:t>un </a:t>
            </a:r>
            <a:r>
              <a:rPr lang="lv-LV" sz="3000" b="1" dirty="0"/>
              <a:t>konstrukciju</a:t>
            </a:r>
            <a:r>
              <a:rPr lang="lv-LV" sz="3000" dirty="0"/>
              <a:t> nenovērtēšana energoefektivitātes kontekstā</a:t>
            </a:r>
          </a:p>
        </p:txBody>
      </p:sp>
    </p:spTree>
    <p:extLst>
      <p:ext uri="{BB962C8B-B14F-4D97-AF65-F5344CB8AC3E}">
        <p14:creationId xmlns:p14="http://schemas.microsoft.com/office/powerpoint/2010/main" val="13048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E393-7140-3271-0EAC-DF33E77B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Paldies par uzmanību!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BC1D-5223-AD06-AE0D-4E072713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lv-LV" dirty="0"/>
              <a:t>Ivo Berkolds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lv-LV" dirty="0"/>
              <a:t>VSIA “Šampētera nams”</a:t>
            </a:r>
          </a:p>
          <a:p>
            <a:pPr marL="0" indent="0" algn="ctr">
              <a:buNone/>
            </a:pPr>
            <a:r>
              <a:rPr lang="lv-LV" dirty="0"/>
              <a:t>Energopārvaldnieks</a:t>
            </a:r>
          </a:p>
          <a:p>
            <a:pPr marL="0" indent="0" algn="ctr">
              <a:buNone/>
            </a:pPr>
            <a:r>
              <a:rPr lang="lv-LV" dirty="0"/>
              <a:t>Tel. 22006646</a:t>
            </a:r>
          </a:p>
          <a:p>
            <a:pPr marL="0" indent="0" algn="ctr">
              <a:buNone/>
            </a:pPr>
            <a:r>
              <a:rPr lang="lv-LV" dirty="0"/>
              <a:t>Epasts: </a:t>
            </a:r>
            <a:r>
              <a:rPr lang="lv-LV" dirty="0">
                <a:hlinkClick r:id="rId2"/>
              </a:rPr>
              <a:t>ivo.berkolds@sampeteranams.lv</a:t>
            </a:r>
            <a:r>
              <a:rPr lang="lv-LV" dirty="0"/>
              <a:t>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11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8732-021A-3749-93CA-89E0009A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4" y="125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Ieviešanas laiks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21F5-4227-974B-AF27-604F772D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450991"/>
            <a:ext cx="11341509" cy="47259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3100" dirty="0"/>
              <a:t>VSIA «Šampētera nams» sistēmas darbība uzsākta 2017. gadā</a:t>
            </a:r>
          </a:p>
          <a:p>
            <a:pPr>
              <a:lnSpc>
                <a:spcPct val="100000"/>
              </a:lnSpc>
            </a:pPr>
            <a:endParaRPr lang="lv-LV" sz="3100" dirty="0"/>
          </a:p>
          <a:p>
            <a:pPr>
              <a:lnSpc>
                <a:spcPct val="100000"/>
              </a:lnSpc>
            </a:pPr>
            <a:r>
              <a:rPr lang="lv-LV" sz="3100" dirty="0"/>
              <a:t>Sertificēta atbilstoši standartam ISO 50 001:2011 2018. gadā</a:t>
            </a:r>
          </a:p>
          <a:p>
            <a:pPr>
              <a:lnSpc>
                <a:spcPct val="100000"/>
              </a:lnSpc>
            </a:pPr>
            <a:endParaRPr lang="lv-LV" sz="3100" dirty="0"/>
          </a:p>
          <a:p>
            <a:pPr>
              <a:lnSpc>
                <a:spcPct val="100000"/>
              </a:lnSpc>
            </a:pPr>
            <a:r>
              <a:rPr lang="lv-LV" sz="3100" dirty="0"/>
              <a:t>Pārsertificēta atbilstoši standartam ISO 50 001:2018 2021. gadā</a:t>
            </a:r>
          </a:p>
          <a:p>
            <a:pPr lvl="1">
              <a:lnSpc>
                <a:spcPct val="100000"/>
              </a:lnSpc>
            </a:pPr>
            <a:endParaRPr lang="lv-LV" sz="3100" dirty="0"/>
          </a:p>
        </p:txBody>
      </p:sp>
    </p:spTree>
    <p:extLst>
      <p:ext uri="{BB962C8B-B14F-4D97-AF65-F5344CB8AC3E}">
        <p14:creationId xmlns:p14="http://schemas.microsoft.com/office/powerpoint/2010/main" val="224415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8732-021A-3749-93CA-89E0009A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5" y="30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Energopārvaldības sistēmas robežas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21F5-4227-974B-AF27-604F772D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5" y="1105403"/>
            <a:ext cx="10515600" cy="5035795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lv-LV" sz="3000" dirty="0"/>
              <a:t>Ēkas apsaimniekošanā un pārvaldīšanā</a:t>
            </a:r>
          </a:p>
          <a:p>
            <a:pPr lvl="2">
              <a:lnSpc>
                <a:spcPct val="170000"/>
              </a:lnSpc>
            </a:pPr>
            <a:r>
              <a:rPr lang="lv-LV" sz="3000" dirty="0"/>
              <a:t>10 ēkas Rīgā ar kopējo platību 30 382 m</a:t>
            </a:r>
            <a:r>
              <a:rPr lang="lv-LV" sz="3000" baseline="30000" dirty="0"/>
              <a:t>2</a:t>
            </a:r>
          </a:p>
          <a:p>
            <a:pPr lvl="2">
              <a:lnSpc>
                <a:spcPct val="170000"/>
              </a:lnSpc>
            </a:pPr>
            <a:r>
              <a:rPr lang="lv-LV" sz="3000" dirty="0"/>
              <a:t>6 ēkas ārpus Rīgas ar kopējo platību 4 656 m</a:t>
            </a:r>
            <a:r>
              <a:rPr lang="lv-LV" sz="3000" baseline="30000" dirty="0"/>
              <a:t>2</a:t>
            </a:r>
          </a:p>
          <a:p>
            <a:pPr lvl="1">
              <a:lnSpc>
                <a:spcPct val="170000"/>
              </a:lnSpc>
            </a:pPr>
            <a:r>
              <a:rPr lang="lv-LV" sz="3000" dirty="0"/>
              <a:t>Ēkas un ēku kompleksi pārvaldīšanā</a:t>
            </a:r>
          </a:p>
          <a:p>
            <a:pPr lvl="2">
              <a:lnSpc>
                <a:spcPct val="170000"/>
              </a:lnSpc>
            </a:pPr>
            <a:r>
              <a:rPr lang="en-US" sz="3000" dirty="0"/>
              <a:t>4 </a:t>
            </a:r>
            <a:r>
              <a:rPr lang="lv-LV" sz="3000" dirty="0"/>
              <a:t>SIVA ēku kompleksi ar kopējo platību 24 157 m</a:t>
            </a:r>
            <a:r>
              <a:rPr lang="lv-LV" sz="3000" baseline="30000" dirty="0"/>
              <a:t>2</a:t>
            </a:r>
            <a:endParaRPr lang="lv-LV" sz="3000" dirty="0"/>
          </a:p>
          <a:p>
            <a:pPr lvl="2">
              <a:lnSpc>
                <a:spcPct val="170000"/>
              </a:lnSpc>
            </a:pPr>
            <a:r>
              <a:rPr lang="en-US" sz="3000" dirty="0"/>
              <a:t>25 </a:t>
            </a:r>
            <a:r>
              <a:rPr lang="lv-LV" sz="3000" dirty="0"/>
              <a:t>VSAC ēku kompleksi ar kopējo platību 121 102 m</a:t>
            </a:r>
            <a:r>
              <a:rPr lang="lv-LV" sz="3000" baseline="30000" dirty="0"/>
              <a:t>2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71837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8732-021A-3749-93CA-89E0009A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4" y="125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Kas ir energopārvaldības sistēma?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21F5-4227-974B-AF27-604F772D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6" y="1450991"/>
            <a:ext cx="10515600" cy="50840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lv-LV" sz="3000" dirty="0"/>
              <a:t>Instruments energoresursu </a:t>
            </a:r>
            <a:r>
              <a:rPr lang="lv-LV" sz="3000" b="1" dirty="0"/>
              <a:t>patēriņa</a:t>
            </a:r>
            <a:r>
              <a:rPr lang="lv-LV" sz="3000" dirty="0"/>
              <a:t> </a:t>
            </a:r>
            <a:r>
              <a:rPr lang="lv-LV" sz="3000" b="1" dirty="0"/>
              <a:t>kontrolei</a:t>
            </a:r>
            <a:endParaRPr lang="lv-LV" sz="3000" dirty="0"/>
          </a:p>
          <a:p>
            <a:pPr lvl="1">
              <a:lnSpc>
                <a:spcPct val="100000"/>
              </a:lnSpc>
            </a:pPr>
            <a:r>
              <a:rPr lang="lv-LV" sz="2800" dirty="0"/>
              <a:t>Elektroenerģijas</a:t>
            </a:r>
            <a:r>
              <a:rPr lang="en-US" sz="2800" dirty="0"/>
              <a:t> un</a:t>
            </a:r>
            <a:r>
              <a:rPr lang="lv-LV" sz="2800" dirty="0"/>
              <a:t> siltumenerģijas</a:t>
            </a:r>
            <a:r>
              <a:rPr lang="en-US" sz="2800" dirty="0"/>
              <a:t> </a:t>
            </a:r>
            <a:r>
              <a:rPr lang="lv-LV" sz="2800" b="1" dirty="0"/>
              <a:t>patēriņa uzskaite</a:t>
            </a:r>
            <a:endParaRPr lang="lv-LV" sz="2800" dirty="0"/>
          </a:p>
          <a:p>
            <a:pPr lvl="1">
              <a:lnSpc>
                <a:spcPct val="100000"/>
              </a:lnSpc>
            </a:pPr>
            <a:r>
              <a:rPr lang="lv-LV" sz="2800" dirty="0"/>
              <a:t>Patēriņa datu </a:t>
            </a:r>
            <a:r>
              <a:rPr lang="lv-LV" sz="2800" b="1" dirty="0"/>
              <a:t>analīze</a:t>
            </a:r>
          </a:p>
          <a:p>
            <a:pPr lvl="1">
              <a:lnSpc>
                <a:spcPct val="100000"/>
              </a:lnSpc>
            </a:pPr>
            <a:r>
              <a:rPr lang="lv-LV" sz="2800" dirty="0"/>
              <a:t>Objektu </a:t>
            </a:r>
            <a:r>
              <a:rPr lang="lv-LV" sz="2800" b="1" dirty="0"/>
              <a:t>salīdzināšana </a:t>
            </a:r>
            <a:r>
              <a:rPr lang="lv-LV" sz="2800" dirty="0"/>
              <a:t>pēc energosnieguma rādītājiem un citiem parametriem</a:t>
            </a:r>
          </a:p>
          <a:p>
            <a:pPr lvl="1">
              <a:lnSpc>
                <a:spcPct val="100000"/>
              </a:lnSpc>
            </a:pPr>
            <a:r>
              <a:rPr lang="lv-LV" sz="2800" dirty="0"/>
              <a:t>Energosnieguma rādītāju </a:t>
            </a:r>
            <a:r>
              <a:rPr lang="lv-LV" sz="2800" b="1" dirty="0"/>
              <a:t>bāzes līnijas </a:t>
            </a:r>
            <a:r>
              <a:rPr lang="lv-LV" sz="2800" dirty="0"/>
              <a:t>noteikšana un to kontrole katram objektam</a:t>
            </a:r>
          </a:p>
          <a:p>
            <a:pPr>
              <a:lnSpc>
                <a:spcPct val="100000"/>
              </a:lnSpc>
            </a:pPr>
            <a:r>
              <a:rPr lang="lv-LV" sz="3000" dirty="0"/>
              <a:t>Instrukcijas par energoresursu </a:t>
            </a:r>
            <a:r>
              <a:rPr lang="lv-LV" sz="3000" b="1" dirty="0"/>
              <a:t>lietošanas režīmiem </a:t>
            </a:r>
            <a:r>
              <a:rPr lang="lv-LV" sz="3000" dirty="0"/>
              <a:t>objektos</a:t>
            </a:r>
          </a:p>
          <a:p>
            <a:pPr>
              <a:lnSpc>
                <a:spcPct val="100000"/>
              </a:lnSpc>
            </a:pPr>
            <a:r>
              <a:rPr lang="lv-LV" sz="3000" dirty="0"/>
              <a:t>Instruments objektu būvniecības vai rekonstrukcijas </a:t>
            </a:r>
            <a:r>
              <a:rPr lang="lv-LV" sz="3000" b="1" dirty="0"/>
              <a:t>projektēšanā</a:t>
            </a:r>
            <a:endParaRPr lang="lv-LV" sz="3000" dirty="0"/>
          </a:p>
          <a:p>
            <a:pPr>
              <a:lnSpc>
                <a:spcPct val="100000"/>
              </a:lnSpc>
            </a:pPr>
            <a:r>
              <a:rPr lang="lv-LV" sz="3000" dirty="0"/>
              <a:t>Palīgs būtisko energopatērētāju (</a:t>
            </a:r>
            <a:r>
              <a:rPr lang="lv-LV" sz="3000" b="1" dirty="0"/>
              <a:t>iekārtas un aprīkojums</a:t>
            </a:r>
            <a:r>
              <a:rPr lang="lv-LV" sz="3000" dirty="0"/>
              <a:t>) izvēlē</a:t>
            </a:r>
          </a:p>
          <a:p>
            <a:pPr lvl="1">
              <a:lnSpc>
                <a:spcPct val="100000"/>
              </a:lnSpc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100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8732-021A-3749-93CA-89E0009A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52481"/>
            <a:ext cx="10515600" cy="1030595"/>
          </a:xfrm>
        </p:spPr>
        <p:txBody>
          <a:bodyPr>
            <a:normAutofit/>
          </a:bodyPr>
          <a:lstStyle/>
          <a:p>
            <a:pPr algn="ctr"/>
            <a:r>
              <a:rPr lang="lv-LV" sz="3800" b="1" dirty="0"/>
              <a:t>Energosnieguma rādītāji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21F5-4227-974B-AF27-604F772D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920844"/>
            <a:ext cx="11093387" cy="55929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lv-LV" sz="3100" dirty="0"/>
              <a:t>Elektroenerģijas un siltumenerģijas patēriņš mēnesī (KWh/mēnesī)</a:t>
            </a:r>
          </a:p>
          <a:p>
            <a:pPr>
              <a:lnSpc>
                <a:spcPct val="110000"/>
              </a:lnSpc>
            </a:pPr>
            <a:r>
              <a:rPr lang="lv-LV" sz="3100" dirty="0"/>
              <a:t>Siltumenerģijas patēriņš </a:t>
            </a:r>
            <a:r>
              <a:rPr lang="lv-LV" sz="3100" b="1" dirty="0"/>
              <a:t>pret</a:t>
            </a:r>
            <a:r>
              <a:rPr lang="lv-LV" sz="3100" dirty="0"/>
              <a:t> apkurināmo </a:t>
            </a:r>
            <a:r>
              <a:rPr lang="lv-LV" sz="3100" b="1" dirty="0"/>
              <a:t>platību </a:t>
            </a:r>
            <a:r>
              <a:rPr lang="lv-LV" sz="3100" dirty="0"/>
              <a:t>(KWh/m</a:t>
            </a:r>
            <a:r>
              <a:rPr lang="lv-LV" sz="3100" baseline="30000" dirty="0"/>
              <a:t>2</a:t>
            </a:r>
            <a:r>
              <a:rPr lang="lv-LV" sz="3100" dirty="0"/>
              <a:t>)</a:t>
            </a:r>
          </a:p>
          <a:p>
            <a:pPr>
              <a:lnSpc>
                <a:spcPct val="110000"/>
              </a:lnSpc>
            </a:pPr>
            <a:r>
              <a:rPr lang="lv-LV" sz="3100" dirty="0"/>
              <a:t>Siltumenerģijas patēriņš </a:t>
            </a:r>
            <a:r>
              <a:rPr lang="lv-LV" sz="3100" b="1" dirty="0"/>
              <a:t>pret</a:t>
            </a:r>
            <a:r>
              <a:rPr lang="lv-LV" sz="3100" dirty="0"/>
              <a:t> grādu dienām (ņemot vērā pieņemto telpu temperatūru un vidējo ārgaisa temperatūru) MWh/GD</a:t>
            </a:r>
          </a:p>
          <a:p>
            <a:pPr>
              <a:lnSpc>
                <a:spcPct val="110000"/>
              </a:lnSpc>
            </a:pPr>
            <a:r>
              <a:rPr lang="lv-LV" sz="3100" dirty="0"/>
              <a:t>Siltumenerģijas patēriņš </a:t>
            </a:r>
            <a:r>
              <a:rPr lang="lv-LV" sz="3100" b="1" dirty="0"/>
              <a:t>pret</a:t>
            </a:r>
            <a:r>
              <a:rPr lang="lv-LV" sz="3100" dirty="0"/>
              <a:t> grādu dienām (ņemot vērā izmērīto telpu temperatūru un vidējo ārgaisa temperatūru) MWh/GD</a:t>
            </a:r>
          </a:p>
        </p:txBody>
      </p:sp>
    </p:spTree>
    <p:extLst>
      <p:ext uri="{BB962C8B-B14F-4D97-AF65-F5344CB8AC3E}">
        <p14:creationId xmlns:p14="http://schemas.microsoft.com/office/powerpoint/2010/main" val="32338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EE99-2BC9-084D-B5C6-F56600FD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lv-LV" b="1" dirty="0"/>
              <a:t>Kopējais </a:t>
            </a:r>
            <a:r>
              <a:rPr lang="en-US" b="1" dirty="0"/>
              <a:t>siltumenerģijas</a:t>
            </a:r>
            <a:r>
              <a:rPr lang="lv-LV" b="1" dirty="0"/>
              <a:t> patēriņš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20154-59A1-5D1B-1FE8-0291131B0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" y="1809447"/>
            <a:ext cx="7635896" cy="4013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E786A8-1814-BEBA-0E0B-953BD6170B32}"/>
              </a:ext>
            </a:extLst>
          </p:cNvPr>
          <p:cNvSpPr txBox="1"/>
          <p:nvPr/>
        </p:nvSpPr>
        <p:spPr>
          <a:xfrm>
            <a:off x="7788165" y="2700875"/>
            <a:ext cx="4277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Palatino Linotype Regular"/>
              </a:rPr>
              <a:t>Izmaiņas 2022.gadā pret 2019. gadu:</a:t>
            </a:r>
          </a:p>
          <a:p>
            <a:endParaRPr lang="lv-LV" sz="2000" dirty="0">
              <a:latin typeface="Palatino Linotype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Palatino Linotype Regular"/>
              </a:rPr>
              <a:t>Siltumenerģija -12%; - 3,65 GWh</a:t>
            </a:r>
          </a:p>
          <a:p>
            <a:endParaRPr lang="lv-LV" sz="2000" dirty="0">
              <a:latin typeface="Palatino Linotyp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4072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EE99-2BC9-084D-B5C6-F56600FD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lv-LV" b="1" dirty="0"/>
              <a:t>Kopējais elektroenerģijas patēriņš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786A8-1814-BEBA-0E0B-953BD6170B32}"/>
              </a:ext>
            </a:extLst>
          </p:cNvPr>
          <p:cNvSpPr txBox="1"/>
          <p:nvPr/>
        </p:nvSpPr>
        <p:spPr>
          <a:xfrm>
            <a:off x="7788165" y="2700875"/>
            <a:ext cx="427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Palatino Linotype Regular"/>
              </a:rPr>
              <a:t>Izmaiņas 2022.gadā pret 2019. gadu:</a:t>
            </a:r>
          </a:p>
          <a:p>
            <a:endParaRPr lang="lv-LV" sz="2000" dirty="0">
              <a:latin typeface="Palatino Linotype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Palatino Linotype Regular"/>
              </a:rPr>
              <a:t>Elektroenerģija -13%; -1,19 GWh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058F5-DE59-D428-20EA-FCC6E892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5" y="1757312"/>
            <a:ext cx="7662040" cy="40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AEF5-963D-0D01-F0D0-2530931D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1"/>
            <a:ext cx="10891345" cy="704192"/>
          </a:xfrm>
        </p:spPr>
        <p:txBody>
          <a:bodyPr>
            <a:noAutofit/>
          </a:bodyPr>
          <a:lstStyle/>
          <a:p>
            <a:r>
              <a:rPr lang="lv-LV" sz="2600" dirty="0"/>
              <a:t>Energosnieguma datu apstrādes rīks – Elektroenerģija, mēneša patēriņš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A9D2E-5A40-8A12-78D3-B932D5DD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2" y="966953"/>
            <a:ext cx="9731583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5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AEF5-963D-0D01-F0D0-2530931D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8" y="1"/>
            <a:ext cx="10515600" cy="662151"/>
          </a:xfrm>
        </p:spPr>
        <p:txBody>
          <a:bodyPr>
            <a:normAutofit/>
          </a:bodyPr>
          <a:lstStyle/>
          <a:p>
            <a:r>
              <a:rPr lang="lv-LV" sz="2600" dirty="0"/>
              <a:t>Energosnieguma datu apstrādes rīks – </a:t>
            </a:r>
            <a:r>
              <a:rPr lang="en-US" sz="2600" dirty="0" err="1"/>
              <a:t>siltum</a:t>
            </a:r>
            <a:r>
              <a:rPr lang="lv-LV" sz="2600" dirty="0"/>
              <a:t>enerģija, mēneša patēriņš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F055F-4FCC-20E1-2F94-427184A5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52" y="786855"/>
            <a:ext cx="10153095" cy="57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375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Palatino Linotype Regular</vt:lpstr>
      <vt:lpstr>Office Theme</vt:lpstr>
      <vt:lpstr>Energopārvaldības sistēma </vt:lpstr>
      <vt:lpstr>Ieviešanas laiks</vt:lpstr>
      <vt:lpstr>Energopārvaldības sistēmas robežas</vt:lpstr>
      <vt:lpstr>Kas ir energopārvaldības sistēma?</vt:lpstr>
      <vt:lpstr>Energosnieguma rādītāji</vt:lpstr>
      <vt:lpstr>Kopējais siltumenerģijas patēriņš</vt:lpstr>
      <vt:lpstr>Kopējais elektroenerģijas patēriņš</vt:lpstr>
      <vt:lpstr>Energosnieguma datu apstrādes rīks – Elektroenerģija, mēneša patēriņš</vt:lpstr>
      <vt:lpstr>Energosnieguma datu apstrādes rīks – siltumenerģija, mēneša patēriņš</vt:lpstr>
      <vt:lpstr>Energosnieguma datu apstrādes rīks – siltumenerģija objektā, pret platību</vt:lpstr>
      <vt:lpstr>Energosnieguma datu apstrādes rīks – siltumenerģija objektā, pret grādu dienām</vt:lpstr>
      <vt:lpstr>Energosnieguma datu apstrādes rīks – iekštelpu temperatūra un CO2 līmenis</vt:lpstr>
      <vt:lpstr>Būtiskākās problēmas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Energopārvaldības sistēma ISO 50001:2011</dc:title>
  <dc:creator>Ivo Berkolds</dc:creator>
  <cp:lastModifiedBy>Ivo Berkolds</cp:lastModifiedBy>
  <cp:revision>71</cp:revision>
  <dcterms:created xsi:type="dcterms:W3CDTF">2018-05-14T13:11:22Z</dcterms:created>
  <dcterms:modified xsi:type="dcterms:W3CDTF">2023-10-05T07:55:39Z</dcterms:modified>
</cp:coreProperties>
</file>