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4"/>
  </p:sldMasterIdLst>
  <p:notesMasterIdLst>
    <p:notesMasterId r:id="rId22"/>
  </p:notesMasterIdLst>
  <p:handoutMasterIdLst>
    <p:handoutMasterId r:id="rId23"/>
  </p:handoutMasterIdLst>
  <p:sldIdLst>
    <p:sldId id="406" r:id="rId5"/>
    <p:sldId id="407" r:id="rId6"/>
    <p:sldId id="415" r:id="rId7"/>
    <p:sldId id="271" r:id="rId8"/>
    <p:sldId id="390" r:id="rId9"/>
    <p:sldId id="404" r:id="rId10"/>
    <p:sldId id="414" r:id="rId11"/>
    <p:sldId id="412" r:id="rId12"/>
    <p:sldId id="413" r:id="rId13"/>
    <p:sldId id="453" r:id="rId14"/>
    <p:sldId id="405" r:id="rId15"/>
    <p:sldId id="402" r:id="rId16"/>
    <p:sldId id="389" r:id="rId17"/>
    <p:sldId id="411" r:id="rId18"/>
    <p:sldId id="409" r:id="rId19"/>
    <p:sldId id="410" r:id="rId20"/>
    <p:sldId id="454" r:id="rId2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gnija Blumberga" initials="DB" lastIdx="1" clrIdx="0">
    <p:extLst>
      <p:ext uri="{19B8F6BF-5375-455C-9EA6-DF929625EA0E}">
        <p15:presenceInfo xmlns:p15="http://schemas.microsoft.com/office/powerpoint/2012/main" userId="S::Dagnija.Blumberga@rtu.lv::d9832cf5-62bd-40f7-ba1e-a827fc64a0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51"/>
    <a:srgbClr val="B72E91"/>
    <a:srgbClr val="70AD47"/>
    <a:srgbClr val="313131"/>
    <a:srgbClr val="0077C1"/>
    <a:srgbClr val="E7E9E9"/>
    <a:srgbClr val="C9D022"/>
    <a:srgbClr val="27C4A6"/>
    <a:srgbClr val="293B97"/>
    <a:srgbClr val="1E2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40" autoAdjust="0"/>
  </p:normalViewPr>
  <p:slideViewPr>
    <p:cSldViewPr snapToGrid="0">
      <p:cViewPr varScale="1">
        <p:scale>
          <a:sx n="156" d="100"/>
          <a:sy n="156" d="100"/>
        </p:scale>
        <p:origin x="450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6933CC-AA62-4119-8C9E-8C4ACE04FFC3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lv-LV"/>
        </a:p>
      </dgm:t>
    </dgm:pt>
    <dgm:pt modelId="{3E7743AA-CCB9-4523-B25D-34C87D08497F}">
      <dgm:prSet phldrT="[Text]" custT="1"/>
      <dgm:spPr/>
      <dgm:t>
        <a:bodyPr/>
        <a:lstStyle/>
        <a:p>
          <a:r>
            <a:rPr lang="lv-LV" sz="1400" dirty="0"/>
            <a:t>izglītības iestādēm</a:t>
          </a:r>
        </a:p>
      </dgm:t>
    </dgm:pt>
    <dgm:pt modelId="{A8DA6726-FDCF-4442-B0DF-50EA6BA89BB9}" type="parTrans" cxnId="{37DDD3B4-47F3-47B3-A175-271AEC40BA84}">
      <dgm:prSet/>
      <dgm:spPr/>
      <dgm:t>
        <a:bodyPr/>
        <a:lstStyle/>
        <a:p>
          <a:endParaRPr lang="lv-LV"/>
        </a:p>
      </dgm:t>
    </dgm:pt>
    <dgm:pt modelId="{C8D85315-D117-4414-A3EB-6C221BE19276}" type="sibTrans" cxnId="{37DDD3B4-47F3-47B3-A175-271AEC40BA84}">
      <dgm:prSet/>
      <dgm:spPr/>
      <dgm:t>
        <a:bodyPr/>
        <a:lstStyle/>
        <a:p>
          <a:endParaRPr lang="lv-LV"/>
        </a:p>
      </dgm:t>
    </dgm:pt>
    <dgm:pt modelId="{CD107DC9-64D4-42B0-A46B-98537E8AE066}">
      <dgm:prSet phldrT="[Text]" custT="1"/>
      <dgm:spPr/>
      <dgm:t>
        <a:bodyPr/>
        <a:lstStyle/>
        <a:p>
          <a:r>
            <a:rPr lang="lv-LV" sz="1400" dirty="0"/>
            <a:t>viesnīcām</a:t>
          </a:r>
        </a:p>
      </dgm:t>
    </dgm:pt>
    <dgm:pt modelId="{4839E5A2-BFBA-4716-B423-216408D07078}" type="parTrans" cxnId="{7582B8D3-FB71-4AAA-A16B-0F0CC4B1E253}">
      <dgm:prSet/>
      <dgm:spPr/>
      <dgm:t>
        <a:bodyPr/>
        <a:lstStyle/>
        <a:p>
          <a:endParaRPr lang="lv-LV"/>
        </a:p>
      </dgm:t>
    </dgm:pt>
    <dgm:pt modelId="{2BC5F1F2-7947-41FC-A23D-FF57866EADC3}" type="sibTrans" cxnId="{7582B8D3-FB71-4AAA-A16B-0F0CC4B1E253}">
      <dgm:prSet/>
      <dgm:spPr/>
      <dgm:t>
        <a:bodyPr/>
        <a:lstStyle/>
        <a:p>
          <a:endParaRPr lang="lv-LV"/>
        </a:p>
      </dgm:t>
    </dgm:pt>
    <dgm:pt modelId="{5455D4BB-2B57-4EFD-BA5F-C332D66CECF6}">
      <dgm:prSet phldrT="[Text]" custT="1"/>
      <dgm:spPr/>
      <dgm:t>
        <a:bodyPr/>
        <a:lstStyle/>
        <a:p>
          <a:r>
            <a:rPr lang="lv-LV" sz="1400" dirty="0"/>
            <a:t>tirdznie-cības centriem</a:t>
          </a:r>
        </a:p>
      </dgm:t>
    </dgm:pt>
    <dgm:pt modelId="{7AA0D820-35B5-4985-91EF-53BA7DE1331F}" type="parTrans" cxnId="{E02AF93A-B197-4448-9EFD-E5C4537D834F}">
      <dgm:prSet/>
      <dgm:spPr/>
      <dgm:t>
        <a:bodyPr/>
        <a:lstStyle/>
        <a:p>
          <a:endParaRPr lang="lv-LV"/>
        </a:p>
      </dgm:t>
    </dgm:pt>
    <dgm:pt modelId="{213A988F-43E2-4AFB-8CAD-68FD98A67C3A}" type="sibTrans" cxnId="{E02AF93A-B197-4448-9EFD-E5C4537D834F}">
      <dgm:prSet/>
      <dgm:spPr/>
      <dgm:t>
        <a:bodyPr/>
        <a:lstStyle/>
        <a:p>
          <a:endParaRPr lang="lv-LV"/>
        </a:p>
      </dgm:t>
    </dgm:pt>
    <dgm:pt modelId="{B06D2FC4-0CE2-415A-B2B7-9FDC15E0CAF4}">
      <dgm:prSet custT="1"/>
      <dgm:spPr/>
      <dgm:t>
        <a:bodyPr/>
        <a:lstStyle/>
        <a:p>
          <a:r>
            <a:rPr lang="lv-LV" sz="1400" dirty="0"/>
            <a:t>birojiem</a:t>
          </a:r>
        </a:p>
      </dgm:t>
    </dgm:pt>
    <dgm:pt modelId="{293984A5-237F-45B7-BCF7-4462EF707C5C}" type="parTrans" cxnId="{24192E56-F73E-441F-87E0-DC2076C7A160}">
      <dgm:prSet/>
      <dgm:spPr/>
      <dgm:t>
        <a:bodyPr/>
        <a:lstStyle/>
        <a:p>
          <a:endParaRPr lang="lv-LV"/>
        </a:p>
      </dgm:t>
    </dgm:pt>
    <dgm:pt modelId="{6DEC70E1-AECD-4645-8372-A9B30C7B2169}" type="sibTrans" cxnId="{24192E56-F73E-441F-87E0-DC2076C7A160}">
      <dgm:prSet/>
      <dgm:spPr/>
      <dgm:t>
        <a:bodyPr/>
        <a:lstStyle/>
        <a:p>
          <a:endParaRPr lang="lv-LV"/>
        </a:p>
      </dgm:t>
    </dgm:pt>
    <dgm:pt modelId="{3061CDDB-17AF-48D6-9FBF-625C6B523DBB}">
      <dgm:prSet custT="1"/>
      <dgm:spPr/>
      <dgm:t>
        <a:bodyPr/>
        <a:lstStyle/>
        <a:p>
          <a:r>
            <a:rPr lang="lv-LV" sz="1400" dirty="0"/>
            <a:t>rūpnie-cības uzņēmu-</a:t>
          </a:r>
          <a:r>
            <a:rPr lang="lv-LV" sz="1400" dirty="0" err="1"/>
            <a:t>miem</a:t>
          </a:r>
          <a:endParaRPr lang="lv-LV" sz="1400" dirty="0"/>
        </a:p>
      </dgm:t>
    </dgm:pt>
    <dgm:pt modelId="{A7009A90-0270-4021-845A-D8FC5FFA1894}" type="parTrans" cxnId="{62020DFA-7CAA-437F-BDCD-C15D6979625C}">
      <dgm:prSet/>
      <dgm:spPr/>
      <dgm:t>
        <a:bodyPr/>
        <a:lstStyle/>
        <a:p>
          <a:endParaRPr lang="lv-LV"/>
        </a:p>
      </dgm:t>
    </dgm:pt>
    <dgm:pt modelId="{80681954-51EF-4299-8716-6AD35A76B39A}" type="sibTrans" cxnId="{62020DFA-7CAA-437F-BDCD-C15D6979625C}">
      <dgm:prSet/>
      <dgm:spPr/>
      <dgm:t>
        <a:bodyPr/>
        <a:lstStyle/>
        <a:p>
          <a:endParaRPr lang="lv-LV"/>
        </a:p>
      </dgm:t>
    </dgm:pt>
    <dgm:pt modelId="{608DBBF5-E2B1-4AE1-AF62-429A2F5E3062}">
      <dgm:prSet custT="1"/>
      <dgm:spPr/>
      <dgm:t>
        <a:bodyPr/>
        <a:lstStyle/>
        <a:p>
          <a:r>
            <a:rPr lang="lv-LV" sz="1400" dirty="0"/>
            <a:t>valsts un pašvaldību iestādēm</a:t>
          </a:r>
        </a:p>
      </dgm:t>
    </dgm:pt>
    <dgm:pt modelId="{0754080E-F8B9-49E1-899E-A57E9C097E1B}" type="parTrans" cxnId="{34AC9C0D-46BF-40FC-91AF-0E9B6229B896}">
      <dgm:prSet/>
      <dgm:spPr/>
      <dgm:t>
        <a:bodyPr/>
        <a:lstStyle/>
        <a:p>
          <a:endParaRPr lang="lv-LV"/>
        </a:p>
      </dgm:t>
    </dgm:pt>
    <dgm:pt modelId="{5628902F-A60F-44CE-8095-3E1B6F548AEC}" type="sibTrans" cxnId="{34AC9C0D-46BF-40FC-91AF-0E9B6229B896}">
      <dgm:prSet/>
      <dgm:spPr/>
      <dgm:t>
        <a:bodyPr/>
        <a:lstStyle/>
        <a:p>
          <a:endParaRPr lang="lv-LV"/>
        </a:p>
      </dgm:t>
    </dgm:pt>
    <dgm:pt modelId="{30596207-45BB-4A6F-8F12-88F326B19B85}" type="pres">
      <dgm:prSet presAssocID="{CF6933CC-AA62-4119-8C9E-8C4ACE04FFC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C7257E1-6C0B-48D0-A828-B940CE1B7FB9}" type="pres">
      <dgm:prSet presAssocID="{608DBBF5-E2B1-4AE1-AF62-429A2F5E3062}" presName="Accent6" presStyleCnt="0"/>
      <dgm:spPr/>
    </dgm:pt>
    <dgm:pt modelId="{F4B521FF-F97C-4F9D-A675-87C8A1BB361A}" type="pres">
      <dgm:prSet presAssocID="{608DBBF5-E2B1-4AE1-AF62-429A2F5E3062}" presName="Accent" presStyleLbl="node1" presStyleIdx="0" presStyleCnt="6"/>
      <dgm:spPr/>
    </dgm:pt>
    <dgm:pt modelId="{3C745F54-6867-4D88-9101-D832EBC1D379}" type="pres">
      <dgm:prSet presAssocID="{608DBBF5-E2B1-4AE1-AF62-429A2F5E3062}" presName="ParentBackground6" presStyleCnt="0"/>
      <dgm:spPr/>
    </dgm:pt>
    <dgm:pt modelId="{F19751EC-769C-4ACD-AF92-BF4E854BB83B}" type="pres">
      <dgm:prSet presAssocID="{608DBBF5-E2B1-4AE1-AF62-429A2F5E3062}" presName="ParentBackground" presStyleLbl="fgAcc1" presStyleIdx="0" presStyleCnt="6"/>
      <dgm:spPr/>
    </dgm:pt>
    <dgm:pt modelId="{613150C7-E782-4008-8944-DDC5A370E0CC}" type="pres">
      <dgm:prSet presAssocID="{608DBBF5-E2B1-4AE1-AF62-429A2F5E3062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D483468-67E2-46BC-B757-5E9BF6086BB3}" type="pres">
      <dgm:prSet presAssocID="{3061CDDB-17AF-48D6-9FBF-625C6B523DBB}" presName="Accent5" presStyleCnt="0"/>
      <dgm:spPr/>
    </dgm:pt>
    <dgm:pt modelId="{6402AA9D-41B7-4F43-ACB3-F05B812BA466}" type="pres">
      <dgm:prSet presAssocID="{3061CDDB-17AF-48D6-9FBF-625C6B523DBB}" presName="Accent" presStyleLbl="node1" presStyleIdx="1" presStyleCnt="6"/>
      <dgm:spPr/>
    </dgm:pt>
    <dgm:pt modelId="{5F89BCF7-7149-4B94-A345-3B56976E3A4F}" type="pres">
      <dgm:prSet presAssocID="{3061CDDB-17AF-48D6-9FBF-625C6B523DBB}" presName="ParentBackground5" presStyleCnt="0"/>
      <dgm:spPr/>
    </dgm:pt>
    <dgm:pt modelId="{654BCDFC-2BFD-4C43-8D37-3D233762AF8D}" type="pres">
      <dgm:prSet presAssocID="{3061CDDB-17AF-48D6-9FBF-625C6B523DBB}" presName="ParentBackground" presStyleLbl="fgAcc1" presStyleIdx="1" presStyleCnt="6"/>
      <dgm:spPr/>
    </dgm:pt>
    <dgm:pt modelId="{EFDE6A32-6740-452E-A5F1-25D50480EA65}" type="pres">
      <dgm:prSet presAssocID="{3061CDDB-17AF-48D6-9FBF-625C6B523DBB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6C808D9-6DE9-47DA-BA6E-B351CCC99263}" type="pres">
      <dgm:prSet presAssocID="{B06D2FC4-0CE2-415A-B2B7-9FDC15E0CAF4}" presName="Accent4" presStyleCnt="0"/>
      <dgm:spPr/>
    </dgm:pt>
    <dgm:pt modelId="{512BC951-109E-48AB-8A30-C0D577BD71EB}" type="pres">
      <dgm:prSet presAssocID="{B06D2FC4-0CE2-415A-B2B7-9FDC15E0CAF4}" presName="Accent" presStyleLbl="node1" presStyleIdx="2" presStyleCnt="6"/>
      <dgm:spPr/>
    </dgm:pt>
    <dgm:pt modelId="{EA2FD325-0EF9-4325-93D0-23DCF8D38D4B}" type="pres">
      <dgm:prSet presAssocID="{B06D2FC4-0CE2-415A-B2B7-9FDC15E0CAF4}" presName="ParentBackground4" presStyleCnt="0"/>
      <dgm:spPr/>
    </dgm:pt>
    <dgm:pt modelId="{88C73AB1-1AAD-44CE-A279-93204F0A3ECA}" type="pres">
      <dgm:prSet presAssocID="{B06D2FC4-0CE2-415A-B2B7-9FDC15E0CAF4}" presName="ParentBackground" presStyleLbl="fgAcc1" presStyleIdx="2" presStyleCnt="6"/>
      <dgm:spPr/>
    </dgm:pt>
    <dgm:pt modelId="{3FFF6F52-D499-461E-81ED-2C64D4E96EC7}" type="pres">
      <dgm:prSet presAssocID="{B06D2FC4-0CE2-415A-B2B7-9FDC15E0CAF4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15B9FA5-85C6-4609-B671-20139BC31AE9}" type="pres">
      <dgm:prSet presAssocID="{5455D4BB-2B57-4EFD-BA5F-C332D66CECF6}" presName="Accent3" presStyleCnt="0"/>
      <dgm:spPr/>
    </dgm:pt>
    <dgm:pt modelId="{8BF19302-E2BB-44F6-9AE7-854EAFC7447B}" type="pres">
      <dgm:prSet presAssocID="{5455D4BB-2B57-4EFD-BA5F-C332D66CECF6}" presName="Accent" presStyleLbl="node1" presStyleIdx="3" presStyleCnt="6"/>
      <dgm:spPr/>
    </dgm:pt>
    <dgm:pt modelId="{D898DF33-D7B1-420F-8BC6-DEC7C84C77C3}" type="pres">
      <dgm:prSet presAssocID="{5455D4BB-2B57-4EFD-BA5F-C332D66CECF6}" presName="ParentBackground3" presStyleCnt="0"/>
      <dgm:spPr/>
    </dgm:pt>
    <dgm:pt modelId="{1BD67173-B12F-463D-BFDB-5D87253B172F}" type="pres">
      <dgm:prSet presAssocID="{5455D4BB-2B57-4EFD-BA5F-C332D66CECF6}" presName="ParentBackground" presStyleLbl="fgAcc1" presStyleIdx="3" presStyleCnt="6"/>
      <dgm:spPr/>
    </dgm:pt>
    <dgm:pt modelId="{72DFA8D4-7948-4A89-9A7E-98C5E1CD6584}" type="pres">
      <dgm:prSet presAssocID="{5455D4BB-2B57-4EFD-BA5F-C332D66CECF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688AB45-82A7-48CE-BC12-34079CA4C6FB}" type="pres">
      <dgm:prSet presAssocID="{CD107DC9-64D4-42B0-A46B-98537E8AE066}" presName="Accent2" presStyleCnt="0"/>
      <dgm:spPr/>
    </dgm:pt>
    <dgm:pt modelId="{07A61FDE-00B7-4705-805C-20BFD4963EF3}" type="pres">
      <dgm:prSet presAssocID="{CD107DC9-64D4-42B0-A46B-98537E8AE066}" presName="Accent" presStyleLbl="node1" presStyleIdx="4" presStyleCnt="6"/>
      <dgm:spPr/>
    </dgm:pt>
    <dgm:pt modelId="{0CD588D3-7AA7-402D-B1E4-47BD68CC18B0}" type="pres">
      <dgm:prSet presAssocID="{CD107DC9-64D4-42B0-A46B-98537E8AE066}" presName="ParentBackground2" presStyleCnt="0"/>
      <dgm:spPr/>
    </dgm:pt>
    <dgm:pt modelId="{F5F1FC1E-AD2D-4BB3-A6F1-8DD85D2BE5DE}" type="pres">
      <dgm:prSet presAssocID="{CD107DC9-64D4-42B0-A46B-98537E8AE066}" presName="ParentBackground" presStyleLbl="fgAcc1" presStyleIdx="4" presStyleCnt="6"/>
      <dgm:spPr/>
    </dgm:pt>
    <dgm:pt modelId="{1E4FBE0D-D29E-498B-90B3-001A268E4F73}" type="pres">
      <dgm:prSet presAssocID="{CD107DC9-64D4-42B0-A46B-98537E8AE06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22695F0-3EAA-4F47-B72E-77DE26A2BA78}" type="pres">
      <dgm:prSet presAssocID="{3E7743AA-CCB9-4523-B25D-34C87D08497F}" presName="Accent1" presStyleCnt="0"/>
      <dgm:spPr/>
    </dgm:pt>
    <dgm:pt modelId="{B30E852A-C372-44A9-9E6B-0AD7A9A45C54}" type="pres">
      <dgm:prSet presAssocID="{3E7743AA-CCB9-4523-B25D-34C87D08497F}" presName="Accent" presStyleLbl="node1" presStyleIdx="5" presStyleCnt="6"/>
      <dgm:spPr/>
    </dgm:pt>
    <dgm:pt modelId="{B7F9E44D-FEF2-4EA1-AEAD-06C1A85C7EA7}" type="pres">
      <dgm:prSet presAssocID="{3E7743AA-CCB9-4523-B25D-34C87D08497F}" presName="ParentBackground1" presStyleCnt="0"/>
      <dgm:spPr/>
    </dgm:pt>
    <dgm:pt modelId="{BFFDFE79-FCF5-4E5A-A6F7-64FADDEC19E4}" type="pres">
      <dgm:prSet presAssocID="{3E7743AA-CCB9-4523-B25D-34C87D08497F}" presName="ParentBackground" presStyleLbl="fgAcc1" presStyleIdx="5" presStyleCnt="6"/>
      <dgm:spPr/>
    </dgm:pt>
    <dgm:pt modelId="{FF26250C-6650-4B56-9E17-341A8300129D}" type="pres">
      <dgm:prSet presAssocID="{3E7743AA-CCB9-4523-B25D-34C87D08497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DF5F380D-D2D6-4AE4-B67B-79EDD4297B49}" type="presOf" srcId="{CD107DC9-64D4-42B0-A46B-98537E8AE066}" destId="{1E4FBE0D-D29E-498B-90B3-001A268E4F73}" srcOrd="1" destOrd="0" presId="urn:microsoft.com/office/officeart/2011/layout/CircleProcess"/>
    <dgm:cxn modelId="{34AC9C0D-46BF-40FC-91AF-0E9B6229B896}" srcId="{CF6933CC-AA62-4119-8C9E-8C4ACE04FFC3}" destId="{608DBBF5-E2B1-4AE1-AF62-429A2F5E3062}" srcOrd="5" destOrd="0" parTransId="{0754080E-F8B9-49E1-899E-A57E9C097E1B}" sibTransId="{5628902F-A60F-44CE-8095-3E1B6F548AEC}"/>
    <dgm:cxn modelId="{26DCB11B-F372-4CE3-A909-6D3EE82E8A26}" type="presOf" srcId="{3061CDDB-17AF-48D6-9FBF-625C6B523DBB}" destId="{654BCDFC-2BFD-4C43-8D37-3D233762AF8D}" srcOrd="0" destOrd="0" presId="urn:microsoft.com/office/officeart/2011/layout/CircleProcess"/>
    <dgm:cxn modelId="{D94E2038-8200-4CD4-935D-35A0F9CA3FEC}" type="presOf" srcId="{B06D2FC4-0CE2-415A-B2B7-9FDC15E0CAF4}" destId="{3FFF6F52-D499-461E-81ED-2C64D4E96EC7}" srcOrd="1" destOrd="0" presId="urn:microsoft.com/office/officeart/2011/layout/CircleProcess"/>
    <dgm:cxn modelId="{E02AF93A-B197-4448-9EFD-E5C4537D834F}" srcId="{CF6933CC-AA62-4119-8C9E-8C4ACE04FFC3}" destId="{5455D4BB-2B57-4EFD-BA5F-C332D66CECF6}" srcOrd="2" destOrd="0" parTransId="{7AA0D820-35B5-4985-91EF-53BA7DE1331F}" sibTransId="{213A988F-43E2-4AFB-8CAD-68FD98A67C3A}"/>
    <dgm:cxn modelId="{66DCF05B-E4EF-45B1-ADE9-8D4CB58C410B}" type="presOf" srcId="{5455D4BB-2B57-4EFD-BA5F-C332D66CECF6}" destId="{1BD67173-B12F-463D-BFDB-5D87253B172F}" srcOrd="0" destOrd="0" presId="urn:microsoft.com/office/officeart/2011/layout/CircleProcess"/>
    <dgm:cxn modelId="{9285DD4E-818E-486C-8088-A8AD4E37546B}" type="presOf" srcId="{CD107DC9-64D4-42B0-A46B-98537E8AE066}" destId="{F5F1FC1E-AD2D-4BB3-A6F1-8DD85D2BE5DE}" srcOrd="0" destOrd="0" presId="urn:microsoft.com/office/officeart/2011/layout/CircleProcess"/>
    <dgm:cxn modelId="{D2654872-EAEC-443A-B95C-A6ADD3AF3167}" type="presOf" srcId="{5455D4BB-2B57-4EFD-BA5F-C332D66CECF6}" destId="{72DFA8D4-7948-4A89-9A7E-98C5E1CD6584}" srcOrd="1" destOrd="0" presId="urn:microsoft.com/office/officeart/2011/layout/CircleProcess"/>
    <dgm:cxn modelId="{24192E56-F73E-441F-87E0-DC2076C7A160}" srcId="{CF6933CC-AA62-4119-8C9E-8C4ACE04FFC3}" destId="{B06D2FC4-0CE2-415A-B2B7-9FDC15E0CAF4}" srcOrd="3" destOrd="0" parTransId="{293984A5-237F-45B7-BCF7-4462EF707C5C}" sibTransId="{6DEC70E1-AECD-4645-8372-A9B30C7B2169}"/>
    <dgm:cxn modelId="{F46C8196-E55B-4C3B-87B6-B8052A05239C}" type="presOf" srcId="{608DBBF5-E2B1-4AE1-AF62-429A2F5E3062}" destId="{F19751EC-769C-4ACD-AF92-BF4E854BB83B}" srcOrd="0" destOrd="0" presId="urn:microsoft.com/office/officeart/2011/layout/CircleProcess"/>
    <dgm:cxn modelId="{0852C8A7-32B7-4123-8362-C9321D82B759}" type="presOf" srcId="{608DBBF5-E2B1-4AE1-AF62-429A2F5E3062}" destId="{613150C7-E782-4008-8944-DDC5A370E0CC}" srcOrd="1" destOrd="0" presId="urn:microsoft.com/office/officeart/2011/layout/CircleProcess"/>
    <dgm:cxn modelId="{37DDD3B4-47F3-47B3-A175-271AEC40BA84}" srcId="{CF6933CC-AA62-4119-8C9E-8C4ACE04FFC3}" destId="{3E7743AA-CCB9-4523-B25D-34C87D08497F}" srcOrd="0" destOrd="0" parTransId="{A8DA6726-FDCF-4442-B0DF-50EA6BA89BB9}" sibTransId="{C8D85315-D117-4414-A3EB-6C221BE19276}"/>
    <dgm:cxn modelId="{57BB55CA-87BE-4E48-AD75-4090366CDB4C}" type="presOf" srcId="{CF6933CC-AA62-4119-8C9E-8C4ACE04FFC3}" destId="{30596207-45BB-4A6F-8F12-88F326B19B85}" srcOrd="0" destOrd="0" presId="urn:microsoft.com/office/officeart/2011/layout/CircleProcess"/>
    <dgm:cxn modelId="{7582B8D3-FB71-4AAA-A16B-0F0CC4B1E253}" srcId="{CF6933CC-AA62-4119-8C9E-8C4ACE04FFC3}" destId="{CD107DC9-64D4-42B0-A46B-98537E8AE066}" srcOrd="1" destOrd="0" parTransId="{4839E5A2-BFBA-4716-B423-216408D07078}" sibTransId="{2BC5F1F2-7947-41FC-A23D-FF57866EADC3}"/>
    <dgm:cxn modelId="{EA05CBEC-C74A-4E6F-9D38-C78ADB206248}" type="presOf" srcId="{3E7743AA-CCB9-4523-B25D-34C87D08497F}" destId="{BFFDFE79-FCF5-4E5A-A6F7-64FADDEC19E4}" srcOrd="0" destOrd="0" presId="urn:microsoft.com/office/officeart/2011/layout/CircleProcess"/>
    <dgm:cxn modelId="{16D4A0F3-CF65-4476-BC96-42CECA9A6370}" type="presOf" srcId="{3E7743AA-CCB9-4523-B25D-34C87D08497F}" destId="{FF26250C-6650-4B56-9E17-341A8300129D}" srcOrd="1" destOrd="0" presId="urn:microsoft.com/office/officeart/2011/layout/CircleProcess"/>
    <dgm:cxn modelId="{E1D7C7F5-3639-48F4-A1B5-558574667E45}" type="presOf" srcId="{3061CDDB-17AF-48D6-9FBF-625C6B523DBB}" destId="{EFDE6A32-6740-452E-A5F1-25D50480EA65}" srcOrd="1" destOrd="0" presId="urn:microsoft.com/office/officeart/2011/layout/CircleProcess"/>
    <dgm:cxn modelId="{B445A1F6-4358-4FBD-9DBB-657FC08B8194}" type="presOf" srcId="{B06D2FC4-0CE2-415A-B2B7-9FDC15E0CAF4}" destId="{88C73AB1-1AAD-44CE-A279-93204F0A3ECA}" srcOrd="0" destOrd="0" presId="urn:microsoft.com/office/officeart/2011/layout/CircleProcess"/>
    <dgm:cxn modelId="{62020DFA-7CAA-437F-BDCD-C15D6979625C}" srcId="{CF6933CC-AA62-4119-8C9E-8C4ACE04FFC3}" destId="{3061CDDB-17AF-48D6-9FBF-625C6B523DBB}" srcOrd="4" destOrd="0" parTransId="{A7009A90-0270-4021-845A-D8FC5FFA1894}" sibTransId="{80681954-51EF-4299-8716-6AD35A76B39A}"/>
    <dgm:cxn modelId="{5F7F74C6-BA7D-47C2-8789-F34333F9952F}" type="presParOf" srcId="{30596207-45BB-4A6F-8F12-88F326B19B85}" destId="{8C7257E1-6C0B-48D0-A828-B940CE1B7FB9}" srcOrd="0" destOrd="0" presId="urn:microsoft.com/office/officeart/2011/layout/CircleProcess"/>
    <dgm:cxn modelId="{145EEF5B-D95C-465D-BD7A-5295B7A3E206}" type="presParOf" srcId="{8C7257E1-6C0B-48D0-A828-B940CE1B7FB9}" destId="{F4B521FF-F97C-4F9D-A675-87C8A1BB361A}" srcOrd="0" destOrd="0" presId="urn:microsoft.com/office/officeart/2011/layout/CircleProcess"/>
    <dgm:cxn modelId="{1AE72724-45B9-4293-9406-30CD5BAEF879}" type="presParOf" srcId="{30596207-45BB-4A6F-8F12-88F326B19B85}" destId="{3C745F54-6867-4D88-9101-D832EBC1D379}" srcOrd="1" destOrd="0" presId="urn:microsoft.com/office/officeart/2011/layout/CircleProcess"/>
    <dgm:cxn modelId="{80330DD4-DDBD-4E68-AF2E-95DB8194A8F4}" type="presParOf" srcId="{3C745F54-6867-4D88-9101-D832EBC1D379}" destId="{F19751EC-769C-4ACD-AF92-BF4E854BB83B}" srcOrd="0" destOrd="0" presId="urn:microsoft.com/office/officeart/2011/layout/CircleProcess"/>
    <dgm:cxn modelId="{9AEE1979-1298-4E27-826F-4155CD092A62}" type="presParOf" srcId="{30596207-45BB-4A6F-8F12-88F326B19B85}" destId="{613150C7-E782-4008-8944-DDC5A370E0CC}" srcOrd="2" destOrd="0" presId="urn:microsoft.com/office/officeart/2011/layout/CircleProcess"/>
    <dgm:cxn modelId="{CB386C37-8BCE-4819-9DF9-7C351D82D281}" type="presParOf" srcId="{30596207-45BB-4A6F-8F12-88F326B19B85}" destId="{5D483468-67E2-46BC-B757-5E9BF6086BB3}" srcOrd="3" destOrd="0" presId="urn:microsoft.com/office/officeart/2011/layout/CircleProcess"/>
    <dgm:cxn modelId="{51A9C788-19D0-4DA8-9CC4-9BF3FC79D0B2}" type="presParOf" srcId="{5D483468-67E2-46BC-B757-5E9BF6086BB3}" destId="{6402AA9D-41B7-4F43-ACB3-F05B812BA466}" srcOrd="0" destOrd="0" presId="urn:microsoft.com/office/officeart/2011/layout/CircleProcess"/>
    <dgm:cxn modelId="{DF3274C7-DC6C-4334-B5A1-CE1D631EFE1D}" type="presParOf" srcId="{30596207-45BB-4A6F-8F12-88F326B19B85}" destId="{5F89BCF7-7149-4B94-A345-3B56976E3A4F}" srcOrd="4" destOrd="0" presId="urn:microsoft.com/office/officeart/2011/layout/CircleProcess"/>
    <dgm:cxn modelId="{85AB5184-9126-4284-8F26-AEAB6CA590EE}" type="presParOf" srcId="{5F89BCF7-7149-4B94-A345-3B56976E3A4F}" destId="{654BCDFC-2BFD-4C43-8D37-3D233762AF8D}" srcOrd="0" destOrd="0" presId="urn:microsoft.com/office/officeart/2011/layout/CircleProcess"/>
    <dgm:cxn modelId="{C93871BD-280D-4553-A6CB-6428255B714B}" type="presParOf" srcId="{30596207-45BB-4A6F-8F12-88F326B19B85}" destId="{EFDE6A32-6740-452E-A5F1-25D50480EA65}" srcOrd="5" destOrd="0" presId="urn:microsoft.com/office/officeart/2011/layout/CircleProcess"/>
    <dgm:cxn modelId="{1AFC2A07-7FD8-4D74-857F-67E9772DADC1}" type="presParOf" srcId="{30596207-45BB-4A6F-8F12-88F326B19B85}" destId="{B6C808D9-6DE9-47DA-BA6E-B351CCC99263}" srcOrd="6" destOrd="0" presId="urn:microsoft.com/office/officeart/2011/layout/CircleProcess"/>
    <dgm:cxn modelId="{E1C30F1E-350D-43C8-9496-9459B6FF91A8}" type="presParOf" srcId="{B6C808D9-6DE9-47DA-BA6E-B351CCC99263}" destId="{512BC951-109E-48AB-8A30-C0D577BD71EB}" srcOrd="0" destOrd="0" presId="urn:microsoft.com/office/officeart/2011/layout/CircleProcess"/>
    <dgm:cxn modelId="{938F71B7-F06D-4773-8C6B-3319D25CAD32}" type="presParOf" srcId="{30596207-45BB-4A6F-8F12-88F326B19B85}" destId="{EA2FD325-0EF9-4325-93D0-23DCF8D38D4B}" srcOrd="7" destOrd="0" presId="urn:microsoft.com/office/officeart/2011/layout/CircleProcess"/>
    <dgm:cxn modelId="{6CC71C10-C3A9-447E-B258-9CF454BF882F}" type="presParOf" srcId="{EA2FD325-0EF9-4325-93D0-23DCF8D38D4B}" destId="{88C73AB1-1AAD-44CE-A279-93204F0A3ECA}" srcOrd="0" destOrd="0" presId="urn:microsoft.com/office/officeart/2011/layout/CircleProcess"/>
    <dgm:cxn modelId="{3038B827-86B8-4B77-9F95-3355F207FDCB}" type="presParOf" srcId="{30596207-45BB-4A6F-8F12-88F326B19B85}" destId="{3FFF6F52-D499-461E-81ED-2C64D4E96EC7}" srcOrd="8" destOrd="0" presId="urn:microsoft.com/office/officeart/2011/layout/CircleProcess"/>
    <dgm:cxn modelId="{67E84CBA-A00C-46BC-B197-BAE587FFFC46}" type="presParOf" srcId="{30596207-45BB-4A6F-8F12-88F326B19B85}" destId="{B15B9FA5-85C6-4609-B671-20139BC31AE9}" srcOrd="9" destOrd="0" presId="urn:microsoft.com/office/officeart/2011/layout/CircleProcess"/>
    <dgm:cxn modelId="{DB153FD3-8D5C-471F-9CAE-1D9BFBE642E3}" type="presParOf" srcId="{B15B9FA5-85C6-4609-B671-20139BC31AE9}" destId="{8BF19302-E2BB-44F6-9AE7-854EAFC7447B}" srcOrd="0" destOrd="0" presId="urn:microsoft.com/office/officeart/2011/layout/CircleProcess"/>
    <dgm:cxn modelId="{1D58F1A0-F1D1-4CB9-B5AA-1EF3EA7C33EA}" type="presParOf" srcId="{30596207-45BB-4A6F-8F12-88F326B19B85}" destId="{D898DF33-D7B1-420F-8BC6-DEC7C84C77C3}" srcOrd="10" destOrd="0" presId="urn:microsoft.com/office/officeart/2011/layout/CircleProcess"/>
    <dgm:cxn modelId="{D0D85479-643A-47AF-B497-2536EF5EAA4C}" type="presParOf" srcId="{D898DF33-D7B1-420F-8BC6-DEC7C84C77C3}" destId="{1BD67173-B12F-463D-BFDB-5D87253B172F}" srcOrd="0" destOrd="0" presId="urn:microsoft.com/office/officeart/2011/layout/CircleProcess"/>
    <dgm:cxn modelId="{E6ED2A60-6399-43F7-B2F9-2580ED300BBD}" type="presParOf" srcId="{30596207-45BB-4A6F-8F12-88F326B19B85}" destId="{72DFA8D4-7948-4A89-9A7E-98C5E1CD6584}" srcOrd="11" destOrd="0" presId="urn:microsoft.com/office/officeart/2011/layout/CircleProcess"/>
    <dgm:cxn modelId="{B12F9AC0-3756-4E2D-888D-35F0637950D5}" type="presParOf" srcId="{30596207-45BB-4A6F-8F12-88F326B19B85}" destId="{8688AB45-82A7-48CE-BC12-34079CA4C6FB}" srcOrd="12" destOrd="0" presId="urn:microsoft.com/office/officeart/2011/layout/CircleProcess"/>
    <dgm:cxn modelId="{948F0FED-2EEB-4980-9B77-5C3BD8A18666}" type="presParOf" srcId="{8688AB45-82A7-48CE-BC12-34079CA4C6FB}" destId="{07A61FDE-00B7-4705-805C-20BFD4963EF3}" srcOrd="0" destOrd="0" presId="urn:microsoft.com/office/officeart/2011/layout/CircleProcess"/>
    <dgm:cxn modelId="{110B6BDF-A8AF-4DC7-8BDA-05FDF2B9C276}" type="presParOf" srcId="{30596207-45BB-4A6F-8F12-88F326B19B85}" destId="{0CD588D3-7AA7-402D-B1E4-47BD68CC18B0}" srcOrd="13" destOrd="0" presId="urn:microsoft.com/office/officeart/2011/layout/CircleProcess"/>
    <dgm:cxn modelId="{1C2AF585-453E-459F-A6E0-C0FECB167C11}" type="presParOf" srcId="{0CD588D3-7AA7-402D-B1E4-47BD68CC18B0}" destId="{F5F1FC1E-AD2D-4BB3-A6F1-8DD85D2BE5DE}" srcOrd="0" destOrd="0" presId="urn:microsoft.com/office/officeart/2011/layout/CircleProcess"/>
    <dgm:cxn modelId="{022A4A8A-C6BD-4771-AC5C-9495CC82AA72}" type="presParOf" srcId="{30596207-45BB-4A6F-8F12-88F326B19B85}" destId="{1E4FBE0D-D29E-498B-90B3-001A268E4F73}" srcOrd="14" destOrd="0" presId="urn:microsoft.com/office/officeart/2011/layout/CircleProcess"/>
    <dgm:cxn modelId="{EF8B0380-3999-453C-9B04-96E117446A28}" type="presParOf" srcId="{30596207-45BB-4A6F-8F12-88F326B19B85}" destId="{222695F0-3EAA-4F47-B72E-77DE26A2BA78}" srcOrd="15" destOrd="0" presId="urn:microsoft.com/office/officeart/2011/layout/CircleProcess"/>
    <dgm:cxn modelId="{5ADEC8B4-19F7-484C-9037-0EA1C4677D48}" type="presParOf" srcId="{222695F0-3EAA-4F47-B72E-77DE26A2BA78}" destId="{B30E852A-C372-44A9-9E6B-0AD7A9A45C54}" srcOrd="0" destOrd="0" presId="urn:microsoft.com/office/officeart/2011/layout/CircleProcess"/>
    <dgm:cxn modelId="{53749DE5-C825-4C24-9249-96E0992171ED}" type="presParOf" srcId="{30596207-45BB-4A6F-8F12-88F326B19B85}" destId="{B7F9E44D-FEF2-4EA1-AEAD-06C1A85C7EA7}" srcOrd="16" destOrd="0" presId="urn:microsoft.com/office/officeart/2011/layout/CircleProcess"/>
    <dgm:cxn modelId="{B0F63220-3374-4C8D-A6DE-D1C732DA4361}" type="presParOf" srcId="{B7F9E44D-FEF2-4EA1-AEAD-06C1A85C7EA7}" destId="{BFFDFE79-FCF5-4E5A-A6F7-64FADDEC19E4}" srcOrd="0" destOrd="0" presId="urn:microsoft.com/office/officeart/2011/layout/CircleProcess"/>
    <dgm:cxn modelId="{99983797-569A-49C8-B198-8E8F5033EBC3}" type="presParOf" srcId="{30596207-45BB-4A6F-8F12-88F326B19B85}" destId="{FF26250C-6650-4B56-9E17-341A8300129D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521FF-F97C-4F9D-A675-87C8A1BB361A}">
      <dsp:nvSpPr>
        <dsp:cNvPr id="0" name=""/>
        <dsp:cNvSpPr/>
      </dsp:nvSpPr>
      <dsp:spPr>
        <a:xfrm>
          <a:off x="8433657" y="508741"/>
          <a:ext cx="1348149" cy="13478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751EC-769C-4ACD-AF92-BF4E854BB83B}">
      <dsp:nvSpPr>
        <dsp:cNvPr id="0" name=""/>
        <dsp:cNvSpPr/>
      </dsp:nvSpPr>
      <dsp:spPr>
        <a:xfrm>
          <a:off x="8479052" y="553679"/>
          <a:ext cx="1258215" cy="12580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valsts un pašvaldību iestādēm</a:t>
          </a:r>
        </a:p>
      </dsp:txBody>
      <dsp:txXfrm>
        <a:off x="8658919" y="733429"/>
        <a:ext cx="898480" cy="898516"/>
      </dsp:txXfrm>
    </dsp:sp>
    <dsp:sp modelId="{6402AA9D-41B7-4F43-ACB3-F05B812BA466}">
      <dsp:nvSpPr>
        <dsp:cNvPr id="0" name=""/>
        <dsp:cNvSpPr/>
      </dsp:nvSpPr>
      <dsp:spPr>
        <a:xfrm rot="2700000">
          <a:off x="7041063" y="508590"/>
          <a:ext cx="1347959" cy="1347959"/>
        </a:xfrm>
        <a:prstGeom prst="teardrop">
          <a:avLst>
            <a:gd name="adj" fmla="val 100000"/>
          </a:avLst>
        </a:prstGeom>
        <a:solidFill>
          <a:schemeClr val="accent4">
            <a:hueOff val="-1495598"/>
            <a:satOff val="6639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BCDFC-2BFD-4C43-8D37-3D233762AF8D}">
      <dsp:nvSpPr>
        <dsp:cNvPr id="0" name=""/>
        <dsp:cNvSpPr/>
      </dsp:nvSpPr>
      <dsp:spPr>
        <a:xfrm>
          <a:off x="7086364" y="553679"/>
          <a:ext cx="1258215" cy="12580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95598"/>
              <a:satOff val="6639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rūpnie-cības uzņēmu-</a:t>
          </a:r>
          <a:r>
            <a:rPr lang="lv-LV" sz="1400" kern="1200" dirty="0" err="1"/>
            <a:t>miem</a:t>
          </a:r>
          <a:endParaRPr lang="lv-LV" sz="1400" kern="1200" dirty="0"/>
        </a:p>
      </dsp:txBody>
      <dsp:txXfrm>
        <a:off x="7266231" y="733429"/>
        <a:ext cx="898480" cy="898516"/>
      </dsp:txXfrm>
    </dsp:sp>
    <dsp:sp modelId="{512BC951-109E-48AB-8A30-C0D577BD71EB}">
      <dsp:nvSpPr>
        <dsp:cNvPr id="0" name=""/>
        <dsp:cNvSpPr/>
      </dsp:nvSpPr>
      <dsp:spPr>
        <a:xfrm rot="2700000">
          <a:off x="5648375" y="508590"/>
          <a:ext cx="1347959" cy="1347959"/>
        </a:xfrm>
        <a:prstGeom prst="teardrop">
          <a:avLst>
            <a:gd name="adj" fmla="val 100000"/>
          </a:avLst>
        </a:prstGeom>
        <a:solidFill>
          <a:schemeClr val="accent4">
            <a:hueOff val="-2991196"/>
            <a:satOff val="13277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73AB1-1AAD-44CE-A279-93204F0A3ECA}">
      <dsp:nvSpPr>
        <dsp:cNvPr id="0" name=""/>
        <dsp:cNvSpPr/>
      </dsp:nvSpPr>
      <dsp:spPr>
        <a:xfrm>
          <a:off x="5693675" y="553679"/>
          <a:ext cx="1258215" cy="12580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91196"/>
              <a:satOff val="13277"/>
              <a:lumOff val="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birojiem</a:t>
          </a:r>
        </a:p>
      </dsp:txBody>
      <dsp:txXfrm>
        <a:off x="5873543" y="733429"/>
        <a:ext cx="898480" cy="898516"/>
      </dsp:txXfrm>
    </dsp:sp>
    <dsp:sp modelId="{8BF19302-E2BB-44F6-9AE7-854EAFC7447B}">
      <dsp:nvSpPr>
        <dsp:cNvPr id="0" name=""/>
        <dsp:cNvSpPr/>
      </dsp:nvSpPr>
      <dsp:spPr>
        <a:xfrm rot="2700000">
          <a:off x="4255687" y="508590"/>
          <a:ext cx="1347959" cy="1347959"/>
        </a:xfrm>
        <a:prstGeom prst="teardrop">
          <a:avLst>
            <a:gd name="adj" fmla="val 100000"/>
          </a:avLst>
        </a:prstGeom>
        <a:solidFill>
          <a:schemeClr val="accent4">
            <a:hueOff val="-4486794"/>
            <a:satOff val="19916"/>
            <a:lumOff val="8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67173-B12F-463D-BFDB-5D87253B172F}">
      <dsp:nvSpPr>
        <dsp:cNvPr id="0" name=""/>
        <dsp:cNvSpPr/>
      </dsp:nvSpPr>
      <dsp:spPr>
        <a:xfrm>
          <a:off x="4300987" y="553679"/>
          <a:ext cx="1258215" cy="12580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86794"/>
              <a:satOff val="19916"/>
              <a:lumOff val="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tirdznie-cības centriem</a:t>
          </a:r>
        </a:p>
      </dsp:txBody>
      <dsp:txXfrm>
        <a:off x="4479998" y="733429"/>
        <a:ext cx="898480" cy="898516"/>
      </dsp:txXfrm>
    </dsp:sp>
    <dsp:sp modelId="{07A61FDE-00B7-4705-805C-20BFD4963EF3}">
      <dsp:nvSpPr>
        <dsp:cNvPr id="0" name=""/>
        <dsp:cNvSpPr/>
      </dsp:nvSpPr>
      <dsp:spPr>
        <a:xfrm rot="2700000">
          <a:off x="2862999" y="508590"/>
          <a:ext cx="1347959" cy="1347959"/>
        </a:xfrm>
        <a:prstGeom prst="teardrop">
          <a:avLst>
            <a:gd name="adj" fmla="val 100000"/>
          </a:avLst>
        </a:prstGeom>
        <a:solidFill>
          <a:schemeClr val="accent4">
            <a:hueOff val="-5982391"/>
            <a:satOff val="26554"/>
            <a:lumOff val="10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1FC1E-AD2D-4BB3-A6F1-8DD85D2BE5DE}">
      <dsp:nvSpPr>
        <dsp:cNvPr id="0" name=""/>
        <dsp:cNvSpPr/>
      </dsp:nvSpPr>
      <dsp:spPr>
        <a:xfrm>
          <a:off x="2908299" y="553679"/>
          <a:ext cx="1258215" cy="12580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5982391"/>
              <a:satOff val="26554"/>
              <a:lumOff val="10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viesnīcām</a:t>
          </a:r>
        </a:p>
      </dsp:txBody>
      <dsp:txXfrm>
        <a:off x="3087310" y="733429"/>
        <a:ext cx="898480" cy="898516"/>
      </dsp:txXfrm>
    </dsp:sp>
    <dsp:sp modelId="{B30E852A-C372-44A9-9E6B-0AD7A9A45C54}">
      <dsp:nvSpPr>
        <dsp:cNvPr id="0" name=""/>
        <dsp:cNvSpPr/>
      </dsp:nvSpPr>
      <dsp:spPr>
        <a:xfrm rot="2700000">
          <a:off x="1470311" y="508590"/>
          <a:ext cx="1347959" cy="1347959"/>
        </a:xfrm>
        <a:prstGeom prst="teardrop">
          <a:avLst>
            <a:gd name="adj" fmla="val 100000"/>
          </a:avLst>
        </a:prstGeom>
        <a:solidFill>
          <a:schemeClr val="accent4">
            <a:hueOff val="-7477989"/>
            <a:satOff val="33193"/>
            <a:lumOff val="1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DFE79-FCF5-4E5A-A6F7-64FADDEC19E4}">
      <dsp:nvSpPr>
        <dsp:cNvPr id="0" name=""/>
        <dsp:cNvSpPr/>
      </dsp:nvSpPr>
      <dsp:spPr>
        <a:xfrm>
          <a:off x="1514754" y="553679"/>
          <a:ext cx="1258215" cy="125801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7477989"/>
              <a:satOff val="33193"/>
              <a:lumOff val="1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dirty="0"/>
            <a:t>izglītības iestādēm</a:t>
          </a:r>
        </a:p>
      </dsp:txBody>
      <dsp:txXfrm>
        <a:off x="1694622" y="733429"/>
        <a:ext cx="898480" cy="898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DBB95-2919-BA49-BF3E-F989F8D69C1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869F8-E71A-D14F-A8BC-587CDE7D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047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E34D1-F639-E448-89D5-A8813FF5855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579E2-A0C5-8541-B354-36B522AD5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97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" y="669"/>
            <a:ext cx="12189619" cy="6856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74185" y="3314700"/>
            <a:ext cx="10619316" cy="49530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>
                <a:solidFill>
                  <a:srgbClr val="00555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lv-LV" sz="2700" err="1"/>
              <a:t>Text</a:t>
            </a:r>
            <a:r>
              <a:rPr lang="lv-LV" sz="2700"/>
              <a:t>, </a:t>
            </a:r>
            <a:r>
              <a:rPr lang="lv-LV" sz="2700" err="1"/>
              <a:t>text</a:t>
            </a:r>
            <a:r>
              <a:rPr lang="lv-LV" sz="2700"/>
              <a:t>, </a:t>
            </a:r>
            <a:r>
              <a:rPr lang="lv-LV" sz="2700" err="1"/>
              <a:t>text</a:t>
            </a:r>
            <a:endParaRPr lang="en-US" sz="270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46667" y="4162426"/>
            <a:ext cx="10619316" cy="276225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/>
              <a:t>Vārds, uzvārds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46667" y="4438650"/>
            <a:ext cx="10619316" cy="28575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sz="1400"/>
              <a:t>Amats</a:t>
            </a:r>
            <a:endParaRPr lang="lv-LV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74185" y="1362075"/>
            <a:ext cx="10619316" cy="1809750"/>
          </a:xfrm>
        </p:spPr>
        <p:txBody>
          <a:bodyPr>
            <a:normAutofit/>
          </a:bodyPr>
          <a:lstStyle>
            <a:lvl1pPr marL="0" indent="0" algn="l">
              <a:buNone/>
              <a:defRPr sz="5500" b="1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/>
              <a:t>Jaunas prezentācijas nosaukums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46667" y="5057776"/>
            <a:ext cx="10619316" cy="276225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/>
              <a:t>Datums</a:t>
            </a:r>
          </a:p>
        </p:txBody>
      </p:sp>
    </p:spTree>
    <p:extLst>
      <p:ext uri="{BB962C8B-B14F-4D97-AF65-F5344CB8AC3E}">
        <p14:creationId xmlns:p14="http://schemas.microsoft.com/office/powerpoint/2010/main" val="297914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ākum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7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30328"/>
            <a:ext cx="6815667" cy="4995835"/>
          </a:xfrm>
        </p:spPr>
        <p:txBody>
          <a:bodyPr/>
          <a:lstStyle>
            <a:lvl1pPr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>
              <a:defRPr sz="1400">
                <a:solidFill>
                  <a:srgbClr val="005551"/>
                </a:solidFill>
              </a:defRPr>
            </a:lvl3pPr>
            <a:lvl4pPr>
              <a:defRPr sz="1400">
                <a:solidFill>
                  <a:srgbClr val="005551"/>
                </a:solidFill>
              </a:defRPr>
            </a:lvl4pPr>
            <a:lvl5pPr>
              <a:defRPr sz="1400">
                <a:solidFill>
                  <a:srgbClr val="00555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657231"/>
            <a:ext cx="4011084" cy="3468931"/>
          </a:xfrm>
        </p:spPr>
        <p:txBody>
          <a:bodyPr/>
          <a:lstStyle>
            <a:lvl1pPr marL="0" indent="0">
              <a:buNone/>
              <a:defRPr sz="1400">
                <a:solidFill>
                  <a:srgbClr val="00555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09601" y="1130328"/>
            <a:ext cx="4011084" cy="1431924"/>
          </a:xfrm>
        </p:spPr>
        <p:txBody>
          <a:bodyPr>
            <a:noAutofit/>
          </a:bodyPr>
          <a:lstStyle>
            <a:lvl1pPr marL="0" indent="0">
              <a:buNone/>
              <a:defRPr sz="3600" baseline="0">
                <a:solidFill>
                  <a:srgbClr val="00555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text 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56860"/>
            <a:ext cx="10972800" cy="868909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rgbClr val="005551"/>
                </a:solidFill>
              </a:defRPr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14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43468" y="1182076"/>
            <a:ext cx="10938933" cy="5015523"/>
          </a:xfrm>
        </p:spPr>
        <p:txBody>
          <a:bodyPr/>
          <a:lstStyle>
            <a:lvl1pPr>
              <a:defRPr>
                <a:solidFill>
                  <a:srgbClr val="005551"/>
                </a:solidFill>
              </a:defRPr>
            </a:lvl1pPr>
          </a:lstStyle>
          <a:p>
            <a:r>
              <a:rPr lang="lv-LV"/>
              <a:t>Drag picture to placeholder or click icon to add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156860"/>
            <a:ext cx="109728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80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47004" y="1182078"/>
            <a:ext cx="5471573" cy="237066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/>
              <a:t>Drag picture to placeholder or click icon to add</a:t>
            </a:r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42755" y="1182077"/>
            <a:ext cx="5339644" cy="482132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/>
              <a:t>Drag picture to placeholder or click icon to add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47004" y="3632731"/>
            <a:ext cx="5471573" cy="237066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89898"/>
                </a:solidFill>
              </a:defRPr>
            </a:lvl1pPr>
          </a:lstStyle>
          <a:p>
            <a:r>
              <a:rPr lang="lv-LV"/>
              <a:t>Drag picture to placeholder or click icon to add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156860"/>
            <a:ext cx="109728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99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ēli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10541" y="3669503"/>
            <a:ext cx="4145439" cy="200176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/>
              <a:t>Drag picture to placeholder or click icon to add</a:t>
            </a:r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970314" y="1523278"/>
            <a:ext cx="1977913" cy="199503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/>
              <a:t>Drag picture to placeholder or click icon to add</a:t>
            </a:r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811364" y="1523278"/>
            <a:ext cx="1977913" cy="1995032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lv-LV"/>
              <a:t>Drag picture to placeholder or click icon to add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9601" y="1182079"/>
            <a:ext cx="4712305" cy="4807487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3pPr>
            <a:lvl4pPr>
              <a:buSzPct val="75000"/>
              <a:defRPr sz="1400">
                <a:solidFill>
                  <a:schemeClr val="tx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156860"/>
            <a:ext cx="10972800" cy="868909"/>
          </a:xfrm>
        </p:spPr>
        <p:txBody>
          <a:bodyPr anchor="t">
            <a:noAutofit/>
          </a:bodyPr>
          <a:lstStyle>
            <a:lvl1pPr algn="l">
              <a:defRPr sz="3600">
                <a:solidFill>
                  <a:srgbClr val="005551"/>
                </a:solidFill>
              </a:defRPr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7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926327" y="1271077"/>
            <a:ext cx="10363200" cy="1470025"/>
          </a:xfr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lv-LV"/>
              <a:t>Click to edit</a:t>
            </a:r>
            <a:br>
              <a:rPr lang="lv-LV"/>
            </a:br>
            <a:r>
              <a:rPr lang="lv-LV"/>
              <a:t>master text syle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40727" y="2883357"/>
            <a:ext cx="8534400" cy="13453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rgbClr val="00555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3241526" y="2741102"/>
            <a:ext cx="5773460" cy="70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36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dalu_slaid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1339"/>
            <a:ext cx="12187238" cy="68553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77900" y="2547427"/>
            <a:ext cx="102362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rgbClr val="005551"/>
                </a:solidFill>
                <a:latin typeface="Arial"/>
                <a:cs typeface="Arial"/>
              </a:defRPr>
            </a:lvl1pPr>
          </a:lstStyle>
          <a:p>
            <a:r>
              <a:rPr lang="lv-LV"/>
              <a:t>Paldies.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5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dalu_slaid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1339"/>
            <a:ext cx="12187238" cy="68553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77900" y="2547427"/>
            <a:ext cx="10236200" cy="1470025"/>
          </a:xfrm>
        </p:spPr>
        <p:txBody>
          <a:bodyPr>
            <a:noAutofit/>
          </a:bodyPr>
          <a:lstStyle>
            <a:lvl1pPr algn="ctr">
              <a:defRPr sz="5500" b="1" i="0">
                <a:solidFill>
                  <a:srgbClr val="005551"/>
                </a:solidFill>
                <a:latin typeface="Arial"/>
                <a:cs typeface="Arial"/>
              </a:defRPr>
            </a:lvl1pPr>
          </a:lstStyle>
          <a:p>
            <a:r>
              <a:rPr lang="lv-LV"/>
              <a:t>Paldies.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1339"/>
            <a:ext cx="12187238" cy="685532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74185" y="3314700"/>
            <a:ext cx="10619316" cy="49530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>
                <a:solidFill>
                  <a:srgbClr val="00555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lv-LV" sz="2700" err="1"/>
              <a:t>Text</a:t>
            </a:r>
            <a:r>
              <a:rPr lang="lv-LV" sz="2700"/>
              <a:t>, </a:t>
            </a:r>
            <a:r>
              <a:rPr lang="lv-LV" sz="2700" err="1"/>
              <a:t>text</a:t>
            </a:r>
            <a:r>
              <a:rPr lang="lv-LV" sz="2700"/>
              <a:t>, </a:t>
            </a:r>
            <a:r>
              <a:rPr lang="lv-LV" sz="2700" err="1"/>
              <a:t>text</a:t>
            </a:r>
            <a:endParaRPr lang="en-US" sz="270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46667" y="4162426"/>
            <a:ext cx="10619316" cy="276225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/>
              <a:t>Vārds, uzvārds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46667" y="4438650"/>
            <a:ext cx="10619316" cy="28575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 sz="1400"/>
              <a:t>Amats</a:t>
            </a:r>
            <a:endParaRPr lang="lv-LV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74185" y="1362075"/>
            <a:ext cx="10619316" cy="1809750"/>
          </a:xfrm>
        </p:spPr>
        <p:txBody>
          <a:bodyPr>
            <a:normAutofit/>
          </a:bodyPr>
          <a:lstStyle>
            <a:lvl1pPr marL="0" indent="0" algn="l">
              <a:buNone/>
              <a:defRPr sz="5500" b="1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/>
              <a:t>Jaunas prezentācijas nosaukums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46667" y="5057776"/>
            <a:ext cx="10619316" cy="276225"/>
          </a:xfrm>
        </p:spPr>
        <p:txBody>
          <a:bodyPr>
            <a:noAutofit/>
          </a:bodyPr>
          <a:lstStyle>
            <a:lvl1pPr marL="0" indent="0" algn="l">
              <a:buNone/>
              <a:defRPr sz="1400" baseline="0">
                <a:solidFill>
                  <a:srgbClr val="005551"/>
                </a:solidFill>
              </a:defRPr>
            </a:lvl1pPr>
          </a:lstStyle>
          <a:p>
            <a:pPr lvl="0"/>
            <a:r>
              <a:rPr lang="lv-LV"/>
              <a:t>Datums</a:t>
            </a:r>
          </a:p>
        </p:txBody>
      </p:sp>
    </p:spTree>
    <p:extLst>
      <p:ext uri="{BB962C8B-B14F-4D97-AF65-F5344CB8AC3E}">
        <p14:creationId xmlns:p14="http://schemas.microsoft.com/office/powerpoint/2010/main" val="366536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auk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0727" y="2883357"/>
            <a:ext cx="8534400" cy="11975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840727" y="4354824"/>
            <a:ext cx="8534400" cy="13414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221198" y="2741101"/>
            <a:ext cx="5773460" cy="3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747523" y="4238143"/>
            <a:ext cx="4720808" cy="0"/>
          </a:xfrm>
          <a:prstGeom prst="line">
            <a:avLst/>
          </a:prstGeom>
          <a:ln w="3175" cmpd="sng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Tehniskā universitāte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98315" y="1420280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7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89747" y="1611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13289747" y="1611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289747" y="1611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3965"/>
            <a:ext cx="10972800" cy="770685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Tehniskā universitāte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6"/>
          <p:cNvSpPr txBox="1">
            <a:spLocks/>
          </p:cNvSpPr>
          <p:nvPr userDrawn="1"/>
        </p:nvSpPr>
        <p:spPr>
          <a:xfrm>
            <a:off x="10938933" y="6272743"/>
            <a:ext cx="6434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02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F746A6-E283-484D-A747-262174EE73C9}" type="slidenum">
              <a:rPr lang="en-US" sz="1200" smtClean="0">
                <a:solidFill>
                  <a:srgbClr val="A6A6A6"/>
                </a:solidFill>
              </a:rPr>
              <a:pPr/>
              <a:t>‹#›</a:t>
            </a:fld>
            <a:endParaRPr 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1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dalu_slaid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1339"/>
            <a:ext cx="12187238" cy="68553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47427"/>
            <a:ext cx="10236200" cy="1470025"/>
          </a:xfrm>
        </p:spPr>
        <p:txBody>
          <a:bodyPr>
            <a:noAutofit/>
          </a:bodyPr>
          <a:lstStyle>
            <a:lvl1pPr algn="l">
              <a:defRPr sz="5500" b="1" i="0">
                <a:solidFill>
                  <a:srgbClr val="005551"/>
                </a:solidFill>
                <a:latin typeface="Arial"/>
                <a:cs typeface="Arial"/>
              </a:defRPr>
            </a:lvl1pPr>
          </a:lstStyle>
          <a:p>
            <a:r>
              <a:rPr lang="lv-LV"/>
              <a:t>Nodaļas </a:t>
            </a:r>
            <a:br>
              <a:rPr lang="lv-LV"/>
            </a:br>
            <a:r>
              <a:rPr lang="lv-LV"/>
              <a:t>nosaukums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6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1949"/>
            <a:ext cx="10972800" cy="772587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1949"/>
            <a:ext cx="10972800" cy="772587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278912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buSzPct val="75000"/>
              <a:defRPr sz="1400">
                <a:solidFill>
                  <a:schemeClr val="accent1"/>
                </a:solidFill>
              </a:defRPr>
            </a:lvl4pPr>
            <a:lvl5pPr marL="2114550" indent="-285750">
              <a:buSzPct val="50000"/>
              <a:buFont typeface="Wingdings" charset="2"/>
              <a:buChar char="§"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2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" y="419100"/>
            <a:ext cx="10972800" cy="9906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05551"/>
                </a:solidFill>
              </a:defRPr>
            </a:lvl1pPr>
          </a:lstStyle>
          <a:p>
            <a:pPr lvl="0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361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40000"/>
            <a:ext cx="5386917" cy="358616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err="1"/>
              <a:t>Click</a:t>
            </a:r>
            <a:r>
              <a:rPr lang="lv-LV"/>
              <a:t> to </a:t>
            </a:r>
            <a:r>
              <a:rPr lang="lv-LV" err="1"/>
              <a:t>edit</a:t>
            </a:r>
            <a:r>
              <a:rPr lang="lv-LV"/>
              <a:t> </a:t>
            </a:r>
            <a:r>
              <a:rPr lang="lv-LV" err="1"/>
              <a:t>Master</a:t>
            </a:r>
            <a:r>
              <a:rPr lang="lv-LV"/>
              <a:t> </a:t>
            </a:r>
            <a:r>
              <a:rPr lang="lv-LV" err="1"/>
              <a:t>text</a:t>
            </a:r>
            <a:r>
              <a:rPr lang="lv-LV"/>
              <a:t> </a:t>
            </a:r>
            <a:r>
              <a:rPr lang="lv-LV" err="1"/>
              <a:t>styles</a:t>
            </a:r>
            <a:endParaRPr lang="lv-LV"/>
          </a:p>
          <a:p>
            <a:pPr lvl="1"/>
            <a:r>
              <a:rPr lang="lv-LV" err="1"/>
              <a:t>Second</a:t>
            </a:r>
            <a:r>
              <a:rPr lang="lv-LV"/>
              <a:t> </a:t>
            </a:r>
            <a:r>
              <a:rPr lang="lv-LV" err="1"/>
              <a:t>level</a:t>
            </a:r>
            <a:endParaRPr lang="lv-LV"/>
          </a:p>
          <a:p>
            <a:pPr lvl="2"/>
            <a:r>
              <a:rPr lang="lv-LV" err="1"/>
              <a:t>Third</a:t>
            </a:r>
            <a:r>
              <a:rPr lang="lv-LV"/>
              <a:t> </a:t>
            </a:r>
            <a:r>
              <a:rPr lang="lv-LV" err="1"/>
              <a:t>level</a:t>
            </a:r>
            <a:endParaRPr lang="lv-LV"/>
          </a:p>
          <a:p>
            <a:pPr lvl="3"/>
            <a:r>
              <a:rPr lang="lv-LV" err="1"/>
              <a:t>Fourth</a:t>
            </a:r>
            <a:r>
              <a:rPr lang="lv-LV"/>
              <a:t> </a:t>
            </a:r>
            <a:r>
              <a:rPr lang="lv-LV" err="1"/>
              <a:t>level</a:t>
            </a:r>
            <a:endParaRPr lang="lv-LV"/>
          </a:p>
          <a:p>
            <a:pPr lvl="4"/>
            <a:r>
              <a:rPr lang="lv-LV" err="1"/>
              <a:t>Fifth</a:t>
            </a:r>
            <a:r>
              <a:rPr lang="lv-LV"/>
              <a:t> </a:t>
            </a:r>
            <a:r>
              <a:rPr lang="lv-LV" err="1"/>
              <a:t>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39999"/>
            <a:ext cx="5389033" cy="3586164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1800">
                <a:solidFill>
                  <a:srgbClr val="005551"/>
                </a:solidFill>
              </a:defRPr>
            </a:lvl1pPr>
            <a:lvl2pPr>
              <a:defRPr sz="1800">
                <a:solidFill>
                  <a:srgbClr val="005551"/>
                </a:solidFill>
              </a:defRPr>
            </a:lvl2pPr>
            <a:lvl3pPr marL="1143000" indent="-228600">
              <a:buSzPct val="75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3pPr>
            <a:lvl4pPr>
              <a:buSzPct val="75000"/>
              <a:defRPr sz="1400">
                <a:solidFill>
                  <a:srgbClr val="005551"/>
                </a:solidFill>
              </a:defRPr>
            </a:lvl4pPr>
            <a:lvl5pPr marL="2057400" indent="-228600">
              <a:buSzPct val="50000"/>
              <a:buFont typeface="Wingdings" charset="2"/>
              <a:buChar char="§"/>
              <a:defRPr sz="1400">
                <a:solidFill>
                  <a:srgbClr val="00555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err="1"/>
              <a:t>Click</a:t>
            </a:r>
            <a:r>
              <a:rPr lang="lv-LV"/>
              <a:t> to </a:t>
            </a:r>
            <a:r>
              <a:rPr lang="lv-LV" err="1"/>
              <a:t>edit</a:t>
            </a:r>
            <a:r>
              <a:rPr lang="lv-LV"/>
              <a:t> </a:t>
            </a:r>
            <a:r>
              <a:rPr lang="lv-LV" err="1"/>
              <a:t>Master</a:t>
            </a:r>
            <a:r>
              <a:rPr lang="lv-LV"/>
              <a:t> </a:t>
            </a:r>
            <a:r>
              <a:rPr lang="lv-LV" err="1"/>
              <a:t>text</a:t>
            </a:r>
            <a:r>
              <a:rPr lang="lv-LV"/>
              <a:t> </a:t>
            </a:r>
            <a:r>
              <a:rPr lang="lv-LV" err="1"/>
              <a:t>styles</a:t>
            </a:r>
            <a:endParaRPr lang="lv-LV"/>
          </a:p>
          <a:p>
            <a:pPr lvl="1"/>
            <a:r>
              <a:rPr lang="lv-LV" err="1"/>
              <a:t>Second</a:t>
            </a:r>
            <a:r>
              <a:rPr lang="lv-LV"/>
              <a:t> </a:t>
            </a:r>
            <a:r>
              <a:rPr lang="lv-LV" err="1"/>
              <a:t>level</a:t>
            </a:r>
            <a:endParaRPr lang="lv-LV"/>
          </a:p>
          <a:p>
            <a:pPr lvl="2"/>
            <a:r>
              <a:rPr lang="lv-LV" err="1"/>
              <a:t>Third</a:t>
            </a:r>
            <a:r>
              <a:rPr lang="lv-LV"/>
              <a:t> </a:t>
            </a:r>
            <a:r>
              <a:rPr lang="lv-LV" err="1"/>
              <a:t>level</a:t>
            </a:r>
            <a:endParaRPr lang="lv-LV"/>
          </a:p>
          <a:p>
            <a:pPr lvl="3"/>
            <a:r>
              <a:rPr lang="lv-LV" err="1"/>
              <a:t>Fourth</a:t>
            </a:r>
            <a:r>
              <a:rPr lang="lv-LV"/>
              <a:t> </a:t>
            </a:r>
            <a:r>
              <a:rPr lang="lv-LV" err="1"/>
              <a:t>level</a:t>
            </a:r>
            <a:endParaRPr lang="lv-LV"/>
          </a:p>
          <a:p>
            <a:pPr lvl="4"/>
            <a:r>
              <a:rPr lang="lv-LV" err="1"/>
              <a:t>Fifth</a:t>
            </a:r>
            <a:r>
              <a:rPr lang="lv-LV"/>
              <a:t> </a:t>
            </a:r>
            <a:r>
              <a:rPr lang="lv-LV" err="1"/>
              <a:t>level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620655" y="1146908"/>
            <a:ext cx="5375863" cy="1184275"/>
          </a:xfrm>
        </p:spPr>
        <p:txBody>
          <a:bodyPr>
            <a:noAutofit/>
          </a:bodyPr>
          <a:lstStyle>
            <a:lvl1pPr marL="0" indent="0">
              <a:buNone/>
              <a:defRPr sz="3600" b="1" i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text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193367" y="1146908"/>
            <a:ext cx="5375863" cy="1184275"/>
          </a:xfrm>
        </p:spPr>
        <p:txBody>
          <a:bodyPr>
            <a:noAutofit/>
          </a:bodyPr>
          <a:lstStyle>
            <a:lvl1pPr marL="0" indent="0">
              <a:buNone/>
              <a:defRPr sz="3600" b="1" i="0" baseline="0"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text 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363965"/>
            <a:ext cx="10972800" cy="770685"/>
          </a:xfrm>
        </p:spPr>
        <p:txBody>
          <a:bodyPr anchor="t">
            <a:noAutofit/>
          </a:bodyPr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266095" y="6567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</a:t>
            </a:r>
            <a:r>
              <a:rPr lang="en-US" err="1"/>
              <a:t>Tehniskā</a:t>
            </a:r>
            <a:r>
              <a:rPr lang="en-US"/>
              <a:t> </a:t>
            </a:r>
            <a:r>
              <a:rPr lang="en-US" err="1"/>
              <a:t>universitāte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7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9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1961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517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lv-LV"/>
              <a:t>Click to edit Master text styles</a:t>
            </a:r>
          </a:p>
          <a:p>
            <a:pPr lvl="5"/>
            <a:r>
              <a:rPr lang="lv-LV"/>
              <a:t>Second level</a:t>
            </a:r>
          </a:p>
          <a:p>
            <a:pPr lvl="6"/>
            <a:r>
              <a:rPr lang="lv-LV"/>
              <a:t>Third level</a:t>
            </a:r>
          </a:p>
          <a:p>
            <a:pPr lvl="7"/>
            <a:r>
              <a:rPr lang="lv-LV"/>
              <a:t>Fourth level</a:t>
            </a:r>
          </a:p>
          <a:p>
            <a:pPr lvl="8"/>
            <a:r>
              <a:rPr lang="lv-LV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599" y="6272743"/>
            <a:ext cx="3296356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Rīgas Tehniskā universitāte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553185" y="279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15164742" y="68862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0938933" y="6272743"/>
            <a:ext cx="64346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10205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F746A6-E283-484D-A747-262174EE73C9}" type="slidenum">
              <a:rPr lang="en-US" sz="1200" smtClean="0">
                <a:solidFill>
                  <a:srgbClr val="A6A6A6"/>
                </a:solidFill>
              </a:rPr>
              <a:pPr/>
              <a:t>‹#›</a:t>
            </a:fld>
            <a:endParaRPr lang="en-US" sz="1200">
              <a:solidFill>
                <a:srgbClr val="A6A6A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9956" y="62727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6A6A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6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844" r:id="rId2"/>
    <p:sldLayoutId id="2147483803" r:id="rId3"/>
    <p:sldLayoutId id="2147483804" r:id="rId4"/>
    <p:sldLayoutId id="2147483838" r:id="rId5"/>
    <p:sldLayoutId id="2147483840" r:id="rId6"/>
    <p:sldLayoutId id="2147483842" r:id="rId7"/>
    <p:sldLayoutId id="2147483806" r:id="rId8"/>
    <p:sldLayoutId id="2147483807" r:id="rId9"/>
    <p:sldLayoutId id="2147483839" r:id="rId10"/>
    <p:sldLayoutId id="2147483810" r:id="rId11"/>
    <p:sldLayoutId id="2147483817" r:id="rId12"/>
    <p:sldLayoutId id="2147483818" r:id="rId13"/>
    <p:sldLayoutId id="2147483820" r:id="rId14"/>
    <p:sldLayoutId id="2147483821" r:id="rId15"/>
    <p:sldLayoutId id="2147483843" r:id="rId16"/>
    <p:sldLayoutId id="214748384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2323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2323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2323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2323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3DE5709-BE28-DD2E-D4D6-09107FA8C0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6667" y="3749698"/>
            <a:ext cx="10619316" cy="688953"/>
          </a:xfrm>
        </p:spPr>
        <p:txBody>
          <a:bodyPr/>
          <a:lstStyle/>
          <a:p>
            <a:r>
              <a:rPr lang="lv-LV" dirty="0"/>
              <a:t>Profesore </a:t>
            </a:r>
            <a:r>
              <a:rPr lang="lv-LV" sz="2800" b="1" dirty="0"/>
              <a:t>Dagnija Blumberga</a:t>
            </a:r>
            <a:endParaRPr lang="lv-LV" b="1" dirty="0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FB543D01-90FC-B870-DC95-B9D0CF270B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lv-LV" dirty="0"/>
              <a:t>Rīgas Tehniskās universitātes Vides aizsardzības un siltuma sistēmu institūta direktore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BEB73AD5-DF9B-139D-BECA-3CAE707B92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lv-LV" dirty="0" err="1"/>
              <a:t>Energopārvaldības</a:t>
            </a:r>
            <a:r>
              <a:rPr lang="lv-LV" dirty="0"/>
              <a:t> sistēmas īstenošanas varavīksne</a:t>
            </a: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B86B1ED4-096F-EE47-1971-B5D6E20A26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lv-LV" dirty="0"/>
              <a:t>05.10.2023</a:t>
            </a:r>
          </a:p>
        </p:txBody>
      </p:sp>
      <p:pic>
        <p:nvPicPr>
          <p:cNvPr id="7" name="Picture 2" descr="RTU video par aktuālākajiem zinātniskajiem sasniegumiem ...">
            <a:extLst>
              <a:ext uri="{FF2B5EF4-FFF2-40B4-BE49-F238E27FC236}">
                <a16:creationId xmlns:a16="http://schemas.microsoft.com/office/drawing/2014/main" id="{37D412CC-380E-306B-DABB-9D68D467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422900"/>
            <a:ext cx="1895474" cy="12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236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9124" y="750590"/>
            <a:ext cx="10512312" cy="607321"/>
          </a:xfrm>
        </p:spPr>
        <p:txBody>
          <a:bodyPr/>
          <a:lstStyle/>
          <a:p>
            <a:r>
              <a:rPr lang="lv-LV" sz="2400" dirty="0"/>
              <a:t>Cita projekta piemērs. </a:t>
            </a:r>
            <a:r>
              <a:rPr lang="lv-LV" sz="2400" dirty="0">
                <a:solidFill>
                  <a:schemeClr val="tx2"/>
                </a:solidFill>
              </a:rPr>
              <a:t>Piena pārstrādes uzņēmumu datu salīdzinājums</a:t>
            </a:r>
            <a:br>
              <a:rPr lang="lv-LV" sz="2400" dirty="0">
                <a:solidFill>
                  <a:schemeClr val="tx2"/>
                </a:solidFill>
              </a:rPr>
            </a:br>
            <a:r>
              <a:rPr lang="lv-LV" sz="2400" dirty="0"/>
              <a:t>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9675" y="1447800"/>
            <a:ext cx="11422325" cy="4426727"/>
            <a:chOff x="340" y="1071"/>
            <a:chExt cx="5171" cy="2800"/>
          </a:xfrm>
        </p:grpSpPr>
        <p:pic>
          <p:nvPicPr>
            <p:cNvPr id="148486" name="Picture 6"/>
            <p:cNvPicPr>
              <a:picLocks noChangeAspect="1" noChangeArrowheads="1"/>
            </p:cNvPicPr>
            <p:nvPr/>
          </p:nvPicPr>
          <p:blipFill>
            <a:blip r:embed="rId2"/>
            <a:srcRect l="13281" t="25586" r="32829" b="21268"/>
            <a:stretch>
              <a:fillRect/>
            </a:stretch>
          </p:blipFill>
          <p:spPr bwMode="auto">
            <a:xfrm>
              <a:off x="340" y="1071"/>
              <a:ext cx="5171" cy="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8487" name="Line 7"/>
            <p:cNvSpPr>
              <a:spLocks noChangeShapeType="1"/>
            </p:cNvSpPr>
            <p:nvPr/>
          </p:nvSpPr>
          <p:spPr bwMode="auto">
            <a:xfrm flipV="1">
              <a:off x="839" y="2160"/>
              <a:ext cx="22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8488" name="Text Box 8"/>
            <p:cNvSpPr txBox="1">
              <a:spLocks noChangeArrowheads="1"/>
            </p:cNvSpPr>
            <p:nvPr/>
          </p:nvSpPr>
          <p:spPr bwMode="auto">
            <a:xfrm>
              <a:off x="1021" y="1978"/>
              <a:ext cx="725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lv-LV">
                  <a:latin typeface="Times New Roman" pitchFamily="18" charset="0"/>
                </a:rPr>
                <a:t>(</a:t>
              </a:r>
              <a:r>
                <a:rPr lang="lv-LV" b="1">
                  <a:solidFill>
                    <a:srgbClr val="FF0000"/>
                  </a:solidFill>
                  <a:latin typeface="Times New Roman" pitchFamily="18" charset="0"/>
                </a:rPr>
                <a:t>19,79</a:t>
              </a:r>
              <a:r>
                <a:rPr lang="lv-LV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148489" name="Line 9"/>
            <p:cNvSpPr>
              <a:spLocks noChangeShapeType="1"/>
            </p:cNvSpPr>
            <p:nvPr/>
          </p:nvSpPr>
          <p:spPr bwMode="auto">
            <a:xfrm flipV="1">
              <a:off x="975" y="2886"/>
              <a:ext cx="18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8490" name="Text Box 10"/>
            <p:cNvSpPr txBox="1">
              <a:spLocks noChangeArrowheads="1"/>
            </p:cNvSpPr>
            <p:nvPr/>
          </p:nvSpPr>
          <p:spPr bwMode="auto">
            <a:xfrm>
              <a:off x="1111" y="2659"/>
              <a:ext cx="681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lv-LV">
                  <a:latin typeface="Times New Roman" pitchFamily="18" charset="0"/>
                </a:rPr>
                <a:t>(</a:t>
              </a:r>
              <a:r>
                <a:rPr lang="lv-LV" b="1">
                  <a:solidFill>
                    <a:srgbClr val="FF0000"/>
                  </a:solidFill>
                  <a:latin typeface="Times New Roman" pitchFamily="18" charset="0"/>
                </a:rPr>
                <a:t>8,321</a:t>
              </a:r>
              <a:r>
                <a:rPr lang="lv-LV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148491" name="Line 11"/>
            <p:cNvSpPr>
              <a:spLocks noChangeShapeType="1"/>
            </p:cNvSpPr>
            <p:nvPr/>
          </p:nvSpPr>
          <p:spPr bwMode="auto">
            <a:xfrm flipV="1">
              <a:off x="1655" y="3067"/>
              <a:ext cx="9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8492" name="Text Box 12"/>
            <p:cNvSpPr txBox="1">
              <a:spLocks noChangeArrowheads="1"/>
            </p:cNvSpPr>
            <p:nvPr/>
          </p:nvSpPr>
          <p:spPr bwMode="auto">
            <a:xfrm>
              <a:off x="1655" y="2840"/>
              <a:ext cx="771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lv-LV">
                  <a:latin typeface="Times New Roman" pitchFamily="18" charset="0"/>
                </a:rPr>
                <a:t>(</a:t>
              </a:r>
              <a:r>
                <a:rPr lang="lv-LV" b="1">
                  <a:solidFill>
                    <a:srgbClr val="FF0000"/>
                  </a:solidFill>
                  <a:latin typeface="Times New Roman" pitchFamily="18" charset="0"/>
                </a:rPr>
                <a:t>4,6</a:t>
              </a:r>
              <a:r>
                <a:rPr lang="lv-LV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148493" name="Text Box 13"/>
            <p:cNvSpPr txBox="1">
              <a:spLocks noChangeArrowheads="1"/>
            </p:cNvSpPr>
            <p:nvPr/>
          </p:nvSpPr>
          <p:spPr bwMode="auto">
            <a:xfrm>
              <a:off x="2154" y="2976"/>
              <a:ext cx="772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lv-LV">
                  <a:latin typeface="Times New Roman" pitchFamily="18" charset="0"/>
                </a:rPr>
                <a:t>(</a:t>
              </a:r>
              <a:r>
                <a:rPr lang="lv-LV" b="1">
                  <a:solidFill>
                    <a:srgbClr val="FF0000"/>
                  </a:solidFill>
                  <a:latin typeface="Times New Roman" pitchFamily="18" charset="0"/>
                </a:rPr>
                <a:t>4,054</a:t>
              </a:r>
              <a:r>
                <a:rPr lang="lv-LV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148494" name="Line 14"/>
            <p:cNvSpPr>
              <a:spLocks noChangeShapeType="1"/>
            </p:cNvSpPr>
            <p:nvPr/>
          </p:nvSpPr>
          <p:spPr bwMode="auto">
            <a:xfrm flipV="1">
              <a:off x="2064" y="3158"/>
              <a:ext cx="13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8495" name="Text Box 15"/>
            <p:cNvSpPr txBox="1">
              <a:spLocks noChangeArrowheads="1"/>
            </p:cNvSpPr>
            <p:nvPr/>
          </p:nvSpPr>
          <p:spPr bwMode="auto">
            <a:xfrm>
              <a:off x="2699" y="1841"/>
              <a:ext cx="2041" cy="55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lv-LV" u="sng">
                  <a:latin typeface="Times New Roman" pitchFamily="18" charset="0"/>
                </a:rPr>
                <a:t>Aritmētiskā vidējā vērtība:</a:t>
              </a:r>
              <a:r>
                <a:rPr lang="lv-LV">
                  <a:latin typeface="Times New Roman" pitchFamily="18" charset="0"/>
                </a:rPr>
                <a:t> </a:t>
              </a:r>
              <a:r>
                <a:rPr lang="lv-LV">
                  <a:solidFill>
                    <a:srgbClr val="FF0000"/>
                  </a:solidFill>
                  <a:latin typeface="Times New Roman" pitchFamily="18" charset="0"/>
                </a:rPr>
                <a:t>4,392</a:t>
              </a:r>
            </a:p>
            <a:p>
              <a:pPr>
                <a:spcBef>
                  <a:spcPct val="50000"/>
                </a:spcBef>
              </a:pPr>
              <a:r>
                <a:rPr lang="lv-LV" u="sng">
                  <a:latin typeface="Times New Roman" pitchFamily="18" charset="0"/>
                </a:rPr>
                <a:t>Labākā vērtība:</a:t>
              </a:r>
              <a:r>
                <a:rPr lang="lv-LV" b="1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lv-LV">
                  <a:solidFill>
                    <a:srgbClr val="FF0000"/>
                  </a:solidFill>
                  <a:latin typeface="Times New Roman" pitchFamily="18" charset="0"/>
                </a:rPr>
                <a:t>1,143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29305-96D5-1A7E-E300-84E39093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«Energovienoti» marķējums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00628-9CDF-AF3E-F030-93FDF7B4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38573"/>
            <a:ext cx="7689576" cy="4717777"/>
          </a:xfrm>
        </p:spPr>
        <p:txBody>
          <a:bodyPr>
            <a:normAutofit/>
          </a:bodyPr>
          <a:lstStyle/>
          <a:p>
            <a:pPr marL="0" marR="447675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Projektā</a:t>
            </a:r>
            <a:r>
              <a:rPr lang="lv-LV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tiek izstrādāts un ieviests </a:t>
            </a:r>
            <a:r>
              <a:rPr lang="lv-LV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“Energovienoti” marķējums</a:t>
            </a: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– ilgtspējīgas paraugprakses apliecinājums </a:t>
            </a:r>
          </a:p>
          <a:p>
            <a:pPr marL="400050" marR="447675" lvl="1" indent="0" algn="just">
              <a:spcBef>
                <a:spcPts val="0"/>
              </a:spcBef>
              <a:buNone/>
            </a:pPr>
            <a:r>
              <a:rPr lang="lv-LV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- saimnieciskās darbības veicējiem, </a:t>
            </a:r>
          </a:p>
          <a:p>
            <a:pPr marL="400050" marR="447675" lvl="1" indent="0" algn="just">
              <a:spcBef>
                <a:spcPts val="0"/>
              </a:spcBef>
              <a:buNone/>
            </a:pPr>
            <a:r>
              <a:rPr lang="lv-LV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‘- dzīvojamām ēkām,</a:t>
            </a:r>
            <a:endParaRPr lang="lv-LV" sz="20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400050" marR="447675" lvl="1" indent="0" algn="just">
              <a:spcBef>
                <a:spcPts val="0"/>
              </a:spcBef>
              <a:buNone/>
            </a:pPr>
            <a:r>
              <a:rPr lang="lv-LV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- uzņēmumiem, </a:t>
            </a:r>
          </a:p>
          <a:p>
            <a:pPr marL="400050" marR="447675" lvl="1" indent="0" algn="just">
              <a:spcBef>
                <a:spcPts val="0"/>
              </a:spcBef>
              <a:buNone/>
            </a:pPr>
            <a:r>
              <a:rPr lang="lv-LV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- valsts un pašvaldības iestādēm,</a:t>
            </a:r>
          </a:p>
          <a:p>
            <a:pPr marL="400050" marR="447675" lvl="1" indent="0" algn="just">
              <a:spcBef>
                <a:spcPts val="0"/>
              </a:spcBef>
              <a:buNone/>
            </a:pPr>
            <a:r>
              <a:rPr lang="lv-LV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- dažādu nozaru organizācijām. </a:t>
            </a:r>
            <a:endParaRPr lang="lv-LV" dirty="0"/>
          </a:p>
          <a:p>
            <a:endParaRPr lang="lv-LV" dirty="0"/>
          </a:p>
          <a:p>
            <a:pPr marL="0" indent="0">
              <a:buNone/>
            </a:pP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Ar tā palīdzību tiek identificēti un apbalvoti dažādu sektoru uzņēmumi un organizācijas ar </a:t>
            </a:r>
            <a:r>
              <a:rPr lang="lv-LV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augstu energopratības līmeni</a:t>
            </a: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kuru darbība ir uzskatāma par </a:t>
            </a:r>
            <a:r>
              <a:rPr lang="lv-LV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labas prakses </a:t>
            </a: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piemēru.</a:t>
            </a:r>
            <a:endParaRPr lang="lv-LV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lv-LV" sz="1600" dirty="0"/>
          </a:p>
          <a:p>
            <a:pPr marL="0" indent="0">
              <a:buNone/>
            </a:pPr>
            <a:endParaRPr lang="lv-LV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2201928-46B8-ECBA-8A46-F0BA7C5E3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074614"/>
              </p:ext>
            </p:extLst>
          </p:nvPr>
        </p:nvGraphicFramePr>
        <p:xfrm>
          <a:off x="-1052944" y="4740966"/>
          <a:ext cx="10972800" cy="2365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2BDF322-2F46-E757-4013-AF7AD3D05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341" y="629752"/>
            <a:ext cx="2883270" cy="4324905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632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29305-96D5-1A7E-E300-84E39093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Marķējuma saņēmēji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00628-9CDF-AF3E-F030-93FDF7B4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6" y="1638573"/>
            <a:ext cx="9041299" cy="4717777"/>
          </a:xfrm>
        </p:spPr>
        <p:txBody>
          <a:bodyPr>
            <a:normAutofit/>
          </a:bodyPr>
          <a:lstStyle/>
          <a:p>
            <a:pPr marR="447675" algn="just">
              <a:spcBef>
                <a:spcPts val="0"/>
              </a:spcBef>
            </a:pPr>
            <a:r>
              <a:rPr lang="lv-LV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Pašvaldībās – marķējumu saņēmuši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</a:t>
            </a: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Gulbenē: 4 daudzdzīvokļu ēkas (ietaupījums līdz 15%)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Tukumā: 3 daudzdzīvokļu ēkas (ietaupījums līdz 16%)</a:t>
            </a:r>
          </a:p>
          <a:p>
            <a:pPr marL="0" marR="447675" indent="0" algn="just">
              <a:spcBef>
                <a:spcPts val="0"/>
              </a:spcBef>
              <a:buNone/>
            </a:pPr>
            <a:endParaRPr lang="lv-LV" dirty="0">
              <a:solidFill>
                <a:schemeClr val="tx1"/>
              </a:solidFill>
              <a:latin typeface="+mn-lt"/>
              <a:ea typeface="Times New Roman" panose="02020603050405020304" pitchFamily="18" charset="0"/>
            </a:endParaRPr>
          </a:p>
          <a:p>
            <a:pPr marR="447675" algn="just">
              <a:spcBef>
                <a:spcPts val="0"/>
              </a:spcBef>
            </a:pPr>
            <a:r>
              <a:rPr lang="lv-LV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Sektoros – tiek vērtēti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biroji: Valsts kase, LIAA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lauksaimniecība: A B Agro SIA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ražošana: Jelgavas Tipogrāfija, Latgales piens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tūrisms: Viesnīca Santa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izglītības iestādes: RTU ēka, Rēzeknes 6. vsk.</a:t>
            </a:r>
          </a:p>
          <a:p>
            <a:pPr marL="0" marR="447675" indent="0" algn="just">
              <a:spcBef>
                <a:spcPts val="0"/>
              </a:spcBef>
              <a:buNone/>
            </a:pP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	- pirmsskolas izglītības iestādes: Rēzeknes PII Namiņš, PII Auseklītis	</a:t>
            </a:r>
            <a:endParaRPr lang="lv-LV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lv-LV" sz="1600" dirty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5" name="Picture 4" descr="A picture containing text, screenshot, font, graphic design&#10;&#10;Description automatically generated">
            <a:extLst>
              <a:ext uri="{FF2B5EF4-FFF2-40B4-BE49-F238E27FC236}">
                <a16:creationId xmlns:a16="http://schemas.microsoft.com/office/drawing/2014/main" id="{1519EBC7-B99E-9636-06B9-53F1FC6D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592" y="258873"/>
            <a:ext cx="2134567" cy="1423045"/>
          </a:xfrm>
          <a:prstGeom prst="rect">
            <a:avLst/>
          </a:prstGeom>
        </p:spPr>
      </p:pic>
      <p:pic>
        <p:nvPicPr>
          <p:cNvPr id="8" name="Picture 7" descr="A sign on a wall&#10;&#10;Description automatically generated">
            <a:extLst>
              <a:ext uri="{FF2B5EF4-FFF2-40B4-BE49-F238E27FC236}">
                <a16:creationId xmlns:a16="http://schemas.microsoft.com/office/drawing/2014/main" id="{3260DDE6-86C4-3439-9C0A-5BA106534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/>
          <a:stretch/>
        </p:blipFill>
        <p:spPr bwMode="auto">
          <a:xfrm>
            <a:off x="9342579" y="2481273"/>
            <a:ext cx="2134567" cy="2434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2237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29305-96D5-1A7E-E300-84E39093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Varbūt piedalīties?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00628-9CDF-AF3E-F030-93FDF7B4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38573"/>
            <a:ext cx="10972800" cy="2789129"/>
          </a:xfrm>
        </p:spPr>
        <p:txBody>
          <a:bodyPr>
            <a:normAutofit/>
          </a:bodyPr>
          <a:lstStyle/>
          <a:p>
            <a:endParaRPr lang="lv-LV" sz="1600" dirty="0"/>
          </a:p>
          <a:p>
            <a:endParaRPr lang="lv-LV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FD4C3BA-10F0-4AE8-9345-25374E402300}"/>
              </a:ext>
            </a:extLst>
          </p:cNvPr>
          <p:cNvSpPr txBox="1">
            <a:spLocks/>
          </p:cNvSpPr>
          <p:nvPr/>
        </p:nvSpPr>
        <p:spPr>
          <a:xfrm>
            <a:off x="609600" y="1453931"/>
            <a:ext cx="10972800" cy="3543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v-LV" sz="2400" dirty="0">
                <a:latin typeface="+mn-lt"/>
                <a:ea typeface="Times New Roman" panose="02020603050405020304" pitchFamily="18" charset="0"/>
              </a:rPr>
              <a:t>Šobrīd ir iespēja </a:t>
            </a:r>
            <a:r>
              <a:rPr lang="lv-LV" sz="2400" dirty="0">
                <a:effectLst/>
                <a:latin typeface="+mn-lt"/>
                <a:ea typeface="Times New Roman" panose="02020603050405020304" pitchFamily="18" charset="0"/>
              </a:rPr>
              <a:t>piedalīties marķējuma izveides pilotprojektā un būt  </a:t>
            </a:r>
            <a:r>
              <a:rPr lang="lv-LV" sz="2400" b="1" dirty="0">
                <a:effectLst/>
                <a:latin typeface="+mn-lt"/>
                <a:ea typeface="Times New Roman" panose="02020603050405020304" pitchFamily="18" charset="0"/>
              </a:rPr>
              <a:t>vienam no pirmajiem Latvijā, kas saņem “Energovienoti” marķējumu!</a:t>
            </a:r>
          </a:p>
          <a:p>
            <a:endParaRPr lang="lv-LV" sz="1700" dirty="0">
              <a:latin typeface="+mn-lt"/>
            </a:endParaRPr>
          </a:p>
          <a:p>
            <a:pPr marL="0" indent="0">
              <a:buNone/>
            </a:pPr>
            <a:endParaRPr lang="lv-LV" sz="1700" dirty="0">
              <a:latin typeface="+mn-lt"/>
            </a:endParaRPr>
          </a:p>
          <a:p>
            <a:pPr marL="0" indent="0">
              <a:buNone/>
            </a:pPr>
            <a:r>
              <a:rPr lang="lv-LV" sz="2100" b="1" dirty="0">
                <a:latin typeface="+mn-lt"/>
              </a:rPr>
              <a:t>Jāiesniedz</a:t>
            </a:r>
          </a:p>
          <a:p>
            <a:pPr marL="0" indent="0">
              <a:buNone/>
            </a:pPr>
            <a:r>
              <a:rPr lang="lv-LV" sz="2100" dirty="0">
                <a:latin typeface="+mn-lt"/>
              </a:rPr>
              <a:t>1.	fiziskie dati: adrese, apkurināmā platība, apkures veids;</a:t>
            </a:r>
          </a:p>
          <a:p>
            <a:pPr marL="0" indent="0">
              <a:buNone/>
            </a:pPr>
            <a:r>
              <a:rPr lang="lv-LV" sz="2100" dirty="0">
                <a:latin typeface="+mn-lt"/>
              </a:rPr>
              <a:t>2.	patēriņš 2019. g. - 2023. g. (ikmēneša dati): siltumenerģijai, karstajam ūdenim, elektroenerģijai;</a:t>
            </a:r>
          </a:p>
          <a:p>
            <a:pPr marL="0" indent="0">
              <a:buNone/>
            </a:pPr>
            <a:r>
              <a:rPr lang="lv-LV" sz="2100" dirty="0">
                <a:latin typeface="+mn-lt"/>
              </a:rPr>
              <a:t>3.	veiktie pasākumi 2019. g. - 2023. g.:</a:t>
            </a:r>
          </a:p>
          <a:p>
            <a:pPr marL="400050" lvl="1" indent="0">
              <a:buNone/>
            </a:pPr>
            <a:r>
              <a:rPr lang="lv-LV" sz="2100" dirty="0">
                <a:latin typeface="+mn-lt"/>
              </a:rPr>
              <a:t>-	energoefektivitātes  pasākumi un to veikšanas laiks ( piem. logu nomaiņa, fasādes siltināšana)</a:t>
            </a:r>
          </a:p>
          <a:p>
            <a:pPr marL="400050" lvl="1" indent="0">
              <a:buNone/>
            </a:pPr>
            <a:r>
              <a:rPr lang="lv-LV" sz="2100" dirty="0">
                <a:latin typeface="+mn-lt"/>
              </a:rPr>
              <a:t>-	būvniecība un tās veikšanas laiks (piem. pārbūve, platības palielināšana);</a:t>
            </a:r>
          </a:p>
          <a:p>
            <a:pPr marL="0" indent="0">
              <a:buNone/>
            </a:pPr>
            <a:r>
              <a:rPr lang="lv-LV" sz="2100" dirty="0">
                <a:latin typeface="+mn-lt"/>
              </a:rPr>
              <a:t>4.	veiktie </a:t>
            </a:r>
            <a:r>
              <a:rPr lang="lv-LV" sz="2100" dirty="0" err="1">
                <a:latin typeface="+mn-lt"/>
              </a:rPr>
              <a:t>energotaupības</a:t>
            </a:r>
            <a:r>
              <a:rPr lang="lv-LV" sz="2100" dirty="0">
                <a:latin typeface="+mn-lt"/>
              </a:rPr>
              <a:t> pasākumi no 2022. marta līdz 2023. martam.</a:t>
            </a:r>
          </a:p>
          <a:p>
            <a:endParaRPr lang="lv-LV" dirty="0">
              <a:latin typeface="+mn-lt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C9CC434-23A6-44A3-8869-E9208A5DD4E6}"/>
              </a:ext>
            </a:extLst>
          </p:cNvPr>
          <p:cNvSpPr txBox="1">
            <a:spLocks/>
          </p:cNvSpPr>
          <p:nvPr/>
        </p:nvSpPr>
        <p:spPr>
          <a:xfrm>
            <a:off x="485553" y="5091016"/>
            <a:ext cx="10972800" cy="189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800" b="1" dirty="0"/>
              <a:t>Ieguvumi</a:t>
            </a:r>
          </a:p>
          <a:p>
            <a:pPr lvl="1">
              <a:buFontTx/>
              <a:buChar char="-"/>
            </a:pPr>
            <a:r>
              <a:rPr lang="lv-LV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Apliecinājums energopratības līmenim un labas prakses piemēram</a:t>
            </a:r>
          </a:p>
          <a:p>
            <a:pPr lvl="1">
              <a:buFontTx/>
              <a:buChar char="-"/>
            </a:pPr>
            <a:r>
              <a:rPr lang="lv-LV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Publicitāte</a:t>
            </a:r>
          </a:p>
          <a:p>
            <a:pPr lvl="1">
              <a:buFontTx/>
              <a:buChar char="-"/>
            </a:pPr>
            <a:r>
              <a:rPr lang="lv-LV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Lielisks mārketinga instruments</a:t>
            </a:r>
            <a:endParaRPr lang="lv-LV" dirty="0"/>
          </a:p>
          <a:p>
            <a:endParaRPr lang="lv-LV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ACEE22-E8E9-39B4-BF01-204CB5D6B54A}"/>
              </a:ext>
            </a:extLst>
          </p:cNvPr>
          <p:cNvSpPr/>
          <p:nvPr/>
        </p:nvSpPr>
        <p:spPr>
          <a:xfrm>
            <a:off x="8656982" y="4703360"/>
            <a:ext cx="2925417" cy="1401417"/>
          </a:xfrm>
          <a:prstGeom prst="rect">
            <a:avLst/>
          </a:prstGeom>
          <a:solidFill>
            <a:srgbClr val="B72E9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Pieteikšanās un sīkāka informācija: </a:t>
            </a:r>
            <a:r>
              <a:rPr lang="lv-LV" b="1" dirty="0"/>
              <a:t>energovienoti@rtu.lv</a:t>
            </a:r>
          </a:p>
        </p:txBody>
      </p:sp>
    </p:spTree>
    <p:extLst>
      <p:ext uri="{BB962C8B-B14F-4D97-AF65-F5344CB8AC3E}">
        <p14:creationId xmlns:p14="http://schemas.microsoft.com/office/powerpoint/2010/main" val="80399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6D88D99-0E87-C22C-38AD-57484318F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900" y="2177456"/>
            <a:ext cx="10236200" cy="1839996"/>
          </a:xfrm>
        </p:spPr>
        <p:txBody>
          <a:bodyPr/>
          <a:lstStyle/>
          <a:p>
            <a:pPr marL="0" indent="0"/>
            <a:br>
              <a:rPr lang="lv-LV" sz="4000" b="0" dirty="0"/>
            </a:br>
            <a:r>
              <a:rPr lang="lv-LV" sz="4000" b="0" dirty="0"/>
              <a:t>Ziemeļvalstu </a:t>
            </a:r>
            <a:r>
              <a:rPr lang="lv-LV" sz="4000" b="0" dirty="0" err="1"/>
              <a:t>energoizpētes</a:t>
            </a:r>
            <a:r>
              <a:rPr lang="lv-LV" sz="4000" b="0" dirty="0"/>
              <a:t> (NER) projekts</a:t>
            </a:r>
            <a:br>
              <a:rPr lang="lv-LV" sz="4000" b="0" dirty="0"/>
            </a:br>
            <a:r>
              <a:rPr lang="lv-LV" b="1" dirty="0" err="1"/>
              <a:t>Hard-to-Reach</a:t>
            </a:r>
            <a:r>
              <a:rPr lang="lv-LV" b="1" dirty="0"/>
              <a:t> </a:t>
            </a:r>
            <a:r>
              <a:rPr lang="lv-LV" b="1" dirty="0" err="1"/>
              <a:t>Consumers</a:t>
            </a:r>
            <a:br>
              <a:rPr lang="lv-LV" b="1" dirty="0"/>
            </a:br>
            <a:r>
              <a:rPr lang="lv-LV" sz="2800" b="0" dirty="0"/>
              <a:t>Dalībnieki: Igaunija, Zviedrija, Norvēģija, Latvija  (RTU &amp; LU)</a:t>
            </a:r>
            <a:br>
              <a:rPr lang="lv-LV" sz="2800" b="0" dirty="0"/>
            </a:br>
            <a:endParaRPr lang="lv-LV" b="0" dirty="0"/>
          </a:p>
        </p:txBody>
      </p:sp>
    </p:spTree>
    <p:extLst>
      <p:ext uri="{BB962C8B-B14F-4D97-AF65-F5344CB8AC3E}">
        <p14:creationId xmlns:p14="http://schemas.microsoft.com/office/powerpoint/2010/main" val="270905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D86F013-5AB1-69F9-87F6-C8851954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Daudzīvokļu</a:t>
            </a:r>
            <a:r>
              <a:rPr lang="lv-LV" dirty="0"/>
              <a:t> ēkas - enerģijas lietotāji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30F4C1BC-DECE-6040-41BF-A8D5763E7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DCC0A5C7-BBE6-6D52-3455-3D47BB65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4137723"/>
          </a:xfrm>
        </p:spPr>
        <p:txBody>
          <a:bodyPr>
            <a:normAutofit/>
          </a:bodyPr>
          <a:lstStyle/>
          <a:p>
            <a:r>
              <a:rPr lang="lv-LV" sz="3200" dirty="0"/>
              <a:t>Būtiskas atšķirības enerģijas lietotāju attieksmē</a:t>
            </a:r>
          </a:p>
          <a:p>
            <a:pPr lvl="1"/>
            <a:r>
              <a:rPr lang="lv-LV" sz="2800" dirty="0"/>
              <a:t>Nekustamo īpašumu forma un apsaimniekošana</a:t>
            </a:r>
          </a:p>
          <a:p>
            <a:pPr lvl="2"/>
            <a:r>
              <a:rPr lang="lv-LV" sz="2000" dirty="0"/>
              <a:t>Ziemeļvalstīs – enerģijas lietotāji ir dzīvokļu īrnieki</a:t>
            </a:r>
          </a:p>
          <a:p>
            <a:pPr lvl="2"/>
            <a:r>
              <a:rPr lang="lv-LV" sz="2000" dirty="0"/>
              <a:t>Baltijas valstīs – enerģijas lietotāji ir dzīvokļu īpašnieki</a:t>
            </a:r>
          </a:p>
          <a:p>
            <a:pPr lvl="1"/>
            <a:r>
              <a:rPr lang="lv-LV" sz="2800" dirty="0"/>
              <a:t>Subsīdiju politika</a:t>
            </a:r>
          </a:p>
          <a:p>
            <a:pPr lvl="1"/>
            <a:r>
              <a:rPr lang="lv-LV" sz="2800" dirty="0"/>
              <a:t>Enerģijas lietotāju attieksme pret </a:t>
            </a:r>
            <a:r>
              <a:rPr lang="lv-LV" sz="2800" dirty="0" err="1"/>
              <a:t>energopārvaldību</a:t>
            </a:r>
            <a:r>
              <a:rPr lang="lv-LV" sz="2800" dirty="0"/>
              <a:t> un energoefektivitāti</a:t>
            </a:r>
          </a:p>
          <a:p>
            <a:pPr lvl="2"/>
            <a:r>
              <a:rPr lang="lv-LV" sz="2000" dirty="0"/>
              <a:t>Ziemeļvalstīs – uzvedības norma</a:t>
            </a:r>
          </a:p>
          <a:p>
            <a:pPr lvl="2"/>
            <a:r>
              <a:rPr lang="lv-LV" sz="2000" dirty="0"/>
              <a:t>Baltijas valstīs - neizpratne </a:t>
            </a:r>
          </a:p>
        </p:txBody>
      </p:sp>
    </p:spTree>
    <p:extLst>
      <p:ext uri="{BB962C8B-B14F-4D97-AF65-F5344CB8AC3E}">
        <p14:creationId xmlns:p14="http://schemas.microsoft.com/office/powerpoint/2010/main" val="916756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D86F013-5AB1-69F9-87F6-C8851954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Grūti sasniedzamie enerģijas lietotāji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30F4C1BC-DECE-6040-41BF-A8D5763E7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DCC0A5C7-BBE6-6D52-3455-3D47BB65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48188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sz="3200" dirty="0"/>
              <a:t>Enerģijas lietotāju klasifikācija - aptauja rezultāti</a:t>
            </a:r>
          </a:p>
          <a:p>
            <a:pPr marL="457200" indent="-457200">
              <a:buAutoNum type="arabicPeriod"/>
            </a:pPr>
            <a:r>
              <a:rPr lang="lv-LV" sz="3200" dirty="0"/>
              <a:t>grupa </a:t>
            </a:r>
            <a:r>
              <a:rPr lang="lv-LV" sz="3200" dirty="0" err="1"/>
              <a:t>energoeksperti</a:t>
            </a:r>
            <a:r>
              <a:rPr lang="lv-LV" sz="3200" dirty="0"/>
              <a:t> (grib visu zināt un darīt)  15% - 20%</a:t>
            </a:r>
          </a:p>
          <a:p>
            <a:pPr marL="457200" indent="-457200">
              <a:buAutoNum type="arabicPeriod"/>
            </a:pPr>
            <a:r>
              <a:rPr lang="lv-LV" sz="3200" dirty="0"/>
              <a:t>grupa viegli sasniedzamie (klusie un skaļie vērotāji) 55% -60%</a:t>
            </a:r>
          </a:p>
          <a:p>
            <a:pPr marL="457200" indent="-457200">
              <a:buAutoNum type="arabicPeriod"/>
            </a:pPr>
            <a:r>
              <a:rPr lang="lv-LV" sz="3200" dirty="0"/>
              <a:t>grupa </a:t>
            </a:r>
            <a:r>
              <a:rPr lang="lv-LV" sz="3200" dirty="0">
                <a:solidFill>
                  <a:srgbClr val="C00000"/>
                </a:solidFill>
              </a:rPr>
              <a:t>tipāži - grūti sasniedzamie 15-20% </a:t>
            </a:r>
          </a:p>
          <a:p>
            <a:pPr marL="2228850" lvl="4" indent="-457200">
              <a:buAutoNum type="arabicPeriod"/>
            </a:pPr>
            <a:r>
              <a:rPr lang="lv-LV" sz="2600" dirty="0">
                <a:solidFill>
                  <a:srgbClr val="C00000"/>
                </a:solidFill>
              </a:rPr>
              <a:t>Neuzņemas atbildību</a:t>
            </a:r>
          </a:p>
          <a:p>
            <a:pPr marL="2228850" lvl="4" indent="-457200">
              <a:buAutoNum type="arabicPeriod"/>
            </a:pPr>
            <a:r>
              <a:rPr lang="lv-LV" sz="2600" dirty="0">
                <a:solidFill>
                  <a:srgbClr val="C00000"/>
                </a:solidFill>
              </a:rPr>
              <a:t>Neko nedara – kategoriski nepiedalās</a:t>
            </a:r>
          </a:p>
          <a:p>
            <a:pPr marL="2228850" lvl="4" indent="-457200">
              <a:buAutoNum type="arabicPeriod"/>
            </a:pPr>
            <a:r>
              <a:rPr lang="lv-LV" sz="2600" dirty="0">
                <a:solidFill>
                  <a:srgbClr val="C00000"/>
                </a:solidFill>
              </a:rPr>
              <a:t>Pretdarbojas slepeni</a:t>
            </a:r>
          </a:p>
          <a:p>
            <a:pPr marL="0" indent="0">
              <a:buNone/>
            </a:pPr>
            <a:r>
              <a:rPr lang="lv-LV" sz="3200" dirty="0" err="1">
                <a:solidFill>
                  <a:srgbClr val="005551"/>
                </a:solidFill>
              </a:rPr>
              <a:t>Rezultāti.Veikta</a:t>
            </a:r>
            <a:r>
              <a:rPr lang="lv-LV" sz="3200" dirty="0">
                <a:solidFill>
                  <a:srgbClr val="005551"/>
                </a:solidFill>
              </a:rPr>
              <a:t> fundamentāla aptauja. Izveidoti mentālie modeļi un iegūta atbilde uz jautājumu: «Ko darīt?». </a:t>
            </a:r>
          </a:p>
        </p:txBody>
      </p:sp>
    </p:spTree>
    <p:extLst>
      <p:ext uri="{BB962C8B-B14F-4D97-AF65-F5344CB8AC3E}">
        <p14:creationId xmlns:p14="http://schemas.microsoft.com/office/powerpoint/2010/main" val="2513570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B7D2576-15EC-5D74-19FE-60A39648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Vairāk </a:t>
            </a:r>
            <a:r>
              <a:rPr lang="lv-LV" dirty="0" err="1"/>
              <a:t>info</a:t>
            </a:r>
            <a:endParaRPr lang="lv-LV" dirty="0"/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423A98DC-D36D-13E7-A77E-D40B381E3B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7163F4EF-579C-CA6B-52A0-034BEA52F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sz="3200" dirty="0" err="1"/>
              <a:t>videszinatne.lv</a:t>
            </a:r>
            <a:endParaRPr lang="lv-LV" sz="3200" dirty="0"/>
          </a:p>
          <a:p>
            <a:pPr marL="0" indent="0">
              <a:buNone/>
            </a:pPr>
            <a:r>
              <a:rPr lang="lv-LV" sz="3200" dirty="0"/>
              <a:t>vai</a:t>
            </a:r>
          </a:p>
          <a:p>
            <a:pPr marL="0" indent="0">
              <a:buNone/>
            </a:pPr>
            <a:r>
              <a:rPr lang="lv-LV" sz="3200"/>
              <a:t>info</a:t>
            </a:r>
            <a:r>
              <a:rPr lang="lv-LV" sz="3200" dirty="0" err="1"/>
              <a:t>@videszinatne.lv</a:t>
            </a:r>
            <a:endParaRPr lang="lv-LV" sz="3200" dirty="0"/>
          </a:p>
          <a:p>
            <a:pPr marL="0" indent="0">
              <a:buNone/>
            </a:pPr>
            <a:r>
              <a:rPr lang="lv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912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94E50F9-BA71-F725-A81A-0C928971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Visas varavīksnes krāsas &amp; nokrāsas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C79C7AB5-1F7A-E65C-6D9F-EB5B76CEE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42D76D4C-09BD-46C5-CC46-7EE3D573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4196928"/>
          </a:xfrm>
        </p:spPr>
        <p:txBody>
          <a:bodyPr>
            <a:normAutofit/>
          </a:bodyPr>
          <a:lstStyle/>
          <a:p>
            <a:r>
              <a:rPr lang="lv-LV" sz="2800" dirty="0">
                <a:solidFill>
                  <a:srgbClr val="FF0000"/>
                </a:solidFill>
              </a:rPr>
              <a:t>Uz zināšanām balstīta </a:t>
            </a:r>
            <a:r>
              <a:rPr lang="lv-LV" sz="2800" dirty="0" err="1">
                <a:solidFill>
                  <a:srgbClr val="FF0000"/>
                </a:solidFill>
              </a:rPr>
              <a:t>energopārvaldība</a:t>
            </a:r>
            <a:endParaRPr lang="lv-LV" sz="2800" dirty="0">
              <a:solidFill>
                <a:srgbClr val="FF0000"/>
              </a:solidFill>
            </a:endParaRPr>
          </a:p>
          <a:p>
            <a:r>
              <a:rPr lang="lv-LV" sz="2800" dirty="0">
                <a:solidFill>
                  <a:srgbClr val="FFC000"/>
                </a:solidFill>
              </a:rPr>
              <a:t>Uz ietaupījumiem balstīta </a:t>
            </a:r>
            <a:r>
              <a:rPr lang="lv-LV" sz="2800" dirty="0" err="1">
                <a:solidFill>
                  <a:srgbClr val="FFC000"/>
                </a:solidFill>
              </a:rPr>
              <a:t>energopārvaldība</a:t>
            </a:r>
            <a:endParaRPr lang="lv-LV" sz="2800" dirty="0">
              <a:solidFill>
                <a:srgbClr val="FFC000"/>
              </a:solidFill>
            </a:endParaRPr>
          </a:p>
          <a:p>
            <a:r>
              <a:rPr lang="lv-LV" sz="2800" dirty="0">
                <a:solidFill>
                  <a:srgbClr val="FFFF00"/>
                </a:solidFill>
              </a:rPr>
              <a:t>Ekonomiskais pamatojums</a:t>
            </a:r>
          </a:p>
          <a:p>
            <a:r>
              <a:rPr lang="lv-LV" sz="2800" dirty="0">
                <a:solidFill>
                  <a:srgbClr val="00B050"/>
                </a:solidFill>
              </a:rPr>
              <a:t>Tehnoloģiskais nodrošinājums</a:t>
            </a:r>
          </a:p>
          <a:p>
            <a:r>
              <a:rPr lang="lv-LV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Finansiālais nodrošinājums</a:t>
            </a:r>
          </a:p>
          <a:p>
            <a:r>
              <a:rPr lang="lv-LV" sz="2800" dirty="0">
                <a:solidFill>
                  <a:schemeClr val="accent6">
                    <a:lumMod val="50000"/>
                  </a:schemeClr>
                </a:solidFill>
              </a:rPr>
              <a:t>Ceļš uz </a:t>
            </a:r>
            <a:r>
              <a:rPr lang="lv-LV" sz="2800" dirty="0" err="1">
                <a:solidFill>
                  <a:schemeClr val="accent6">
                    <a:lumMod val="50000"/>
                  </a:schemeClr>
                </a:solidFill>
              </a:rPr>
              <a:t>klimatneitralitāti</a:t>
            </a:r>
            <a:endParaRPr lang="lv-LV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lv-LV" sz="2800" dirty="0">
                <a:solidFill>
                  <a:srgbClr val="7030A0"/>
                </a:solidFill>
              </a:rPr>
              <a:t>Pozitīvais enerģijas lietotājs</a:t>
            </a:r>
          </a:p>
          <a:p>
            <a:r>
              <a:rPr lang="lv-LV" sz="2800" dirty="0">
                <a:solidFill>
                  <a:srgbClr val="313131"/>
                </a:solidFill>
              </a:rPr>
              <a:t>Grūti sasniedzamais  enerģijas lietotājs</a:t>
            </a:r>
          </a:p>
        </p:txBody>
      </p:sp>
    </p:spTree>
    <p:extLst>
      <p:ext uri="{BB962C8B-B14F-4D97-AF65-F5344CB8AC3E}">
        <p14:creationId xmlns:p14="http://schemas.microsoft.com/office/powerpoint/2010/main" val="294107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FE0B764-3145-6FDA-946E-31BBD967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Energopārvaldība</a:t>
            </a:r>
            <a:endParaRPr lang="lv-LV" dirty="0"/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E57EA8FA-AC86-9754-7A2B-70854A9B72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Rīgas Tehniskā universitāte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961534C2-51D9-6238-EB4C-4099DB4B0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3598292"/>
          </a:xfrm>
        </p:spPr>
        <p:txBody>
          <a:bodyPr>
            <a:normAutofit/>
          </a:bodyPr>
          <a:lstStyle/>
          <a:p>
            <a:r>
              <a:rPr lang="lv-LV" sz="3200" dirty="0"/>
              <a:t>Enerģijas lietotāja ieguldījumi </a:t>
            </a:r>
            <a:r>
              <a:rPr lang="lv-LV" sz="3200" dirty="0" err="1"/>
              <a:t>energopārvaldībā</a:t>
            </a:r>
            <a:endParaRPr lang="lv-LV" sz="3200" dirty="0"/>
          </a:p>
          <a:p>
            <a:pPr lvl="1"/>
            <a:r>
              <a:rPr lang="lv-LV" sz="2800" dirty="0"/>
              <a:t>niecīgi</a:t>
            </a:r>
          </a:p>
          <a:p>
            <a:pPr lvl="1"/>
            <a:r>
              <a:rPr lang="lv-LV" sz="2800" dirty="0"/>
              <a:t>vidēji</a:t>
            </a:r>
          </a:p>
          <a:p>
            <a:pPr lvl="1"/>
            <a:r>
              <a:rPr lang="lv-LV" sz="2800" dirty="0"/>
              <a:t>lieli</a:t>
            </a:r>
          </a:p>
          <a:p>
            <a:r>
              <a:rPr lang="lv-LV" sz="3200" dirty="0"/>
              <a:t>Enerģijas ražotāja ieguldījumi </a:t>
            </a:r>
            <a:r>
              <a:rPr lang="lv-LV" sz="3200" dirty="0" err="1"/>
              <a:t>energopārvaldībā</a:t>
            </a:r>
            <a:endParaRPr lang="lv-LV" sz="3200" dirty="0"/>
          </a:p>
          <a:p>
            <a:pPr lvl="1"/>
            <a:r>
              <a:rPr lang="lv-LV" sz="2800" dirty="0"/>
              <a:t>nav jābūvē jauni energoavoti</a:t>
            </a:r>
          </a:p>
          <a:p>
            <a:pPr lvl="1"/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4003005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EBBA03E8-6527-913B-8AD1-59141FB89D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4185" y="2194994"/>
            <a:ext cx="10619316" cy="1809750"/>
          </a:xfrm>
        </p:spPr>
        <p:txBody>
          <a:bodyPr>
            <a:normAutofit fontScale="62500" lnSpcReduction="20000"/>
          </a:bodyPr>
          <a:lstStyle/>
          <a:p>
            <a:r>
              <a:rPr lang="lv-LV" sz="4000" b="0" dirty="0"/>
              <a:t>Nacionāla mēroga projekts</a:t>
            </a:r>
          </a:p>
          <a:p>
            <a:r>
              <a:rPr lang="lv-LV" sz="8000" dirty="0"/>
              <a:t>#</a:t>
            </a:r>
            <a:r>
              <a:rPr lang="lv-LV" sz="8000" dirty="0" err="1"/>
              <a:t>Energovienoti</a:t>
            </a:r>
            <a:endParaRPr lang="lv-LV" sz="8000" dirty="0"/>
          </a:p>
          <a:p>
            <a:r>
              <a:rPr lang="en-GB" sz="3200" b="0" dirty="0" err="1"/>
              <a:t>Latvijas</a:t>
            </a:r>
            <a:r>
              <a:rPr lang="en-GB" sz="3200" b="0" dirty="0"/>
              <a:t> </a:t>
            </a:r>
            <a:r>
              <a:rPr lang="en-GB" sz="3200" b="0" dirty="0" err="1"/>
              <a:t>sabiedrības</a:t>
            </a:r>
            <a:r>
              <a:rPr lang="en-GB" sz="3200" b="0" dirty="0"/>
              <a:t>, </a:t>
            </a:r>
            <a:r>
              <a:rPr lang="en-GB" sz="3200" b="0" dirty="0" err="1"/>
              <a:t>uzņēmumu</a:t>
            </a:r>
            <a:r>
              <a:rPr lang="en-GB" sz="3200" b="0" dirty="0"/>
              <a:t>, </a:t>
            </a:r>
            <a:r>
              <a:rPr lang="en-GB" sz="3200" b="0" dirty="0" err="1"/>
              <a:t>organizāciju</a:t>
            </a:r>
            <a:r>
              <a:rPr lang="en-GB" sz="3200" b="0" dirty="0"/>
              <a:t> un </a:t>
            </a:r>
            <a:r>
              <a:rPr lang="en-GB" sz="3200" b="0" dirty="0" err="1"/>
              <a:t>pašvaldību</a:t>
            </a:r>
            <a:r>
              <a:rPr lang="en-GB" sz="3200" b="0" dirty="0"/>
              <a:t> </a:t>
            </a:r>
            <a:r>
              <a:rPr lang="en-GB" sz="3200" b="0" dirty="0" err="1"/>
              <a:t>energopratīb</a:t>
            </a:r>
            <a:r>
              <a:rPr lang="lv-LV" sz="3200" b="0" dirty="0"/>
              <a:t>as attīstībai</a:t>
            </a:r>
            <a:endParaRPr lang="lv-LV" sz="8000" b="0" dirty="0"/>
          </a:p>
        </p:txBody>
      </p:sp>
      <p:pic>
        <p:nvPicPr>
          <p:cNvPr id="3074" name="Picture 2" descr="RTU video par aktuālākajiem zinātniskajiem sasniegumiem ...">
            <a:extLst>
              <a:ext uri="{FF2B5EF4-FFF2-40B4-BE49-F238E27FC236}">
                <a16:creationId xmlns:a16="http://schemas.microsoft.com/office/drawing/2014/main" id="{FA98036E-09B9-8B3B-EED5-35226F94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422900"/>
            <a:ext cx="1895474" cy="12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BB4B34-E618-466D-9270-4915F8AE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15" y="5711935"/>
            <a:ext cx="1620456" cy="685577"/>
          </a:xfrm>
          <a:prstGeom prst="rect">
            <a:avLst/>
          </a:prstGeom>
        </p:spPr>
      </p:pic>
      <p:sp>
        <p:nvSpPr>
          <p:cNvPr id="6" name="Teksta vietturis 1">
            <a:extLst>
              <a:ext uri="{FF2B5EF4-FFF2-40B4-BE49-F238E27FC236}">
                <a16:creationId xmlns:a16="http://schemas.microsoft.com/office/drawing/2014/main" id="{949A584B-51DC-4979-849A-F184F3B403AE}"/>
              </a:ext>
            </a:extLst>
          </p:cNvPr>
          <p:cNvSpPr txBox="1">
            <a:spLocks/>
          </p:cNvSpPr>
          <p:nvPr/>
        </p:nvSpPr>
        <p:spPr>
          <a:xfrm>
            <a:off x="1506299" y="5711935"/>
            <a:ext cx="3327112" cy="779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kern="1200">
                <a:solidFill>
                  <a:srgbClr val="00555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2323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2323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2323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lv-LV" sz="12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RTU VASSI projekts «Energovienoti» (projekta Nr. 1-08/76/2022) tiek </a:t>
            </a:r>
            <a:r>
              <a:rPr lang="lv-LV" sz="12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ī</a:t>
            </a:r>
            <a:r>
              <a:rPr lang="lv-LV" sz="12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stenots ar Latvijas Vides aizsardz</a:t>
            </a:r>
            <a:r>
              <a:rPr lang="lv-LV" sz="1200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ī</a:t>
            </a:r>
            <a:r>
              <a:rPr lang="lv-LV" sz="12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 fonda atbalstu.</a:t>
            </a:r>
            <a:endParaRPr lang="lv-LV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359F6D-9D4E-D653-13D2-A0B7F4E86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547" b="80295"/>
          <a:stretch/>
        </p:blipFill>
        <p:spPr>
          <a:xfrm>
            <a:off x="9969953" y="5247861"/>
            <a:ext cx="1340777" cy="1363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B96C7-7619-E86F-3BD6-113A66495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547" b="80295"/>
          <a:stretch/>
        </p:blipFill>
        <p:spPr>
          <a:xfrm>
            <a:off x="10350954" y="5929543"/>
            <a:ext cx="1340777" cy="733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DF24B-9B10-2518-8FA0-7B1CDCA8C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73" y="5620663"/>
            <a:ext cx="1074936" cy="8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>
            <a:extLst>
              <a:ext uri="{FF2B5EF4-FFF2-40B4-BE49-F238E27FC236}">
                <a16:creationId xmlns:a16="http://schemas.microsoft.com/office/drawing/2014/main" id="{8450B40A-6066-300E-659B-D87F730C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 var izmantot? Kā sadarboties?</a:t>
            </a:r>
          </a:p>
        </p:txBody>
      </p:sp>
      <p:sp>
        <p:nvSpPr>
          <p:cNvPr id="2" name="Satura vietturis 1">
            <a:extLst>
              <a:ext uri="{FF2B5EF4-FFF2-40B4-BE49-F238E27FC236}">
                <a16:creationId xmlns:a16="http://schemas.microsoft.com/office/drawing/2014/main" id="{9EB991DC-2C97-1B9A-F6AD-18FC8B1D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3932"/>
            <a:ext cx="10972800" cy="48163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R="447675" algn="just">
              <a:spcBef>
                <a:spcPts val="0"/>
              </a:spcBef>
            </a:pPr>
            <a:r>
              <a:rPr lang="en-GB" dirty="0" err="1"/>
              <a:t>Energopatēriņ</a:t>
            </a:r>
            <a:r>
              <a:rPr lang="lv-LV" dirty="0"/>
              <a:t>a mazināšanas </a:t>
            </a:r>
            <a:r>
              <a:rPr lang="en-GB" b="1" dirty="0" err="1"/>
              <a:t>platforma</a:t>
            </a:r>
            <a:r>
              <a:rPr lang="en-GB" dirty="0"/>
              <a:t> </a:t>
            </a:r>
            <a:r>
              <a:rPr lang="lv-LV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– dzīvojamām ēkām, birojiem, lauksaimniecības uzņēmumiem, rūpnieciskās ražošanas uzņēmumiem, viesnīcām, izglītības iestādēm;</a:t>
            </a:r>
            <a:endParaRPr lang="en-GB" dirty="0"/>
          </a:p>
          <a:p>
            <a:r>
              <a:rPr lang="lv-LV" dirty="0"/>
              <a:t>Katrs var veikt energoauditu -  </a:t>
            </a:r>
            <a:r>
              <a:rPr lang="en-GB" b="1" dirty="0" err="1"/>
              <a:t>metodika</a:t>
            </a:r>
            <a:r>
              <a:rPr lang="en-GB" b="1" dirty="0"/>
              <a:t> </a:t>
            </a:r>
            <a:r>
              <a:rPr lang="lv-LV" dirty="0"/>
              <a:t>aptuvenā (ātrā) </a:t>
            </a:r>
            <a:r>
              <a:rPr lang="en-GB" dirty="0" err="1"/>
              <a:t>energoaudita</a:t>
            </a:r>
            <a:r>
              <a:rPr lang="en-GB" dirty="0"/>
              <a:t> </a:t>
            </a:r>
            <a:r>
              <a:rPr lang="en-GB" dirty="0" err="1"/>
              <a:t>veikšanai</a:t>
            </a:r>
            <a:r>
              <a:rPr lang="en-GB" dirty="0"/>
              <a:t> «</a:t>
            </a:r>
            <a:r>
              <a:rPr lang="en-GB" dirty="0" err="1"/>
              <a:t>Energoaudits</a:t>
            </a:r>
            <a:r>
              <a:rPr lang="en-GB" dirty="0"/>
              <a:t> </a:t>
            </a:r>
            <a:r>
              <a:rPr lang="en-GB" dirty="0" err="1"/>
              <a:t>Tavās</a:t>
            </a:r>
            <a:r>
              <a:rPr lang="en-GB" dirty="0"/>
              <a:t> </a:t>
            </a:r>
            <a:r>
              <a:rPr lang="en-GB" dirty="0" err="1"/>
              <a:t>mājās</a:t>
            </a:r>
            <a:r>
              <a:rPr lang="en-GB" dirty="0"/>
              <a:t>» </a:t>
            </a:r>
            <a:endParaRPr lang="en-US" dirty="0"/>
          </a:p>
          <a:p>
            <a:r>
              <a:rPr lang="lv-LV" dirty="0"/>
              <a:t>Katrs var veikt pasākumus energopatēriņa mazināšanai - </a:t>
            </a:r>
            <a:r>
              <a:rPr lang="en-GB" dirty="0" err="1"/>
              <a:t>energoefektivitātes</a:t>
            </a:r>
            <a:r>
              <a:rPr lang="en-GB" dirty="0"/>
              <a:t> </a:t>
            </a:r>
            <a:r>
              <a:rPr lang="en-GB" dirty="0" err="1"/>
              <a:t>pasākumu</a:t>
            </a:r>
            <a:r>
              <a:rPr lang="en-GB" dirty="0"/>
              <a:t> </a:t>
            </a:r>
            <a:r>
              <a:rPr lang="en-GB" b="1" dirty="0" err="1"/>
              <a:t>katalogs</a:t>
            </a:r>
            <a:endParaRPr lang="lv-LV" b="1" dirty="0"/>
          </a:p>
          <a:p>
            <a:r>
              <a:rPr lang="lv-LV" dirty="0"/>
              <a:t>Labāko apbalvojums - </a:t>
            </a:r>
            <a:r>
              <a:rPr lang="en-GB" dirty="0"/>
              <a:t>«</a:t>
            </a:r>
            <a:r>
              <a:rPr lang="en-GB" dirty="0" err="1"/>
              <a:t>Energovienoti</a:t>
            </a:r>
            <a:r>
              <a:rPr lang="en-GB" dirty="0"/>
              <a:t>» </a:t>
            </a:r>
            <a:r>
              <a:rPr lang="en-GB" b="1" dirty="0" err="1"/>
              <a:t>marķējums</a:t>
            </a:r>
            <a:r>
              <a:rPr lang="en-GB" dirty="0"/>
              <a:t> un </a:t>
            </a:r>
            <a:r>
              <a:rPr lang="en-GB" dirty="0" err="1"/>
              <a:t>uzraudzības</a:t>
            </a:r>
            <a:r>
              <a:rPr lang="en-GB" dirty="0"/>
              <a:t> </a:t>
            </a:r>
            <a:r>
              <a:rPr lang="en-GB" dirty="0" err="1"/>
              <a:t>sistēma</a:t>
            </a:r>
            <a:r>
              <a:rPr lang="lv-LV" dirty="0"/>
              <a:t>:</a:t>
            </a:r>
            <a:r>
              <a:rPr lang="en-GB" dirty="0"/>
              <a:t> </a:t>
            </a:r>
            <a:r>
              <a:rPr lang="en-GB" dirty="0" err="1"/>
              <a:t>ilgtspējīgas</a:t>
            </a:r>
            <a:r>
              <a:rPr lang="en-GB" dirty="0"/>
              <a:t> </a:t>
            </a:r>
            <a:r>
              <a:rPr lang="en-GB" dirty="0" err="1"/>
              <a:t>paraugprakses</a:t>
            </a:r>
            <a:r>
              <a:rPr lang="en-GB" dirty="0"/>
              <a:t> </a:t>
            </a:r>
            <a:r>
              <a:rPr lang="en-GB" dirty="0" err="1"/>
              <a:t>apliecinājums</a:t>
            </a:r>
            <a:r>
              <a:rPr lang="en-GB" dirty="0"/>
              <a:t> 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ED31A-5CD2-4FD5-B5FE-226F47E5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138" y="6065949"/>
            <a:ext cx="4498262" cy="6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1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29305-96D5-1A7E-E300-84E39093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dirty="0"/>
              <a:t>Metodika aptuvenā energoaudita veikšanai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00628-9CDF-AF3E-F030-93FDF7B4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38573"/>
            <a:ext cx="10972800" cy="2789129"/>
          </a:xfrm>
        </p:spPr>
        <p:txBody>
          <a:bodyPr>
            <a:normAutofit/>
          </a:bodyPr>
          <a:lstStyle/>
          <a:p>
            <a:endParaRPr lang="lv-LV" sz="1600" dirty="0"/>
          </a:p>
          <a:p>
            <a:endParaRPr lang="lv-LV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FD4C3BA-10F0-4AE8-9345-25374E402300}"/>
              </a:ext>
            </a:extLst>
          </p:cNvPr>
          <p:cNvSpPr txBox="1">
            <a:spLocks/>
          </p:cNvSpPr>
          <p:nvPr/>
        </p:nvSpPr>
        <p:spPr>
          <a:xfrm>
            <a:off x="609599" y="1453931"/>
            <a:ext cx="10218475" cy="4867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–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SzPct val="50000"/>
              <a:buFont typeface="Wingdings" charset="2"/>
              <a:buChar char="§"/>
              <a:defRPr sz="14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dirty="0">
                <a:latin typeface="+mn-lt"/>
                <a:ea typeface="Times New Roman" panose="02020603050405020304" pitchFamily="18" charset="0"/>
              </a:rPr>
              <a:t>Enerģijas patēriņa datu vākšana </a:t>
            </a:r>
          </a:p>
          <a:p>
            <a:r>
              <a:rPr lang="lv-LV" sz="2800" dirty="0">
                <a:latin typeface="+mn-lt"/>
                <a:ea typeface="Times New Roman" panose="02020603050405020304" pitchFamily="18" charset="0"/>
              </a:rPr>
              <a:t>Veikto energoefektivitātes pasākumu identificēšana;</a:t>
            </a:r>
          </a:p>
          <a:p>
            <a:r>
              <a:rPr lang="lv-LV" sz="2800" dirty="0">
                <a:latin typeface="+mn-lt"/>
                <a:ea typeface="Times New Roman" panose="02020603050405020304" pitchFamily="18" charset="0"/>
              </a:rPr>
              <a:t>Patēriņu ietekmējošo faktoru identificēšana </a:t>
            </a:r>
          </a:p>
          <a:p>
            <a:r>
              <a:rPr lang="lv-LV" sz="2800" dirty="0">
                <a:latin typeface="+mn-lt"/>
                <a:ea typeface="Times New Roman" panose="02020603050405020304" pitchFamily="18" charset="0"/>
              </a:rPr>
              <a:t>Korekcijas (klimata, noslodzes, ražošanas izmaiņu) koeficientu aprēķināšana</a:t>
            </a:r>
          </a:p>
          <a:p>
            <a:r>
              <a:rPr lang="lv-LV" sz="2800" dirty="0">
                <a:latin typeface="+mn-lt"/>
                <a:ea typeface="Times New Roman" panose="02020603050405020304" pitchFamily="18" charset="0"/>
              </a:rPr>
              <a:t>Ēku patēriņa bāzes (atsauces) līmeņa definēšana- </a:t>
            </a:r>
            <a:r>
              <a:rPr lang="lv-LV" sz="2800" dirty="0" err="1">
                <a:latin typeface="+mn-lt"/>
                <a:ea typeface="Times New Roman" panose="02020603050405020304" pitchFamily="18" charset="0"/>
              </a:rPr>
              <a:t>līmeņatzīmes</a:t>
            </a:r>
            <a:r>
              <a:rPr lang="lv-LV" sz="2800" dirty="0">
                <a:latin typeface="+mn-lt"/>
                <a:ea typeface="Times New Roman" panose="02020603050405020304" pitchFamily="18" charset="0"/>
              </a:rPr>
              <a:t> veidošana</a:t>
            </a:r>
          </a:p>
          <a:p>
            <a:r>
              <a:rPr lang="lv-LV" sz="2800" dirty="0">
                <a:latin typeface="+mn-lt"/>
                <a:ea typeface="Times New Roman" panose="02020603050405020304" pitchFamily="18" charset="0"/>
              </a:rPr>
              <a:t>Konkrētā perioda enerģijas patēriņa samazinājuma noteikšana pret bāzes līmeni, ņemot vērā ietekmējošos faktorus</a:t>
            </a:r>
          </a:p>
          <a:p>
            <a:pPr marL="0" indent="0" algn="just">
              <a:buNone/>
            </a:pPr>
            <a:endParaRPr lang="lv-LV" sz="2800" dirty="0">
              <a:latin typeface="+mn-lt"/>
            </a:endParaRPr>
          </a:p>
          <a:p>
            <a:endParaRPr lang="lv-LV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032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29305-96D5-1A7E-E300-84E39093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21" y="363965"/>
            <a:ext cx="11253479" cy="770685"/>
          </a:xfrm>
        </p:spPr>
        <p:txBody>
          <a:bodyPr/>
          <a:lstStyle/>
          <a:p>
            <a:r>
              <a:rPr lang="lv-LV" sz="3200" dirty="0"/>
              <a:t>1.piemērs. </a:t>
            </a:r>
            <a:r>
              <a:rPr lang="lv-LV" sz="3200" dirty="0" err="1"/>
              <a:t>Līmeņatzzīmes</a:t>
            </a:r>
            <a:r>
              <a:rPr lang="lv-LV" sz="3200" dirty="0"/>
              <a:t> metodika dzīvojamai ēkai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00628-9CDF-AF3E-F030-93FDF7B4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38573"/>
            <a:ext cx="10972800" cy="2789129"/>
          </a:xfrm>
        </p:spPr>
        <p:txBody>
          <a:bodyPr>
            <a:normAutofit/>
          </a:bodyPr>
          <a:lstStyle/>
          <a:p>
            <a:endParaRPr lang="lv-LV" sz="1600" dirty="0"/>
          </a:p>
          <a:p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4CD12-2A97-BEC8-1E38-D75C0B9F1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4" y="1270172"/>
            <a:ext cx="10453105" cy="4985903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87139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29305-96D5-1A7E-E300-84E39093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3200" dirty="0"/>
              <a:t>2.piemērs. </a:t>
            </a:r>
            <a:r>
              <a:rPr lang="lv-LV" sz="3200" dirty="0" err="1"/>
              <a:t>Līmeņatzīmes</a:t>
            </a:r>
            <a:r>
              <a:rPr lang="lv-LV" sz="3200" dirty="0"/>
              <a:t> metodika viesnīcai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00628-9CDF-AF3E-F030-93FDF7B4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38573"/>
            <a:ext cx="10972800" cy="2789129"/>
          </a:xfrm>
        </p:spPr>
        <p:txBody>
          <a:bodyPr>
            <a:normAutofit/>
          </a:bodyPr>
          <a:lstStyle/>
          <a:p>
            <a:endParaRPr lang="lv-LV" sz="1600" dirty="0"/>
          </a:p>
          <a:p>
            <a:endParaRPr lang="lv-LV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656E5E-49C4-658D-858C-45D99CC30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57"/>
          <a:stretch/>
        </p:blipFill>
        <p:spPr>
          <a:xfrm>
            <a:off x="1401204" y="1519614"/>
            <a:ext cx="9663694" cy="4183873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1E572-24B5-85EA-E1A6-D174B3087246}"/>
              </a:ext>
            </a:extLst>
          </p:cNvPr>
          <p:cNvSpPr txBox="1"/>
          <p:nvPr/>
        </p:nvSpPr>
        <p:spPr>
          <a:xfrm>
            <a:off x="9051902" y="1828800"/>
            <a:ext cx="61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C0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57332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C29305-96D5-1A7E-E300-84E39093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05" y="363965"/>
            <a:ext cx="11187695" cy="770685"/>
          </a:xfrm>
        </p:spPr>
        <p:txBody>
          <a:bodyPr/>
          <a:lstStyle/>
          <a:p>
            <a:r>
              <a:rPr lang="lv-LV" sz="2800" dirty="0"/>
              <a:t>3.piemērs. </a:t>
            </a:r>
            <a:r>
              <a:rPr lang="lv-LV" sz="2800" dirty="0" err="1"/>
              <a:t>Līmeņatzīmes</a:t>
            </a:r>
            <a:r>
              <a:rPr lang="lv-LV" sz="2800" dirty="0"/>
              <a:t> metodika lauksaimniecības uzņēmumā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300628-9CDF-AF3E-F030-93FDF7B4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38573"/>
            <a:ext cx="10972800" cy="2789129"/>
          </a:xfrm>
        </p:spPr>
        <p:txBody>
          <a:bodyPr>
            <a:normAutofit/>
          </a:bodyPr>
          <a:lstStyle/>
          <a:p>
            <a:endParaRPr lang="lv-LV" sz="1600" dirty="0"/>
          </a:p>
          <a:p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8304E7-10A8-93C6-A09C-8ACF3CF62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53" y="1315683"/>
            <a:ext cx="10354427" cy="4624628"/>
          </a:xfrm>
          <a:prstGeom prst="rect">
            <a:avLst/>
          </a:prstGeom>
          <a:ln>
            <a:solidFill>
              <a:srgbClr val="92D050"/>
            </a:solidFill>
          </a:ln>
        </p:spPr>
      </p:pic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C59C478E-765F-65B0-93B1-38FB25F292F2}"/>
              </a:ext>
            </a:extLst>
          </p:cNvPr>
          <p:cNvCxnSpPr/>
          <p:nvPr/>
        </p:nvCxnSpPr>
        <p:spPr>
          <a:xfrm>
            <a:off x="3091856" y="3166251"/>
            <a:ext cx="8078296" cy="637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751679"/>
      </p:ext>
    </p:extLst>
  </p:cSld>
  <p:clrMapOvr>
    <a:masterClrMapping/>
  </p:clrMapOvr>
</p:sld>
</file>

<file path=ppt/theme/theme1.xml><?xml version="1.0" encoding="utf-8"?>
<a:theme xmlns:a="http://schemas.openxmlformats.org/drawingml/2006/main" name="L_Ekspresis_PPT_pamatne">
  <a:themeElements>
    <a:clrScheme name="Custom 6">
      <a:dk1>
        <a:srgbClr val="005551"/>
      </a:dk1>
      <a:lt1>
        <a:srgbClr val="FFFFFF"/>
      </a:lt1>
      <a:dk2>
        <a:srgbClr val="005551"/>
      </a:dk2>
      <a:lt2>
        <a:srgbClr val="FFFFFF"/>
      </a:lt2>
      <a:accent1>
        <a:srgbClr val="005551"/>
      </a:accent1>
      <a:accent2>
        <a:srgbClr val="BDCF3C"/>
      </a:accent2>
      <a:accent3>
        <a:srgbClr val="B72E91"/>
      </a:accent3>
      <a:accent4>
        <a:srgbClr val="27C4A6"/>
      </a:accent4>
      <a:accent5>
        <a:srgbClr val="FFC832"/>
      </a:accent5>
      <a:accent6>
        <a:srgbClr val="00B9F1"/>
      </a:accent6>
      <a:hlink>
        <a:srgbClr val="8B5BA4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4a6246-9539-42c8-a75c-c18e2cf71b56">
      <Terms xmlns="http://schemas.microsoft.com/office/infopath/2007/PartnerControls"/>
    </lcf76f155ced4ddcb4097134ff3c332f>
    <TaxCatchAll xmlns="39acef1a-2ff9-43b3-8063-e626ee45a7d1" xsi:nil="true"/>
    <SharedWithUsers xmlns="39acef1a-2ff9-43b3-8063-e626ee45a7d1">
      <UserInfo>
        <DisplayName>Antra Kalnbaļķīte</DisplayName>
        <AccountId>22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DA6571A0DC8C58409372199A1286DE23" ma:contentTypeVersion="13" ma:contentTypeDescription="Izveidot jaunu dokumentu." ma:contentTypeScope="" ma:versionID="eb8e8d59e952315b85bc4d1f9255d045">
  <xsd:schema xmlns:xsd="http://www.w3.org/2001/XMLSchema" xmlns:xs="http://www.w3.org/2001/XMLSchema" xmlns:p="http://schemas.microsoft.com/office/2006/metadata/properties" xmlns:ns2="8f4a6246-9539-42c8-a75c-c18e2cf71b56" xmlns:ns3="39acef1a-2ff9-43b3-8063-e626ee45a7d1" targetNamespace="http://schemas.microsoft.com/office/2006/metadata/properties" ma:root="true" ma:fieldsID="435a093515f00dfbbb5ff5b600764951" ns2:_="" ns3:_="">
    <xsd:import namespace="8f4a6246-9539-42c8-a75c-c18e2cf71b56"/>
    <xsd:import namespace="39acef1a-2ff9-43b3-8063-e626ee45a7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a6246-9539-42c8-a75c-c18e2cf71b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ttēlu atzīmes" ma:readOnly="false" ma:fieldId="{5cf76f15-5ced-4ddc-b409-7134ff3c332f}" ma:taxonomyMulti="true" ma:sspId="032bf106-b365-443e-bdf9-9561cb4f3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cef1a-2ff9-43b3-8063-e626ee45a7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db520ff-36c2-4193-9cd1-0cee9b9dadbc}" ma:internalName="TaxCatchAll" ma:showField="CatchAllData" ma:web="39acef1a-2ff9-43b3-8063-e626ee45a7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8D0C04-3FB7-4D06-933D-6A89923D1681}">
  <ds:schemaRefs>
    <ds:schemaRef ds:uri="39acef1a-2ff9-43b3-8063-e626ee45a7d1"/>
    <ds:schemaRef ds:uri="8f4a6246-9539-42c8-a75c-c18e2cf71b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D63314-B811-47EE-8214-488D03D0C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4a6246-9539-42c8-a75c-c18e2cf71b56"/>
    <ds:schemaRef ds:uri="39acef1a-2ff9-43b3-8063-e626ee45a7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AD3227-94CE-41C4-A8E4-CE9DF4A612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L_Ekspresis_PPT_pamatne.potx</Template>
  <TotalTime>575</TotalTime>
  <Words>766</Words>
  <Application>Microsoft Office PowerPoint</Application>
  <PresentationFormat>Platekrāna</PresentationFormat>
  <Paragraphs>127</Paragraphs>
  <Slides>17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17</vt:i4>
      </vt:variant>
    </vt:vector>
  </HeadingPairs>
  <TitlesOfParts>
    <vt:vector size="23" baseType="lpstr">
      <vt:lpstr>Arial</vt:lpstr>
      <vt:lpstr>Calibri</vt:lpstr>
      <vt:lpstr>Segoe UI Historic</vt:lpstr>
      <vt:lpstr>Times New Roman</vt:lpstr>
      <vt:lpstr>Wingdings</vt:lpstr>
      <vt:lpstr>L_Ekspresis_PPT_pamatne</vt:lpstr>
      <vt:lpstr>PowerPoint prezentācija</vt:lpstr>
      <vt:lpstr>Visas varavīksnes krāsas &amp; nokrāsas</vt:lpstr>
      <vt:lpstr>Energopārvaldība</vt:lpstr>
      <vt:lpstr>PowerPoint prezentācija</vt:lpstr>
      <vt:lpstr>Ko var izmantot? Kā sadarboties?</vt:lpstr>
      <vt:lpstr>Metodika aptuvenā energoaudita veikšanai</vt:lpstr>
      <vt:lpstr>1.piemērs. Līmeņatzzīmes metodika dzīvojamai ēkai</vt:lpstr>
      <vt:lpstr>2.piemērs. Līmeņatzīmes metodika viesnīcai</vt:lpstr>
      <vt:lpstr>3.piemērs. Līmeņatzīmes metodika lauksaimniecības uzņēmumā</vt:lpstr>
      <vt:lpstr>Cita projekta piemērs. Piena pārstrādes uzņēmumu datu salīdzinājums  </vt:lpstr>
      <vt:lpstr>«Energovienoti» marķējums</vt:lpstr>
      <vt:lpstr>Marķējuma saņēmēji</vt:lpstr>
      <vt:lpstr>Varbūt piedalīties?</vt:lpstr>
      <vt:lpstr> Ziemeļvalstu energoizpētes (NER) projekts Hard-to-Reach Consumers Dalībnieki: Igaunija, Zviedrija, Norvēģija, Latvija  (RTU &amp; LU) </vt:lpstr>
      <vt:lpstr>Daudzīvokļu ēkas - enerģijas lietotāji</vt:lpstr>
      <vt:lpstr>Grūti sasniedzamie enerģijas lietotāji</vt:lpstr>
      <vt:lpstr>Vairāk info</vt:lpstr>
    </vt:vector>
  </TitlesOfParts>
  <Company>ESM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Līga Felta</dc:creator>
  <cp:lastModifiedBy>Dagnija Blumberga</cp:lastModifiedBy>
  <cp:revision>7</cp:revision>
  <cp:lastPrinted>2023-04-11T12:40:30Z</cp:lastPrinted>
  <dcterms:created xsi:type="dcterms:W3CDTF">2015-01-14T08:45:22Z</dcterms:created>
  <dcterms:modified xsi:type="dcterms:W3CDTF">2023-10-05T04:19:40Z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0x010100DA6571A0DC8C58409372199A1286DE23</vt:lpwstr>
  </property>
  <property fmtid="{D5CDD505-2E9C-101B-9397-08002B2CF9AE}" pid="3" name="MediaServiceImageTags">
    <vt:lpwstr/>
  </property>
</Properties>
</file>