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9" r:id="rId2"/>
    <p:sldId id="257" r:id="rId3"/>
    <p:sldId id="258" r:id="rId4"/>
    <p:sldId id="260" r:id="rId5"/>
    <p:sldId id="261" r:id="rId6"/>
    <p:sldId id="262" r:id="rId7"/>
    <p:sldId id="265" r:id="rId8"/>
    <p:sldId id="263" r:id="rId9"/>
    <p:sldId id="264" r:id="rId10"/>
    <p:sldId id="266" r:id="rId11"/>
    <p:sldId id="267" r:id="rId12"/>
    <p:sldId id="268" r:id="rId13"/>
    <p:sldId id="270" r:id="rId14"/>
    <p:sldId id="271" r:id="rId15"/>
    <p:sldId id="272" r:id="rId16"/>
    <p:sldId id="273" r:id="rId17"/>
    <p:sldId id="274" r:id="rId18"/>
    <p:sldId id="269" r:id="rId19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41" d="100"/>
          <a:sy n="41" d="100"/>
        </p:scale>
        <p:origin x="132" y="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F62560-FDC8-428D-B46F-5AD7AD530510}" type="datetimeFigureOut">
              <a:rPr lang="lv-LV" smtClean="0"/>
              <a:t>15.08.2023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DAAE5-5FC3-4EC7-BA73-B6F20B206FE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789893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09CCA-7B2F-C0B7-9BAB-D16F79174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E6B3CA-B152-9E18-CD81-CDA3E066E1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C9776A-FA09-C1A8-3FC7-7F9DD6101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EEFF0-B395-4745-88AE-5795A5302CF0}" type="datetimeFigureOut">
              <a:rPr lang="lv-LV" smtClean="0"/>
              <a:t>15.08.2023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7396A0-E50E-0878-2A2E-13D4664F7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48BACB-24A1-6EC8-8B7C-A147D9A4D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00484-1206-4D4D-8C15-914256AEA06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069522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B2334-645E-3D9D-82CA-4596425BE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BACF0B-D4FE-8A2A-F33C-A83851920B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769B54-EBEE-77D4-033B-0C1995073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EEFF0-B395-4745-88AE-5795A5302CF0}" type="datetimeFigureOut">
              <a:rPr lang="lv-LV" smtClean="0"/>
              <a:t>15.08.2023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A8D245-AD87-4FD4-A46B-30EA790B3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E0B009-4158-3C11-E889-27AC0D055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00484-1206-4D4D-8C15-914256AEA06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85002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5800F9F-B6F8-6D5B-4272-7656F7405C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F4E895-8510-03D4-6296-3947430C48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E29766-17F1-D39B-37E4-6412ED74B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EEFF0-B395-4745-88AE-5795A5302CF0}" type="datetimeFigureOut">
              <a:rPr lang="lv-LV" smtClean="0"/>
              <a:t>15.08.2023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D5F1C8-5EE2-410B-9EC0-718A7A8E2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7A4373-9198-740E-8741-6ADB8B4DF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00484-1206-4D4D-8C15-914256AEA06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84663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59603-AD01-C7C6-99CD-6A606DC91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31CDA7-1885-4378-F50C-4632517AD6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F271F7-0662-F4F4-E083-2B2A7BB61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EEFF0-B395-4745-88AE-5795A5302CF0}" type="datetimeFigureOut">
              <a:rPr lang="lv-LV" smtClean="0"/>
              <a:t>15.08.2023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B18A42-31D1-4935-0310-210095BA2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C758D6-FB0C-90CF-D47D-2AE5DCEC5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00484-1206-4D4D-8C15-914256AEA06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765633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CC4B2-AB9F-1D76-DA89-CA38B43F8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9A596A-D683-9B07-B831-5C9B5BB6FF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7E53FB-75D1-2321-A06B-97AA91008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EEFF0-B395-4745-88AE-5795A5302CF0}" type="datetimeFigureOut">
              <a:rPr lang="lv-LV" smtClean="0"/>
              <a:t>15.08.2023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50C9B7-C458-7198-F5FA-FC66647A1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787D6A-F9B1-C616-8EE7-F31EE2B7D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00484-1206-4D4D-8C15-914256AEA06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52699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57701-2F72-3231-26FF-B1C938874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5CB209-28CB-E7EE-9FA6-C8821A6462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BF0860-22F3-1457-1FA1-12E15367C5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51C486-A3CD-333C-6086-689404C92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EEFF0-B395-4745-88AE-5795A5302CF0}" type="datetimeFigureOut">
              <a:rPr lang="lv-LV" smtClean="0"/>
              <a:t>15.08.2023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31BE6E-38AC-F6EA-0CF8-799A452FA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13673F-595B-3F2E-88CF-7F99006AF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00484-1206-4D4D-8C15-914256AEA06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61112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97526-CDBC-11E7-B377-87BED1E45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3C0165-B837-B45C-BF21-B94100BFFC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39BC84-3843-743E-459D-FFD9DE4BE3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8916C6-9E6E-DC6E-E816-A9659E9709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5EE012-8F38-7D96-594A-E59188875E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A0A88DC-C92E-3729-0C55-592D6E9BD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EEFF0-B395-4745-88AE-5795A5302CF0}" type="datetimeFigureOut">
              <a:rPr lang="lv-LV" smtClean="0"/>
              <a:t>15.08.2023</a:t>
            </a:fld>
            <a:endParaRPr lang="lv-LV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327D6C1-65DB-84F5-2FF6-F7867BEA5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E6B205-5958-7AF9-110C-AC4099093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00484-1206-4D4D-8C15-914256AEA06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594067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4D59D-FBEC-10AF-DD0F-DC9356263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7F6BA6-50F4-B760-6A55-30FAE767B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EEFF0-B395-4745-88AE-5795A5302CF0}" type="datetimeFigureOut">
              <a:rPr lang="lv-LV" smtClean="0"/>
              <a:t>15.08.2023</a:t>
            </a:fld>
            <a:endParaRPr lang="lv-LV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270179-A0AC-A9AA-632F-E2188F979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46A6B0-E40A-A582-0826-F43AA253C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00484-1206-4D4D-8C15-914256AEA06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769368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0EF574-2763-F03E-880C-A318CE9BF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EEFF0-B395-4745-88AE-5795A5302CF0}" type="datetimeFigureOut">
              <a:rPr lang="lv-LV" smtClean="0"/>
              <a:t>15.08.2023</a:t>
            </a:fld>
            <a:endParaRPr lang="lv-LV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ACBE5F-7C0A-1616-A47C-62AE0821D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6661D2-1F5A-EF7B-8F03-6EF6F4FB1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00484-1206-4D4D-8C15-914256AEA06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43670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F2BEB-4E36-5361-1525-B9EDF3BA7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E5608D-7131-1974-829F-B7709B7FFA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CF932E-83CC-4047-31E8-A5C56E614E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681AC2-4C21-B85C-8944-AB165FF3A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EEFF0-B395-4745-88AE-5795A5302CF0}" type="datetimeFigureOut">
              <a:rPr lang="lv-LV" smtClean="0"/>
              <a:t>15.08.2023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BB1CFB-B458-63DC-EEC4-E3E7E32F7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29D8A0-F322-E18B-1E6F-264FC97F5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00484-1206-4D4D-8C15-914256AEA06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768891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AC05E-91B2-B586-D754-DA0162056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2E7267-8B45-3569-6606-7EB46EA387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D11CFD-709A-5D05-9DD3-B3F3A01A97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F896FF-9A55-DC02-640D-DF00D9F62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EEFF0-B395-4745-88AE-5795A5302CF0}" type="datetimeFigureOut">
              <a:rPr lang="lv-LV" smtClean="0"/>
              <a:t>15.08.2023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2958F6-9A9F-84BD-C34B-A3C5B5F1A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9627E9-7194-7D1F-D983-DC76DEB0F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00484-1206-4D4D-8C15-914256AEA06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74580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2BD9D56-ECBC-E978-F666-E60F829FC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8E36FA-9724-C228-D1C1-B40CE6D409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92B7CA-8915-83D1-5856-DD6AC96A70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2EEFF0-B395-4745-88AE-5795A5302CF0}" type="datetimeFigureOut">
              <a:rPr lang="lv-LV" smtClean="0"/>
              <a:t>15.08.2023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893414-4921-EAA7-3946-944810769C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3612F6-8215-8F9E-74BD-98BF38EA78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100484-1206-4D4D-8C15-914256AEA06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605158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8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3.png"/><Relationship Id="rId7" Type="http://schemas.microsoft.com/office/2007/relationships/hdphoto" Target="../media/hdphoto10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microsoft.com/office/2007/relationships/hdphoto" Target="../media/hdphoto9.wdp"/><Relationship Id="rId4" Type="http://schemas.openxmlformats.org/officeDocument/2006/relationships/image" Target="../media/image24.png"/><Relationship Id="rId9" Type="http://schemas.microsoft.com/office/2007/relationships/hdphoto" Target="../media/hdphoto11.wdp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7" Type="http://schemas.openxmlformats.org/officeDocument/2006/relationships/image" Target="../media/image3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microsoft.com/office/2007/relationships/hdphoto" Target="../media/hdphoto14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bis.gov.lv/system/resources/W1siZiIsIjIwMTgvMTAvMDQvMTBfMDRfMDdfMzc4X0llc25pZWdzYW5hc19wYW1hY2liYV9penNsZWdzYW5hLnBkZiJdXQ/Iesniegsanas%20pamaciba-izslegsana.pdf" TargetMode="External"/><Relationship Id="rId2" Type="http://schemas.openxmlformats.org/officeDocument/2006/relationships/hyperlink" Target="https://bis.gov.lv/cms/ckeditor_assets/files/7e75d2708895aaa9378ed810683c5339c6a8987d/Ikgadejas_informacijas_iesniegsanas_pamaciba_2023_aktual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bis.gov.lv/lv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13.png"/><Relationship Id="rId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7.wdp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7BFD3-987E-9149-B31A-5428A2EB5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Ziņu izmaiņas būvkomersantu reģistrā ir jāveic, ja: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BAB7E4-83A2-3B68-0B8D-2951144994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8027"/>
            <a:ext cx="10515600" cy="2836190"/>
          </a:xfrm>
        </p:spPr>
        <p:txBody>
          <a:bodyPr>
            <a:normAutofit/>
          </a:bodyPr>
          <a:lstStyle/>
          <a:p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Būvkomersants nodibinājis vai izbeidzis darba tiesiskās attiecības ar </a:t>
            </a:r>
            <a:r>
              <a:rPr lang="lv-LV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būvspeciālistu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Pagarinājis noslēgtā darba līguma termiņu ar </a:t>
            </a:r>
            <a:r>
              <a:rPr lang="lv-LV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būvspeciālistu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Būvkomersanta valdes loceklis uzsācis vai pārtraucis veikt </a:t>
            </a:r>
            <a:r>
              <a:rPr lang="lv-LV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būvspeciālista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pienākumus;</a:t>
            </a:r>
          </a:p>
          <a:p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Mainījusies cita reģistrā norādīta informācija par </a:t>
            </a:r>
            <a:r>
              <a:rPr lang="lv-LV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būvspeciālistiem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87149B-7B3A-AA95-33F2-D82302B93E09}"/>
              </a:ext>
            </a:extLst>
          </p:cNvPr>
          <p:cNvSpPr txBox="1"/>
          <p:nvPr/>
        </p:nvSpPr>
        <p:spPr>
          <a:xfrm>
            <a:off x="1097281" y="5287447"/>
            <a:ext cx="941832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lv-LV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Būvkomersanta pienākums ir informēt reģistra iestādi par ziņu izmaiņām 10 darbdienu laikā </a:t>
            </a:r>
            <a:r>
              <a:rPr lang="lv-LV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endParaRPr lang="lv-LV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2114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C8006-AD51-8EC1-AEBB-3432311F9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26BC2F-68BD-F748-8B15-6B57A6ED25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B4F19E-0D07-8CF5-B047-62FF6B2932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525" y="110440"/>
            <a:ext cx="11889183" cy="66371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62D7DC7-81DD-1F37-D567-03844ACE18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23164" y="110440"/>
            <a:ext cx="8396720" cy="61989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C2E933D-376B-F1A7-243C-2EC2DD92A61F}"/>
              </a:ext>
            </a:extLst>
          </p:cNvPr>
          <p:cNvSpPr txBox="1"/>
          <p:nvPr/>
        </p:nvSpPr>
        <p:spPr>
          <a:xfrm>
            <a:off x="10848533" y="5814922"/>
            <a:ext cx="5052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14.</a:t>
            </a:r>
            <a:endParaRPr lang="lv-LV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76BDBC7-A08C-79E6-A784-8D21017818E2}"/>
              </a:ext>
            </a:extLst>
          </p:cNvPr>
          <p:cNvSpPr/>
          <p:nvPr/>
        </p:nvSpPr>
        <p:spPr>
          <a:xfrm>
            <a:off x="10897331" y="6253101"/>
            <a:ext cx="1122553" cy="531655"/>
          </a:xfrm>
          <a:prstGeom prst="ellipse">
            <a:avLst/>
          </a:prstGeom>
          <a:solidFill>
            <a:schemeClr val="bg1">
              <a:alpha val="32000"/>
            </a:schemeClr>
          </a:solidFill>
          <a:ln w="41275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8682191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D4F7772-7B6F-F91E-D6EF-E74C828033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693" y="2879408"/>
            <a:ext cx="11458614" cy="39785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3DAE424-5B73-3747-6218-68192C70CFC4}"/>
              </a:ext>
            </a:extLst>
          </p:cNvPr>
          <p:cNvSpPr txBox="1"/>
          <p:nvPr/>
        </p:nvSpPr>
        <p:spPr>
          <a:xfrm>
            <a:off x="5396546" y="646161"/>
            <a:ext cx="66611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Lai norādītu jaunu </a:t>
            </a:r>
            <a:r>
              <a:rPr lang="lv-LV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būvspeciālistu</a:t>
            </a:r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nepieciešams viņa saskaņojums.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 sistēma nav pievienojusi </a:t>
            </a:r>
            <a:r>
              <a:rPr lang="lv-LV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būvspeciālista</a:t>
            </a:r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e-pastu, ierakstiet to manuāli.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Kad iesniegums ir nodots saskaņošanai, </a:t>
            </a:r>
            <a:r>
              <a:rPr lang="lv-LV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būvspeciālistam</a:t>
            </a:r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jāpārbauda informācija un tā jāapstiprina.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C916AA-E486-B130-B93D-771261B9B4AF}"/>
              </a:ext>
            </a:extLst>
          </p:cNvPr>
          <p:cNvSpPr txBox="1"/>
          <p:nvPr/>
        </p:nvSpPr>
        <p:spPr>
          <a:xfrm>
            <a:off x="1294108" y="646161"/>
            <a:ext cx="34919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15. </a:t>
            </a:r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Nododiet darba līgumu saskaņošanai </a:t>
            </a:r>
            <a:r>
              <a:rPr lang="lv-LV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būvspeciālistam</a:t>
            </a:r>
            <a:endParaRPr lang="lv-LV" sz="2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70A8304-CE76-35ED-6116-332819190DA5}"/>
              </a:ext>
            </a:extLst>
          </p:cNvPr>
          <p:cNvSpPr/>
          <p:nvPr/>
        </p:nvSpPr>
        <p:spPr>
          <a:xfrm>
            <a:off x="3196051" y="6281188"/>
            <a:ext cx="2371629" cy="531655"/>
          </a:xfrm>
          <a:prstGeom prst="ellipse">
            <a:avLst/>
          </a:prstGeom>
          <a:solidFill>
            <a:schemeClr val="bg1">
              <a:alpha val="32000"/>
            </a:schemeClr>
          </a:solidFill>
          <a:ln w="41275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EF3446-CF66-FBA8-F8BD-E6C792C7772B}"/>
              </a:ext>
            </a:extLst>
          </p:cNvPr>
          <p:cNvSpPr txBox="1"/>
          <p:nvPr/>
        </p:nvSpPr>
        <p:spPr>
          <a:xfrm>
            <a:off x="2690784" y="6081133"/>
            <a:ext cx="5052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16.</a:t>
            </a:r>
            <a:endParaRPr lang="lv-LV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5625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B2576-3536-153E-DB0E-A9735B59D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Kad iesniegums ir nodots saskaņošanai, </a:t>
            </a:r>
            <a:r>
              <a:rPr lang="lv-LV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būvspeciālists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izpilda nākamos soļus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038E3F8-3267-0466-F1B7-2459E1CD52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30240" y="1918269"/>
            <a:ext cx="2589924" cy="2469927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1397E73-3A17-AEA7-8B19-A5C554EB2439}"/>
              </a:ext>
            </a:extLst>
          </p:cNvPr>
          <p:cNvSpPr txBox="1"/>
          <p:nvPr/>
        </p:nvSpPr>
        <p:spPr>
          <a:xfrm>
            <a:off x="671435" y="2279320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lv-LV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Izpildiet šīs instrukcijas 1; 2; 3 soli. </a:t>
            </a:r>
          </a:p>
          <a:p>
            <a:r>
              <a:rPr lang="lv-LV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Nospiediet sadaļu «Profils»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367A2E5-3F2C-44FC-775E-1CC695F01E5A}"/>
              </a:ext>
            </a:extLst>
          </p:cNvPr>
          <p:cNvSpPr/>
          <p:nvPr/>
        </p:nvSpPr>
        <p:spPr>
          <a:xfrm>
            <a:off x="6421246" y="2719910"/>
            <a:ext cx="1122553" cy="531655"/>
          </a:xfrm>
          <a:prstGeom prst="ellipse">
            <a:avLst/>
          </a:prstGeom>
          <a:solidFill>
            <a:schemeClr val="bg1">
              <a:alpha val="32000"/>
            </a:schemeClr>
          </a:solidFill>
          <a:ln w="41275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2D1A090-F17E-0FE1-A454-D42CC09F7781}"/>
              </a:ext>
            </a:extLst>
          </p:cNvPr>
          <p:cNvCxnSpPr>
            <a:cxnSpLocks/>
          </p:cNvCxnSpPr>
          <p:nvPr/>
        </p:nvCxnSpPr>
        <p:spPr>
          <a:xfrm>
            <a:off x="4500943" y="2815063"/>
            <a:ext cx="1574800" cy="110740"/>
          </a:xfrm>
          <a:prstGeom prst="straightConnector1">
            <a:avLst/>
          </a:prstGeom>
          <a:ln w="476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F5739449-C336-2582-44A0-0D5DC870A3BC}"/>
              </a:ext>
            </a:extLst>
          </p:cNvPr>
          <p:cNvSpPr txBox="1"/>
          <p:nvPr/>
        </p:nvSpPr>
        <p:spPr>
          <a:xfrm>
            <a:off x="671435" y="432274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lv-LV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lv-LV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Pāriet uz sadaļu «Paziņojumi»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0767DEC-521D-3EA5-D84E-635865569E8A}"/>
              </a:ext>
            </a:extLst>
          </p:cNvPr>
          <p:cNvCxnSpPr>
            <a:cxnSpLocks/>
          </p:cNvCxnSpPr>
          <p:nvPr/>
        </p:nvCxnSpPr>
        <p:spPr>
          <a:xfrm>
            <a:off x="4095996" y="4666327"/>
            <a:ext cx="809894" cy="394025"/>
          </a:xfrm>
          <a:prstGeom prst="straightConnector1">
            <a:avLst/>
          </a:prstGeom>
          <a:ln w="476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D3E13D68-39F9-C9B1-C6C2-0A47D1E5DF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435" y="5280290"/>
            <a:ext cx="10998765" cy="100970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1B07A72-C57C-6D6E-60CA-ABC3B39B5F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9939" y="5266003"/>
            <a:ext cx="3910090" cy="51437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5C42F90-4884-E8E3-5B81-842512D162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74200" y="5270765"/>
            <a:ext cx="6096000" cy="514376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44C93A2-F658-1F72-F085-C6CC610152DC}"/>
              </a:ext>
            </a:extLst>
          </p:cNvPr>
          <p:cNvCxnSpPr>
            <a:cxnSpLocks/>
          </p:cNvCxnSpPr>
          <p:nvPr/>
        </p:nvCxnSpPr>
        <p:spPr>
          <a:xfrm flipH="1">
            <a:off x="3586408" y="5830601"/>
            <a:ext cx="1019175" cy="206965"/>
          </a:xfrm>
          <a:prstGeom prst="straightConnector1">
            <a:avLst/>
          </a:prstGeom>
          <a:ln w="476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7A97980D-2C46-8F16-5361-1CA66C49712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1435" y="5785141"/>
            <a:ext cx="1111307" cy="387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6275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D8243B6-30D3-B9B4-326D-36EEDC60F2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6897" y="662606"/>
            <a:ext cx="11458205" cy="49879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63129E-4B6D-DB0D-1250-184AD468E6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447" y="3489946"/>
            <a:ext cx="11825104" cy="2129942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2EA13D5-148E-7118-B08F-2A8956FFA7B4}"/>
              </a:ext>
            </a:extLst>
          </p:cNvPr>
          <p:cNvCxnSpPr>
            <a:cxnSpLocks/>
          </p:cNvCxnSpPr>
          <p:nvPr/>
        </p:nvCxnSpPr>
        <p:spPr>
          <a:xfrm flipH="1" flipV="1">
            <a:off x="4941498" y="4907266"/>
            <a:ext cx="2927375" cy="361020"/>
          </a:xfrm>
          <a:prstGeom prst="straightConnector1">
            <a:avLst/>
          </a:prstGeom>
          <a:ln w="476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32907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D00A2-AAFD-D32F-E570-9D3E18438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362" y="407472"/>
            <a:ext cx="10515600" cy="1325563"/>
          </a:xfrm>
        </p:spPr>
        <p:txBody>
          <a:bodyPr/>
          <a:lstStyle/>
          <a:p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Atrodiet pašā apakšā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3A7C12-C5AC-C140-077E-2004D32D7D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8882" y="1959877"/>
            <a:ext cx="8803118" cy="1488173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8C720B3-C3A4-7819-F8B2-FEB69C2EEB5F}"/>
              </a:ext>
            </a:extLst>
          </p:cNvPr>
          <p:cNvCxnSpPr>
            <a:cxnSpLocks/>
          </p:cNvCxnSpPr>
          <p:nvPr/>
        </p:nvCxnSpPr>
        <p:spPr>
          <a:xfrm>
            <a:off x="2037602" y="2062480"/>
            <a:ext cx="1351280" cy="162560"/>
          </a:xfrm>
          <a:prstGeom prst="straightConnector1">
            <a:avLst/>
          </a:prstGeom>
          <a:ln w="476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B9E0E4F-595E-46D4-0B97-61BE5E47A08D}"/>
              </a:ext>
            </a:extLst>
          </p:cNvPr>
          <p:cNvCxnSpPr/>
          <p:nvPr/>
        </p:nvCxnSpPr>
        <p:spPr>
          <a:xfrm>
            <a:off x="5374640" y="3327400"/>
            <a:ext cx="1635760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9793B77-C970-A0DD-6D53-B42FA657A813}"/>
              </a:ext>
            </a:extLst>
          </p:cNvPr>
          <p:cNvCxnSpPr>
            <a:cxnSpLocks/>
          </p:cNvCxnSpPr>
          <p:nvPr/>
        </p:nvCxnSpPr>
        <p:spPr>
          <a:xfrm>
            <a:off x="7152640" y="3327400"/>
            <a:ext cx="1422400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9F19B8C3-0C93-BBBD-2AEA-2F026D5F5D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384" y="4632961"/>
            <a:ext cx="11788915" cy="708436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C984A244-3D46-1A80-E35A-63519C275526}"/>
              </a:ext>
            </a:extLst>
          </p:cNvPr>
          <p:cNvSpPr/>
          <p:nvPr/>
        </p:nvSpPr>
        <p:spPr>
          <a:xfrm>
            <a:off x="2924434" y="4859138"/>
            <a:ext cx="1122553" cy="531655"/>
          </a:xfrm>
          <a:prstGeom prst="ellipse">
            <a:avLst/>
          </a:prstGeom>
          <a:solidFill>
            <a:schemeClr val="bg1">
              <a:alpha val="32000"/>
            </a:schemeClr>
          </a:solidFill>
          <a:ln w="41275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6959275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69AA3-FB1A-71E8-9F97-6C38FE08D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062" y="325531"/>
            <a:ext cx="10967575" cy="1325563"/>
          </a:xfrm>
        </p:spPr>
        <p:txBody>
          <a:bodyPr>
            <a:normAutofit fontScale="90000"/>
          </a:bodyPr>
          <a:lstStyle/>
          <a:p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Pēc tam, kad </a:t>
            </a:r>
            <a:r>
              <a:rPr lang="lv-LV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būvspeciālists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ir saskaņojis iesniegumu – turpmākos soļus izpilda būvkomersants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5FB50E-D16C-D1DC-9540-DE505EE56170}"/>
              </a:ext>
            </a:extLst>
          </p:cNvPr>
          <p:cNvSpPr txBox="1"/>
          <p:nvPr/>
        </p:nvSpPr>
        <p:spPr>
          <a:xfrm>
            <a:off x="576815" y="1891243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lv-LV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Izpildiet šīs instrukcijas 1; 2; 3 soli. </a:t>
            </a:r>
          </a:p>
          <a:p>
            <a:r>
              <a:rPr lang="lv-LV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Nospiediet sadaļu «Profils»  (ielogojieties, kā </a:t>
            </a:r>
            <a:r>
              <a:rPr lang="lv-LV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fiziska persona</a:t>
            </a:r>
            <a:r>
              <a:rPr lang="lv-LV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CF4F44C-A1EB-390A-B478-4D379DC1DC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4453" y="1690688"/>
            <a:ext cx="1552188" cy="2088397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7330215-5225-44E1-7B9D-D0EE37B46C53}"/>
              </a:ext>
            </a:extLst>
          </p:cNvPr>
          <p:cNvCxnSpPr>
            <a:cxnSpLocks/>
          </p:cNvCxnSpPr>
          <p:nvPr/>
        </p:nvCxnSpPr>
        <p:spPr>
          <a:xfrm>
            <a:off x="7508943" y="2385575"/>
            <a:ext cx="1574800" cy="110740"/>
          </a:xfrm>
          <a:prstGeom prst="straightConnector1">
            <a:avLst/>
          </a:prstGeom>
          <a:ln w="476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A596D0C4-2BA2-24DF-09CB-F631600E53B7}"/>
              </a:ext>
            </a:extLst>
          </p:cNvPr>
          <p:cNvSpPr/>
          <p:nvPr/>
        </p:nvSpPr>
        <p:spPr>
          <a:xfrm>
            <a:off x="9384453" y="2385759"/>
            <a:ext cx="1122553" cy="531655"/>
          </a:xfrm>
          <a:prstGeom prst="ellipse">
            <a:avLst/>
          </a:prstGeom>
          <a:solidFill>
            <a:schemeClr val="bg1">
              <a:alpha val="32000"/>
            </a:schemeClr>
          </a:solidFill>
          <a:ln w="41275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299573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93D8287-54F6-F76D-E142-9F9C5AD9CF87}"/>
              </a:ext>
            </a:extLst>
          </p:cNvPr>
          <p:cNvSpPr txBox="1"/>
          <p:nvPr/>
        </p:nvSpPr>
        <p:spPr>
          <a:xfrm>
            <a:off x="194043" y="32283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lv-LV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lv-LV" sz="1800">
                <a:latin typeface="Times New Roman" panose="02020603050405020304" pitchFamily="18" charset="0"/>
                <a:cs typeface="Times New Roman" panose="02020603050405020304" pitchFamily="18" charset="0"/>
              </a:rPr>
              <a:t>Izvēlieties </a:t>
            </a:r>
            <a:r>
              <a:rPr lang="lv-LV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sadaļu «Iesniegtie dokumenti»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F68CFF-41BA-5F0F-2A55-893C7A3203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0937" y="1406753"/>
            <a:ext cx="11530125" cy="20222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57E8A61-D2A8-0C0B-6B1F-A5CABDA475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2267" y="2060169"/>
            <a:ext cx="3769212" cy="497939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0E84EF72-44F0-C72F-898D-01CF884E10E8}"/>
              </a:ext>
            </a:extLst>
          </p:cNvPr>
          <p:cNvSpPr/>
          <p:nvPr/>
        </p:nvSpPr>
        <p:spPr>
          <a:xfrm>
            <a:off x="7807980" y="1886221"/>
            <a:ext cx="1122553" cy="531655"/>
          </a:xfrm>
          <a:prstGeom prst="ellipse">
            <a:avLst/>
          </a:prstGeom>
          <a:solidFill>
            <a:schemeClr val="bg1">
              <a:alpha val="32000"/>
            </a:schemeClr>
          </a:solidFill>
          <a:ln w="41275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2FAB7AD-7ECB-3220-7F2C-2C764116474A}"/>
              </a:ext>
            </a:extLst>
          </p:cNvPr>
          <p:cNvSpPr/>
          <p:nvPr/>
        </p:nvSpPr>
        <p:spPr>
          <a:xfrm>
            <a:off x="10172743" y="2198175"/>
            <a:ext cx="674832" cy="311391"/>
          </a:xfrm>
          <a:prstGeom prst="ellipse">
            <a:avLst/>
          </a:prstGeom>
          <a:solidFill>
            <a:schemeClr val="bg1">
              <a:alpha val="32000"/>
            </a:schemeClr>
          </a:solidFill>
          <a:ln w="41275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12E030-FFA4-D706-7C5C-9087B37C4B72}"/>
              </a:ext>
            </a:extLst>
          </p:cNvPr>
          <p:cNvSpPr txBox="1"/>
          <p:nvPr/>
        </p:nvSpPr>
        <p:spPr>
          <a:xfrm>
            <a:off x="8112641" y="692163"/>
            <a:ext cx="33457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lv-LV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Notīriet lauku «atlasīt arhivētus dokumentus» – spiediet «meklēt»</a:t>
            </a:r>
            <a:endParaRPr lang="lv-LV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396F2C0-AE1E-834E-EBBA-2A68CCA6AD81}"/>
              </a:ext>
            </a:extLst>
          </p:cNvPr>
          <p:cNvCxnSpPr>
            <a:cxnSpLocks/>
          </p:cNvCxnSpPr>
          <p:nvPr/>
        </p:nvCxnSpPr>
        <p:spPr>
          <a:xfrm>
            <a:off x="11214128" y="1338494"/>
            <a:ext cx="0" cy="923686"/>
          </a:xfrm>
          <a:prstGeom prst="straightConnector1">
            <a:avLst/>
          </a:prstGeom>
          <a:ln w="476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64EE6A30-F020-055A-80D8-222CF0A374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927" y="2919935"/>
            <a:ext cx="11561135" cy="509065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907CD5F-8F28-768E-23B5-B0CB87AF06C7}"/>
              </a:ext>
            </a:extLst>
          </p:cNvPr>
          <p:cNvCxnSpPr>
            <a:cxnSpLocks/>
          </p:cNvCxnSpPr>
          <p:nvPr/>
        </p:nvCxnSpPr>
        <p:spPr>
          <a:xfrm flipV="1">
            <a:off x="4104167" y="3250830"/>
            <a:ext cx="306425" cy="435832"/>
          </a:xfrm>
          <a:prstGeom prst="straightConnector1">
            <a:avLst/>
          </a:prstGeom>
          <a:ln w="476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A38C17C9-CBD5-3F94-EFD5-41210B79A684}"/>
              </a:ext>
            </a:extLst>
          </p:cNvPr>
          <p:cNvSpPr txBox="1"/>
          <p:nvPr/>
        </p:nvSpPr>
        <p:spPr>
          <a:xfrm>
            <a:off x="3125823" y="3686662"/>
            <a:ext cx="3859767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lv-LV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lv-LV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Spiediet «Pēdējo reizi mainīts» - kamēr parādās dokumenti ar jaunāko datumu</a:t>
            </a:r>
            <a:endParaRPr lang="lv-LV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98B9E2C-1B1F-1072-003A-EFE1F9E548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25" y="5791765"/>
            <a:ext cx="12184175" cy="91452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ADE4855D-930B-8B5D-3547-CA2FBE7AB49B}"/>
              </a:ext>
            </a:extLst>
          </p:cNvPr>
          <p:cNvSpPr txBox="1"/>
          <p:nvPr/>
        </p:nvSpPr>
        <p:spPr>
          <a:xfrm>
            <a:off x="9523708" y="4984265"/>
            <a:ext cx="228585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</a:t>
            </a:r>
            <a:r>
              <a:rPr lang="lv-LV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Pārbaudiet iesniegumu – un spiediet  «Tālāk»</a:t>
            </a:r>
            <a:endParaRPr lang="lv-LV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DF95DEA8-E15F-4E12-0DC2-B2853ED9BB4A}"/>
              </a:ext>
            </a:extLst>
          </p:cNvPr>
          <p:cNvSpPr/>
          <p:nvPr/>
        </p:nvSpPr>
        <p:spPr>
          <a:xfrm>
            <a:off x="11344063" y="6250508"/>
            <a:ext cx="674832" cy="311391"/>
          </a:xfrm>
          <a:prstGeom prst="ellipse">
            <a:avLst/>
          </a:prstGeom>
          <a:solidFill>
            <a:schemeClr val="bg1">
              <a:alpha val="32000"/>
            </a:schemeClr>
          </a:solidFill>
          <a:ln w="41275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7FF38E0A-4B5E-B7B5-1C1A-47F626292E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4294" y="1401258"/>
            <a:ext cx="1207749" cy="420419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87CF071-C287-AA21-592E-FBE1DE9D687F}"/>
              </a:ext>
            </a:extLst>
          </p:cNvPr>
          <p:cNvCxnSpPr>
            <a:cxnSpLocks/>
          </p:cNvCxnSpPr>
          <p:nvPr/>
        </p:nvCxnSpPr>
        <p:spPr>
          <a:xfrm>
            <a:off x="1216414" y="3407144"/>
            <a:ext cx="2122209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2D75EA38-B392-2EC8-DCBE-E915212D4E6A}"/>
              </a:ext>
            </a:extLst>
          </p:cNvPr>
          <p:cNvCxnSpPr>
            <a:cxnSpLocks/>
          </p:cNvCxnSpPr>
          <p:nvPr/>
        </p:nvCxnSpPr>
        <p:spPr>
          <a:xfrm flipV="1">
            <a:off x="1612781" y="3474011"/>
            <a:ext cx="232523" cy="1521217"/>
          </a:xfrm>
          <a:prstGeom prst="straightConnector1">
            <a:avLst/>
          </a:prstGeom>
          <a:ln w="476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CAAFACD6-978F-42C4-EC74-8C602406D4A0}"/>
              </a:ext>
            </a:extLst>
          </p:cNvPr>
          <p:cNvSpPr txBox="1"/>
          <p:nvPr/>
        </p:nvSpPr>
        <p:spPr>
          <a:xfrm>
            <a:off x="1612781" y="4880184"/>
            <a:ext cx="385976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lv-LV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Nospiediet</a:t>
            </a:r>
            <a:endParaRPr lang="lv-LV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6496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761CFA1F-FDFB-817C-7244-478E1D8426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1025"/>
            <a:ext cx="12192000" cy="204601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0957F1D-EC30-75F5-4E5F-D8300FBC64E4}"/>
              </a:ext>
            </a:extLst>
          </p:cNvPr>
          <p:cNvSpPr txBox="1"/>
          <p:nvPr/>
        </p:nvSpPr>
        <p:spPr>
          <a:xfrm>
            <a:off x="1385631" y="1730818"/>
            <a:ext cx="25695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lv-LV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lv-LV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lv-LV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1953945-F953-15E0-7718-EB5F6AD85F7A}"/>
              </a:ext>
            </a:extLst>
          </p:cNvPr>
          <p:cNvCxnSpPr>
            <a:cxnSpLocks/>
          </p:cNvCxnSpPr>
          <p:nvPr/>
        </p:nvCxnSpPr>
        <p:spPr>
          <a:xfrm flipV="1">
            <a:off x="1749796" y="1134187"/>
            <a:ext cx="1284768" cy="711928"/>
          </a:xfrm>
          <a:prstGeom prst="straightConnector1">
            <a:avLst/>
          </a:prstGeom>
          <a:ln w="476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6D683B1-CB0F-CE59-C4B4-DC104698B762}"/>
              </a:ext>
            </a:extLst>
          </p:cNvPr>
          <p:cNvSpPr txBox="1"/>
          <p:nvPr/>
        </p:nvSpPr>
        <p:spPr>
          <a:xfrm>
            <a:off x="2670399" y="2312425"/>
            <a:ext cx="25695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</a:t>
            </a:r>
            <a:r>
              <a:rPr lang="lv-LV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lv-LV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330BD22-4F76-2394-D995-83C75BDE6ACD}"/>
              </a:ext>
            </a:extLst>
          </p:cNvPr>
          <p:cNvSpPr/>
          <p:nvPr/>
        </p:nvSpPr>
        <p:spPr>
          <a:xfrm>
            <a:off x="2955560" y="1915484"/>
            <a:ext cx="1020727" cy="453429"/>
          </a:xfrm>
          <a:prstGeom prst="ellipse">
            <a:avLst/>
          </a:prstGeom>
          <a:solidFill>
            <a:schemeClr val="bg1">
              <a:alpha val="32000"/>
            </a:schemeClr>
          </a:solidFill>
          <a:ln w="41275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4FAF9F7-5E55-17A2-DE6B-6EC2E1C78D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3352591"/>
            <a:ext cx="12192000" cy="211544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3382193-50FF-0D09-C2AC-D1BC09BFDC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3322" y="3305908"/>
            <a:ext cx="1440472" cy="47092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C9BD39C-AE47-28F0-447B-7266E0F509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63725" y="4879078"/>
            <a:ext cx="1504105" cy="58895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DCA4EF1-8CD7-38AF-E031-963849B081AA}"/>
              </a:ext>
            </a:extLst>
          </p:cNvPr>
          <p:cNvSpPr txBox="1"/>
          <p:nvPr/>
        </p:nvSpPr>
        <p:spPr>
          <a:xfrm>
            <a:off x="5449041" y="5954202"/>
            <a:ext cx="59490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Iesniegto</a:t>
            </a:r>
            <a:r>
              <a:rPr lang="lv-LV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dokumentu statuss - IESNIEGTS</a:t>
            </a:r>
            <a:endParaRPr lang="lv-LV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386C36C-D4A5-A90F-C201-1F682F37291C}"/>
              </a:ext>
            </a:extLst>
          </p:cNvPr>
          <p:cNvCxnSpPr>
            <a:cxnSpLocks/>
          </p:cNvCxnSpPr>
          <p:nvPr/>
        </p:nvCxnSpPr>
        <p:spPr>
          <a:xfrm flipV="1">
            <a:off x="6007395" y="5468034"/>
            <a:ext cx="1379429" cy="486168"/>
          </a:xfrm>
          <a:prstGeom prst="straightConnector1">
            <a:avLst/>
          </a:prstGeom>
          <a:ln w="476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>
            <a:extLst>
              <a:ext uri="{FF2B5EF4-FFF2-40B4-BE49-F238E27FC236}">
                <a16:creationId xmlns:a16="http://schemas.microsoft.com/office/drawing/2014/main" id="{1ABA54AB-F54C-4D98-399C-28E735325128}"/>
              </a:ext>
            </a:extLst>
          </p:cNvPr>
          <p:cNvSpPr/>
          <p:nvPr/>
        </p:nvSpPr>
        <p:spPr>
          <a:xfrm>
            <a:off x="7612848" y="5159680"/>
            <a:ext cx="1020727" cy="453429"/>
          </a:xfrm>
          <a:prstGeom prst="ellipse">
            <a:avLst/>
          </a:prstGeom>
          <a:solidFill>
            <a:schemeClr val="bg1">
              <a:alpha val="32000"/>
            </a:schemeClr>
          </a:solidFill>
          <a:ln w="41275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6740625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19C32-7633-29D4-96F6-F94151775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440" y="121285"/>
            <a:ext cx="10515600" cy="1325563"/>
          </a:xfrm>
        </p:spPr>
        <p:txBody>
          <a:bodyPr>
            <a:normAutofit/>
          </a:bodyPr>
          <a:lstStyle/>
          <a:p>
            <a:r>
              <a:rPr lang="lv-LV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Citas pamācības saistībā ar būvkomersantu </a:t>
            </a:r>
            <a:r>
              <a:rPr lang="lv-LV" sz="3600">
                <a:latin typeface="Times New Roman" panose="02020603050405020304" pitchFamily="18" charset="0"/>
                <a:cs typeface="Times New Roman" panose="02020603050405020304" pitchFamily="18" charset="0"/>
              </a:rPr>
              <a:t>reģistra e-pakalpojumiem:</a:t>
            </a:r>
            <a:endParaRPr lang="lv-LV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2AE717-AA6A-9607-5585-104151F1D4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960" y="1446849"/>
            <a:ext cx="11785600" cy="3450616"/>
          </a:xfrm>
        </p:spPr>
        <p:txBody>
          <a:bodyPr>
            <a:normAutofit/>
          </a:bodyPr>
          <a:lstStyle/>
          <a:p>
            <a:r>
              <a:rPr lang="lv-LV" sz="1700" i="0" dirty="0">
                <a:solidFill>
                  <a:srgbClr val="2424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Ikgadējās informācijas atjaunošana būvkomersantu reģistrā: </a:t>
            </a:r>
            <a:r>
              <a:rPr lang="lv-LV" sz="1700" i="0" dirty="0">
                <a:solidFill>
                  <a:srgbClr val="2424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https://bis.gov.lv/cms/ckeditor_assets/files/7e75d2708895aaa9378ed810683c5339c6a8987d/Ikgadejas_informacijas_iesniegsanas_pamaciba_2023_aktual.pdf</a:t>
            </a:r>
            <a:endParaRPr lang="lv-LV" sz="1700" dirty="0">
              <a:solidFill>
                <a:srgbClr val="2424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v-LV" sz="1700" dirty="0">
                <a:solidFill>
                  <a:srgbClr val="24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lv-LV" sz="1700" b="0" i="0" dirty="0">
                <a:solidFill>
                  <a:srgbClr val="2424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 izslēgšanu no būvkomersantu reģistra: </a:t>
            </a:r>
            <a:r>
              <a:rPr lang="lv-LV" sz="1700" b="0" i="0" dirty="0">
                <a:solidFill>
                  <a:srgbClr val="2424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https://bis.gov.lv/system/resources/W1siZiIsIjIwMTgvMTAvMDQvMTBfMDRfMDdfMzc4X0llc25pZWdzYW5hc19wYW1hY2liYV9penNsZWdzYW5hLnBkZiJdXQ/Iesniegsanas%20pamaciba-izslegsana.pdf</a:t>
            </a:r>
            <a:endParaRPr lang="lv-LV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645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F7A03-BD24-2979-66E1-6713F00F0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Ziņu izmaiņu iesniegšana BIS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0345EFD-35C5-7F07-6229-BF2BEAE744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600" y="2932852"/>
            <a:ext cx="10515600" cy="120862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79B6C77-7973-4AE2-49EA-E4FD58FC3320}"/>
              </a:ext>
            </a:extLst>
          </p:cNvPr>
          <p:cNvSpPr txBox="1"/>
          <p:nvPr/>
        </p:nvSpPr>
        <p:spPr>
          <a:xfrm>
            <a:off x="619409" y="1942438"/>
            <a:ext cx="53601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Autorizējieties BIS profilā (</a:t>
            </a:r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https://bis.gov.lv/lv</a:t>
            </a:r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CED4717-B2BE-7433-D8D8-9D06BB861530}"/>
              </a:ext>
            </a:extLst>
          </p:cNvPr>
          <p:cNvSpPr/>
          <p:nvPr/>
        </p:nvSpPr>
        <p:spPr>
          <a:xfrm>
            <a:off x="10332720" y="2835796"/>
            <a:ext cx="1310640" cy="759404"/>
          </a:xfrm>
          <a:prstGeom prst="ellipse">
            <a:avLst/>
          </a:prstGeom>
          <a:solidFill>
            <a:schemeClr val="bg1">
              <a:alpha val="32000"/>
            </a:schemeClr>
          </a:solidFill>
          <a:ln w="41275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A2F77A3-5CC3-B31E-CABD-4F4BEC323DA6}"/>
              </a:ext>
            </a:extLst>
          </p:cNvPr>
          <p:cNvCxnSpPr>
            <a:cxnSpLocks/>
          </p:cNvCxnSpPr>
          <p:nvPr/>
        </p:nvCxnSpPr>
        <p:spPr>
          <a:xfrm flipH="1">
            <a:off x="11216640" y="2181138"/>
            <a:ext cx="289560" cy="551175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3376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B67B6B9-7F8C-AA3F-8BE9-8B707FFDDF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1360" y="722524"/>
            <a:ext cx="5990897" cy="5412952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3E208B2-D2B8-430A-128E-C29503D9F9FB}"/>
              </a:ext>
            </a:extLst>
          </p:cNvPr>
          <p:cNvSpPr txBox="1"/>
          <p:nvPr/>
        </p:nvSpPr>
        <p:spPr>
          <a:xfrm>
            <a:off x="489743" y="3228945"/>
            <a:ext cx="49075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Veiciet elektroniskās identitātes verifikāciju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0C126E4-CA38-4C75-9FBA-E56A82D2763A}"/>
              </a:ext>
            </a:extLst>
          </p:cNvPr>
          <p:cNvCxnSpPr>
            <a:cxnSpLocks/>
          </p:cNvCxnSpPr>
          <p:nvPr/>
        </p:nvCxnSpPr>
        <p:spPr>
          <a:xfrm flipV="1">
            <a:off x="5058561" y="943368"/>
            <a:ext cx="577864" cy="336662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E70F8B33-D175-6FF6-F071-69B79060B146}"/>
              </a:ext>
            </a:extLst>
          </p:cNvPr>
          <p:cNvSpPr/>
          <p:nvPr/>
        </p:nvSpPr>
        <p:spPr>
          <a:xfrm>
            <a:off x="5692403" y="606706"/>
            <a:ext cx="807194" cy="673324"/>
          </a:xfrm>
          <a:prstGeom prst="ellipse">
            <a:avLst/>
          </a:prstGeom>
          <a:solidFill>
            <a:schemeClr val="bg1">
              <a:alpha val="32000"/>
            </a:schemeClr>
          </a:solidFill>
          <a:ln w="41275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9A6712C-82EB-1476-D8BB-48FDFC509A42}"/>
              </a:ext>
            </a:extLst>
          </p:cNvPr>
          <p:cNvSpPr txBox="1"/>
          <p:nvPr/>
        </p:nvSpPr>
        <p:spPr>
          <a:xfrm>
            <a:off x="489743" y="1040644"/>
            <a:ext cx="43027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Piekrītiet identifikācijas noteikumiem</a:t>
            </a:r>
          </a:p>
          <a:p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personas datu apstrādei</a:t>
            </a:r>
          </a:p>
        </p:txBody>
      </p:sp>
    </p:spTree>
    <p:extLst>
      <p:ext uri="{BB962C8B-B14F-4D97-AF65-F5344CB8AC3E}">
        <p14:creationId xmlns:p14="http://schemas.microsoft.com/office/powerpoint/2010/main" val="3414539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69728-52AE-815A-6BB8-7691CD81A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865" y="267728"/>
            <a:ext cx="10878730" cy="1325563"/>
          </a:xfrm>
        </p:spPr>
        <p:txBody>
          <a:bodyPr/>
          <a:lstStyle/>
          <a:p>
            <a:r>
              <a:rPr lang="lv-LV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lv-LV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Sadaļā PANELIS nospiediet «Būvkomersantu reģistra e-pakalpojumi»</a:t>
            </a:r>
            <a:endParaRPr lang="lv-LV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E6B492-4BBA-C9D1-EEDF-8F34133407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58466A-BDD8-C1FE-F3EF-544989979A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867" y="1506932"/>
            <a:ext cx="10886265" cy="47919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4137554-3B58-1901-70DF-BB319495EB4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</a:extLst>
          </a:blip>
          <a:srcRect t="-530" b="58087"/>
          <a:stretch/>
        </p:blipFill>
        <p:spPr>
          <a:xfrm>
            <a:off x="645330" y="1506932"/>
            <a:ext cx="10886265" cy="20338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AFBE30B-ABA1-E5A5-8C64-F877CDFC05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55307" y="1593291"/>
            <a:ext cx="7283824" cy="4705592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A302DD6-3116-41F8-B25A-FC9D1561FD13}"/>
              </a:ext>
            </a:extLst>
          </p:cNvPr>
          <p:cNvCxnSpPr>
            <a:cxnSpLocks/>
          </p:cNvCxnSpPr>
          <p:nvPr/>
        </p:nvCxnSpPr>
        <p:spPr>
          <a:xfrm>
            <a:off x="260059" y="3305262"/>
            <a:ext cx="684821" cy="829858"/>
          </a:xfrm>
          <a:prstGeom prst="straightConnector1">
            <a:avLst/>
          </a:prstGeom>
          <a:ln w="476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1D085754-9E11-06C9-EDFB-5E7A8425413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1416" y="4456301"/>
            <a:ext cx="3505380" cy="2063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055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9471438-0137-AAA0-8944-6E27DA6BB2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95717" y="52690"/>
            <a:ext cx="6696283" cy="28432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1BD7C2B-B95D-EA80-D1E0-7FFE44407A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1393" y="2296160"/>
            <a:ext cx="6414394" cy="93099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D0A742D-5D9A-92BC-F5BD-927388948B01}"/>
              </a:ext>
            </a:extLst>
          </p:cNvPr>
          <p:cNvSpPr txBox="1"/>
          <p:nvPr/>
        </p:nvSpPr>
        <p:spPr>
          <a:xfrm>
            <a:off x="329698" y="1040722"/>
            <a:ext cx="5004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Nospiediet «Iesniegums par ziņu izmaiņām»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8888DD9-0F8D-9038-BD07-01916425CD0C}"/>
              </a:ext>
            </a:extLst>
          </p:cNvPr>
          <p:cNvCxnSpPr>
            <a:cxnSpLocks/>
          </p:cNvCxnSpPr>
          <p:nvPr/>
        </p:nvCxnSpPr>
        <p:spPr>
          <a:xfrm>
            <a:off x="4867930" y="1701800"/>
            <a:ext cx="663463" cy="705734"/>
          </a:xfrm>
          <a:prstGeom prst="straightConnector1">
            <a:avLst/>
          </a:prstGeom>
          <a:ln w="476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1EEAA52E-3706-2175-F68F-40556F9848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42" y="3031623"/>
            <a:ext cx="10977523" cy="3826377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BA2F799B-193C-5D9B-62F7-26D1B6C6DF93}"/>
              </a:ext>
            </a:extLst>
          </p:cNvPr>
          <p:cNvSpPr/>
          <p:nvPr/>
        </p:nvSpPr>
        <p:spPr>
          <a:xfrm>
            <a:off x="9420447" y="3275479"/>
            <a:ext cx="2602474" cy="133905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lv-LV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Sameklējiet komersantu, rakstot vienoto reģistrācijas numuru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10DF1D1-7016-F7C3-2F03-A2A3DEC02E1B}"/>
              </a:ext>
            </a:extLst>
          </p:cNvPr>
          <p:cNvCxnSpPr>
            <a:cxnSpLocks/>
          </p:cNvCxnSpPr>
          <p:nvPr/>
        </p:nvCxnSpPr>
        <p:spPr>
          <a:xfrm flipH="1">
            <a:off x="6949140" y="3914161"/>
            <a:ext cx="1789450" cy="202393"/>
          </a:xfrm>
          <a:prstGeom prst="straightConnector1">
            <a:avLst/>
          </a:prstGeom>
          <a:ln w="476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D26EEB4F-E04C-632F-DC90-6653EC2B77B6}"/>
              </a:ext>
            </a:extLst>
          </p:cNvPr>
          <p:cNvSpPr/>
          <p:nvPr/>
        </p:nvSpPr>
        <p:spPr>
          <a:xfrm>
            <a:off x="9959602" y="6103266"/>
            <a:ext cx="828639" cy="591149"/>
          </a:xfrm>
          <a:prstGeom prst="ellipse">
            <a:avLst/>
          </a:prstGeom>
          <a:solidFill>
            <a:schemeClr val="bg1">
              <a:alpha val="32000"/>
            </a:schemeClr>
          </a:solidFill>
          <a:ln w="41275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6A32061-6355-6F45-A9FA-8E5149A58855}"/>
              </a:ext>
            </a:extLst>
          </p:cNvPr>
          <p:cNvSpPr txBox="1"/>
          <p:nvPr/>
        </p:nvSpPr>
        <p:spPr>
          <a:xfrm>
            <a:off x="9739030" y="5805211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endParaRPr lang="lv-LV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624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0D8279F-4495-BCEB-3ACD-4F7001276E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459" y="1847293"/>
            <a:ext cx="11619507" cy="435133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4588186-6CF5-B843-FD53-9A9A0E059D0D}"/>
              </a:ext>
            </a:extLst>
          </p:cNvPr>
          <p:cNvSpPr/>
          <p:nvPr/>
        </p:nvSpPr>
        <p:spPr>
          <a:xfrm>
            <a:off x="3464560" y="3139440"/>
            <a:ext cx="1605280" cy="1371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5261F15-170A-3190-884E-F4392AF5CD99}"/>
              </a:ext>
            </a:extLst>
          </p:cNvPr>
          <p:cNvSpPr/>
          <p:nvPr/>
        </p:nvSpPr>
        <p:spPr>
          <a:xfrm>
            <a:off x="6145253" y="3429000"/>
            <a:ext cx="386080" cy="1371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65AD588-CDD4-8388-3658-55EBB034A5BF}"/>
              </a:ext>
            </a:extLst>
          </p:cNvPr>
          <p:cNvSpPr/>
          <p:nvPr/>
        </p:nvSpPr>
        <p:spPr>
          <a:xfrm>
            <a:off x="6096000" y="3688080"/>
            <a:ext cx="1524000" cy="1219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7857295-1AB2-8D14-0618-AF32F5D4E913}"/>
              </a:ext>
            </a:extLst>
          </p:cNvPr>
          <p:cNvSpPr/>
          <p:nvPr/>
        </p:nvSpPr>
        <p:spPr>
          <a:xfrm>
            <a:off x="6419573" y="4124960"/>
            <a:ext cx="1524000" cy="1219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90DCD5B-5C15-3584-FA36-3B028C2F23AC}"/>
              </a:ext>
            </a:extLst>
          </p:cNvPr>
          <p:cNvSpPr txBox="1"/>
          <p:nvPr/>
        </p:nvSpPr>
        <p:spPr>
          <a:xfrm>
            <a:off x="365760" y="659369"/>
            <a:ext cx="2037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Piemērs 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3A52A1C-98C5-9816-B226-1242014E90C8}"/>
              </a:ext>
            </a:extLst>
          </p:cNvPr>
          <p:cNvSpPr/>
          <p:nvPr/>
        </p:nvSpPr>
        <p:spPr>
          <a:xfrm>
            <a:off x="10650483" y="5605426"/>
            <a:ext cx="807194" cy="673324"/>
          </a:xfrm>
          <a:prstGeom prst="ellipse">
            <a:avLst/>
          </a:prstGeom>
          <a:solidFill>
            <a:schemeClr val="bg1">
              <a:alpha val="32000"/>
            </a:schemeClr>
          </a:solidFill>
          <a:ln w="41275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B6367BA-7B61-0687-DCEE-5B9E37CE4AC2}"/>
              </a:ext>
            </a:extLst>
          </p:cNvPr>
          <p:cNvSpPr txBox="1"/>
          <p:nvPr/>
        </p:nvSpPr>
        <p:spPr>
          <a:xfrm>
            <a:off x="10677054" y="5125197"/>
            <a:ext cx="377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</a:t>
            </a:r>
            <a:endParaRPr lang="lv-LV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4992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150FDE7-D821-4815-1D6B-859ED084AB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4748" y="1919605"/>
            <a:ext cx="7817252" cy="3816546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E182052-340F-1C3F-01C0-F7E802304A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68398" y="1919605"/>
            <a:ext cx="7823602" cy="1727289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B186F02-9071-BC71-EF01-CF073ED465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77717" y="4222345"/>
            <a:ext cx="7604963" cy="93835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0550208-B819-486F-19B9-F4A11798C84F}"/>
              </a:ext>
            </a:extLst>
          </p:cNvPr>
          <p:cNvSpPr txBox="1"/>
          <p:nvPr/>
        </p:nvSpPr>
        <p:spPr>
          <a:xfrm>
            <a:off x="375920" y="537449"/>
            <a:ext cx="10728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Sadaļu «Papildus darbības» izmantojiet, ja vēlaties </a:t>
            </a:r>
            <a:r>
              <a:rPr lang="lv-LV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apturēt reģistrāciju </a:t>
            </a:r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līdz 6 mēnešiem, ja nē,</a:t>
            </a:r>
          </a:p>
          <a:p>
            <a:pPr algn="ctr"/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tad spiediet Tālāk (uz 8. soli).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7D2F283-0A4A-C158-6763-AD57F62D5138}"/>
              </a:ext>
            </a:extLst>
          </p:cNvPr>
          <p:cNvSpPr txBox="1"/>
          <p:nvPr/>
        </p:nvSpPr>
        <p:spPr>
          <a:xfrm>
            <a:off x="375920" y="1685924"/>
            <a:ext cx="34544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Apturēt </a:t>
            </a:r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reģistrāciju līdz 6 mēnešiem:</a:t>
            </a:r>
          </a:p>
          <a:p>
            <a:endParaRPr lang="lv-LV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Sadaļā «Papildus darbības» izvēlēties opciju «Apturēt reģistrāciju»</a:t>
            </a:r>
          </a:p>
          <a:p>
            <a:endParaRPr lang="lv-LV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Ievadiet datumu līdz kuram vēlaties apturēt reģistrāciju, kas no pašreizējā datuma ir 6 mēnešu laikā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DFD138E-4248-1CD8-CB56-94F914ACED4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20547" y="3588239"/>
            <a:ext cx="7792868" cy="1040701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1ECDFF1-5B24-2924-711E-C4E28E813CE5}"/>
              </a:ext>
            </a:extLst>
          </p:cNvPr>
          <p:cNvCxnSpPr>
            <a:cxnSpLocks/>
          </p:cNvCxnSpPr>
          <p:nvPr/>
        </p:nvCxnSpPr>
        <p:spPr>
          <a:xfrm>
            <a:off x="3782884" y="2993879"/>
            <a:ext cx="506928" cy="594360"/>
          </a:xfrm>
          <a:prstGeom prst="straightConnector1">
            <a:avLst/>
          </a:prstGeom>
          <a:ln w="476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444285EB-CC1F-88EB-3E54-DCA4890661DB}"/>
              </a:ext>
            </a:extLst>
          </p:cNvPr>
          <p:cNvSpPr/>
          <p:nvPr/>
        </p:nvSpPr>
        <p:spPr>
          <a:xfrm>
            <a:off x="11199123" y="5160699"/>
            <a:ext cx="807194" cy="673324"/>
          </a:xfrm>
          <a:prstGeom prst="ellipse">
            <a:avLst/>
          </a:prstGeom>
          <a:solidFill>
            <a:schemeClr val="bg1">
              <a:alpha val="32000"/>
            </a:schemeClr>
          </a:solidFill>
          <a:ln w="41275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396480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616C9EC-04FE-58C9-C70B-E9BBB69BC3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0083" y="565785"/>
            <a:ext cx="7906156" cy="7429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1F40D45-71BC-6645-D706-BF37A9E96412}"/>
              </a:ext>
            </a:extLst>
          </p:cNvPr>
          <p:cNvSpPr txBox="1"/>
          <p:nvPr/>
        </p:nvSpPr>
        <p:spPr>
          <a:xfrm>
            <a:off x="365761" y="565785"/>
            <a:ext cx="31800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Šajā gadījumā pievienojiet      pilnvaru, kas apliecina Jūsu tiesības iesniegt informāciju uzņēmuma vārdā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782E75D-BDD3-6E45-B027-1781A7BB69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8987" y="2475669"/>
            <a:ext cx="7817252" cy="381654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2AF7FE4-119E-EBF6-0060-7E7C2596A0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17660" y="2509828"/>
            <a:ext cx="7950609" cy="231151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77D4835-ABFB-3BBF-A4D7-DAD93726535A}"/>
              </a:ext>
            </a:extLst>
          </p:cNvPr>
          <p:cNvSpPr txBox="1"/>
          <p:nvPr/>
        </p:nvSpPr>
        <p:spPr>
          <a:xfrm>
            <a:off x="241172" y="4621292"/>
            <a:ext cx="31800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</a:t>
            </a:r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«Pievienot dokumentu»  </a:t>
            </a:r>
            <a:r>
              <a:rPr lang="lv-LV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skenētu vai elektroniski parakstītu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542F85C-5B9A-E132-E50A-FFF47E2E436D}"/>
              </a:ext>
            </a:extLst>
          </p:cNvPr>
          <p:cNvCxnSpPr>
            <a:cxnSpLocks/>
          </p:cNvCxnSpPr>
          <p:nvPr/>
        </p:nvCxnSpPr>
        <p:spPr>
          <a:xfrm>
            <a:off x="3180080" y="4968777"/>
            <a:ext cx="629780" cy="236179"/>
          </a:xfrm>
          <a:prstGeom prst="straightConnector1">
            <a:avLst/>
          </a:prstGeom>
          <a:ln w="476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F87820FE-FFB6-3776-BF6C-7007224CFA7B}"/>
              </a:ext>
            </a:extLst>
          </p:cNvPr>
          <p:cNvSpPr/>
          <p:nvPr/>
        </p:nvSpPr>
        <p:spPr>
          <a:xfrm>
            <a:off x="10863843" y="5757826"/>
            <a:ext cx="807194" cy="673324"/>
          </a:xfrm>
          <a:prstGeom prst="ellipse">
            <a:avLst/>
          </a:prstGeom>
          <a:solidFill>
            <a:schemeClr val="bg1">
              <a:alpha val="32000"/>
            </a:schemeClr>
          </a:solidFill>
          <a:ln w="41275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7CB75CD-AD23-F4D7-3DD9-7FE7A256AB08}"/>
              </a:ext>
            </a:extLst>
          </p:cNvPr>
          <p:cNvSpPr txBox="1"/>
          <p:nvPr/>
        </p:nvSpPr>
        <p:spPr>
          <a:xfrm>
            <a:off x="10762173" y="5357716"/>
            <a:ext cx="5052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</a:t>
            </a:r>
            <a:endParaRPr lang="lv-LV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9650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86EC7FB-D5AD-966C-968B-2AD21CDC65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035"/>
            <a:ext cx="6827519" cy="513551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0BEC764-A01E-B35B-8DAE-336E251C395D}"/>
              </a:ext>
            </a:extLst>
          </p:cNvPr>
          <p:cNvSpPr txBox="1"/>
          <p:nvPr/>
        </p:nvSpPr>
        <p:spPr>
          <a:xfrm>
            <a:off x="8615680" y="261158"/>
            <a:ext cx="31800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11. </a:t>
            </a:r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Šeit ir iespēja:</a:t>
            </a:r>
          </a:p>
          <a:p>
            <a:endParaRPr lang="lv-LV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Norādīt jaunus </a:t>
            </a:r>
            <a:r>
              <a:rPr lang="lv-LV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būvspeciālistus</a:t>
            </a:r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Labot esošo </a:t>
            </a:r>
            <a:r>
              <a:rPr lang="lv-LV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būvspeciālistu</a:t>
            </a:r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līgumus;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Norādīt, ka </a:t>
            </a:r>
            <a:r>
              <a:rPr lang="lv-LV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būvspeciālists</a:t>
            </a:r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ir atbrīvots no amata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E198BF-D26C-6A43-88E0-74614BFF88C5}"/>
              </a:ext>
            </a:extLst>
          </p:cNvPr>
          <p:cNvSpPr txBox="1"/>
          <p:nvPr/>
        </p:nvSpPr>
        <p:spPr>
          <a:xfrm>
            <a:off x="5003799" y="3054826"/>
            <a:ext cx="47372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lv-LV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Darba īgumam jābūt reģistrētam VID </a:t>
            </a:r>
            <a:r>
              <a:rPr lang="lv-LV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lv-LV" sz="2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A228FE9-44A5-B47A-BB9B-76FEA7FFCD50}"/>
              </a:ext>
            </a:extLst>
          </p:cNvPr>
          <p:cNvCxnSpPr>
            <a:cxnSpLocks/>
          </p:cNvCxnSpPr>
          <p:nvPr/>
        </p:nvCxnSpPr>
        <p:spPr>
          <a:xfrm flipH="1" flipV="1">
            <a:off x="7144416" y="1046480"/>
            <a:ext cx="1318864" cy="731073"/>
          </a:xfrm>
          <a:prstGeom prst="straightConnector1">
            <a:avLst/>
          </a:prstGeom>
          <a:ln w="476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11BB9428-F5AD-CB36-13ED-7CB6897CCF64}"/>
              </a:ext>
            </a:extLst>
          </p:cNvPr>
          <p:cNvSpPr txBox="1"/>
          <p:nvPr/>
        </p:nvSpPr>
        <p:spPr>
          <a:xfrm>
            <a:off x="3647439" y="3777212"/>
            <a:ext cx="56515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12. </a:t>
            </a:r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Lai iekļautu iesniegumā </a:t>
            </a:r>
            <a:r>
              <a:rPr lang="lv-LV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būvspeciālistu</a:t>
            </a:r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spiediet </a:t>
            </a:r>
            <a:r>
              <a:rPr lang="lv-LV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«Pievienot sarakstam». </a:t>
            </a:r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Sarakstā var norādīt vairākus </a:t>
            </a:r>
            <a:r>
              <a:rPr lang="lv-LV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būvspeciālistus</a:t>
            </a:r>
            <a:endParaRPr lang="lv-LV" sz="2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57FE5CD-936A-DF0B-97B1-4AC3781D93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1222" y="4706780"/>
            <a:ext cx="8725251" cy="2103223"/>
          </a:xfrm>
          <a:prstGeom prst="rect">
            <a:avLst/>
          </a:prstGeom>
        </p:spPr>
      </p:pic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B36D9BD-49DB-A11D-B070-B284172785F1}"/>
              </a:ext>
            </a:extLst>
          </p:cNvPr>
          <p:cNvCxnSpPr>
            <a:cxnSpLocks/>
          </p:cNvCxnSpPr>
          <p:nvPr/>
        </p:nvCxnSpPr>
        <p:spPr>
          <a:xfrm flipH="1">
            <a:off x="1635760" y="4131155"/>
            <a:ext cx="1859280" cy="780128"/>
          </a:xfrm>
          <a:prstGeom prst="straightConnector1">
            <a:avLst/>
          </a:prstGeom>
          <a:ln w="476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A71CE3A7-CC47-27EE-F776-7DB64DF4755E}"/>
              </a:ext>
            </a:extLst>
          </p:cNvPr>
          <p:cNvSpPr/>
          <p:nvPr/>
        </p:nvSpPr>
        <p:spPr>
          <a:xfrm>
            <a:off x="86468" y="4706780"/>
            <a:ext cx="1293122" cy="584518"/>
          </a:xfrm>
          <a:prstGeom prst="ellipse">
            <a:avLst/>
          </a:prstGeom>
          <a:solidFill>
            <a:schemeClr val="bg1">
              <a:alpha val="32000"/>
            </a:schemeClr>
          </a:solidFill>
          <a:ln w="41275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34A7FC9-83E4-0818-4A2A-45831FC6C58C}"/>
              </a:ext>
            </a:extLst>
          </p:cNvPr>
          <p:cNvSpPr/>
          <p:nvPr/>
        </p:nvSpPr>
        <p:spPr>
          <a:xfrm>
            <a:off x="11043919" y="6278879"/>
            <a:ext cx="1122553" cy="531655"/>
          </a:xfrm>
          <a:prstGeom prst="ellipse">
            <a:avLst/>
          </a:prstGeom>
          <a:solidFill>
            <a:schemeClr val="bg1">
              <a:alpha val="32000"/>
            </a:schemeClr>
          </a:solidFill>
          <a:ln w="41275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CD737D6-3282-D0DE-D390-96CBA4B19E8D}"/>
              </a:ext>
            </a:extLst>
          </p:cNvPr>
          <p:cNvSpPr txBox="1"/>
          <p:nvPr/>
        </p:nvSpPr>
        <p:spPr>
          <a:xfrm>
            <a:off x="11543127" y="5758391"/>
            <a:ext cx="5052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13.</a:t>
            </a:r>
            <a:endParaRPr lang="lv-LV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487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849</TotalTime>
  <Words>516</Words>
  <Application>Microsoft Office PowerPoint</Application>
  <PresentationFormat>Widescreen</PresentationFormat>
  <Paragraphs>60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Office Theme</vt:lpstr>
      <vt:lpstr>Ziņu izmaiņas būvkomersantu reģistrā ir jāveic, ja:</vt:lpstr>
      <vt:lpstr>Ziņu izmaiņu iesniegšana BIS</vt:lpstr>
      <vt:lpstr>PowerPoint Presentation</vt:lpstr>
      <vt:lpstr>4. Sadaļā PANELIS nospiediet «Būvkomersantu reģistra e-pakalpojumi»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Kad iesniegums ir nodots saskaņošanai, būvspeciālists izpilda nākamos soļus</vt:lpstr>
      <vt:lpstr>PowerPoint Presentation</vt:lpstr>
      <vt:lpstr>Atrodiet pašā apakšā</vt:lpstr>
      <vt:lpstr>Pēc tam, kad būvspeciālists ir saskaņojis iesniegumu – turpmākos soļus izpilda būvkomersants</vt:lpstr>
      <vt:lpstr>PowerPoint Presentation</vt:lpstr>
      <vt:lpstr>PowerPoint Presentation</vt:lpstr>
      <vt:lpstr>Citas pamācības saistībā ar būvkomersantu reģistra e-pakalpojumiem: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Ziņu izmaiņas veic tad, ja:</dc:title>
  <dc:creator>Monika Hakimjanova</dc:creator>
  <cp:lastModifiedBy>Elīna Balgalve</cp:lastModifiedBy>
  <cp:revision>14</cp:revision>
  <dcterms:created xsi:type="dcterms:W3CDTF">2023-07-19T20:38:02Z</dcterms:created>
  <dcterms:modified xsi:type="dcterms:W3CDTF">2023-08-15T12:35:20Z</dcterms:modified>
</cp:coreProperties>
</file>