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13" r:id="rId5"/>
    <p:sldId id="446" r:id="rId6"/>
    <p:sldId id="414" r:id="rId7"/>
    <p:sldId id="444" r:id="rId8"/>
    <p:sldId id="452" r:id="rId9"/>
    <p:sldId id="418" r:id="rId10"/>
    <p:sldId id="453" r:id="rId11"/>
    <p:sldId id="450" r:id="rId12"/>
    <p:sldId id="454" r:id="rId13"/>
    <p:sldId id="447" r:id="rId14"/>
    <p:sldId id="448" r:id="rId15"/>
    <p:sldId id="449" r:id="rId16"/>
    <p:sldId id="394" r:id="rId17"/>
  </p:sldIdLst>
  <p:sldSz cx="12192000" cy="6858000"/>
  <p:notesSz cx="6875463" cy="100028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135053-6196-2BD1-8DFB-C4469ACFB681}" name="Kristīne Griga" initials="KG" userId="S::kristine.griga@bvkb.gov.lv::8038f58a-72bb-4293-88f8-8f6c99e87f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īne Griga" initials="KG" lastIdx="4" clrIdx="0">
    <p:extLst>
      <p:ext uri="{19B8F6BF-5375-455C-9EA6-DF929625EA0E}">
        <p15:presenceInfo xmlns:p15="http://schemas.microsoft.com/office/powerpoint/2012/main" userId="S-1-5-21-734147818-1251574435-2103723179-7325" providerId="AD"/>
      </p:ext>
    </p:extLst>
  </p:cmAuthor>
  <p:cmAuthor id="2" name="Imants Kasparāns" initials="IK" lastIdx="1" clrIdx="1">
    <p:extLst>
      <p:ext uri="{19B8F6BF-5375-455C-9EA6-DF929625EA0E}">
        <p15:presenceInfo xmlns:p15="http://schemas.microsoft.com/office/powerpoint/2012/main" userId="S::Imants.Kasparans@bvkb.gov.lv::9825c6f9-a546-4763-bfa6-bed77fb597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AD6300"/>
    <a:srgbClr val="B43500"/>
    <a:srgbClr val="1DC4EB"/>
    <a:srgbClr val="1081A0"/>
    <a:srgbClr val="008080"/>
    <a:srgbClr val="0E86A2"/>
    <a:srgbClr val="33CC33"/>
    <a:srgbClr val="0C889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55605-ED56-45B8-A5A7-2AA56F6A7209}" v="48" dt="2023-07-11T11:32:40.062"/>
    <p1510:client id="{366EE4E7-B4D8-4669-B136-452E22005051}" v="14" dt="2023-07-11T11:34:42.729"/>
    <p1510:client id="{42FE7B53-FC70-4B35-80D6-AA96832652DF}" v="24" dt="2023-06-28T08:46:39.627"/>
    <p1510:client id="{4E63C0B6-4AD0-48E1-B0B7-511D41921C44}" v="106" dt="2023-06-28T09:13:29.412"/>
    <p1510:client id="{624419CD-3AB6-473A-8D42-A9DBD17B2A8F}" v="411" dt="2023-06-28T07:56:55.155"/>
    <p1510:client id="{6959339E-6359-41CA-BFA1-F3EB704107F2}" v="220" dt="2023-06-28T09:14:28.802"/>
    <p1510:client id="{AE30C9C5-8023-4C54-B9DE-26ACF5A372C0}" v="32" dt="2023-07-11T11:48:52.708"/>
    <p1510:client id="{DD3B35A7-8CEC-479F-9A77-FB47AF362901}" v="212" dt="2023-07-11T09:45:51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742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B65B81F9-2954-457F-90A6-169AB8A5C95E}" type="datetimeFigureOut">
              <a:rPr lang="lv-LV" smtClean="0"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742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33C78289-7823-4A1B-98B3-0C7413FAAB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6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5780F945-E499-4C92-8DE8-F10CF2F41073}" type="datetimeFigureOut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5995987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8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6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4A608D30-51D5-4434-8A74-401C909CFEB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662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559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Administratīvais</a:t>
            </a:r>
            <a:r>
              <a:rPr lang="en-US"/>
              <a:t> </a:t>
            </a:r>
            <a:r>
              <a:rPr lang="en-US" err="1"/>
              <a:t>pārkāpums</a:t>
            </a:r>
            <a:r>
              <a:rPr lang="en-US"/>
              <a:t> </a:t>
            </a:r>
            <a:r>
              <a:rPr lang="en-US" err="1"/>
              <a:t>ir</a:t>
            </a:r>
            <a:r>
              <a:rPr lang="en-US"/>
              <a:t> personas </a:t>
            </a:r>
            <a:r>
              <a:rPr lang="en-US" err="1"/>
              <a:t>prettiesiska</a:t>
            </a:r>
            <a:r>
              <a:rPr lang="en-US"/>
              <a:t>, </a:t>
            </a:r>
            <a:r>
              <a:rPr lang="en-US" err="1"/>
              <a:t>vainojama</a:t>
            </a:r>
            <a:r>
              <a:rPr lang="en-US"/>
              <a:t> </a:t>
            </a:r>
            <a:r>
              <a:rPr lang="en-US" err="1"/>
              <a:t>rīcība</a:t>
            </a:r>
            <a:r>
              <a:rPr lang="en-US"/>
              <a:t> (</a:t>
            </a:r>
            <a:r>
              <a:rPr lang="en-US" err="1"/>
              <a:t>darbība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bezdarbība</a:t>
            </a:r>
            <a:r>
              <a:rPr lang="en-US"/>
              <a:t>), par kuru </a:t>
            </a:r>
            <a:r>
              <a:rPr lang="en-US" err="1"/>
              <a:t>likumā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pašvaldību</a:t>
            </a:r>
            <a:r>
              <a:rPr lang="en-US"/>
              <a:t> </a:t>
            </a:r>
            <a:r>
              <a:rPr lang="en-US" err="1"/>
              <a:t>saistošajos</a:t>
            </a:r>
            <a:r>
              <a:rPr lang="en-US"/>
              <a:t> </a:t>
            </a:r>
            <a:r>
              <a:rPr lang="en-US" err="1"/>
              <a:t>noteikumos</a:t>
            </a:r>
            <a:r>
              <a:rPr lang="en-US"/>
              <a:t> </a:t>
            </a:r>
            <a:r>
              <a:rPr lang="en-US" err="1"/>
              <a:t>paredzēta</a:t>
            </a:r>
            <a:r>
              <a:rPr lang="en-US"/>
              <a:t> </a:t>
            </a:r>
            <a:r>
              <a:rPr lang="en-US" err="1"/>
              <a:t>administratīvā</a:t>
            </a:r>
            <a:r>
              <a:rPr lang="en-US"/>
              <a:t> </a:t>
            </a:r>
            <a:r>
              <a:rPr lang="en-US" err="1"/>
              <a:t>atbildība</a:t>
            </a:r>
            <a:r>
              <a:rPr lang="en-US"/>
              <a:t>.</a:t>
            </a:r>
          </a:p>
          <a:p>
            <a:endParaRPr lang="en-US">
              <a:cs typeface="Calibri"/>
            </a:endParaRPr>
          </a:p>
          <a:p>
            <a:pPr algn="just"/>
            <a:r>
              <a:rPr lang="en-US" err="1"/>
              <a:t>Juridisko</a:t>
            </a:r>
            <a:r>
              <a:rPr lang="en-US"/>
              <a:t> </a:t>
            </a:r>
            <a:r>
              <a:rPr lang="en-US" err="1"/>
              <a:t>personu</a:t>
            </a:r>
            <a:r>
              <a:rPr lang="en-US"/>
              <a:t> </a:t>
            </a:r>
            <a:r>
              <a:rPr lang="en-US" err="1"/>
              <a:t>sauc</a:t>
            </a:r>
            <a:r>
              <a:rPr lang="en-US"/>
              <a:t> pie </a:t>
            </a:r>
            <a:r>
              <a:rPr lang="en-US" err="1"/>
              <a:t>administratīvās</a:t>
            </a:r>
            <a:r>
              <a:rPr lang="en-US"/>
              <a:t> </a:t>
            </a:r>
            <a:r>
              <a:rPr lang="en-US" err="1"/>
              <a:t>atbildības</a:t>
            </a:r>
            <a:r>
              <a:rPr lang="en-US"/>
              <a:t> </a:t>
            </a:r>
            <a:r>
              <a:rPr lang="en-US" err="1"/>
              <a:t>likumā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pašvaldības</a:t>
            </a:r>
            <a:r>
              <a:rPr lang="en-US"/>
              <a:t> </a:t>
            </a:r>
            <a:r>
              <a:rPr lang="en-US" err="1"/>
              <a:t>saistošajos</a:t>
            </a:r>
            <a:r>
              <a:rPr lang="en-US"/>
              <a:t> </a:t>
            </a:r>
            <a:r>
              <a:rPr lang="en-US" err="1"/>
              <a:t>noteikumos</a:t>
            </a:r>
            <a:r>
              <a:rPr lang="en-US"/>
              <a:t> </a:t>
            </a:r>
            <a:r>
              <a:rPr lang="en-US" err="1"/>
              <a:t>īpaši</a:t>
            </a:r>
            <a:r>
              <a:rPr lang="en-US"/>
              <a:t> </a:t>
            </a:r>
            <a:r>
              <a:rPr lang="en-US" err="1"/>
              <a:t>paredzētos</a:t>
            </a:r>
            <a:r>
              <a:rPr lang="en-US"/>
              <a:t> </a:t>
            </a:r>
            <a:r>
              <a:rPr lang="en-US" err="1"/>
              <a:t>gadījumos</a:t>
            </a:r>
            <a:r>
              <a:rPr lang="en-US"/>
              <a:t>, ja:</a:t>
            </a:r>
            <a:endParaRPr lang="en-US">
              <a:cs typeface="Calibri"/>
            </a:endParaRPr>
          </a:p>
          <a:p>
            <a:pPr algn="just"/>
            <a:r>
              <a:rPr lang="en-US"/>
              <a:t>1) </a:t>
            </a:r>
            <a:r>
              <a:rPr lang="en-US" err="1"/>
              <a:t>juridiskā</a:t>
            </a:r>
            <a:r>
              <a:rPr lang="en-US"/>
              <a:t> persona nav </a:t>
            </a:r>
            <a:r>
              <a:rPr lang="en-US" err="1"/>
              <a:t>pildījusi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ir</a:t>
            </a:r>
            <a:r>
              <a:rPr lang="en-US"/>
              <a:t> </a:t>
            </a:r>
            <a:r>
              <a:rPr lang="en-US" err="1"/>
              <a:t>nepienācīgi</a:t>
            </a:r>
            <a:r>
              <a:rPr lang="en-US"/>
              <a:t> </a:t>
            </a:r>
            <a:r>
              <a:rPr lang="en-US" err="1"/>
              <a:t>pildījusi</a:t>
            </a:r>
            <a:r>
              <a:rPr lang="en-US"/>
              <a:t> </a:t>
            </a:r>
            <a:r>
              <a:rPr lang="en-US" err="1"/>
              <a:t>kādu</a:t>
            </a:r>
            <a:r>
              <a:rPr lang="en-US"/>
              <a:t> </a:t>
            </a:r>
            <a:r>
              <a:rPr lang="en-US" err="1"/>
              <a:t>uz</a:t>
            </a:r>
            <a:r>
              <a:rPr lang="en-US"/>
              <a:t> to </a:t>
            </a:r>
            <a:r>
              <a:rPr lang="en-US" err="1"/>
              <a:t>attiecināmu</a:t>
            </a:r>
            <a:r>
              <a:rPr lang="en-US"/>
              <a:t> </a:t>
            </a:r>
            <a:r>
              <a:rPr lang="en-US" err="1"/>
              <a:t>pienākumu</a:t>
            </a:r>
            <a:r>
              <a:rPr lang="en-US"/>
              <a:t>;</a:t>
            </a:r>
            <a:endParaRPr lang="en-US">
              <a:cs typeface="Calibri"/>
            </a:endParaRPr>
          </a:p>
          <a:p>
            <a:pPr algn="just"/>
            <a:r>
              <a:rPr lang="en-US"/>
              <a:t>2) </a:t>
            </a:r>
            <a:r>
              <a:rPr lang="en-US" err="1"/>
              <a:t>pārkāpumu</a:t>
            </a:r>
            <a:r>
              <a:rPr lang="en-US"/>
              <a:t> </a:t>
            </a:r>
            <a:r>
              <a:rPr lang="en-US" err="1"/>
              <a:t>juridiskās</a:t>
            </a:r>
            <a:r>
              <a:rPr lang="en-US"/>
              <a:t> personas </a:t>
            </a:r>
            <a:r>
              <a:rPr lang="en-US" err="1"/>
              <a:t>interesēs</a:t>
            </a:r>
            <a:r>
              <a:rPr lang="en-US"/>
              <a:t>, </a:t>
            </a:r>
            <a:r>
              <a:rPr lang="en-US" err="1"/>
              <a:t>tās</a:t>
            </a:r>
            <a:r>
              <a:rPr lang="en-US"/>
              <a:t> </a:t>
            </a:r>
            <a:r>
              <a:rPr lang="en-US" err="1"/>
              <a:t>labā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tās</a:t>
            </a:r>
            <a:r>
              <a:rPr lang="en-US"/>
              <a:t> </a:t>
            </a:r>
            <a:r>
              <a:rPr lang="en-US" err="1"/>
              <a:t>nepienācīgas</a:t>
            </a:r>
            <a:r>
              <a:rPr lang="en-US"/>
              <a:t> </a:t>
            </a:r>
            <a:r>
              <a:rPr lang="en-US" err="1"/>
              <a:t>pārraudzības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kontroles</a:t>
            </a:r>
            <a:r>
              <a:rPr lang="en-US"/>
              <a:t> </a:t>
            </a:r>
            <a:r>
              <a:rPr lang="en-US" err="1"/>
              <a:t>rezultātā</a:t>
            </a:r>
            <a:r>
              <a:rPr lang="en-US"/>
              <a:t> </a:t>
            </a:r>
            <a:r>
              <a:rPr lang="en-US" err="1"/>
              <a:t>izdarījusi</a:t>
            </a:r>
            <a:r>
              <a:rPr lang="en-US"/>
              <a:t> </a:t>
            </a:r>
            <a:r>
              <a:rPr lang="en-US" err="1"/>
              <a:t>fiziskā</a:t>
            </a:r>
            <a:r>
              <a:rPr lang="en-US"/>
              <a:t> persona, </a:t>
            </a:r>
            <a:r>
              <a:rPr lang="en-US" err="1"/>
              <a:t>rīkodamās</a:t>
            </a:r>
            <a:r>
              <a:rPr lang="en-US"/>
              <a:t> </a:t>
            </a:r>
            <a:r>
              <a:rPr lang="en-US" err="1"/>
              <a:t>individuāli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kā</a:t>
            </a:r>
            <a:r>
              <a:rPr lang="en-US"/>
              <a:t> </a:t>
            </a:r>
            <a:r>
              <a:rPr lang="en-US" err="1"/>
              <a:t>šīs</a:t>
            </a:r>
            <a:r>
              <a:rPr lang="en-US"/>
              <a:t> </a:t>
            </a:r>
            <a:r>
              <a:rPr lang="en-US" err="1"/>
              <a:t>juridiskās</a:t>
            </a:r>
            <a:r>
              <a:rPr lang="en-US"/>
              <a:t> personas </a:t>
            </a:r>
            <a:r>
              <a:rPr lang="en-US" err="1"/>
              <a:t>koleģiālās</a:t>
            </a:r>
            <a:r>
              <a:rPr lang="en-US"/>
              <a:t> </a:t>
            </a:r>
            <a:r>
              <a:rPr lang="en-US" err="1"/>
              <a:t>institūcijas</a:t>
            </a:r>
            <a:r>
              <a:rPr lang="en-US"/>
              <a:t> </a:t>
            </a:r>
            <a:r>
              <a:rPr lang="en-US" err="1"/>
              <a:t>loceklis</a:t>
            </a:r>
            <a:r>
              <a:rPr lang="en-US"/>
              <a:t>, </a:t>
            </a:r>
            <a:r>
              <a:rPr lang="en-US" err="1"/>
              <a:t>balstoties</a:t>
            </a:r>
            <a:r>
              <a:rPr lang="en-US"/>
              <a:t> </a:t>
            </a:r>
            <a:r>
              <a:rPr lang="en-US" err="1"/>
              <a:t>uz</a:t>
            </a:r>
            <a:r>
              <a:rPr lang="en-US"/>
              <a:t> </a:t>
            </a:r>
            <a:r>
              <a:rPr lang="en-US" err="1"/>
              <a:t>tiesībām</a:t>
            </a:r>
            <a:r>
              <a:rPr lang="en-US"/>
              <a:t> </a:t>
            </a:r>
            <a:r>
              <a:rPr lang="en-US" err="1"/>
              <a:t>pārstāvēt</a:t>
            </a:r>
            <a:r>
              <a:rPr lang="en-US"/>
              <a:t> </a:t>
            </a:r>
            <a:r>
              <a:rPr lang="en-US" err="1"/>
              <a:t>juridisko</a:t>
            </a:r>
            <a:r>
              <a:rPr lang="en-US"/>
              <a:t> </a:t>
            </a:r>
            <a:r>
              <a:rPr lang="en-US" err="1"/>
              <a:t>personu</a:t>
            </a:r>
            <a:r>
              <a:rPr lang="en-US"/>
              <a:t>, </a:t>
            </a:r>
            <a:r>
              <a:rPr lang="en-US" err="1"/>
              <a:t>darboties</a:t>
            </a:r>
            <a:r>
              <a:rPr lang="en-US"/>
              <a:t> </a:t>
            </a:r>
            <a:r>
              <a:rPr lang="en-US" err="1"/>
              <a:t>tās</a:t>
            </a:r>
            <a:r>
              <a:rPr lang="en-US"/>
              <a:t> </a:t>
            </a:r>
            <a:r>
              <a:rPr lang="en-US" err="1"/>
              <a:t>uzdevumā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pieņemt</a:t>
            </a:r>
            <a:r>
              <a:rPr lang="en-US"/>
              <a:t> </a:t>
            </a:r>
            <a:r>
              <a:rPr lang="en-US" err="1"/>
              <a:t>lēmumus</a:t>
            </a:r>
            <a:r>
              <a:rPr lang="en-US"/>
              <a:t> </a:t>
            </a:r>
            <a:r>
              <a:rPr lang="en-US" err="1"/>
              <a:t>juridiskās</a:t>
            </a:r>
            <a:r>
              <a:rPr lang="en-US"/>
              <a:t> personas </a:t>
            </a:r>
            <a:r>
              <a:rPr lang="en-US" err="1"/>
              <a:t>vārdā</a:t>
            </a:r>
            <a:r>
              <a:rPr lang="en-US"/>
              <a:t>,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īstenodama</a:t>
            </a:r>
            <a:r>
              <a:rPr lang="en-US"/>
              <a:t> </a:t>
            </a:r>
            <a:r>
              <a:rPr lang="en-US" err="1"/>
              <a:t>kontroli</a:t>
            </a:r>
            <a:r>
              <a:rPr lang="en-US"/>
              <a:t> </a:t>
            </a:r>
            <a:r>
              <a:rPr lang="en-US" err="1"/>
              <a:t>juridiskās</a:t>
            </a:r>
            <a:r>
              <a:rPr lang="en-US"/>
              <a:t> personas </a:t>
            </a:r>
            <a:r>
              <a:rPr lang="en-US" err="1"/>
              <a:t>ietvaros</a:t>
            </a:r>
            <a:r>
              <a:rPr lang="en-US"/>
              <a:t>.</a:t>
            </a:r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Proti</a:t>
            </a:r>
            <a:r>
              <a:rPr lang="en-US">
                <a:cs typeface="Calibri"/>
              </a:rPr>
              <a:t>, ja </a:t>
            </a:r>
            <a:r>
              <a:rPr lang="en-US" err="1">
                <a:cs typeface="Calibri"/>
              </a:rPr>
              <a:t>ēkas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īpašnieks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juridiska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personu</a:t>
            </a:r>
            <a:r>
              <a:rPr lang="en-US">
                <a:cs typeface="Calibri"/>
              </a:rPr>
              <a:t>, tad </a:t>
            </a:r>
            <a:r>
              <a:rPr lang="en-US" err="1">
                <a:cs typeface="Calibri"/>
              </a:rPr>
              <a:t>tā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tiek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saukta</a:t>
            </a:r>
            <a:r>
              <a:rPr lang="en-US">
                <a:cs typeface="Calibri"/>
              </a:rPr>
              <a:t> pie </a:t>
            </a:r>
            <a:r>
              <a:rPr lang="en-US" err="1">
                <a:cs typeface="Calibri"/>
              </a:rPr>
              <a:t>atbildības</a:t>
            </a:r>
            <a:r>
              <a:rPr lang="en-US">
                <a:cs typeface="Calibri"/>
              </a:rPr>
              <a:t>!</a:t>
            </a:r>
          </a:p>
          <a:p>
            <a:endParaRPr lang="en-US">
              <a:cs typeface="Calibri"/>
            </a:endParaRPr>
          </a:p>
          <a:p>
            <a:r>
              <a:rPr lang="en-US"/>
              <a:t>Par </a:t>
            </a:r>
            <a:r>
              <a:rPr lang="en-US" err="1"/>
              <a:t>pārkāpumiem</a:t>
            </a:r>
            <a:r>
              <a:rPr lang="en-US"/>
              <a:t>, kurus </a:t>
            </a:r>
            <a:r>
              <a:rPr lang="en-US" err="1"/>
              <a:t>izdarījusi</a:t>
            </a:r>
            <a:r>
              <a:rPr lang="en-US"/>
              <a:t> </a:t>
            </a:r>
            <a:r>
              <a:rPr lang="en-US" err="1"/>
              <a:t>publisko</a:t>
            </a:r>
            <a:r>
              <a:rPr lang="en-US"/>
              <a:t> </a:t>
            </a:r>
            <a:r>
              <a:rPr lang="en-US" err="1"/>
              <a:t>tiesību</a:t>
            </a:r>
            <a:r>
              <a:rPr lang="en-US"/>
              <a:t> </a:t>
            </a:r>
            <a:r>
              <a:rPr lang="en-US" err="1"/>
              <a:t>juridiskā</a:t>
            </a:r>
            <a:r>
              <a:rPr lang="en-US"/>
              <a:t> persona, pie </a:t>
            </a:r>
            <a:r>
              <a:rPr lang="en-US" err="1"/>
              <a:t>administratīvās</a:t>
            </a:r>
            <a:r>
              <a:rPr lang="en-US"/>
              <a:t> </a:t>
            </a:r>
            <a:r>
              <a:rPr lang="en-US" err="1"/>
              <a:t>atbildības</a:t>
            </a:r>
            <a:r>
              <a:rPr lang="en-US"/>
              <a:t> </a:t>
            </a:r>
            <a:r>
              <a:rPr lang="en-US" err="1"/>
              <a:t>sauc</a:t>
            </a:r>
            <a:r>
              <a:rPr lang="en-US"/>
              <a:t> </a:t>
            </a:r>
            <a:r>
              <a:rPr lang="en-US" err="1"/>
              <a:t>publisko</a:t>
            </a:r>
            <a:r>
              <a:rPr lang="en-US"/>
              <a:t> </a:t>
            </a:r>
            <a:r>
              <a:rPr lang="en-US" err="1"/>
              <a:t>tiesību</a:t>
            </a:r>
            <a:r>
              <a:rPr lang="en-US"/>
              <a:t> </a:t>
            </a:r>
            <a:r>
              <a:rPr lang="en-US" err="1"/>
              <a:t>juridiskās</a:t>
            </a:r>
            <a:r>
              <a:rPr lang="en-US"/>
              <a:t> personas </a:t>
            </a:r>
            <a:r>
              <a:rPr lang="en-US" err="1"/>
              <a:t>amatpersonu</a:t>
            </a:r>
            <a:r>
              <a:rPr lang="en-US"/>
              <a:t>, ja </a:t>
            </a:r>
            <a:r>
              <a:rPr lang="en-US" err="1"/>
              <a:t>tā</a:t>
            </a:r>
            <a:r>
              <a:rPr lang="en-US"/>
              <a:t> nav </a:t>
            </a:r>
            <a:r>
              <a:rPr lang="en-US" err="1"/>
              <a:t>pildījusi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ir</a:t>
            </a:r>
            <a:r>
              <a:rPr lang="en-US"/>
              <a:t> </a:t>
            </a:r>
            <a:r>
              <a:rPr lang="en-US" err="1"/>
              <a:t>nepienācīgi</a:t>
            </a:r>
            <a:r>
              <a:rPr lang="en-US"/>
              <a:t> </a:t>
            </a:r>
            <a:r>
              <a:rPr lang="en-US" err="1"/>
              <a:t>pildījusi</a:t>
            </a:r>
            <a:r>
              <a:rPr lang="en-US"/>
              <a:t> </a:t>
            </a:r>
            <a:r>
              <a:rPr lang="en-US" err="1"/>
              <a:t>kādu</a:t>
            </a:r>
            <a:r>
              <a:rPr lang="en-US"/>
              <a:t> </a:t>
            </a:r>
            <a:r>
              <a:rPr lang="en-US" err="1"/>
              <a:t>uz</a:t>
            </a:r>
            <a:r>
              <a:rPr lang="en-US"/>
              <a:t> </a:t>
            </a:r>
            <a:r>
              <a:rPr lang="en-US" err="1"/>
              <a:t>šo</a:t>
            </a:r>
            <a:r>
              <a:rPr lang="en-US"/>
              <a:t> </a:t>
            </a:r>
            <a:r>
              <a:rPr lang="en-US" err="1"/>
              <a:t>amatpersonu</a:t>
            </a:r>
            <a:r>
              <a:rPr lang="en-US"/>
              <a:t> </a:t>
            </a:r>
            <a:r>
              <a:rPr lang="en-US" err="1"/>
              <a:t>attiecināmu</a:t>
            </a:r>
            <a:r>
              <a:rPr lang="en-US"/>
              <a:t> </a:t>
            </a:r>
            <a:r>
              <a:rPr lang="en-US" err="1"/>
              <a:t>pienākumu</a:t>
            </a:r>
            <a:r>
              <a:rPr lang="en-US"/>
              <a:t>, par </a:t>
            </a:r>
            <a:r>
              <a:rPr lang="en-US" err="1"/>
              <a:t>kura</a:t>
            </a:r>
            <a:r>
              <a:rPr lang="en-US"/>
              <a:t> </a:t>
            </a:r>
            <a:r>
              <a:rPr lang="en-US" err="1"/>
              <a:t>nepildīšanu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nepienācīgu</a:t>
            </a:r>
            <a:r>
              <a:rPr lang="en-US"/>
              <a:t> </a:t>
            </a:r>
            <a:r>
              <a:rPr lang="en-US" err="1"/>
              <a:t>pildīšanu</a:t>
            </a:r>
            <a:r>
              <a:rPr lang="en-US"/>
              <a:t> </a:t>
            </a:r>
            <a:r>
              <a:rPr lang="en-US" err="1"/>
              <a:t>likumā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pašvaldības</a:t>
            </a:r>
            <a:r>
              <a:rPr lang="en-US"/>
              <a:t> </a:t>
            </a:r>
            <a:r>
              <a:rPr lang="en-US" err="1"/>
              <a:t>saistošajos</a:t>
            </a:r>
            <a:r>
              <a:rPr lang="en-US"/>
              <a:t> </a:t>
            </a:r>
            <a:r>
              <a:rPr lang="en-US" err="1"/>
              <a:t>noteikumos</a:t>
            </a:r>
            <a:r>
              <a:rPr lang="en-US"/>
              <a:t> </a:t>
            </a:r>
            <a:r>
              <a:rPr lang="en-US" err="1"/>
              <a:t>ir</a:t>
            </a:r>
            <a:r>
              <a:rPr lang="en-US"/>
              <a:t> </a:t>
            </a:r>
            <a:r>
              <a:rPr lang="en-US" err="1"/>
              <a:t>paredzēta</a:t>
            </a:r>
            <a:r>
              <a:rPr lang="en-US"/>
              <a:t> </a:t>
            </a:r>
            <a:r>
              <a:rPr lang="en-US" err="1"/>
              <a:t>administratīvā</a:t>
            </a:r>
            <a:r>
              <a:rPr lang="en-US"/>
              <a:t> </a:t>
            </a:r>
            <a:r>
              <a:rPr lang="en-US" err="1"/>
              <a:t>atbildība</a:t>
            </a:r>
            <a:r>
              <a:rPr lang="en-US"/>
              <a:t>.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642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Administratīvā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atbildība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ekspluatācijas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jomā</a:t>
            </a:r>
            <a:r>
              <a:rPr lang="en-US">
                <a:cs typeface="Calibri"/>
              </a:rPr>
              <a:t> - BL 28.pants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669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606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787-F646-4501-A862-F1D6D30A721F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154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0838-AB40-445A-8FC9-6EDEF8F0336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22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37D5-4EB0-43AD-BF5D-E6BAFFED9260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874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1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852" y="-186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0D3-BF83-4C79-98B4-D60E3BBFDE9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95575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384083" cy="158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AB1E-907C-45A2-99A7-64E5F03267B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77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4563-D0C8-403D-86B6-93AAB89E2093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59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E601-96AB-4EB3-AEC6-BED51957631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391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5189-6390-43DF-9E13-92987D68E0F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4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BAB2-C859-4B1F-9806-937E6554A032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53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D43D-D335-4095-8404-1DFADA601DD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15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4A98-A2CD-4EC6-8246-94F35604F3ED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693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B8DA-DF14-4BB5-88A7-B72992F525C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6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718755" y="6146216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1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394234" y="5295504"/>
            <a:ext cx="9823010" cy="1215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sz="2000">
                <a:solidFill>
                  <a:schemeClr val="tx1"/>
                </a:solidFill>
              </a:rPr>
              <a:t>Būvdarbu kontroles departamenta</a:t>
            </a:r>
          </a:p>
          <a:p>
            <a:pPr algn="r"/>
            <a:r>
              <a:rPr lang="lv-LV" sz="2000">
                <a:solidFill>
                  <a:schemeClr val="tx1"/>
                </a:solidFill>
              </a:rPr>
              <a:t>Būvju ekspluatācijas kontroles nodaļas </a:t>
            </a:r>
            <a:endParaRPr lang="lv-LV" sz="2000">
              <a:solidFill>
                <a:schemeClr val="tx1"/>
              </a:solidFill>
              <a:cs typeface="Calibri"/>
            </a:endParaRPr>
          </a:p>
          <a:p>
            <a:pPr algn="r"/>
            <a:r>
              <a:rPr lang="lv-LV" sz="2000">
                <a:solidFill>
                  <a:schemeClr val="tx1"/>
                </a:solidFill>
              </a:rPr>
              <a:t>vadītāja </a:t>
            </a:r>
            <a:r>
              <a:rPr lang="lv-LV" sz="2000" b="1">
                <a:solidFill>
                  <a:schemeClr val="tx1"/>
                </a:solidFill>
              </a:rPr>
              <a:t>Kristīne </a:t>
            </a:r>
            <a:r>
              <a:rPr lang="lv-LV" sz="2000" b="1" err="1">
                <a:solidFill>
                  <a:schemeClr val="tx1"/>
                </a:solidFill>
              </a:rPr>
              <a:t>Griga</a:t>
            </a:r>
            <a:endParaRPr lang="lv-LV" sz="2000" b="1" err="1">
              <a:solidFill>
                <a:schemeClr val="tx1"/>
              </a:solidFill>
              <a:cs typeface="Calibri"/>
            </a:endParaRPr>
          </a:p>
          <a:p>
            <a:pPr algn="r"/>
            <a:endParaRPr lang="lv-LV" sz="1600">
              <a:solidFill>
                <a:schemeClr val="tx1"/>
              </a:solidFill>
              <a:cs typeface="Calibri"/>
            </a:endParaRPr>
          </a:p>
          <a:p>
            <a:pPr algn="r"/>
            <a:endParaRPr lang="lv-LV" sz="16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0D16C2-1821-42F1-AA5D-0D86D166113B}"/>
              </a:ext>
            </a:extLst>
          </p:cNvPr>
          <p:cNvSpPr txBox="1"/>
          <p:nvPr/>
        </p:nvSpPr>
        <p:spPr>
          <a:xfrm>
            <a:off x="1524000" y="31325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lv-LV" sz="2800" b="1" dirty="0"/>
              <a:t>Administratīvo aktu piespiedu izpildes priekšnoteikumi un administratīvā pārkāpuma lietvedības sekas </a:t>
            </a:r>
          </a:p>
        </p:txBody>
      </p:sp>
    </p:spTree>
    <p:extLst>
      <p:ext uri="{BB962C8B-B14F-4D97-AF65-F5344CB8AC3E}">
        <p14:creationId xmlns:p14="http://schemas.microsoft.com/office/powerpoint/2010/main" val="236238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FE329892-E572-23D0-68D3-D9E90BC90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999" y="1624342"/>
            <a:ext cx="10684454" cy="456699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67C96D-E5AF-3FD4-C928-C95D5F14BD7A}"/>
              </a:ext>
            </a:extLst>
          </p:cNvPr>
          <p:cNvSpPr txBox="1"/>
          <p:nvPr/>
        </p:nvSpPr>
        <p:spPr>
          <a:xfrm>
            <a:off x="2596551" y="425570"/>
            <a:ext cx="773214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err="1"/>
              <a:t>Administratīvā</a:t>
            </a:r>
            <a:r>
              <a:rPr lang="en-GB" sz="4000"/>
              <a:t> soda </a:t>
            </a:r>
            <a:r>
              <a:rPr lang="en-GB" sz="4000" err="1"/>
              <a:t>apmērs</a:t>
            </a:r>
            <a:r>
              <a:rPr lang="en-GB" sz="4000"/>
              <a:t> (AAL) 1</a:t>
            </a:r>
          </a:p>
        </p:txBody>
      </p:sp>
    </p:spTree>
    <p:extLst>
      <p:ext uri="{BB962C8B-B14F-4D97-AF65-F5344CB8AC3E}">
        <p14:creationId xmlns:p14="http://schemas.microsoft.com/office/powerpoint/2010/main" val="345194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Table, timeline&#10;&#10;Description automatically generated">
            <a:extLst>
              <a:ext uri="{FF2B5EF4-FFF2-40B4-BE49-F238E27FC236}">
                <a16:creationId xmlns:a16="http://schemas.microsoft.com/office/drawing/2014/main" id="{369D299E-A208-07A0-2B7C-E01EEF5BD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648" y="1529357"/>
            <a:ext cx="10231567" cy="46725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44B1C-528D-7524-60F4-F493117B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11</a:t>
            </a:fld>
            <a:endParaRPr lang="lv-LV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153D0-A823-4D19-72C2-E48DD4F5274B}"/>
              </a:ext>
            </a:extLst>
          </p:cNvPr>
          <p:cNvSpPr txBox="1"/>
          <p:nvPr/>
        </p:nvSpPr>
        <p:spPr>
          <a:xfrm>
            <a:off x="2596551" y="425570"/>
            <a:ext cx="773214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err="1"/>
              <a:t>Administratīvā</a:t>
            </a:r>
            <a:r>
              <a:rPr lang="en-GB" sz="4000"/>
              <a:t> soda </a:t>
            </a:r>
            <a:r>
              <a:rPr lang="en-GB" sz="4000" err="1"/>
              <a:t>apmērs</a:t>
            </a:r>
            <a:r>
              <a:rPr lang="en-GB" sz="4000"/>
              <a:t> (AAL) 2</a:t>
            </a:r>
          </a:p>
        </p:txBody>
      </p:sp>
    </p:spTree>
    <p:extLst>
      <p:ext uri="{BB962C8B-B14F-4D97-AF65-F5344CB8AC3E}">
        <p14:creationId xmlns:p14="http://schemas.microsoft.com/office/powerpoint/2010/main" val="121748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330D-AA0F-B15C-9C45-EA4EB639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507" y="293682"/>
            <a:ext cx="9266420" cy="1313072"/>
          </a:xfrm>
        </p:spPr>
        <p:txBody>
          <a:bodyPr/>
          <a:lstStyle/>
          <a:p>
            <a:r>
              <a:rPr lang="en-GB" err="1">
                <a:ea typeface="Calibri Light"/>
                <a:cs typeface="Calibri Light"/>
              </a:rPr>
              <a:t>Administratīvā</a:t>
            </a:r>
            <a:r>
              <a:rPr lang="en-GB">
                <a:ea typeface="Calibri Light"/>
                <a:cs typeface="Calibri Light"/>
              </a:rPr>
              <a:t> soda </a:t>
            </a:r>
            <a:r>
              <a:rPr lang="en-GB" err="1">
                <a:ea typeface="Calibri Light"/>
                <a:cs typeface="Calibri Light"/>
              </a:rPr>
              <a:t>apmērs</a:t>
            </a:r>
            <a:r>
              <a:rPr lang="en-GB">
                <a:ea typeface="Calibri Light"/>
                <a:cs typeface="Calibri Light"/>
              </a:rPr>
              <a:t> (AAL) 3</a:t>
            </a:r>
            <a:endParaRPr lang="en-GB"/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18D9B4D0-9672-71C2-A5F4-903788860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2288" y="1825625"/>
            <a:ext cx="9567424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DF57C-4CDB-8B81-CF93-894BE4DA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057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333090" y="2872159"/>
            <a:ext cx="7772400" cy="960438"/>
          </a:xfrm>
        </p:spPr>
        <p:txBody>
          <a:bodyPr>
            <a:normAutofit/>
          </a:bodyPr>
          <a:lstStyle/>
          <a:p>
            <a:r>
              <a:rPr lang="lv-LV" altLang="lv-LV" sz="4400">
                <a:latin typeface="+mj-lt"/>
                <a:ea typeface="+mj-ea"/>
                <a:cs typeface="+mj-cs"/>
              </a:rPr>
              <a:t>Paldies visiem par uzmanību!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80590" y="4013974"/>
            <a:ext cx="9232614" cy="218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lv-LV" altLang="lv-LV" sz="2000" u="sng">
              <a:solidFill>
                <a:schemeClr val="tx2"/>
              </a:solidFill>
              <a:ea typeface="MS PGothic" panose="020B0600070205080204" pitchFamily="34" charset="-128"/>
            </a:endParaRPr>
          </a:p>
          <a:p>
            <a:endParaRPr lang="lv-LV" sz="2000">
              <a:latin typeface="+mj-lt"/>
            </a:endParaRPr>
          </a:p>
          <a:p>
            <a:r>
              <a:rPr lang="lv-LV" altLang="lv-LV" sz="2800">
                <a:latin typeface="+mj-lt"/>
                <a:ea typeface="MS PGothic" panose="020B0600070205080204" pitchFamily="34" charset="-128"/>
              </a:rPr>
              <a:t>Vairāk informācijas</a:t>
            </a:r>
          </a:p>
          <a:p>
            <a:r>
              <a:rPr lang="lv-LV" sz="4000">
                <a:latin typeface="+mj-lt"/>
                <a:ea typeface="+mn-ea"/>
                <a:cs typeface="+mn-cs"/>
              </a:rPr>
              <a:t>www.bvkb.gov.lv</a:t>
            </a:r>
          </a:p>
          <a:p>
            <a:endParaRPr lang="lv-LV" sz="4000">
              <a:solidFill>
                <a:srgbClr val="3892A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2016" y="3459976"/>
            <a:ext cx="61436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000" b="1">
                <a:latin typeface="+mj-lt"/>
              </a:rPr>
              <a:t>Plāno – kontrolē – iedziļinies – rīkojies!</a:t>
            </a:r>
          </a:p>
        </p:txBody>
      </p:sp>
    </p:spTree>
    <p:extLst>
      <p:ext uri="{BB962C8B-B14F-4D97-AF65-F5344CB8AC3E}">
        <p14:creationId xmlns:p14="http://schemas.microsoft.com/office/powerpoint/2010/main" val="31551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-18612"/>
            <a:ext cx="9164052" cy="1325563"/>
          </a:xfrm>
        </p:spPr>
        <p:txBody>
          <a:bodyPr>
            <a:normAutofit/>
          </a:bodyPr>
          <a:lstStyle/>
          <a:p>
            <a:r>
              <a:rPr lang="lv-LV" sz="4000">
                <a:ea typeface="Calibri Light"/>
                <a:cs typeface="Calibri Light"/>
              </a:rPr>
              <a:t>Sekas, ja īpašnieks savlaicīgi neveic darbības</a:t>
            </a:r>
            <a:endParaRPr lang="lv-LV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2</a:t>
            </a:fld>
            <a:endParaRPr lang="lv-LV"/>
          </a:p>
        </p:txBody>
      </p:sp>
      <p:pic>
        <p:nvPicPr>
          <p:cNvPr id="28" name="Picture 28" descr="Text&#10;&#10;Description automatically generated">
            <a:extLst>
              <a:ext uri="{FF2B5EF4-FFF2-40B4-BE49-F238E27FC236}">
                <a16:creationId xmlns:a16="http://schemas.microsoft.com/office/drawing/2014/main" id="{7E8E3F02-AF68-E4D5-5C25-FFC1CCBD8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008" y="1825625"/>
            <a:ext cx="10497983" cy="4351338"/>
          </a:xfrm>
        </p:spPr>
      </p:pic>
    </p:spTree>
    <p:extLst>
      <p:ext uri="{BB962C8B-B14F-4D97-AF65-F5344CB8AC3E}">
        <p14:creationId xmlns:p14="http://schemas.microsoft.com/office/powerpoint/2010/main" val="309676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238" y="-18612"/>
            <a:ext cx="9213213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Piespiedu izpildes pamats (APL)</a:t>
            </a:r>
            <a:endParaRPr lang="lv-LV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3</a:t>
            </a:fld>
            <a:endParaRPr lang="lv-LV"/>
          </a:p>
        </p:txBody>
      </p:sp>
      <p:pic>
        <p:nvPicPr>
          <p:cNvPr id="35" name="Picture 35">
            <a:extLst>
              <a:ext uri="{FF2B5EF4-FFF2-40B4-BE49-F238E27FC236}">
                <a16:creationId xmlns:a16="http://schemas.microsoft.com/office/drawing/2014/main" id="{D80A1739-852B-D4C1-44F6-163B35151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5326"/>
            <a:ext cx="10515600" cy="4311936"/>
          </a:xfrm>
        </p:spPr>
      </p:pic>
    </p:spTree>
    <p:extLst>
      <p:ext uri="{BB962C8B-B14F-4D97-AF65-F5344CB8AC3E}">
        <p14:creationId xmlns:p14="http://schemas.microsoft.com/office/powerpoint/2010/main" val="267950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238" y="-18612"/>
            <a:ext cx="9213213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Piespiedu izpildes priekšnoteikumi (APL)</a:t>
            </a:r>
            <a:endParaRPr lang="lv-LV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4</a:t>
            </a:fld>
            <a:endParaRPr lang="lv-LV"/>
          </a:p>
        </p:txBody>
      </p:sp>
      <p:sp>
        <p:nvSpPr>
          <p:cNvPr id="622" name="Content Placeholder 621">
            <a:extLst>
              <a:ext uri="{FF2B5EF4-FFF2-40B4-BE49-F238E27FC236}">
                <a16:creationId xmlns:a16="http://schemas.microsoft.com/office/drawing/2014/main" id="{B9D83EF8-045E-D45C-DDD1-434E0DDB7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0757" y="1715645"/>
            <a:ext cx="864595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err="1">
                <a:ea typeface="Calibri"/>
                <a:cs typeface="Calibri"/>
              </a:rPr>
              <a:t>Administratīvais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akts</a:t>
            </a:r>
            <a:r>
              <a:rPr lang="en-GB">
                <a:ea typeface="Calibri"/>
                <a:cs typeface="Calibri"/>
              </a:rPr>
              <a:t>:</a:t>
            </a:r>
          </a:p>
          <a:p>
            <a:pPr marL="457200" indent="-457200"/>
            <a:r>
              <a:rPr lang="en-GB" b="1" err="1">
                <a:ea typeface="Calibri"/>
                <a:cs typeface="Calibri"/>
              </a:rPr>
              <a:t>Ir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stājies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spēkā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 b="1" err="1">
                <a:ea typeface="Calibri"/>
                <a:cs typeface="Calibri"/>
              </a:rPr>
              <a:t>Ir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kļuvis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neapstrīdams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 b="1">
                <a:ea typeface="Calibri"/>
                <a:cs typeface="Calibri"/>
              </a:rPr>
              <a:t>Nav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labprātīgi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izpildīts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>
                <a:ea typeface="Calibri"/>
                <a:cs typeface="Calibri"/>
              </a:rPr>
              <a:t>Persona </a:t>
            </a:r>
            <a:r>
              <a:rPr lang="en-GB" u="sng" err="1">
                <a:ea typeface="Calibri"/>
                <a:cs typeface="Calibri"/>
              </a:rPr>
              <a:t>ir</a:t>
            </a:r>
            <a:r>
              <a:rPr lang="en-GB" u="sng">
                <a:ea typeface="Calibri"/>
                <a:cs typeface="Calibri"/>
              </a:rPr>
              <a:t> </a:t>
            </a:r>
            <a:r>
              <a:rPr lang="en-GB" u="sng" err="1">
                <a:ea typeface="Calibri"/>
                <a:cs typeface="Calibri"/>
              </a:rPr>
              <a:t>brīdināta</a:t>
            </a:r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piespiedu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izpildi</a:t>
            </a:r>
            <a:r>
              <a:rPr lang="en-GB">
                <a:ea typeface="Calibri"/>
                <a:cs typeface="Calibri"/>
              </a:rPr>
              <a:t>.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421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76" y="-18612"/>
            <a:ext cx="9262375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Piespiedu izpildes līdzekļi (APL)</a:t>
            </a:r>
            <a:endParaRPr lang="lv-LV" sz="4000"/>
          </a:p>
        </p:txBody>
      </p:sp>
      <p:pic>
        <p:nvPicPr>
          <p:cNvPr id="5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DBAC948-3208-7C25-4E58-7FAF2FCA3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8811"/>
            <a:ext cx="10515600" cy="432496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773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-18612"/>
            <a:ext cx="9164052" cy="1325563"/>
          </a:xfrm>
        </p:spPr>
        <p:txBody>
          <a:bodyPr>
            <a:normAutofit/>
          </a:bodyPr>
          <a:lstStyle/>
          <a:p>
            <a:r>
              <a:rPr lang="lv-LV" sz="4000">
                <a:ea typeface="Calibri Light"/>
                <a:cs typeface="Calibri Light"/>
              </a:rPr>
              <a:t>Piespiedu izpildes procesa izbeigšana (APL)</a:t>
            </a:r>
            <a:endParaRPr lang="lv-LV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6</a:t>
            </a:fld>
            <a:endParaRPr lang="lv-LV"/>
          </a:p>
        </p:txBody>
      </p:sp>
      <p:pic>
        <p:nvPicPr>
          <p:cNvPr id="973" name="Picture 973" descr="Diagram&#10;&#10;Description automatically generated">
            <a:extLst>
              <a:ext uri="{FF2B5EF4-FFF2-40B4-BE49-F238E27FC236}">
                <a16:creationId xmlns:a16="http://schemas.microsoft.com/office/drawing/2014/main" id="{74D39875-4EF3-6BF6-6C1B-615ACE9E3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2589"/>
            <a:ext cx="10515600" cy="4229937"/>
          </a:xfrm>
        </p:spPr>
      </p:pic>
      <p:pic>
        <p:nvPicPr>
          <p:cNvPr id="974" name="Picture 974" descr="Shape, rectangle&#10;&#10;Description automatically generated">
            <a:extLst>
              <a:ext uri="{FF2B5EF4-FFF2-40B4-BE49-F238E27FC236}">
                <a16:creationId xmlns:a16="http://schemas.microsoft.com/office/drawing/2014/main" id="{882F546D-04D7-0B3C-2F6F-C4CDD396A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306" y="2189289"/>
            <a:ext cx="5403011" cy="2680706"/>
          </a:xfrm>
          <a:prstGeom prst="rect">
            <a:avLst/>
          </a:prstGeom>
        </p:spPr>
      </p:pic>
      <p:pic>
        <p:nvPicPr>
          <p:cNvPr id="976" name="Picture 976">
            <a:extLst>
              <a:ext uri="{FF2B5EF4-FFF2-40B4-BE49-F238E27FC236}">
                <a16:creationId xmlns:a16="http://schemas.microsoft.com/office/drawing/2014/main" id="{B0FC71AA-D9A8-3ED8-9814-819A886246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1918" y="2141778"/>
            <a:ext cx="95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76" y="-18612"/>
            <a:ext cx="9262375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Kas ir administratīvais pārkāpums (AAL)?</a:t>
            </a:r>
            <a:endParaRPr lang="lv-LV" sz="40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3D010C6-3F8F-992B-9308-183C93F64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9657" y="1825625"/>
            <a:ext cx="10512686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501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8E4E0-7833-AEF2-06D4-C7B3146D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patvaļīgi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veiktiem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būvdarbiem</a:t>
            </a:r>
            <a:r>
              <a:rPr lang="en-GB">
                <a:ea typeface="Calibri"/>
                <a:cs typeface="Calibri"/>
              </a:rPr>
              <a:t>;</a:t>
            </a:r>
            <a:endParaRPr lang="en-US"/>
          </a:p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ēkas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ekspluatāciju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neatbilstoši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projektētajam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lietošanas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veidam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ēkas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konservācijas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vai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norobežošanas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neveikšanu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ēkas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periodiskās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tehniskās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apsekošanas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neveikšanu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ēkas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izmantošanu</a:t>
            </a:r>
            <a:r>
              <a:rPr lang="en-GB">
                <a:ea typeface="Calibri"/>
                <a:cs typeface="Calibri"/>
              </a:rPr>
              <a:t> </a:t>
            </a:r>
            <a:r>
              <a:rPr lang="en-GB" err="1">
                <a:ea typeface="Calibri"/>
                <a:cs typeface="Calibri"/>
              </a:rPr>
              <a:t>pirms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līdz</a:t>
            </a:r>
            <a:r>
              <a:rPr lang="en-GB">
                <a:ea typeface="Calibri"/>
                <a:cs typeface="Calibri"/>
              </a:rPr>
              <a:t> </a:t>
            </a:r>
            <a:r>
              <a:rPr lang="en-GB" err="1">
                <a:ea typeface="Calibri"/>
                <a:cs typeface="Calibri"/>
              </a:rPr>
              <a:t>nodošanai</a:t>
            </a:r>
            <a:r>
              <a:rPr lang="en-GB">
                <a:ea typeface="Calibri"/>
                <a:cs typeface="Calibri"/>
              </a:rPr>
              <a:t> </a:t>
            </a:r>
            <a:r>
              <a:rPr lang="en-GB" err="1">
                <a:ea typeface="Calibri"/>
                <a:cs typeface="Calibri"/>
              </a:rPr>
              <a:t>ekspluatācijā</a:t>
            </a:r>
            <a:r>
              <a:rPr lang="en-GB">
                <a:ea typeface="Calibri"/>
                <a:cs typeface="Calibri"/>
              </a:rPr>
              <a:t>;</a:t>
            </a:r>
          </a:p>
          <a:p>
            <a:pPr marL="457200" indent="-457200"/>
            <a:r>
              <a:rPr lang="en-GB">
                <a:ea typeface="Calibri"/>
                <a:cs typeface="Calibri"/>
              </a:rPr>
              <a:t> Par </a:t>
            </a:r>
            <a:r>
              <a:rPr lang="en-GB" err="1">
                <a:ea typeface="Calibri"/>
                <a:cs typeface="Calibri"/>
              </a:rPr>
              <a:t>bīstamas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ēkas</a:t>
            </a:r>
            <a:r>
              <a:rPr lang="en-GB">
                <a:ea typeface="Calibri"/>
                <a:cs typeface="Calibri"/>
              </a:rPr>
              <a:t> </a:t>
            </a:r>
            <a:r>
              <a:rPr lang="en-GB" err="1">
                <a:ea typeface="Calibri"/>
                <a:cs typeface="Calibri"/>
              </a:rPr>
              <a:t>lietošanu</a:t>
            </a:r>
            <a:r>
              <a:rPr lang="en-GB">
                <a:ea typeface="Calibri"/>
                <a:cs typeface="Calibri"/>
              </a:rPr>
              <a:t>. 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DF57C-4CDB-8B81-CF93-894BE4DA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8</a:t>
            </a:fld>
            <a:endParaRPr lang="lv-LV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25F2A8-F79E-619E-2A03-7C2E534B2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604" y="-2901"/>
            <a:ext cx="9195848" cy="1309852"/>
          </a:xfrm>
        </p:spPr>
        <p:txBody>
          <a:bodyPr/>
          <a:lstStyle/>
          <a:p>
            <a:r>
              <a:rPr lang="en-US" sz="3600">
                <a:cs typeface="Calibri Light"/>
              </a:rPr>
              <a:t>Par ko var </a:t>
            </a:r>
            <a:r>
              <a:rPr lang="en-US" sz="3600" err="1">
                <a:cs typeface="Calibri Light"/>
              </a:rPr>
              <a:t>piemērot</a:t>
            </a:r>
            <a:r>
              <a:rPr lang="en-US" sz="3600">
                <a:cs typeface="Calibri Light"/>
              </a:rPr>
              <a:t> </a:t>
            </a:r>
            <a:r>
              <a:rPr lang="en-US" sz="3600" err="1">
                <a:cs typeface="Calibri Light"/>
              </a:rPr>
              <a:t>administratīvo</a:t>
            </a:r>
            <a:r>
              <a:rPr lang="en-US" sz="3600">
                <a:cs typeface="Calibri Light"/>
              </a:rPr>
              <a:t> </a:t>
            </a:r>
            <a:r>
              <a:rPr lang="en-US" sz="3600" err="1">
                <a:cs typeface="Calibri Light"/>
              </a:rPr>
              <a:t>sodu</a:t>
            </a:r>
            <a:r>
              <a:rPr lang="en-US" sz="3600">
                <a:cs typeface="Calibri Light"/>
              </a:rPr>
              <a:t> (AAL)?</a:t>
            </a:r>
          </a:p>
        </p:txBody>
      </p:sp>
    </p:spTree>
    <p:extLst>
      <p:ext uri="{BB962C8B-B14F-4D97-AF65-F5344CB8AC3E}">
        <p14:creationId xmlns:p14="http://schemas.microsoft.com/office/powerpoint/2010/main" val="361560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529" y="-4235"/>
            <a:ext cx="10081884" cy="1311186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Kas ietekmē administratīvā soda apmēru (AAL)?</a:t>
            </a:r>
            <a:endParaRPr lang="lv-LV" sz="4000"/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B5BA03F9-F36B-97CD-BA82-424FCE4557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940" y="1825625"/>
            <a:ext cx="10454120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9</a:t>
            </a:fld>
            <a:endParaRPr lang="lv-LV"/>
          </a:p>
        </p:txBody>
      </p:sp>
      <p:pic>
        <p:nvPicPr>
          <p:cNvPr id="7" name="Picture 7" descr="Icon&#10;&#10;Description automatically generated">
            <a:extLst>
              <a:ext uri="{FF2B5EF4-FFF2-40B4-BE49-F238E27FC236}">
                <a16:creationId xmlns:a16="http://schemas.microsoft.com/office/drawing/2014/main" id="{E1A1BA16-268A-EC4C-22C0-09A67F708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35215"/>
            <a:ext cx="2743200" cy="11639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34E608-54C7-6CDA-234A-BC1D3AB4E740}"/>
              </a:ext>
            </a:extLst>
          </p:cNvPr>
          <p:cNvSpPr txBox="1"/>
          <p:nvPr/>
        </p:nvSpPr>
        <p:spPr>
          <a:xfrm>
            <a:off x="4178061" y="4451230"/>
            <a:ext cx="41234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err="1">
                <a:cs typeface="Calibri"/>
              </a:rPr>
              <a:t>Mantiskais</a:t>
            </a:r>
            <a:r>
              <a:rPr lang="en-GB" sz="3600">
                <a:cs typeface="Calibri"/>
              </a:rPr>
              <a:t> </a:t>
            </a:r>
            <a:r>
              <a:rPr lang="en-GB" sz="3600" err="1">
                <a:cs typeface="Calibri"/>
              </a:rPr>
              <a:t>stāvoklis</a:t>
            </a:r>
            <a:endParaRPr lang="en-GB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88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C4F190B02AC45B8F92D28720DE26D" ma:contentTypeVersion="13" ma:contentTypeDescription="Create a new document." ma:contentTypeScope="" ma:versionID="8be83a4ba454fb4353d54ab581f8e7df">
  <xsd:schema xmlns:xsd="http://www.w3.org/2001/XMLSchema" xmlns:xs="http://www.w3.org/2001/XMLSchema" xmlns:p="http://schemas.microsoft.com/office/2006/metadata/properties" xmlns:ns3="fc44ffd7-7686-476b-b6c3-9f94eff87d80" xmlns:ns4="2e99572d-2289-4451-a60a-dad58298dfbb" targetNamespace="http://schemas.microsoft.com/office/2006/metadata/properties" ma:root="true" ma:fieldsID="ea9c1e5ce768f3ac403d66259eee84d8" ns3:_="" ns4:_="">
    <xsd:import namespace="fc44ffd7-7686-476b-b6c3-9f94eff87d80"/>
    <xsd:import namespace="2e99572d-2289-4451-a60a-dad58298df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4ffd7-7686-476b-b6c3-9f94eff87d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9572d-2289-4451-a60a-dad58298df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1399B6-BFBC-456D-9A7B-795C9A9D1B4C}">
  <ds:schemaRefs>
    <ds:schemaRef ds:uri="2e99572d-2289-4451-a60a-dad58298dfbb"/>
    <ds:schemaRef ds:uri="fc44ffd7-7686-476b-b6c3-9f94eff87d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5472AF-2FBD-47AF-AE82-CB5FCD596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055E61-6D5F-42FE-9201-BF754EA1C042}">
  <ds:schemaRefs>
    <ds:schemaRef ds:uri="2e99572d-2289-4451-a60a-dad58298dfbb"/>
    <ds:schemaRef ds:uri="fc44ffd7-7686-476b-b6c3-9f94eff87d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393</Words>
  <Application>Microsoft Office PowerPoint</Application>
  <PresentationFormat>Widescreen</PresentationFormat>
  <Paragraphs>58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Sekas, ja īpašnieks savlaicīgi neveic darbības</vt:lpstr>
      <vt:lpstr>Piespiedu izpildes pamats (APL)</vt:lpstr>
      <vt:lpstr>Piespiedu izpildes priekšnoteikumi (APL)</vt:lpstr>
      <vt:lpstr>Piespiedu izpildes līdzekļi (APL)</vt:lpstr>
      <vt:lpstr>Piespiedu izpildes procesa izbeigšana (APL)</vt:lpstr>
      <vt:lpstr>Kas ir administratīvais pārkāpums (AAL)?</vt:lpstr>
      <vt:lpstr>Par ko var piemērot administratīvo sodu (AAL)?</vt:lpstr>
      <vt:lpstr>Kas ietekmē administratīvā soda apmēru (AAL)?</vt:lpstr>
      <vt:lpstr>PowerPoint Presentation</vt:lpstr>
      <vt:lpstr>PowerPoint Presentation</vt:lpstr>
      <vt:lpstr>Administratīvā soda apmērs (AAL) 3</vt:lpstr>
      <vt:lpstr>Paldies visiem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BVKB administratīvā akta izdošanas pamats un tā izpildes kontrole</dc:title>
  <dc:creator>Ralfs Kārkliņš</dc:creator>
  <cp:lastModifiedBy>Mihails Staričenko</cp:lastModifiedBy>
  <cp:revision>4</cp:revision>
  <cp:lastPrinted>2022-07-13T12:09:34Z</cp:lastPrinted>
  <dcterms:created xsi:type="dcterms:W3CDTF">2021-07-14T07:43:10Z</dcterms:created>
  <dcterms:modified xsi:type="dcterms:W3CDTF">2023-07-17T11:10:27Z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0x010100E7CC4F190B02AC45B8F92D28720DE26D</vt:lpwstr>
  </property>
</Properties>
</file>