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410" r:id="rId5"/>
    <p:sldId id="451" r:id="rId6"/>
    <p:sldId id="472" r:id="rId7"/>
    <p:sldId id="411" r:id="rId8"/>
    <p:sldId id="474" r:id="rId9"/>
    <p:sldId id="440" r:id="rId10"/>
    <p:sldId id="497" r:id="rId11"/>
    <p:sldId id="475" r:id="rId12"/>
    <p:sldId id="476" r:id="rId13"/>
    <p:sldId id="519" r:id="rId14"/>
    <p:sldId id="478" r:id="rId15"/>
  </p:sldIdLst>
  <p:sldSz cx="12192000" cy="6858000"/>
  <p:notesSz cx="6875463" cy="100028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135053-6196-2BD1-8DFB-C4469ACFB681}" name="Kristīne Griga" initials="KG" userId="S::kristine.griga@bvkb.gov.lv::8038f58a-72bb-4293-88f8-8f6c99e87f7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īne Griga" initials="KG" lastIdx="4" clrIdx="0">
    <p:extLst>
      <p:ext uri="{19B8F6BF-5375-455C-9EA6-DF929625EA0E}">
        <p15:presenceInfo xmlns:p15="http://schemas.microsoft.com/office/powerpoint/2012/main" userId="S-1-5-21-734147818-1251574435-2103723179-7325" providerId="AD"/>
      </p:ext>
    </p:extLst>
  </p:cmAuthor>
  <p:cmAuthor id="2" name="Imants Kasparāns" initials="IK" lastIdx="1" clrIdx="1">
    <p:extLst>
      <p:ext uri="{19B8F6BF-5375-455C-9EA6-DF929625EA0E}">
        <p15:presenceInfo xmlns:p15="http://schemas.microsoft.com/office/powerpoint/2012/main" userId="S::Imants.Kasparans@bvkb.gov.lv::9825c6f9-a546-4763-bfa6-bed77fb5970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AD6300"/>
    <a:srgbClr val="B43500"/>
    <a:srgbClr val="1DC4EB"/>
    <a:srgbClr val="1081A0"/>
    <a:srgbClr val="008080"/>
    <a:srgbClr val="0E86A2"/>
    <a:srgbClr val="33CC33"/>
    <a:srgbClr val="0C889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55605-ED56-45B8-A5A7-2AA56F6A7209}" v="48" dt="2023-07-11T11:32:40.062"/>
    <p1510:client id="{366EE4E7-B4D8-4669-B136-452E22005051}" v="14" dt="2023-07-11T11:34:42.729"/>
    <p1510:client id="{42FE7B53-FC70-4B35-80D6-AA96832652DF}" v="24" dt="2023-06-28T08:46:39.627"/>
    <p1510:client id="{4E63C0B6-4AD0-48E1-B0B7-511D41921C44}" v="106" dt="2023-06-28T09:13:29.412"/>
    <p1510:client id="{624419CD-3AB6-473A-8D42-A9DBD17B2A8F}" v="411" dt="2023-06-28T07:56:55.155"/>
    <p1510:client id="{6959339E-6359-41CA-BFA1-F3EB704107F2}" v="220" dt="2023-06-28T09:14:28.802"/>
    <p1510:client id="{AE30C9C5-8023-4C54-B9DE-26ACF5A372C0}" v="32" dt="2023-07-11T11:48:52.708"/>
    <p1510:client id="{DD3B35A7-8CEC-479F-9A77-FB47AF362901}" v="212" dt="2023-07-11T09:45:51.3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779D27-D51E-48C8-A30D-6180D6C3B5AD}" type="doc">
      <dgm:prSet loTypeId="urn:microsoft.com/office/officeart/2005/8/layout/b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F84FE65E-6654-4428-AAD4-B6F327AD3D73}">
      <dgm:prSet phldrT="[Text]" phldr="0"/>
      <dgm:spPr/>
      <dgm:t>
        <a:bodyPr/>
        <a:lstStyle/>
        <a:p>
          <a:pPr rtl="0"/>
          <a:r>
            <a:rPr lang="en-GB" err="1">
              <a:solidFill>
                <a:schemeClr val="tx1"/>
              </a:solidFill>
              <a:latin typeface="Calibri Light"/>
            </a:rPr>
            <a:t>Attiecīgas</a:t>
          </a:r>
          <a:r>
            <a:rPr lang="en-GB">
              <a:solidFill>
                <a:schemeClr val="tx1"/>
              </a:solidFill>
              <a:latin typeface="Calibri Light"/>
            </a:rPr>
            <a:t> </a:t>
          </a:r>
          <a:r>
            <a:rPr lang="en-GB" err="1">
              <a:solidFill>
                <a:schemeClr val="tx1"/>
              </a:solidFill>
              <a:latin typeface="Calibri Light"/>
            </a:rPr>
            <a:t>būvniecības</a:t>
          </a:r>
          <a:r>
            <a:rPr lang="en-GB">
              <a:solidFill>
                <a:schemeClr val="tx1"/>
              </a:solidFill>
              <a:latin typeface="Calibri Light"/>
            </a:rPr>
            <a:t> </a:t>
          </a:r>
          <a:r>
            <a:rPr lang="en-GB" err="1">
              <a:solidFill>
                <a:schemeClr val="tx1"/>
              </a:solidFill>
              <a:latin typeface="Calibri Light"/>
            </a:rPr>
            <a:t>ieceres</a:t>
          </a:r>
          <a:r>
            <a:rPr lang="en-GB">
              <a:solidFill>
                <a:schemeClr val="tx1"/>
              </a:solidFill>
              <a:latin typeface="Calibri Light"/>
            </a:rPr>
            <a:t> dokumentācijas </a:t>
          </a:r>
          <a:r>
            <a:rPr lang="en-GB" err="1">
              <a:solidFill>
                <a:schemeClr val="tx1"/>
              </a:solidFill>
              <a:latin typeface="Calibri Light"/>
            </a:rPr>
            <a:t>izstrāde</a:t>
          </a:r>
          <a:r>
            <a:rPr lang="en-GB">
              <a:solidFill>
                <a:schemeClr val="tx1"/>
              </a:solidFill>
              <a:latin typeface="Calibri Light"/>
            </a:rPr>
            <a:t> un </a:t>
          </a:r>
          <a:r>
            <a:rPr lang="en-GB" err="1">
              <a:solidFill>
                <a:schemeClr val="tx1"/>
              </a:solidFill>
              <a:latin typeface="Calibri Light"/>
            </a:rPr>
            <a:t>akceptēšana</a:t>
          </a:r>
          <a:endParaRPr lang="en-GB">
            <a:solidFill>
              <a:schemeClr val="tx1"/>
            </a:solidFill>
            <a:latin typeface="Calibri Light"/>
          </a:endParaRPr>
        </a:p>
      </dgm:t>
    </dgm:pt>
    <dgm:pt modelId="{9D79F4FF-A7BB-44AA-8294-5913CB1BBB2C}" type="parTrans" cxnId="{F9E8DD92-4CDD-4856-89F1-600ECEFF5AEE}">
      <dgm:prSet/>
      <dgm:spPr/>
      <dgm:t>
        <a:bodyPr/>
        <a:lstStyle/>
        <a:p>
          <a:endParaRPr lang="en-GB"/>
        </a:p>
      </dgm:t>
    </dgm:pt>
    <dgm:pt modelId="{97624793-7471-49AE-8C5C-4E7D08FF1A58}" type="sibTrans" cxnId="{F9E8DD92-4CDD-4856-89F1-600ECEFF5AEE}">
      <dgm:prSet/>
      <dgm:spPr/>
      <dgm:t>
        <a:bodyPr/>
        <a:lstStyle/>
        <a:p>
          <a:endParaRPr lang="en-GB"/>
        </a:p>
      </dgm:t>
    </dgm:pt>
    <dgm:pt modelId="{27606E2B-F66F-4FB5-94AF-7B08941AAF1C}">
      <dgm:prSet phldrT="[Text]" phldr="0"/>
      <dgm:spPr/>
      <dgm:t>
        <a:bodyPr/>
        <a:lstStyle/>
        <a:p>
          <a:pPr rtl="0"/>
          <a:r>
            <a:rPr lang="en-GB">
              <a:solidFill>
                <a:schemeClr val="tx1"/>
              </a:solidFill>
              <a:latin typeface="Calibri Light"/>
            </a:rPr>
            <a:t> </a:t>
          </a:r>
          <a:r>
            <a:rPr lang="en-GB" err="1">
              <a:solidFill>
                <a:schemeClr val="tx1"/>
              </a:solidFill>
              <a:latin typeface="Calibri Light"/>
            </a:rPr>
            <a:t>Būvdarbu</a:t>
          </a:r>
          <a:r>
            <a:rPr lang="en-GB">
              <a:solidFill>
                <a:schemeClr val="tx1"/>
              </a:solidFill>
              <a:latin typeface="Calibri Light"/>
            </a:rPr>
            <a:t> </a:t>
          </a:r>
          <a:r>
            <a:rPr lang="en-GB" err="1">
              <a:solidFill>
                <a:schemeClr val="tx1"/>
              </a:solidFill>
              <a:latin typeface="Calibri Light"/>
            </a:rPr>
            <a:t>nodošana</a:t>
          </a:r>
          <a:r>
            <a:rPr lang="en-GB">
              <a:solidFill>
                <a:schemeClr val="tx1"/>
              </a:solidFill>
              <a:latin typeface="Calibri Light"/>
            </a:rPr>
            <a:t> </a:t>
          </a:r>
          <a:r>
            <a:rPr lang="en-GB" err="1">
              <a:solidFill>
                <a:schemeClr val="tx1"/>
              </a:solidFill>
              <a:latin typeface="Calibri Light"/>
            </a:rPr>
            <a:t>ekspluatācijā</a:t>
          </a:r>
          <a:endParaRPr lang="en-GB">
            <a:solidFill>
              <a:schemeClr val="tx1"/>
            </a:solidFill>
          </a:endParaRPr>
        </a:p>
      </dgm:t>
    </dgm:pt>
    <dgm:pt modelId="{57B47953-B54B-4C29-921B-734DF611055E}" type="parTrans" cxnId="{55962378-9754-4936-B8C2-3655FA25B904}">
      <dgm:prSet/>
      <dgm:spPr/>
      <dgm:t>
        <a:bodyPr/>
        <a:lstStyle/>
        <a:p>
          <a:endParaRPr lang="en-GB"/>
        </a:p>
      </dgm:t>
    </dgm:pt>
    <dgm:pt modelId="{63FA505C-F222-4022-A737-F9A09BAC6E97}" type="sibTrans" cxnId="{55962378-9754-4936-B8C2-3655FA25B904}">
      <dgm:prSet/>
      <dgm:spPr/>
      <dgm:t>
        <a:bodyPr/>
        <a:lstStyle/>
        <a:p>
          <a:endParaRPr lang="en-GB"/>
        </a:p>
      </dgm:t>
    </dgm:pt>
    <dgm:pt modelId="{4433FA5E-0CE3-4CF9-A9A6-9904D9BF2935}">
      <dgm:prSet phldr="0"/>
      <dgm:spPr/>
      <dgm:t>
        <a:bodyPr/>
        <a:lstStyle/>
        <a:p>
          <a:r>
            <a:rPr lang="en-GB" err="1">
              <a:solidFill>
                <a:schemeClr val="tx1"/>
              </a:solidFill>
              <a:latin typeface="Calibri Light"/>
            </a:rPr>
            <a:t>Būves</a:t>
          </a:r>
          <a:r>
            <a:rPr lang="en-GB">
              <a:solidFill>
                <a:schemeClr val="tx1"/>
              </a:solidFill>
              <a:latin typeface="Calibri Light"/>
            </a:rPr>
            <a:t> </a:t>
          </a:r>
          <a:r>
            <a:rPr lang="en-GB" err="1">
              <a:solidFill>
                <a:schemeClr val="tx1"/>
              </a:solidFill>
              <a:latin typeface="Calibri Light"/>
            </a:rPr>
            <a:t>ekspertīze</a:t>
          </a:r>
          <a:r>
            <a:rPr lang="en-GB">
              <a:solidFill>
                <a:schemeClr val="tx1"/>
              </a:solidFill>
              <a:latin typeface="Calibri Light"/>
            </a:rPr>
            <a:t>, </a:t>
          </a:r>
          <a:r>
            <a:rPr lang="en-GB" err="1">
              <a:solidFill>
                <a:schemeClr val="tx1"/>
              </a:solidFill>
              <a:latin typeface="Calibri Light"/>
            </a:rPr>
            <a:t>tehniskā</a:t>
          </a:r>
          <a:r>
            <a:rPr lang="en-GB">
              <a:solidFill>
                <a:schemeClr val="tx1"/>
              </a:solidFill>
              <a:latin typeface="Calibri Light"/>
            </a:rPr>
            <a:t> </a:t>
          </a:r>
          <a:r>
            <a:rPr lang="en-GB" err="1">
              <a:solidFill>
                <a:schemeClr val="tx1"/>
              </a:solidFill>
              <a:latin typeface="Calibri Light"/>
            </a:rPr>
            <a:t>apsekošana</a:t>
          </a:r>
          <a:endParaRPr lang="en-GB">
            <a:solidFill>
              <a:schemeClr val="tx1"/>
            </a:solidFill>
          </a:endParaRPr>
        </a:p>
      </dgm:t>
    </dgm:pt>
    <dgm:pt modelId="{49778C6A-F8A3-40BA-8E97-0681FCBFBDCA}" type="parTrans" cxnId="{418CE800-ED0C-416D-B695-E7A3D1D35C8D}">
      <dgm:prSet/>
      <dgm:spPr/>
    </dgm:pt>
    <dgm:pt modelId="{191C4E55-5911-4FDB-9AB1-1F00510C021A}" type="sibTrans" cxnId="{418CE800-ED0C-416D-B695-E7A3D1D35C8D}">
      <dgm:prSet/>
      <dgm:spPr/>
      <dgm:t>
        <a:bodyPr/>
        <a:lstStyle/>
        <a:p>
          <a:endParaRPr lang="en-GB"/>
        </a:p>
      </dgm:t>
    </dgm:pt>
    <dgm:pt modelId="{FF9BA555-26E2-4C9F-B492-2DDBEE436249}" type="pres">
      <dgm:prSet presAssocID="{5F779D27-D51E-48C8-A30D-6180D6C3B5AD}" presName="Name0" presStyleCnt="0">
        <dgm:presLayoutVars>
          <dgm:dir/>
          <dgm:resizeHandles val="exact"/>
        </dgm:presLayoutVars>
      </dgm:prSet>
      <dgm:spPr/>
    </dgm:pt>
    <dgm:pt modelId="{B1BA73F6-C39F-4480-BF21-0B794F90CE69}" type="pres">
      <dgm:prSet presAssocID="{F84FE65E-6654-4428-AAD4-B6F327AD3D73}" presName="node" presStyleLbl="node1" presStyleIdx="0" presStyleCnt="3">
        <dgm:presLayoutVars>
          <dgm:bulletEnabled val="1"/>
        </dgm:presLayoutVars>
      </dgm:prSet>
      <dgm:spPr/>
    </dgm:pt>
    <dgm:pt modelId="{7AC92A94-CCC2-4AFE-AE84-08587B6E3FC8}" type="pres">
      <dgm:prSet presAssocID="{97624793-7471-49AE-8C5C-4E7D08FF1A58}" presName="sibTrans" presStyleLbl="sibTrans1D1" presStyleIdx="0" presStyleCnt="2"/>
      <dgm:spPr/>
    </dgm:pt>
    <dgm:pt modelId="{AD3E0ECF-C30B-4D1A-81CD-BB9307BE7DBB}" type="pres">
      <dgm:prSet presAssocID="{97624793-7471-49AE-8C5C-4E7D08FF1A58}" presName="connectorText" presStyleLbl="sibTrans1D1" presStyleIdx="0" presStyleCnt="2"/>
      <dgm:spPr/>
    </dgm:pt>
    <dgm:pt modelId="{D96C27F2-AA6E-4C83-80FD-89B00DE09BBF}" type="pres">
      <dgm:prSet presAssocID="{4433FA5E-0CE3-4CF9-A9A6-9904D9BF2935}" presName="node" presStyleLbl="node1" presStyleIdx="1" presStyleCnt="3">
        <dgm:presLayoutVars>
          <dgm:bulletEnabled val="1"/>
        </dgm:presLayoutVars>
      </dgm:prSet>
      <dgm:spPr/>
    </dgm:pt>
    <dgm:pt modelId="{C3B69FE1-A56C-4777-838C-26855AD4EF19}" type="pres">
      <dgm:prSet presAssocID="{191C4E55-5911-4FDB-9AB1-1F00510C021A}" presName="sibTrans" presStyleLbl="sibTrans1D1" presStyleIdx="1" presStyleCnt="2"/>
      <dgm:spPr/>
    </dgm:pt>
    <dgm:pt modelId="{74F8ADD4-5297-4084-BCAD-E7FB5B12291A}" type="pres">
      <dgm:prSet presAssocID="{191C4E55-5911-4FDB-9AB1-1F00510C021A}" presName="connectorText" presStyleLbl="sibTrans1D1" presStyleIdx="1" presStyleCnt="2"/>
      <dgm:spPr/>
    </dgm:pt>
    <dgm:pt modelId="{8EB4E77A-B3E6-496A-9F83-63EA19757F32}" type="pres">
      <dgm:prSet presAssocID="{27606E2B-F66F-4FB5-94AF-7B08941AAF1C}" presName="node" presStyleLbl="node1" presStyleIdx="2" presStyleCnt="3">
        <dgm:presLayoutVars>
          <dgm:bulletEnabled val="1"/>
        </dgm:presLayoutVars>
      </dgm:prSet>
      <dgm:spPr/>
    </dgm:pt>
  </dgm:ptLst>
  <dgm:cxnLst>
    <dgm:cxn modelId="{418CE800-ED0C-416D-B695-E7A3D1D35C8D}" srcId="{5F779D27-D51E-48C8-A30D-6180D6C3B5AD}" destId="{4433FA5E-0CE3-4CF9-A9A6-9904D9BF2935}" srcOrd="1" destOrd="0" parTransId="{49778C6A-F8A3-40BA-8E97-0681FCBFBDCA}" sibTransId="{191C4E55-5911-4FDB-9AB1-1F00510C021A}"/>
    <dgm:cxn modelId="{F14ECA23-583B-4995-A15E-FB374025076E}" type="presOf" srcId="{F84FE65E-6654-4428-AAD4-B6F327AD3D73}" destId="{B1BA73F6-C39F-4480-BF21-0B794F90CE69}" srcOrd="0" destOrd="0" presId="urn:microsoft.com/office/officeart/2005/8/layout/bProcess3"/>
    <dgm:cxn modelId="{938B484A-93FD-4D38-BBBC-86B5C742BE1E}" type="presOf" srcId="{27606E2B-F66F-4FB5-94AF-7B08941AAF1C}" destId="{8EB4E77A-B3E6-496A-9F83-63EA19757F32}" srcOrd="0" destOrd="0" presId="urn:microsoft.com/office/officeart/2005/8/layout/bProcess3"/>
    <dgm:cxn modelId="{02B3E350-04BE-4BA0-9998-F4314F15C5B1}" type="presOf" srcId="{4433FA5E-0CE3-4CF9-A9A6-9904D9BF2935}" destId="{D96C27F2-AA6E-4C83-80FD-89B00DE09BBF}" srcOrd="0" destOrd="0" presId="urn:microsoft.com/office/officeart/2005/8/layout/bProcess3"/>
    <dgm:cxn modelId="{AC49E056-4EC0-4AF5-907D-5D54556F68D0}" type="presOf" srcId="{97624793-7471-49AE-8C5C-4E7D08FF1A58}" destId="{7AC92A94-CCC2-4AFE-AE84-08587B6E3FC8}" srcOrd="0" destOrd="0" presId="urn:microsoft.com/office/officeart/2005/8/layout/bProcess3"/>
    <dgm:cxn modelId="{55962378-9754-4936-B8C2-3655FA25B904}" srcId="{5F779D27-D51E-48C8-A30D-6180D6C3B5AD}" destId="{27606E2B-F66F-4FB5-94AF-7B08941AAF1C}" srcOrd="2" destOrd="0" parTransId="{57B47953-B54B-4C29-921B-734DF611055E}" sibTransId="{63FA505C-F222-4022-A737-F9A09BAC6E97}"/>
    <dgm:cxn modelId="{8BA35F89-F9DF-420E-8326-352548BA2B84}" type="presOf" srcId="{5F779D27-D51E-48C8-A30D-6180D6C3B5AD}" destId="{FF9BA555-26E2-4C9F-B492-2DDBEE436249}" srcOrd="0" destOrd="0" presId="urn:microsoft.com/office/officeart/2005/8/layout/bProcess3"/>
    <dgm:cxn modelId="{F9E8DD92-4CDD-4856-89F1-600ECEFF5AEE}" srcId="{5F779D27-D51E-48C8-A30D-6180D6C3B5AD}" destId="{F84FE65E-6654-4428-AAD4-B6F327AD3D73}" srcOrd="0" destOrd="0" parTransId="{9D79F4FF-A7BB-44AA-8294-5913CB1BBB2C}" sibTransId="{97624793-7471-49AE-8C5C-4E7D08FF1A58}"/>
    <dgm:cxn modelId="{F96C2CA5-F0DC-4D05-BE94-DE2C0641F46A}" type="presOf" srcId="{191C4E55-5911-4FDB-9AB1-1F00510C021A}" destId="{74F8ADD4-5297-4084-BCAD-E7FB5B12291A}" srcOrd="1" destOrd="0" presId="urn:microsoft.com/office/officeart/2005/8/layout/bProcess3"/>
    <dgm:cxn modelId="{66298FBA-DF64-4CD1-A957-0D473A2D164A}" type="presOf" srcId="{97624793-7471-49AE-8C5C-4E7D08FF1A58}" destId="{AD3E0ECF-C30B-4D1A-81CD-BB9307BE7DBB}" srcOrd="1" destOrd="0" presId="urn:microsoft.com/office/officeart/2005/8/layout/bProcess3"/>
    <dgm:cxn modelId="{4D586CF5-FEB1-4813-A237-F67E83E39957}" type="presOf" srcId="{191C4E55-5911-4FDB-9AB1-1F00510C021A}" destId="{C3B69FE1-A56C-4777-838C-26855AD4EF19}" srcOrd="0" destOrd="0" presId="urn:microsoft.com/office/officeart/2005/8/layout/bProcess3"/>
    <dgm:cxn modelId="{3C15EC98-0CD5-4458-BE7D-3065B1D9CD03}" type="presParOf" srcId="{FF9BA555-26E2-4C9F-B492-2DDBEE436249}" destId="{B1BA73F6-C39F-4480-BF21-0B794F90CE69}" srcOrd="0" destOrd="0" presId="urn:microsoft.com/office/officeart/2005/8/layout/bProcess3"/>
    <dgm:cxn modelId="{B24E0737-55FA-4B9C-AC3E-0D275D059D9E}" type="presParOf" srcId="{FF9BA555-26E2-4C9F-B492-2DDBEE436249}" destId="{7AC92A94-CCC2-4AFE-AE84-08587B6E3FC8}" srcOrd="1" destOrd="0" presId="urn:microsoft.com/office/officeart/2005/8/layout/bProcess3"/>
    <dgm:cxn modelId="{7C228398-A9F4-4F69-BA40-B82F0A1AF289}" type="presParOf" srcId="{7AC92A94-CCC2-4AFE-AE84-08587B6E3FC8}" destId="{AD3E0ECF-C30B-4D1A-81CD-BB9307BE7DBB}" srcOrd="0" destOrd="0" presId="urn:microsoft.com/office/officeart/2005/8/layout/bProcess3"/>
    <dgm:cxn modelId="{CB52FB5A-1D3D-4439-BE78-2B576C7B5FD9}" type="presParOf" srcId="{FF9BA555-26E2-4C9F-B492-2DDBEE436249}" destId="{D96C27F2-AA6E-4C83-80FD-89B00DE09BBF}" srcOrd="2" destOrd="0" presId="urn:microsoft.com/office/officeart/2005/8/layout/bProcess3"/>
    <dgm:cxn modelId="{BCEDF41B-094A-4B9B-A40F-14F0DCB3E392}" type="presParOf" srcId="{FF9BA555-26E2-4C9F-B492-2DDBEE436249}" destId="{C3B69FE1-A56C-4777-838C-26855AD4EF19}" srcOrd="3" destOrd="0" presId="urn:microsoft.com/office/officeart/2005/8/layout/bProcess3"/>
    <dgm:cxn modelId="{4C69AB4F-D5CD-478B-9AE9-F62FA1B34CEC}" type="presParOf" srcId="{C3B69FE1-A56C-4777-838C-26855AD4EF19}" destId="{74F8ADD4-5297-4084-BCAD-E7FB5B12291A}" srcOrd="0" destOrd="0" presId="urn:microsoft.com/office/officeart/2005/8/layout/bProcess3"/>
    <dgm:cxn modelId="{935E9136-9A92-45F5-AD02-7CAC7214B92C}" type="presParOf" srcId="{FF9BA555-26E2-4C9F-B492-2DDBEE436249}" destId="{8EB4E77A-B3E6-496A-9F83-63EA19757F32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C92A94-CCC2-4AFE-AE84-08587B6E3FC8}">
      <dsp:nvSpPr>
        <dsp:cNvPr id="0" name=""/>
        <dsp:cNvSpPr/>
      </dsp:nvSpPr>
      <dsp:spPr>
        <a:xfrm>
          <a:off x="3668893" y="976255"/>
          <a:ext cx="751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1218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024957" y="1018066"/>
        <a:ext cx="39090" cy="7818"/>
      </dsp:txXfrm>
    </dsp:sp>
    <dsp:sp modelId="{B1BA73F6-C39F-4480-BF21-0B794F90CE69}">
      <dsp:nvSpPr>
        <dsp:cNvPr id="0" name=""/>
        <dsp:cNvSpPr/>
      </dsp:nvSpPr>
      <dsp:spPr>
        <a:xfrm>
          <a:off x="271480" y="2211"/>
          <a:ext cx="3399212" cy="20395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err="1">
              <a:solidFill>
                <a:schemeClr val="tx1"/>
              </a:solidFill>
              <a:latin typeface="Calibri Light"/>
            </a:rPr>
            <a:t>Attiecīgas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būvniecības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ieceres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 dokumentācijas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izstrāde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 un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akceptēšana</a:t>
          </a:r>
          <a:endParaRPr lang="en-GB" sz="2500" kern="1200">
            <a:solidFill>
              <a:schemeClr val="tx1"/>
            </a:solidFill>
            <a:latin typeface="Calibri Light"/>
          </a:endParaRPr>
        </a:p>
      </dsp:txBody>
      <dsp:txXfrm>
        <a:off x="271480" y="2211"/>
        <a:ext cx="3399212" cy="2039527"/>
      </dsp:txXfrm>
    </dsp:sp>
    <dsp:sp modelId="{C3B69FE1-A56C-4777-838C-26855AD4EF19}">
      <dsp:nvSpPr>
        <dsp:cNvPr id="0" name=""/>
        <dsp:cNvSpPr/>
      </dsp:nvSpPr>
      <dsp:spPr>
        <a:xfrm>
          <a:off x="1971087" y="2039939"/>
          <a:ext cx="4181031" cy="751218"/>
        </a:xfrm>
        <a:custGeom>
          <a:avLst/>
          <a:gdLst/>
          <a:ahLst/>
          <a:cxnLst/>
          <a:rect l="0" t="0" r="0" b="0"/>
          <a:pathLst>
            <a:path>
              <a:moveTo>
                <a:pt x="4181031" y="0"/>
              </a:moveTo>
              <a:lnTo>
                <a:pt x="4181031" y="392709"/>
              </a:lnTo>
              <a:lnTo>
                <a:pt x="0" y="392709"/>
              </a:lnTo>
              <a:lnTo>
                <a:pt x="0" y="751218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955265" y="2411639"/>
        <a:ext cx="212675" cy="7818"/>
      </dsp:txXfrm>
    </dsp:sp>
    <dsp:sp modelId="{D96C27F2-AA6E-4C83-80FD-89B00DE09BBF}">
      <dsp:nvSpPr>
        <dsp:cNvPr id="0" name=""/>
        <dsp:cNvSpPr/>
      </dsp:nvSpPr>
      <dsp:spPr>
        <a:xfrm>
          <a:off x="4452512" y="2211"/>
          <a:ext cx="3399212" cy="20395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err="1">
              <a:solidFill>
                <a:schemeClr val="tx1"/>
              </a:solidFill>
              <a:latin typeface="Calibri Light"/>
            </a:rPr>
            <a:t>Būves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ekspertīze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,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tehniskā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 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apsekošana</a:t>
          </a:r>
          <a:endParaRPr lang="en-GB" sz="2500" kern="1200">
            <a:solidFill>
              <a:schemeClr val="tx1"/>
            </a:solidFill>
          </a:endParaRPr>
        </a:p>
      </dsp:txBody>
      <dsp:txXfrm>
        <a:off x="4452512" y="2211"/>
        <a:ext cx="3399212" cy="2039527"/>
      </dsp:txXfrm>
    </dsp:sp>
    <dsp:sp modelId="{8EB4E77A-B3E6-496A-9F83-63EA19757F32}">
      <dsp:nvSpPr>
        <dsp:cNvPr id="0" name=""/>
        <dsp:cNvSpPr/>
      </dsp:nvSpPr>
      <dsp:spPr>
        <a:xfrm>
          <a:off x="271480" y="2823558"/>
          <a:ext cx="3399212" cy="20395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>
              <a:solidFill>
                <a:schemeClr val="tx1"/>
              </a:solidFill>
              <a:latin typeface="Calibri Light"/>
            </a:rPr>
            <a:t> 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Būvdarbu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nodošana</a:t>
          </a:r>
          <a:r>
            <a:rPr lang="en-GB" sz="2500" kern="1200">
              <a:solidFill>
                <a:schemeClr val="tx1"/>
              </a:solidFill>
              <a:latin typeface="Calibri Light"/>
            </a:rPr>
            <a:t> </a:t>
          </a:r>
          <a:r>
            <a:rPr lang="en-GB" sz="2500" kern="1200" err="1">
              <a:solidFill>
                <a:schemeClr val="tx1"/>
              </a:solidFill>
              <a:latin typeface="Calibri Light"/>
            </a:rPr>
            <a:t>ekspluatācijā</a:t>
          </a:r>
          <a:endParaRPr lang="en-GB" sz="2500" kern="1200">
            <a:solidFill>
              <a:schemeClr val="tx1"/>
            </a:solidFill>
          </a:endParaRPr>
        </a:p>
      </dsp:txBody>
      <dsp:txXfrm>
        <a:off x="271480" y="2823558"/>
        <a:ext cx="3399212" cy="2039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3742" y="2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r">
              <a:defRPr sz="1200"/>
            </a:lvl1pPr>
          </a:lstStyle>
          <a:p>
            <a:fld id="{B65B81F9-2954-457F-90A6-169AB8A5C95E}" type="datetimeFigureOut">
              <a:rPr lang="lv-LV" smtClean="0"/>
              <a:t>17.07.2023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2136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3742" y="9502136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r">
              <a:defRPr sz="1200"/>
            </a:lvl1pPr>
          </a:lstStyle>
          <a:p>
            <a:fld id="{33C78289-7823-4A1B-98B3-0C7413FAAB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548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4506" y="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r">
              <a:defRPr sz="1200"/>
            </a:lvl1pPr>
          </a:lstStyle>
          <a:p>
            <a:fld id="{5780F945-E499-4C92-8DE8-F10CF2F41073}" type="datetimeFigureOut">
              <a:rPr lang="lv-LV" smtClean="0"/>
              <a:pPr/>
              <a:t>17.07.2023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5995987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1" tIns="46141" rIns="92281" bIns="46141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547" y="4813866"/>
            <a:ext cx="5500370" cy="3938618"/>
          </a:xfrm>
          <a:prstGeom prst="rect">
            <a:avLst/>
          </a:prstGeom>
        </p:spPr>
        <p:txBody>
          <a:bodyPr vert="horz" lIns="92281" tIns="46141" rIns="92281" bIns="4614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4506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r">
              <a:defRPr sz="1200"/>
            </a:lvl1pPr>
          </a:lstStyle>
          <a:p>
            <a:fld id="{4A608D30-51D5-4434-8A74-401C909CFEB7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662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659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Kā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novērst</a:t>
            </a:r>
            <a:r>
              <a:rPr lang="en-US">
                <a:cs typeface="Calibri"/>
              </a:rPr>
              <a:t> PB?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5062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+ kopīpašnieku </a:t>
            </a:r>
            <a:r>
              <a:rPr lang="en-US" err="1">
                <a:cs typeface="Calibri"/>
              </a:rPr>
              <a:t>lietas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35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787-F646-4501-A862-F1D6D30A721F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154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E0838-AB40-445A-8FC9-6EDEF8F03368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122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37D5-4EB0-43AD-BF5D-E6BAFFED9260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7874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852" y="-186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30D3-BF83-4C79-98B4-D60E3BBFDE9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95575"/>
            <a:ext cx="2743200" cy="365125"/>
          </a:xfrm>
        </p:spPr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384083" cy="158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0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AB1E-907C-45A2-99A7-64E5F03267B4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772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4563-D0C8-403D-86B6-93AAB89E2093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591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E601-96AB-4EB3-AEC6-BED51957631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391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F5189-6390-43DF-9E13-92987D68E0F4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46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BAB2-C859-4B1F-9806-937E6554A032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533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6D43D-D335-4095-8404-1DFADA601DD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15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B4A98-A2CD-4EC6-8246-94F35604F3ED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693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B8DA-DF14-4BB5-88A7-B72992F525C8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64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718755" y="6146216"/>
            <a:ext cx="2743200" cy="365125"/>
          </a:xfrm>
        </p:spPr>
        <p:txBody>
          <a:bodyPr/>
          <a:lstStyle/>
          <a:p>
            <a:fld id="{32F832BF-1DDA-4BBE-B340-68BC40090DFC}" type="slidenum">
              <a:rPr lang="lv-LV" smtClean="0"/>
              <a:pPr/>
              <a:t>1</a:t>
            </a:fld>
            <a:endParaRPr lang="lv-LV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/>
          <a:srcRect l="42765" t="13473" r="28727" b="56141"/>
          <a:stretch/>
        </p:blipFill>
        <p:spPr>
          <a:xfrm>
            <a:off x="4264663" y="0"/>
            <a:ext cx="3672454" cy="2446421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1394234" y="5295504"/>
            <a:ext cx="9823010" cy="1215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lv-LV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v-LV" sz="2000">
                <a:solidFill>
                  <a:schemeClr val="tx1"/>
                </a:solidFill>
              </a:rPr>
              <a:t>Būvdarbu kontroles departamenta</a:t>
            </a:r>
          </a:p>
          <a:p>
            <a:pPr algn="r"/>
            <a:r>
              <a:rPr lang="lv-LV" sz="2000">
                <a:solidFill>
                  <a:schemeClr val="tx1"/>
                </a:solidFill>
              </a:rPr>
              <a:t>Būvju ekspluatācijas kontroles nodaļas </a:t>
            </a:r>
            <a:endParaRPr lang="lv-LV" sz="2000">
              <a:solidFill>
                <a:schemeClr val="tx1"/>
              </a:solidFill>
              <a:cs typeface="Calibri"/>
            </a:endParaRPr>
          </a:p>
          <a:p>
            <a:pPr algn="r"/>
            <a:r>
              <a:rPr lang="lv-LV" sz="2000">
                <a:solidFill>
                  <a:schemeClr val="tx1"/>
                </a:solidFill>
              </a:rPr>
              <a:t>juriskonsulte </a:t>
            </a:r>
            <a:r>
              <a:rPr lang="lv-LV" sz="2000" b="1">
                <a:solidFill>
                  <a:schemeClr val="tx1"/>
                </a:solidFill>
              </a:rPr>
              <a:t>Inese Auniņa</a:t>
            </a:r>
            <a:endParaRPr lang="lv-LV" sz="2000" b="1">
              <a:solidFill>
                <a:schemeClr val="tx1"/>
              </a:solidFill>
              <a:cs typeface="Calibri"/>
            </a:endParaRPr>
          </a:p>
          <a:p>
            <a:pPr algn="r"/>
            <a:endParaRPr lang="lv-LV" sz="1600">
              <a:solidFill>
                <a:schemeClr val="tx1"/>
              </a:solidFill>
              <a:cs typeface="Calibri"/>
            </a:endParaRPr>
          </a:p>
          <a:p>
            <a:pPr algn="r"/>
            <a:endParaRPr lang="lv-LV" sz="160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0D16C2-1821-42F1-AA5D-0D86D166113B}"/>
              </a:ext>
            </a:extLst>
          </p:cNvPr>
          <p:cNvSpPr txBox="1"/>
          <p:nvPr/>
        </p:nvSpPr>
        <p:spPr>
          <a:xfrm>
            <a:off x="1524000" y="31325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b="1" dirty="0"/>
              <a:t>Patvaļīgā būvniecība</a:t>
            </a:r>
          </a:p>
        </p:txBody>
      </p:sp>
    </p:spTree>
    <p:extLst>
      <p:ext uri="{BB962C8B-B14F-4D97-AF65-F5344CB8AC3E}">
        <p14:creationId xmlns:p14="http://schemas.microsoft.com/office/powerpoint/2010/main" val="2268639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B30BF-4909-2FBC-3848-D386D56AA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10</a:t>
            </a:fld>
            <a:endParaRPr lang="lv-LV"/>
          </a:p>
        </p:txBody>
      </p:sp>
      <p:sp>
        <p:nvSpPr>
          <p:cNvPr id="5" name="Title 6">
            <a:extLst>
              <a:ext uri="{FF2B5EF4-FFF2-40B4-BE49-F238E27FC236}">
                <a16:creationId xmlns:a16="http://schemas.microsoft.com/office/drawing/2014/main" id="{B9FD3CE3-B5D2-9851-5670-D22CB9C72990}"/>
              </a:ext>
            </a:extLst>
          </p:cNvPr>
          <p:cNvSpPr>
            <a:spLocks noGrp="1"/>
          </p:cNvSpPr>
          <p:nvPr/>
        </p:nvSpPr>
        <p:spPr>
          <a:xfrm>
            <a:off x="6088271" y="1210115"/>
            <a:ext cx="6507956" cy="5299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3200">
                <a:solidFill>
                  <a:schemeClr val="tx2">
                    <a:lumMod val="10000"/>
                  </a:schemeClr>
                </a:solidFill>
                <a:ea typeface="+mj-lt"/>
                <a:cs typeface="+mj-lt"/>
              </a:rPr>
              <a:t>Lēmums izpildīts un administratīvā lieta izbeigta...</a:t>
            </a:r>
            <a:endParaRPr lang="en-US" sz="3200">
              <a:solidFill>
                <a:schemeClr val="tx2">
                  <a:lumMod val="10000"/>
                </a:schemeClr>
              </a:solidFill>
              <a:ea typeface="+mj-lt"/>
              <a:cs typeface="+mj-lt"/>
            </a:endParaRPr>
          </a:p>
          <a:p>
            <a:endParaRPr lang="en-US" sz="2200">
              <a:solidFill>
                <a:schemeClr val="tx2">
                  <a:lumMod val="10000"/>
                </a:schemeClr>
              </a:solidFill>
              <a:cs typeface="Calibri Light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2B20048-8D44-FF32-E813-9A1A9DA642A8}"/>
              </a:ext>
            </a:extLst>
          </p:cNvPr>
          <p:cNvSpPr txBox="1">
            <a:spLocks/>
          </p:cNvSpPr>
          <p:nvPr/>
        </p:nvSpPr>
        <p:spPr>
          <a:xfrm>
            <a:off x="583405" y="92521"/>
            <a:ext cx="4258029" cy="5578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v-LV" sz="2200">
                <a:cs typeface="Calibri"/>
              </a:rPr>
              <a:t>Izstrādāta un būvvaldē saskaņota būvniecības ieceres dokumentācija (paziņojuma reģistrēšana BIS, atzīme par projektēšanas nosacījumu izpildi un būvdarbu uzsākšanas nosacījumu izpildi)</a:t>
            </a:r>
            <a:endParaRPr lang="en-US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09D16E-FC32-D8B8-0464-E68D4C582DE7}"/>
              </a:ext>
            </a:extLst>
          </p:cNvPr>
          <p:cNvSpPr txBox="1"/>
          <p:nvPr/>
        </p:nvSpPr>
        <p:spPr>
          <a:xfrm>
            <a:off x="4843462" y="92868"/>
            <a:ext cx="569594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1FF21D-EA8A-858B-8438-33B208B35F32}"/>
              </a:ext>
            </a:extLst>
          </p:cNvPr>
          <p:cNvSpPr txBox="1"/>
          <p:nvPr/>
        </p:nvSpPr>
        <p:spPr>
          <a:xfrm>
            <a:off x="2711483" y="348219"/>
            <a:ext cx="5505448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err="1">
                <a:latin typeface="Calibri Light"/>
                <a:cs typeface="Calibri"/>
              </a:rPr>
              <a:t>Lietvedības</a:t>
            </a:r>
            <a:r>
              <a:rPr lang="en-US" sz="4000">
                <a:latin typeface="Calibri Light"/>
                <a:cs typeface="Calibri"/>
              </a:rPr>
              <a:t> </a:t>
            </a:r>
            <a:r>
              <a:rPr lang="en-US" sz="4000" err="1">
                <a:latin typeface="Calibri Light"/>
                <a:cs typeface="Calibri"/>
              </a:rPr>
              <a:t>izbeigšana</a:t>
            </a:r>
            <a:endParaRPr lang="en-US" sz="4000" err="1">
              <a:latin typeface="Calibri Light"/>
            </a:endParaRP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A7462B88-FBBD-04FE-7702-A90E21BDF0DE}"/>
              </a:ext>
            </a:extLst>
          </p:cNvPr>
          <p:cNvCxnSpPr/>
          <p:nvPr/>
        </p:nvCxnSpPr>
        <p:spPr>
          <a:xfrm>
            <a:off x="4662487" y="2543175"/>
            <a:ext cx="1343025" cy="1104900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9C3101A-8CDD-8477-407E-0DB29344F3EC}"/>
              </a:ext>
            </a:extLst>
          </p:cNvPr>
          <p:cNvSpPr/>
          <p:nvPr/>
        </p:nvSpPr>
        <p:spPr>
          <a:xfrm>
            <a:off x="7556278" y="4237578"/>
            <a:ext cx="273844" cy="583406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C458EF-2FE8-7A1F-2C16-C0666C9F5B73}"/>
              </a:ext>
            </a:extLst>
          </p:cNvPr>
          <p:cNvSpPr txBox="1"/>
          <p:nvPr/>
        </p:nvSpPr>
        <p:spPr>
          <a:xfrm>
            <a:off x="6843711" y="4942820"/>
            <a:ext cx="190976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BET...</a:t>
            </a:r>
            <a:endParaRPr lang="en-US" sz="4000" b="1">
              <a:solidFill>
                <a:srgbClr val="FF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8970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1139" y="-2400"/>
            <a:ext cx="9181312" cy="1309351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Būvniecības procesa pabeigšana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B343D-4E45-4D8D-88F2-DBC398D34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3844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lv-LV" sz="6000">
                <a:solidFill>
                  <a:srgbClr val="FF0000"/>
                </a:solidFill>
                <a:cs typeface="Calibri"/>
              </a:rPr>
              <a:t>!    </a:t>
            </a:r>
            <a:r>
              <a:rPr lang="lv-LV" sz="4400">
                <a:solidFill>
                  <a:srgbClr val="FF0000"/>
                </a:solidFill>
                <a:cs typeface="Calibri"/>
              </a:rPr>
              <a:t>Veiktie būvdarbi </a:t>
            </a:r>
            <a:r>
              <a:rPr lang="lv-LV" sz="4400" b="1" u="sng">
                <a:solidFill>
                  <a:srgbClr val="FF0000"/>
                </a:solidFill>
                <a:cs typeface="Calibri"/>
              </a:rPr>
              <a:t>OBLIGĀTI</a:t>
            </a:r>
            <a:r>
              <a:rPr lang="lv-LV" sz="4400">
                <a:solidFill>
                  <a:srgbClr val="FF0000"/>
                </a:solidFill>
                <a:cs typeface="Calibri"/>
              </a:rPr>
              <a:t> jānodod ekspluatācijā, lai pilnībā pabeigtu būvniecības procesu</a:t>
            </a:r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11</a:t>
            </a:fld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6F7ABE-AF4E-07CB-313E-1BA857C3F7E3}"/>
              </a:ext>
            </a:extLst>
          </p:cNvPr>
          <p:cNvSpPr txBox="1">
            <a:spLocks/>
          </p:cNvSpPr>
          <p:nvPr/>
        </p:nvSpPr>
        <p:spPr>
          <a:xfrm>
            <a:off x="0" y="1259332"/>
            <a:ext cx="4841434" cy="4471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 sz="2200">
              <a:cs typeface="Calibri"/>
            </a:endParaRP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7172BBE8-B369-62F3-416E-47F6A3395569}"/>
              </a:ext>
            </a:extLst>
          </p:cNvPr>
          <p:cNvSpPr txBox="1">
            <a:spLocks/>
          </p:cNvSpPr>
          <p:nvPr/>
        </p:nvSpPr>
        <p:spPr>
          <a:xfrm>
            <a:off x="6016833" y="3996176"/>
            <a:ext cx="6400800" cy="3001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3200">
              <a:solidFill>
                <a:schemeClr val="tx2">
                  <a:lumMod val="10000"/>
                </a:schemeClr>
              </a:solidFill>
              <a:ea typeface="+mj-lt"/>
              <a:cs typeface="+mj-lt"/>
            </a:endParaRPr>
          </a:p>
          <a:p>
            <a:endParaRPr lang="en-US" sz="2200">
              <a:solidFill>
                <a:schemeClr val="tx2">
                  <a:lumMod val="10000"/>
                </a:schemeClr>
              </a:solidFill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62714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756" name="Title 1">
            <a:extLst>
              <a:ext uri="{FF2B5EF4-FFF2-40B4-BE49-F238E27FC236}">
                <a16:creationId xmlns:a16="http://schemas.microsoft.com/office/drawing/2014/main" id="{21BFBFC1-7CC3-00FC-10B4-91AF519A8A4D}"/>
              </a:ext>
            </a:extLst>
          </p:cNvPr>
          <p:cNvSpPr txBox="1">
            <a:spLocks/>
          </p:cNvSpPr>
          <p:nvPr/>
        </p:nvSpPr>
        <p:spPr>
          <a:xfrm>
            <a:off x="1830875" y="133788"/>
            <a:ext cx="91738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lv-LV" sz="4000">
              <a:cs typeface="Calibri Light"/>
            </a:endParaRPr>
          </a:p>
        </p:txBody>
      </p:sp>
      <p:sp>
        <p:nvSpPr>
          <p:cNvPr id="758" name="Slide Number Placeholder 3">
            <a:extLst>
              <a:ext uri="{FF2B5EF4-FFF2-40B4-BE49-F238E27FC236}">
                <a16:creationId xmlns:a16="http://schemas.microsoft.com/office/drawing/2014/main" id="{75739BC4-D36E-C0FA-CB77-5B7165CB0A40}"/>
              </a:ext>
            </a:extLst>
          </p:cNvPr>
          <p:cNvSpPr txBox="1">
            <a:spLocks/>
          </p:cNvSpPr>
          <p:nvPr/>
        </p:nvSpPr>
        <p:spPr>
          <a:xfrm>
            <a:off x="8763000" y="6347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v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F832BF-1DDA-4BBE-B340-68BC40090DFC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579B2F6-A28E-5874-0659-D7F55BD99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325" y="2266155"/>
            <a:ext cx="3943351" cy="23153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n-US">
              <a:cs typeface="Calibri"/>
            </a:endParaRPr>
          </a:p>
          <a:p>
            <a:pPr marL="0" indent="0" algn="ctr">
              <a:buNone/>
            </a:pPr>
            <a:r>
              <a:rPr lang="en-US">
                <a:cs typeface="Calibri"/>
              </a:rPr>
              <a:t>bez </a:t>
            </a:r>
            <a:r>
              <a:rPr lang="en-US" err="1">
                <a:cs typeface="Calibri"/>
              </a:rPr>
              <a:t>saskaņotas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būvniecības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ieceres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dokumentācijas</a:t>
            </a:r>
            <a:endParaRPr lang="en-US">
              <a:cs typeface="Calibri"/>
            </a:endParaRPr>
          </a:p>
          <a:p>
            <a:pPr marL="0" indent="0" algn="ctr">
              <a:buNone/>
            </a:pPr>
            <a:endParaRPr lang="en-US">
              <a:cs typeface="Calibri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65D4C82-E388-413A-389C-E4CD559D6E57}"/>
              </a:ext>
            </a:extLst>
          </p:cNvPr>
          <p:cNvSpPr>
            <a:spLocks noGrp="1"/>
          </p:cNvSpPr>
          <p:nvPr/>
        </p:nvSpPr>
        <p:spPr>
          <a:xfrm>
            <a:off x="2428568" y="-18612"/>
            <a:ext cx="917388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v-LV" sz="4000">
              <a:cs typeface="Calibri Light"/>
            </a:endParaRP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4AC846B3-4729-DFD8-4788-4A398D5A2559}"/>
              </a:ext>
            </a:extLst>
          </p:cNvPr>
          <p:cNvSpPr>
            <a:spLocks noGrp="1"/>
          </p:cNvSpPr>
          <p:nvPr/>
        </p:nvSpPr>
        <p:spPr>
          <a:xfrm>
            <a:off x="8610600" y="61955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v-LV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F832BF-1DDA-4BBE-B340-68BC40090DFC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BE6E2C-ED1F-E51A-FC20-A6850CCC3326}"/>
              </a:ext>
            </a:extLst>
          </p:cNvPr>
          <p:cNvSpPr txBox="1"/>
          <p:nvPr/>
        </p:nvSpPr>
        <p:spPr>
          <a:xfrm>
            <a:off x="3533775" y="473868"/>
            <a:ext cx="4969666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err="1">
                <a:latin typeface="Calibri Light"/>
                <a:ea typeface="+mn-lt"/>
                <a:cs typeface="+mn-lt"/>
              </a:rPr>
              <a:t>Patvaļīga</a:t>
            </a:r>
            <a:r>
              <a:rPr lang="en-US" sz="4000">
                <a:latin typeface="Calibri Light"/>
                <a:ea typeface="+mn-lt"/>
                <a:cs typeface="+mn-lt"/>
              </a:rPr>
              <a:t> </a:t>
            </a:r>
            <a:r>
              <a:rPr lang="en-US" sz="4000" err="1">
                <a:latin typeface="Calibri Light"/>
                <a:ea typeface="+mn-lt"/>
                <a:cs typeface="+mn-lt"/>
              </a:rPr>
              <a:t>būvniecība</a:t>
            </a:r>
            <a:endParaRPr lang="en-US" sz="4000">
              <a:latin typeface="Calibri Light"/>
              <a:ea typeface="+mn-lt"/>
              <a:cs typeface="+mn-lt"/>
            </a:endParaRPr>
          </a:p>
          <a:p>
            <a:pPr algn="l"/>
            <a:endParaRPr lang="en-US">
              <a:cs typeface="Calibri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3CFDBAE5-30F7-5E77-E319-4825F502C219}"/>
              </a:ext>
            </a:extLst>
          </p:cNvPr>
          <p:cNvSpPr/>
          <p:nvPr/>
        </p:nvSpPr>
        <p:spPr>
          <a:xfrm rot="19020000">
            <a:off x="7532075" y="1002084"/>
            <a:ext cx="333375" cy="1952623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11248F4A-11F5-3401-0F9D-74706AE4F8EB}"/>
              </a:ext>
            </a:extLst>
          </p:cNvPr>
          <p:cNvSpPr/>
          <p:nvPr/>
        </p:nvSpPr>
        <p:spPr>
          <a:xfrm rot="2580000">
            <a:off x="4529899" y="985105"/>
            <a:ext cx="297656" cy="198834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4AC58B-9B65-348F-A904-6E329ADE5448}"/>
              </a:ext>
            </a:extLst>
          </p:cNvPr>
          <p:cNvSpPr txBox="1"/>
          <p:nvPr/>
        </p:nvSpPr>
        <p:spPr>
          <a:xfrm>
            <a:off x="7903369" y="2950369"/>
            <a:ext cx="3838573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err="1">
                <a:ea typeface="+mn-lt"/>
                <a:cs typeface="+mn-lt"/>
              </a:rPr>
              <a:t>ekspluatācija</a:t>
            </a:r>
            <a:r>
              <a:rPr lang="en-US" sz="2800">
                <a:ea typeface="+mn-lt"/>
                <a:cs typeface="+mn-lt"/>
              </a:rPr>
              <a:t> </a:t>
            </a:r>
            <a:r>
              <a:rPr lang="en-US" sz="2800" err="1">
                <a:ea typeface="+mn-lt"/>
                <a:cs typeface="+mn-lt"/>
              </a:rPr>
              <a:t>neatbilstoši</a:t>
            </a:r>
            <a:r>
              <a:rPr lang="en-US" sz="2800">
                <a:ea typeface="+mn-lt"/>
                <a:cs typeface="+mn-lt"/>
              </a:rPr>
              <a:t> </a:t>
            </a:r>
            <a:r>
              <a:rPr lang="en-US" sz="2800" err="1">
                <a:ea typeface="+mn-lt"/>
                <a:cs typeface="+mn-lt"/>
              </a:rPr>
              <a:t>lietošanas</a:t>
            </a:r>
            <a:r>
              <a:rPr lang="en-US" sz="2800">
                <a:ea typeface="+mn-lt"/>
                <a:cs typeface="+mn-lt"/>
              </a:rPr>
              <a:t> </a:t>
            </a:r>
            <a:r>
              <a:rPr lang="en-US" sz="2800" err="1">
                <a:ea typeface="+mn-lt"/>
                <a:cs typeface="+mn-lt"/>
              </a:rPr>
              <a:t>veidam</a:t>
            </a:r>
            <a:endParaRPr lang="en-US" sz="280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7740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568" y="-18612"/>
            <a:ext cx="9173884" cy="1325563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Kas konstatē patvaļīgu būvniecību?</a:t>
            </a:r>
            <a:endParaRPr lang="lv-LV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B343D-4E45-4D8D-88F2-DBC398D34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3325" y="3504406"/>
            <a:ext cx="5465018" cy="248205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lv-LV">
              <a:cs typeface="Calibri"/>
            </a:endParaRPr>
          </a:p>
          <a:p>
            <a:r>
              <a:rPr lang="lv-LV">
                <a:cs typeface="Calibri"/>
              </a:rPr>
              <a:t>būvspeciālists</a:t>
            </a:r>
          </a:p>
          <a:p>
            <a:r>
              <a:rPr lang="lv-LV">
                <a:cs typeface="Calibri"/>
              </a:rPr>
              <a:t>būvvalde</a:t>
            </a:r>
          </a:p>
          <a:p>
            <a:r>
              <a:rPr lang="lv-LV">
                <a:cs typeface="Calibri"/>
              </a:rPr>
              <a:t>Būvniecības valsts kontroles birojs</a:t>
            </a:r>
          </a:p>
          <a:p>
            <a:pPr marL="0" indent="0">
              <a:buNone/>
            </a:pPr>
            <a:endParaRPr lang="lv-LV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3</a:t>
            </a:fld>
            <a:endParaRPr lang="lv-LV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DBED3C-C491-B3A4-C9AD-B0909A5AF626}"/>
              </a:ext>
            </a:extLst>
          </p:cNvPr>
          <p:cNvSpPr/>
          <p:nvPr/>
        </p:nvSpPr>
        <p:spPr>
          <a:xfrm>
            <a:off x="4253379" y="1228173"/>
            <a:ext cx="3690284" cy="2549568"/>
          </a:xfrm>
          <a:prstGeom prst="ellipse">
            <a:avLst/>
          </a:prstGeom>
          <a:solidFill>
            <a:srgbClr val="00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800" err="1">
                <a:solidFill>
                  <a:schemeClr val="tx1"/>
                </a:solidFill>
                <a:cs typeface="Calibri"/>
              </a:rPr>
              <a:t>Konstatē</a:t>
            </a:r>
            <a:r>
              <a:rPr lang="en-US" sz="4800">
                <a:solidFill>
                  <a:schemeClr val="tx1"/>
                </a:solidFill>
                <a:cs typeface="Calibri"/>
              </a:rPr>
              <a:t>:</a:t>
            </a:r>
            <a:endParaRPr lang="en-US" sz="480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685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4097" y="-2400"/>
            <a:ext cx="9108354" cy="1309351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Būvniecības veidi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B343D-4E45-4D8D-88F2-DBC398D34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4519" y="2599287"/>
            <a:ext cx="9348788" cy="39567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lv-LV">
                <a:cs typeface="Calibri"/>
              </a:rPr>
              <a:t>                         </a:t>
            </a:r>
            <a:endParaRPr lang="lv-LV" sz="3600">
              <a:cs typeface="Calibri"/>
            </a:endParaRPr>
          </a:p>
          <a:p>
            <a:pPr marL="457200" indent="-457200"/>
            <a:r>
              <a:rPr lang="lv-LV">
                <a:cs typeface="Calibri"/>
              </a:rPr>
              <a:t>pārbūve (skartas nesošās konstrukcijas, palielināts apjoms)</a:t>
            </a:r>
            <a:endParaRPr lang="lv-LV">
              <a:ea typeface="Calibri"/>
              <a:cs typeface="Calibri"/>
            </a:endParaRPr>
          </a:p>
          <a:p>
            <a:pPr marL="457200" indent="-457200"/>
            <a:r>
              <a:rPr lang="lv-LV">
                <a:cs typeface="Calibri"/>
              </a:rPr>
              <a:t>vienkāršotā pārbūve (ailu izbūve un </a:t>
            </a:r>
            <a:r>
              <a:rPr lang="lv-LV" err="1">
                <a:cs typeface="Calibri"/>
              </a:rPr>
              <a:t>aizbūve</a:t>
            </a:r>
            <a:r>
              <a:rPr lang="lv-LV">
                <a:cs typeface="Calibri"/>
              </a:rPr>
              <a:t>, ārējo kāpņu, </a:t>
            </a:r>
            <a:r>
              <a:rPr lang="lv-LV" err="1">
                <a:cs typeface="Calibri"/>
              </a:rPr>
              <a:t>pandusu</a:t>
            </a:r>
            <a:r>
              <a:rPr lang="lv-LV">
                <a:cs typeface="Calibri"/>
              </a:rPr>
              <a:t> un terases izbūve)</a:t>
            </a:r>
            <a:endParaRPr lang="lv-LV">
              <a:ea typeface="Calibri"/>
              <a:cs typeface="Calibri"/>
            </a:endParaRPr>
          </a:p>
          <a:p>
            <a:pPr marL="457200" indent="-457200"/>
            <a:r>
              <a:rPr lang="lv-LV">
                <a:cs typeface="Calibri"/>
              </a:rPr>
              <a:t>atjaunošana (nomainītas nesošās konstrukcijas)</a:t>
            </a:r>
            <a:endParaRPr lang="lv-LV">
              <a:ea typeface="Calibri"/>
              <a:cs typeface="Calibri"/>
            </a:endParaRPr>
          </a:p>
          <a:p>
            <a:pPr marL="457200" indent="-457200"/>
            <a:r>
              <a:rPr lang="lv-LV">
                <a:cs typeface="Calibri"/>
              </a:rPr>
              <a:t>vienkāršotā atjaunošana (telpu pārplānošana, neskarot nesošās konstrukcijas)</a:t>
            </a:r>
            <a:endParaRPr lang="lv-LV">
              <a:ea typeface="Calibri"/>
              <a:cs typeface="Calibri"/>
            </a:endParaRPr>
          </a:p>
          <a:p>
            <a:pPr marL="457200" indent="-457200"/>
            <a:r>
              <a:rPr lang="lv-LV">
                <a:cs typeface="Calibri"/>
              </a:rPr>
              <a:t>ēkas/telpu lietošanas veida maiņa</a:t>
            </a:r>
            <a:endParaRPr lang="lv-LV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4</a:t>
            </a:fld>
            <a:endParaRPr lang="lv-LV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5D22D0-3D6A-B78A-B21C-C0D8D3B987E0}"/>
              </a:ext>
            </a:extLst>
          </p:cNvPr>
          <p:cNvSpPr/>
          <p:nvPr/>
        </p:nvSpPr>
        <p:spPr>
          <a:xfrm>
            <a:off x="2491548" y="1716060"/>
            <a:ext cx="4476748" cy="928687"/>
          </a:xfrm>
          <a:prstGeom prst="rect">
            <a:avLst/>
          </a:prstGeom>
          <a:solidFill>
            <a:srgbClr val="00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lv-LV" sz="3600">
                <a:solidFill>
                  <a:schemeClr val="tx1"/>
                </a:solidFill>
                <a:ea typeface="+mn-lt"/>
                <a:cs typeface="+mn-lt"/>
              </a:rPr>
              <a:t>Patvaļīgā būvniecība ir:</a:t>
            </a:r>
            <a:endParaRPr lang="en-US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438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968" y="1806717"/>
            <a:ext cx="3755526" cy="765072"/>
          </a:xfrm>
        </p:spPr>
        <p:txBody>
          <a:bodyPr>
            <a:normAutofit fontScale="90000"/>
          </a:bodyPr>
          <a:lstStyle/>
          <a:p>
            <a:r>
              <a:rPr lang="lv-LV" sz="3700">
                <a:cs typeface="Calibri Light"/>
              </a:rPr>
              <a:t>Sekas patvaļīgajai būvniecībai</a:t>
            </a:r>
            <a:endParaRPr lang="lv-LV" sz="3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B343D-4E45-4D8D-88F2-DBC398D34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837" y="2438400"/>
            <a:ext cx="3505494" cy="3785419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lv-LV" sz="2400">
              <a:cs typeface="Calibri"/>
            </a:endParaRPr>
          </a:p>
          <a:p>
            <a:r>
              <a:rPr lang="lv-LV" sz="2400"/>
              <a:t>Administratīvais process (patvaļīgās būvniecības seku novēršana)</a:t>
            </a:r>
            <a:endParaRPr lang="lv-LV" sz="2400">
              <a:cs typeface="Calibri"/>
            </a:endParaRPr>
          </a:p>
          <a:p>
            <a:r>
              <a:rPr lang="lv-LV" sz="2400"/>
              <a:t>Administratīvā pārkāpuma process (administratīvais sods)</a:t>
            </a:r>
            <a:endParaRPr lang="lv-LV" sz="2400">
              <a:cs typeface="Calibri"/>
            </a:endParaRPr>
          </a:p>
          <a:p>
            <a:endParaRPr lang="lv-LV" sz="1600">
              <a:cs typeface="Calibri"/>
            </a:endParaRP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7" descr="A picture containing yellow, tool&#10;&#10;Description automatically generated">
            <a:extLst>
              <a:ext uri="{FF2B5EF4-FFF2-40B4-BE49-F238E27FC236}">
                <a16:creationId xmlns:a16="http://schemas.microsoft.com/office/drawing/2014/main" id="{7E85FF08-F696-E76C-AA38-6974D15B5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862" y="1049741"/>
            <a:ext cx="6019331" cy="47552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31029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2203" y="-2400"/>
            <a:ext cx="9100248" cy="1309351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Atbildība par patvaļīgu būvniecību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B343D-4E45-4D8D-88F2-DBC398D34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500000"/>
              </a:lnSpc>
              <a:buFont typeface="Wingdings" panose="020B0604020202020204" pitchFamily="34" charset="0"/>
              <a:buChar char="ü"/>
            </a:pPr>
            <a:r>
              <a:rPr lang="lv-LV" sz="4000">
                <a:solidFill>
                  <a:srgbClr val="FF0000"/>
                </a:solidFill>
                <a:cs typeface="Calibri"/>
              </a:rPr>
              <a:t>Atbildīgs - īpašnieks vai kopīpašnieki</a:t>
            </a:r>
            <a:endParaRPr lang="en-US">
              <a:solidFill>
                <a:srgbClr val="FF0000"/>
              </a:solidFill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8104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7E5F4-CBBD-87FE-E876-EB59E9221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711" y="171888"/>
            <a:ext cx="8788941" cy="1325563"/>
          </a:xfrm>
        </p:spPr>
        <p:txBody>
          <a:bodyPr/>
          <a:lstStyle/>
          <a:p>
            <a:r>
              <a:rPr lang="en-US" err="1">
                <a:cs typeface="Calibri Light"/>
              </a:rPr>
              <a:t>Novēršana</a:t>
            </a:r>
            <a:endParaRPr lang="en-US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D7AA3-E9B8-8277-CB5A-7720C1AA3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1037" y="2198769"/>
            <a:ext cx="11366500" cy="43640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lv-LV" b="1">
                <a:ea typeface="+mn-lt"/>
                <a:cs typeface="+mn-lt"/>
              </a:rPr>
              <a:t>pārbūve</a:t>
            </a:r>
            <a:r>
              <a:rPr lang="lv-LV">
                <a:ea typeface="+mn-lt"/>
                <a:cs typeface="+mn-lt"/>
              </a:rPr>
              <a:t>                 būvprojekts</a:t>
            </a:r>
            <a:endParaRPr lang="en-US">
              <a:ea typeface="+mn-lt"/>
              <a:cs typeface="+mn-lt"/>
            </a:endParaRPr>
          </a:p>
          <a:p>
            <a:pPr marL="457200" indent="-457200"/>
            <a:r>
              <a:rPr lang="lv-LV" b="1">
                <a:ea typeface="+mn-lt"/>
                <a:cs typeface="+mn-lt"/>
              </a:rPr>
              <a:t>vienkāršotā pārbūve</a:t>
            </a:r>
            <a:r>
              <a:rPr lang="lv-LV">
                <a:ea typeface="+mn-lt"/>
                <a:cs typeface="+mn-lt"/>
              </a:rPr>
              <a:t>            paskaidrojuma raksts</a:t>
            </a:r>
            <a:endParaRPr lang="en-US">
              <a:ea typeface="+mn-lt"/>
              <a:cs typeface="+mn-lt"/>
            </a:endParaRPr>
          </a:p>
          <a:p>
            <a:pPr marL="457200" indent="-457200"/>
            <a:r>
              <a:rPr lang="lv-LV" b="1">
                <a:ea typeface="+mn-lt"/>
                <a:cs typeface="+mn-lt"/>
              </a:rPr>
              <a:t>atjaunošana</a:t>
            </a:r>
            <a:r>
              <a:rPr lang="lv-LV">
                <a:ea typeface="+mn-lt"/>
                <a:cs typeface="+mn-lt"/>
              </a:rPr>
              <a:t>            paskaidrojuma raksts</a:t>
            </a:r>
            <a:endParaRPr lang="en-US">
              <a:ea typeface="+mn-lt"/>
              <a:cs typeface="+mn-lt"/>
            </a:endParaRPr>
          </a:p>
          <a:p>
            <a:pPr marL="457200" indent="-457200"/>
            <a:r>
              <a:rPr lang="lv-LV" b="1">
                <a:ea typeface="+mn-lt"/>
                <a:cs typeface="+mn-lt"/>
              </a:rPr>
              <a:t>vienkāršotā atjaunošana</a:t>
            </a:r>
            <a:r>
              <a:rPr lang="lv-LV">
                <a:ea typeface="+mn-lt"/>
                <a:cs typeface="+mn-lt"/>
              </a:rPr>
              <a:t>               paziņojums BIS</a:t>
            </a:r>
            <a:endParaRPr lang="en-US">
              <a:ea typeface="+mn-lt"/>
              <a:cs typeface="+mn-lt"/>
            </a:endParaRPr>
          </a:p>
          <a:p>
            <a:pPr marL="457200" indent="-457200"/>
            <a:r>
              <a:rPr lang="lv-LV" b="1">
                <a:ea typeface="+mn-lt"/>
                <a:cs typeface="+mn-lt"/>
              </a:rPr>
              <a:t>ēkas/telpu lietošanas veida maiņa</a:t>
            </a:r>
            <a:r>
              <a:rPr lang="lv-LV">
                <a:ea typeface="+mn-lt"/>
                <a:cs typeface="+mn-lt"/>
              </a:rPr>
              <a:t>              paskaidrojuma raksts</a:t>
            </a:r>
            <a:endParaRPr lang="en-US">
              <a:ea typeface="+mn-lt"/>
              <a:cs typeface="+mn-lt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30DEE-ED8D-0827-C9E7-12BD5F3B6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7</a:t>
            </a:fld>
            <a:endParaRPr lang="lv-LV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7CB8A906-345A-879F-B13A-FC690608BA78}"/>
              </a:ext>
            </a:extLst>
          </p:cNvPr>
          <p:cNvSpPr/>
          <p:nvPr/>
        </p:nvSpPr>
        <p:spPr>
          <a:xfrm>
            <a:off x="4014190" y="2307373"/>
            <a:ext cx="750094" cy="297657"/>
          </a:xfrm>
          <a:prstGeom prst="rightArrow">
            <a:avLst/>
          </a:prstGeom>
          <a:solidFill>
            <a:srgbClr val="00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48CE41EA-6186-8B8F-2307-9401FD709CF8}"/>
              </a:ext>
            </a:extLst>
          </p:cNvPr>
          <p:cNvSpPr/>
          <p:nvPr/>
        </p:nvSpPr>
        <p:spPr>
          <a:xfrm>
            <a:off x="5650079" y="2830833"/>
            <a:ext cx="750094" cy="297657"/>
          </a:xfrm>
          <a:prstGeom prst="rightArrow">
            <a:avLst/>
          </a:prstGeom>
          <a:solidFill>
            <a:srgbClr val="00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3AAD93B6-1001-F486-2EFA-4E5BC8255F92}"/>
              </a:ext>
            </a:extLst>
          </p:cNvPr>
          <p:cNvSpPr/>
          <p:nvPr/>
        </p:nvSpPr>
        <p:spPr>
          <a:xfrm>
            <a:off x="4440181" y="3330224"/>
            <a:ext cx="750094" cy="297657"/>
          </a:xfrm>
          <a:prstGeom prst="rightArrow">
            <a:avLst/>
          </a:prstGeom>
          <a:solidFill>
            <a:srgbClr val="00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0520BCB-57BB-B5CF-750D-A13DB27D7426}"/>
              </a:ext>
            </a:extLst>
          </p:cNvPr>
          <p:cNvSpPr/>
          <p:nvPr/>
        </p:nvSpPr>
        <p:spPr>
          <a:xfrm>
            <a:off x="6361937" y="3826277"/>
            <a:ext cx="750094" cy="297657"/>
          </a:xfrm>
          <a:prstGeom prst="rightArrow">
            <a:avLst/>
          </a:prstGeom>
          <a:solidFill>
            <a:srgbClr val="00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E5E4FEF-58B5-FC91-6018-10E905F749FD}"/>
              </a:ext>
            </a:extLst>
          </p:cNvPr>
          <p:cNvSpPr/>
          <p:nvPr/>
        </p:nvSpPr>
        <p:spPr>
          <a:xfrm>
            <a:off x="7726645" y="4348888"/>
            <a:ext cx="750094" cy="297657"/>
          </a:xfrm>
          <a:prstGeom prst="rightArrow">
            <a:avLst/>
          </a:prstGeom>
          <a:solidFill>
            <a:srgbClr val="00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592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76" y="-18612"/>
            <a:ext cx="9262375" cy="1325563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Būvniecības process </a:t>
            </a:r>
            <a:br>
              <a:rPr lang="lv-LV" sz="4000">
                <a:cs typeface="Calibri Light"/>
              </a:rPr>
            </a:br>
            <a:r>
              <a:rPr lang="lv-LV" sz="4000">
                <a:cs typeface="Calibri Light"/>
              </a:rPr>
              <a:t>patvaļīgas būvniecības gadījumā</a:t>
            </a:r>
            <a:endParaRPr lang="lv-LV" sz="4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8</a:t>
            </a:fld>
            <a:endParaRPr lang="lv-LV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390DF64-31C0-8A5D-C5C1-C2EDB3D9F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cs typeface="Calibri"/>
            </a:endParaRPr>
          </a:p>
          <a:p>
            <a:endParaRPr lang="en-GB">
              <a:cs typeface="Calibri"/>
            </a:endParaRPr>
          </a:p>
        </p:txBody>
      </p:sp>
      <p:graphicFrame>
        <p:nvGraphicFramePr>
          <p:cNvPr id="8" name="Diagram 8">
            <a:extLst>
              <a:ext uri="{FF2B5EF4-FFF2-40B4-BE49-F238E27FC236}">
                <a16:creationId xmlns:a16="http://schemas.microsoft.com/office/drawing/2014/main" id="{A589F88B-BED1-8EB7-80C6-6AFCE0D92F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7747641"/>
              </p:ext>
            </p:extLst>
          </p:nvPr>
        </p:nvGraphicFramePr>
        <p:xfrm>
          <a:off x="2717322" y="1715219"/>
          <a:ext cx="8123206" cy="4865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6585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2938-9D34-4368-AE32-F34C161B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76" y="-18612"/>
            <a:ext cx="9262375" cy="1325563"/>
          </a:xfrm>
        </p:spPr>
        <p:txBody>
          <a:bodyPr>
            <a:normAutofit/>
          </a:bodyPr>
          <a:lstStyle/>
          <a:p>
            <a:r>
              <a:rPr lang="lv-LV" sz="4000">
                <a:cs typeface="Calibri Light"/>
              </a:rPr>
              <a:t>Īpašnieka sadarbība administratīvajā lietā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B343D-4E45-4D8D-88F2-DBC398D34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810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lv-LV">
                <a:cs typeface="Calibri"/>
              </a:rPr>
              <a:t>                      Lēmuma izpilde - patvaļīgās būvniecības </a:t>
            </a:r>
            <a:r>
              <a:rPr lang="lv-LV" u="sng">
                <a:cs typeface="Calibri"/>
              </a:rPr>
              <a:t>sekas ir novērstas</a:t>
            </a:r>
            <a:endParaRPr lang="lv-LV" u="s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043A4-3E0F-4F26-BEC4-1A4BA246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9</a:t>
            </a:fld>
            <a:endParaRPr lang="lv-LV"/>
          </a:p>
        </p:txBody>
      </p:sp>
      <p:pic>
        <p:nvPicPr>
          <p:cNvPr id="5" name="Picture 5" descr="Icon&#10;&#10;Description automatically generated">
            <a:extLst>
              <a:ext uri="{FF2B5EF4-FFF2-40B4-BE49-F238E27FC236}">
                <a16:creationId xmlns:a16="http://schemas.microsoft.com/office/drawing/2014/main" id="{C5D62B57-C6DA-AE69-DF7F-3981018E4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363" y="1647825"/>
            <a:ext cx="803275" cy="768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40A5EA-7994-B100-5B0F-5D5C9F08F2C9}"/>
              </a:ext>
            </a:extLst>
          </p:cNvPr>
          <p:cNvSpPr txBox="1"/>
          <p:nvPr/>
        </p:nvSpPr>
        <p:spPr>
          <a:xfrm>
            <a:off x="2662406" y="2933700"/>
            <a:ext cx="8812450" cy="27186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lv-LV" sz="2800">
                <a:ea typeface="+mn-lt"/>
                <a:cs typeface="+mn-lt"/>
              </a:rPr>
              <a:t>Lēmuma izpildes kavēšanās: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lv-LV" sz="2800">
                <a:ea typeface="+mn-lt"/>
                <a:cs typeface="+mn-lt"/>
              </a:rPr>
              <a:t>- īpašnieks pilda lēmumu un komunicē ar biroju - lēmuma termiņa pagarināšana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lv-LV" sz="2800">
                <a:ea typeface="+mn-lt"/>
                <a:cs typeface="+mn-lt"/>
              </a:rPr>
              <a:t>- īpašnieks nepilda lēmumu un nekomunicē ar biroju - brīdinājums un piespiedu izpilde</a:t>
            </a:r>
          </a:p>
          <a:p>
            <a:pPr algn="l"/>
            <a:endParaRPr lang="en-US" sz="2800">
              <a:cs typeface="Calibri"/>
            </a:endParaRPr>
          </a:p>
        </p:txBody>
      </p:sp>
      <p:pic>
        <p:nvPicPr>
          <p:cNvPr id="8" name="Picture 5" descr="Icon&#10;&#10;Description automatically generated">
            <a:extLst>
              <a:ext uri="{FF2B5EF4-FFF2-40B4-BE49-F238E27FC236}">
                <a16:creationId xmlns:a16="http://schemas.microsoft.com/office/drawing/2014/main" id="{8903899F-AEA2-08FF-A410-30630B119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H="1">
            <a:off x="1760538" y="2930525"/>
            <a:ext cx="898525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342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CC4F190B02AC45B8F92D28720DE26D" ma:contentTypeVersion="13" ma:contentTypeDescription="Create a new document." ma:contentTypeScope="" ma:versionID="8be83a4ba454fb4353d54ab581f8e7df">
  <xsd:schema xmlns:xsd="http://www.w3.org/2001/XMLSchema" xmlns:xs="http://www.w3.org/2001/XMLSchema" xmlns:p="http://schemas.microsoft.com/office/2006/metadata/properties" xmlns:ns3="fc44ffd7-7686-476b-b6c3-9f94eff87d80" xmlns:ns4="2e99572d-2289-4451-a60a-dad58298dfbb" targetNamespace="http://schemas.microsoft.com/office/2006/metadata/properties" ma:root="true" ma:fieldsID="ea9c1e5ce768f3ac403d66259eee84d8" ns3:_="" ns4:_="">
    <xsd:import namespace="fc44ffd7-7686-476b-b6c3-9f94eff87d80"/>
    <xsd:import namespace="2e99572d-2289-4451-a60a-dad58298dfb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4ffd7-7686-476b-b6c3-9f94eff87d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99572d-2289-4451-a60a-dad58298df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1399B6-BFBC-456D-9A7B-795C9A9D1B4C}">
  <ds:schemaRefs>
    <ds:schemaRef ds:uri="2e99572d-2289-4451-a60a-dad58298dfbb"/>
    <ds:schemaRef ds:uri="fc44ffd7-7686-476b-b6c3-9f94eff87d8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65472AF-2FBD-47AF-AE82-CB5FCD596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055E61-6D5F-42FE-9201-BF754EA1C042}">
  <ds:schemaRefs>
    <ds:schemaRef ds:uri="2e99572d-2289-4451-a60a-dad58298dfbb"/>
    <ds:schemaRef ds:uri="fc44ffd7-7686-476b-b6c3-9f94eff87d8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274</Words>
  <Application>Microsoft Office PowerPoint</Application>
  <PresentationFormat>Widescreen</PresentationFormat>
  <Paragraphs>66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Kas konstatē patvaļīgu būvniecību?</vt:lpstr>
      <vt:lpstr>Būvniecības veidi</vt:lpstr>
      <vt:lpstr>Sekas patvaļīgajai būvniecībai</vt:lpstr>
      <vt:lpstr>Atbildība par patvaļīgu būvniecību</vt:lpstr>
      <vt:lpstr>Novēršana</vt:lpstr>
      <vt:lpstr>Būvniecības process  patvaļīgas būvniecības gadījumā</vt:lpstr>
      <vt:lpstr>Īpašnieka sadarbība administratīvajā lietā</vt:lpstr>
      <vt:lpstr>PowerPoint Presentation</vt:lpstr>
      <vt:lpstr>Būvniecības procesa pabeigšana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BVKB administratīvā akta izdošanas pamats un tā izpildes kontrole</dc:title>
  <dc:creator>Ralfs Kārkliņš</dc:creator>
  <cp:lastModifiedBy>Mihails Staričenko</cp:lastModifiedBy>
  <cp:revision>4</cp:revision>
  <cp:lastPrinted>2022-07-13T12:09:34Z</cp:lastPrinted>
  <dcterms:created xsi:type="dcterms:W3CDTF">2021-07-14T07:43:10Z</dcterms:created>
  <dcterms:modified xsi:type="dcterms:W3CDTF">2023-07-17T11:09:09Z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0x010100E7CC4F190B02AC45B8F92D28720DE26D</vt:lpwstr>
  </property>
</Properties>
</file>