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406" r:id="rId5"/>
    <p:sldId id="501" r:id="rId6"/>
    <p:sldId id="436" r:id="rId7"/>
    <p:sldId id="508" r:id="rId8"/>
    <p:sldId id="430" r:id="rId9"/>
    <p:sldId id="409" r:id="rId10"/>
    <p:sldId id="434" r:id="rId11"/>
    <p:sldId id="491" r:id="rId12"/>
    <p:sldId id="412" r:id="rId13"/>
    <p:sldId id="482" r:id="rId14"/>
    <p:sldId id="504" r:id="rId15"/>
    <p:sldId id="483" r:id="rId16"/>
    <p:sldId id="481" r:id="rId17"/>
    <p:sldId id="505" r:id="rId18"/>
    <p:sldId id="487" r:id="rId19"/>
    <p:sldId id="424" r:id="rId20"/>
    <p:sldId id="466" r:id="rId21"/>
    <p:sldId id="486" r:id="rId22"/>
    <p:sldId id="494" r:id="rId23"/>
    <p:sldId id="498" r:id="rId24"/>
    <p:sldId id="499" r:id="rId25"/>
    <p:sldId id="524" r:id="rId26"/>
    <p:sldId id="493" r:id="rId27"/>
    <p:sldId id="479" r:id="rId28"/>
    <p:sldId id="461" r:id="rId29"/>
    <p:sldId id="463" r:id="rId30"/>
    <p:sldId id="489" r:id="rId31"/>
  </p:sldIdLst>
  <p:sldSz cx="12192000" cy="6858000"/>
  <p:notesSz cx="6875463" cy="100028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6135053-6196-2BD1-8DFB-C4469ACFB681}" name="Kristīne Griga" initials="KG" userId="S::kristine.griga@bvkb.gov.lv::8038f58a-72bb-4293-88f8-8f6c99e87f7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īne Griga" initials="KG" lastIdx="4" clrIdx="0">
    <p:extLst>
      <p:ext uri="{19B8F6BF-5375-455C-9EA6-DF929625EA0E}">
        <p15:presenceInfo xmlns:p15="http://schemas.microsoft.com/office/powerpoint/2012/main" userId="S-1-5-21-734147818-1251574435-2103723179-7325" providerId="AD"/>
      </p:ext>
    </p:extLst>
  </p:cmAuthor>
  <p:cmAuthor id="2" name="Imants Kasparāns" initials="IK" lastIdx="1" clrIdx="1">
    <p:extLst>
      <p:ext uri="{19B8F6BF-5375-455C-9EA6-DF929625EA0E}">
        <p15:presenceInfo xmlns:p15="http://schemas.microsoft.com/office/powerpoint/2012/main" userId="S::Imants.Kasparans@bvkb.gov.lv::9825c6f9-a546-4763-bfa6-bed77fb597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AD6300"/>
    <a:srgbClr val="B43500"/>
    <a:srgbClr val="1DC4EB"/>
    <a:srgbClr val="1081A0"/>
    <a:srgbClr val="008080"/>
    <a:srgbClr val="0E86A2"/>
    <a:srgbClr val="33CC33"/>
    <a:srgbClr val="0C889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655605-ED56-45B8-A5A7-2AA56F6A7209}" v="48" dt="2023-07-11T11:32:40.062"/>
    <p1510:client id="{366EE4E7-B4D8-4669-B136-452E22005051}" v="14" dt="2023-07-11T11:34:42.729"/>
    <p1510:client id="{42FE7B53-FC70-4B35-80D6-AA96832652DF}" v="24" dt="2023-06-28T08:46:39.627"/>
    <p1510:client id="{4E63C0B6-4AD0-48E1-B0B7-511D41921C44}" v="106" dt="2023-06-28T09:13:29.412"/>
    <p1510:client id="{624419CD-3AB6-473A-8D42-A9DBD17B2A8F}" v="411" dt="2023-06-28T07:56:55.155"/>
    <p1510:client id="{6959339E-6359-41CA-BFA1-F3EB704107F2}" v="220" dt="2023-06-28T09:14:28.802"/>
    <p1510:client id="{AE30C9C5-8023-4C54-B9DE-26ACF5A372C0}" v="32" dt="2023-07-11T11:48:52.708"/>
    <p1510:client id="{DD3B35A7-8CEC-479F-9A77-FB47AF362901}" v="212" dt="2023-07-11T09:45:51.3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B2CA41-64F3-444D-B265-BB75ED3ECAC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ED99411-FF58-4C2B-8154-C2B0B3094F88}">
      <dgm:prSet/>
      <dgm:spPr/>
      <dgm:t>
        <a:bodyPr/>
        <a:lstStyle/>
        <a:p>
          <a:r>
            <a:rPr lang="en-US" b="1"/>
            <a:t>Būves jāprojektē un jābūvē tā, lai ugunsgrēka izcelšanās gadījumā:</a:t>
          </a:r>
          <a:r>
            <a:rPr lang="en-US"/>
            <a:t> </a:t>
          </a:r>
        </a:p>
      </dgm:t>
    </dgm:pt>
    <dgm:pt modelId="{AB620104-EC88-4E83-A09A-4812DA155F63}" type="parTrans" cxnId="{176F6539-90D0-4264-9FBF-55682EF66A85}">
      <dgm:prSet/>
      <dgm:spPr/>
      <dgm:t>
        <a:bodyPr/>
        <a:lstStyle/>
        <a:p>
          <a:endParaRPr lang="en-US"/>
        </a:p>
      </dgm:t>
    </dgm:pt>
    <dgm:pt modelId="{0B7CAD5D-2F52-42AA-B0E5-329E79057974}" type="sibTrans" cxnId="{176F6539-90D0-4264-9FBF-55682EF66A85}">
      <dgm:prSet/>
      <dgm:spPr/>
      <dgm:t>
        <a:bodyPr/>
        <a:lstStyle/>
        <a:p>
          <a:endParaRPr lang="en-US"/>
        </a:p>
      </dgm:t>
    </dgm:pt>
    <dgm:pt modelId="{4251EBDE-E0BC-440A-825A-3794735BB186}">
      <dgm:prSet/>
      <dgm:spPr/>
      <dgm:t>
        <a:bodyPr/>
        <a:lstStyle/>
        <a:p>
          <a:r>
            <a:rPr lang="en-US"/>
            <a:t>a) tās noteiktu laiku saglabātu nestspēju; </a:t>
          </a:r>
        </a:p>
      </dgm:t>
    </dgm:pt>
    <dgm:pt modelId="{D66849C8-F763-43C0-AE28-E952FD4BD1A3}" type="parTrans" cxnId="{1CAB0792-D385-4CE8-A215-BE2E3A408356}">
      <dgm:prSet/>
      <dgm:spPr/>
      <dgm:t>
        <a:bodyPr/>
        <a:lstStyle/>
        <a:p>
          <a:endParaRPr lang="en-US"/>
        </a:p>
      </dgm:t>
    </dgm:pt>
    <dgm:pt modelId="{99B2C867-420C-4A3E-8846-F6667FE4160A}" type="sibTrans" cxnId="{1CAB0792-D385-4CE8-A215-BE2E3A408356}">
      <dgm:prSet/>
      <dgm:spPr/>
      <dgm:t>
        <a:bodyPr/>
        <a:lstStyle/>
        <a:p>
          <a:endParaRPr lang="en-US"/>
        </a:p>
      </dgm:t>
    </dgm:pt>
    <dgm:pt modelId="{81D356C8-409B-4063-B72A-2B0FF5830A64}">
      <dgm:prSet/>
      <dgm:spPr/>
      <dgm:t>
        <a:bodyPr/>
        <a:lstStyle/>
        <a:p>
          <a:r>
            <a:rPr lang="en-US"/>
            <a:t>b) ierobežotu uguns un dūmu izraisīšanos un izplatīšanos būvē; </a:t>
          </a:r>
        </a:p>
      </dgm:t>
    </dgm:pt>
    <dgm:pt modelId="{1616994D-E733-4295-953B-D533D4C36CD9}" type="parTrans" cxnId="{C2906229-1774-4241-BA7F-BF31D4DD4693}">
      <dgm:prSet/>
      <dgm:spPr/>
      <dgm:t>
        <a:bodyPr/>
        <a:lstStyle/>
        <a:p>
          <a:endParaRPr lang="en-US"/>
        </a:p>
      </dgm:t>
    </dgm:pt>
    <dgm:pt modelId="{CF0B081F-741E-474E-BBD3-414847F4BD15}" type="sibTrans" cxnId="{C2906229-1774-4241-BA7F-BF31D4DD4693}">
      <dgm:prSet/>
      <dgm:spPr/>
      <dgm:t>
        <a:bodyPr/>
        <a:lstStyle/>
        <a:p>
          <a:endParaRPr lang="en-US"/>
        </a:p>
      </dgm:t>
    </dgm:pt>
    <dgm:pt modelId="{716E473F-A4C5-4446-B860-997A2006C740}">
      <dgm:prSet/>
      <dgm:spPr/>
      <dgm:t>
        <a:bodyPr/>
        <a:lstStyle/>
        <a:p>
          <a:r>
            <a:rPr lang="en-US"/>
            <a:t>c) neradītu uguns izplatīšanās draudus blakusesošajām būvēm; </a:t>
          </a:r>
        </a:p>
      </dgm:t>
    </dgm:pt>
    <dgm:pt modelId="{9DC08189-C0F1-41B8-B983-84E5F411E3AE}" type="parTrans" cxnId="{62CF015E-FE67-417A-A940-88A497919A6E}">
      <dgm:prSet/>
      <dgm:spPr/>
      <dgm:t>
        <a:bodyPr/>
        <a:lstStyle/>
        <a:p>
          <a:endParaRPr lang="en-US"/>
        </a:p>
      </dgm:t>
    </dgm:pt>
    <dgm:pt modelId="{352A51D6-72D3-4112-B15D-F76C040FD6BF}" type="sibTrans" cxnId="{62CF015E-FE67-417A-A940-88A497919A6E}">
      <dgm:prSet/>
      <dgm:spPr/>
      <dgm:t>
        <a:bodyPr/>
        <a:lstStyle/>
        <a:p>
          <a:endParaRPr lang="en-US"/>
        </a:p>
      </dgm:t>
    </dgm:pt>
    <dgm:pt modelId="{66530F66-904F-4920-BBEC-E755826077EA}">
      <dgm:prSet/>
      <dgm:spPr/>
      <dgm:t>
        <a:bodyPr/>
        <a:lstStyle/>
        <a:p>
          <a:r>
            <a:rPr lang="en-US"/>
            <a:t>d) būvēs esošie cilvēki varētu pamest būves vai tikt izglābti citādi; </a:t>
          </a:r>
        </a:p>
      </dgm:t>
    </dgm:pt>
    <dgm:pt modelId="{98C9BEF9-620F-4AA4-8A19-644F16E01118}" type="parTrans" cxnId="{2823FCC3-375C-4EBD-A6EA-C9268834D981}">
      <dgm:prSet/>
      <dgm:spPr/>
      <dgm:t>
        <a:bodyPr/>
        <a:lstStyle/>
        <a:p>
          <a:endParaRPr lang="en-US"/>
        </a:p>
      </dgm:t>
    </dgm:pt>
    <dgm:pt modelId="{6B3FCBE6-9AE8-4217-80AD-F0F04BCDB59C}" type="sibTrans" cxnId="{2823FCC3-375C-4EBD-A6EA-C9268834D981}">
      <dgm:prSet/>
      <dgm:spPr/>
      <dgm:t>
        <a:bodyPr/>
        <a:lstStyle/>
        <a:p>
          <a:endParaRPr lang="en-US"/>
        </a:p>
      </dgm:t>
    </dgm:pt>
    <dgm:pt modelId="{E42448EF-CB20-4753-9BC3-3872A31C2284}">
      <dgm:prSet/>
      <dgm:spPr/>
      <dgm:t>
        <a:bodyPr/>
        <a:lstStyle/>
        <a:p>
          <a:r>
            <a:rPr lang="en-US"/>
            <a:t>e) ņemtu vērā glābšanas komandu drošību.  </a:t>
          </a:r>
        </a:p>
      </dgm:t>
    </dgm:pt>
    <dgm:pt modelId="{9EF7E8C4-72A0-4C0A-BF74-5BE17767A5F1}" type="parTrans" cxnId="{17A467BB-6CDF-40C0-9C2B-F6F914D106DA}">
      <dgm:prSet/>
      <dgm:spPr/>
      <dgm:t>
        <a:bodyPr/>
        <a:lstStyle/>
        <a:p>
          <a:endParaRPr lang="en-US"/>
        </a:p>
      </dgm:t>
    </dgm:pt>
    <dgm:pt modelId="{DBCDD191-0A1E-46C3-B5CC-6715D4D38A17}" type="sibTrans" cxnId="{17A467BB-6CDF-40C0-9C2B-F6F914D106DA}">
      <dgm:prSet/>
      <dgm:spPr/>
      <dgm:t>
        <a:bodyPr/>
        <a:lstStyle/>
        <a:p>
          <a:endParaRPr lang="en-US"/>
        </a:p>
      </dgm:t>
    </dgm:pt>
    <dgm:pt modelId="{EA969D04-0B6B-4FB3-81BD-872551215269}" type="pres">
      <dgm:prSet presAssocID="{3CB2CA41-64F3-444D-B265-BB75ED3ECACE}" presName="vert0" presStyleCnt="0">
        <dgm:presLayoutVars>
          <dgm:dir/>
          <dgm:animOne val="branch"/>
          <dgm:animLvl val="lvl"/>
        </dgm:presLayoutVars>
      </dgm:prSet>
      <dgm:spPr/>
    </dgm:pt>
    <dgm:pt modelId="{D4D619F3-63D2-4477-9FE6-8BBBEC6E66EB}" type="pres">
      <dgm:prSet presAssocID="{4ED99411-FF58-4C2B-8154-C2B0B3094F88}" presName="thickLine" presStyleLbl="alignNode1" presStyleIdx="0" presStyleCnt="6"/>
      <dgm:spPr/>
    </dgm:pt>
    <dgm:pt modelId="{4A73BE6E-2B5B-40C5-A6C9-BD72FE42650C}" type="pres">
      <dgm:prSet presAssocID="{4ED99411-FF58-4C2B-8154-C2B0B3094F88}" presName="horz1" presStyleCnt="0"/>
      <dgm:spPr/>
    </dgm:pt>
    <dgm:pt modelId="{BF1E828B-DC88-4F1C-BE93-31D0FD65F335}" type="pres">
      <dgm:prSet presAssocID="{4ED99411-FF58-4C2B-8154-C2B0B3094F88}" presName="tx1" presStyleLbl="revTx" presStyleIdx="0" presStyleCnt="6"/>
      <dgm:spPr/>
    </dgm:pt>
    <dgm:pt modelId="{E7744C15-F7FA-4D4F-AE64-7A34A0B35F89}" type="pres">
      <dgm:prSet presAssocID="{4ED99411-FF58-4C2B-8154-C2B0B3094F88}" presName="vert1" presStyleCnt="0"/>
      <dgm:spPr/>
    </dgm:pt>
    <dgm:pt modelId="{8B5F6AA0-397F-4EF1-9B49-F75D79494B5B}" type="pres">
      <dgm:prSet presAssocID="{4251EBDE-E0BC-440A-825A-3794735BB186}" presName="thickLine" presStyleLbl="alignNode1" presStyleIdx="1" presStyleCnt="6"/>
      <dgm:spPr/>
    </dgm:pt>
    <dgm:pt modelId="{190AC874-52C4-4B75-A4FA-8833B433C019}" type="pres">
      <dgm:prSet presAssocID="{4251EBDE-E0BC-440A-825A-3794735BB186}" presName="horz1" presStyleCnt="0"/>
      <dgm:spPr/>
    </dgm:pt>
    <dgm:pt modelId="{C2523E09-9E84-42E9-8329-13CEC216686D}" type="pres">
      <dgm:prSet presAssocID="{4251EBDE-E0BC-440A-825A-3794735BB186}" presName="tx1" presStyleLbl="revTx" presStyleIdx="1" presStyleCnt="6"/>
      <dgm:spPr/>
    </dgm:pt>
    <dgm:pt modelId="{B01BA041-570C-4527-A10A-CF9064920460}" type="pres">
      <dgm:prSet presAssocID="{4251EBDE-E0BC-440A-825A-3794735BB186}" presName="vert1" presStyleCnt="0"/>
      <dgm:spPr/>
    </dgm:pt>
    <dgm:pt modelId="{56194CC7-566F-43A5-841B-EB99636D2EBB}" type="pres">
      <dgm:prSet presAssocID="{81D356C8-409B-4063-B72A-2B0FF5830A64}" presName="thickLine" presStyleLbl="alignNode1" presStyleIdx="2" presStyleCnt="6"/>
      <dgm:spPr/>
    </dgm:pt>
    <dgm:pt modelId="{124552C1-3B12-4275-95C4-AB108EB99FFA}" type="pres">
      <dgm:prSet presAssocID="{81D356C8-409B-4063-B72A-2B0FF5830A64}" presName="horz1" presStyleCnt="0"/>
      <dgm:spPr/>
    </dgm:pt>
    <dgm:pt modelId="{345526E6-1157-4D6F-B8EA-E70C0E3E0D44}" type="pres">
      <dgm:prSet presAssocID="{81D356C8-409B-4063-B72A-2B0FF5830A64}" presName="tx1" presStyleLbl="revTx" presStyleIdx="2" presStyleCnt="6"/>
      <dgm:spPr/>
    </dgm:pt>
    <dgm:pt modelId="{F214044A-8D34-42C7-9837-4168759BE285}" type="pres">
      <dgm:prSet presAssocID="{81D356C8-409B-4063-B72A-2B0FF5830A64}" presName="vert1" presStyleCnt="0"/>
      <dgm:spPr/>
    </dgm:pt>
    <dgm:pt modelId="{6D75352C-6C92-44DA-8308-0FCBBC9EECE4}" type="pres">
      <dgm:prSet presAssocID="{716E473F-A4C5-4446-B860-997A2006C740}" presName="thickLine" presStyleLbl="alignNode1" presStyleIdx="3" presStyleCnt="6"/>
      <dgm:spPr/>
    </dgm:pt>
    <dgm:pt modelId="{0372D889-150B-4580-83D7-3F9A415E587E}" type="pres">
      <dgm:prSet presAssocID="{716E473F-A4C5-4446-B860-997A2006C740}" presName="horz1" presStyleCnt="0"/>
      <dgm:spPr/>
    </dgm:pt>
    <dgm:pt modelId="{3A0B862D-4287-4FBF-9C66-85566D5BB092}" type="pres">
      <dgm:prSet presAssocID="{716E473F-A4C5-4446-B860-997A2006C740}" presName="tx1" presStyleLbl="revTx" presStyleIdx="3" presStyleCnt="6"/>
      <dgm:spPr/>
    </dgm:pt>
    <dgm:pt modelId="{CA86599D-9DBE-4BBC-A27E-66E57E32B3A2}" type="pres">
      <dgm:prSet presAssocID="{716E473F-A4C5-4446-B860-997A2006C740}" presName="vert1" presStyleCnt="0"/>
      <dgm:spPr/>
    </dgm:pt>
    <dgm:pt modelId="{3E18F981-7DF6-4135-A17F-6BA4037F6B66}" type="pres">
      <dgm:prSet presAssocID="{66530F66-904F-4920-BBEC-E755826077EA}" presName="thickLine" presStyleLbl="alignNode1" presStyleIdx="4" presStyleCnt="6"/>
      <dgm:spPr/>
    </dgm:pt>
    <dgm:pt modelId="{5206460A-20BC-49AE-93E7-680AAE4A1765}" type="pres">
      <dgm:prSet presAssocID="{66530F66-904F-4920-BBEC-E755826077EA}" presName="horz1" presStyleCnt="0"/>
      <dgm:spPr/>
    </dgm:pt>
    <dgm:pt modelId="{9561BA05-A288-483F-AADD-BFE5EEF5FB2C}" type="pres">
      <dgm:prSet presAssocID="{66530F66-904F-4920-BBEC-E755826077EA}" presName="tx1" presStyleLbl="revTx" presStyleIdx="4" presStyleCnt="6"/>
      <dgm:spPr/>
    </dgm:pt>
    <dgm:pt modelId="{5C913596-00BC-4787-9F80-19278126C84B}" type="pres">
      <dgm:prSet presAssocID="{66530F66-904F-4920-BBEC-E755826077EA}" presName="vert1" presStyleCnt="0"/>
      <dgm:spPr/>
    </dgm:pt>
    <dgm:pt modelId="{531EBD13-2EE0-4577-A53F-40026C501FC1}" type="pres">
      <dgm:prSet presAssocID="{E42448EF-CB20-4753-9BC3-3872A31C2284}" presName="thickLine" presStyleLbl="alignNode1" presStyleIdx="5" presStyleCnt="6"/>
      <dgm:spPr/>
    </dgm:pt>
    <dgm:pt modelId="{FEE78383-5489-4E04-A6C2-B09BD0EEFBF4}" type="pres">
      <dgm:prSet presAssocID="{E42448EF-CB20-4753-9BC3-3872A31C2284}" presName="horz1" presStyleCnt="0"/>
      <dgm:spPr/>
    </dgm:pt>
    <dgm:pt modelId="{3AA02E12-CF2D-421C-935C-78CB6FE235F2}" type="pres">
      <dgm:prSet presAssocID="{E42448EF-CB20-4753-9BC3-3872A31C2284}" presName="tx1" presStyleLbl="revTx" presStyleIdx="5" presStyleCnt="6"/>
      <dgm:spPr/>
    </dgm:pt>
    <dgm:pt modelId="{DB6CA099-5465-40A8-A4FC-97D59CFBDB64}" type="pres">
      <dgm:prSet presAssocID="{E42448EF-CB20-4753-9BC3-3872A31C2284}" presName="vert1" presStyleCnt="0"/>
      <dgm:spPr/>
    </dgm:pt>
  </dgm:ptLst>
  <dgm:cxnLst>
    <dgm:cxn modelId="{C2906229-1774-4241-BA7F-BF31D4DD4693}" srcId="{3CB2CA41-64F3-444D-B265-BB75ED3ECACE}" destId="{81D356C8-409B-4063-B72A-2B0FF5830A64}" srcOrd="2" destOrd="0" parTransId="{1616994D-E733-4295-953B-D533D4C36CD9}" sibTransId="{CF0B081F-741E-474E-BBD3-414847F4BD15}"/>
    <dgm:cxn modelId="{C2B54133-89E8-4ACF-A1DD-2D92F8444038}" type="presOf" srcId="{E42448EF-CB20-4753-9BC3-3872A31C2284}" destId="{3AA02E12-CF2D-421C-935C-78CB6FE235F2}" srcOrd="0" destOrd="0" presId="urn:microsoft.com/office/officeart/2008/layout/LinedList"/>
    <dgm:cxn modelId="{176F6539-90D0-4264-9FBF-55682EF66A85}" srcId="{3CB2CA41-64F3-444D-B265-BB75ED3ECACE}" destId="{4ED99411-FF58-4C2B-8154-C2B0B3094F88}" srcOrd="0" destOrd="0" parTransId="{AB620104-EC88-4E83-A09A-4812DA155F63}" sibTransId="{0B7CAD5D-2F52-42AA-B0E5-329E79057974}"/>
    <dgm:cxn modelId="{62CF015E-FE67-417A-A940-88A497919A6E}" srcId="{3CB2CA41-64F3-444D-B265-BB75ED3ECACE}" destId="{716E473F-A4C5-4446-B860-997A2006C740}" srcOrd="3" destOrd="0" parTransId="{9DC08189-C0F1-41B8-B983-84E5F411E3AE}" sibTransId="{352A51D6-72D3-4112-B15D-F76C040FD6BF}"/>
    <dgm:cxn modelId="{F50B2375-4D28-4AF5-9CAB-26EA1889429D}" type="presOf" srcId="{81D356C8-409B-4063-B72A-2B0FF5830A64}" destId="{345526E6-1157-4D6F-B8EA-E70C0E3E0D44}" srcOrd="0" destOrd="0" presId="urn:microsoft.com/office/officeart/2008/layout/LinedList"/>
    <dgm:cxn modelId="{1CAB0792-D385-4CE8-A215-BE2E3A408356}" srcId="{3CB2CA41-64F3-444D-B265-BB75ED3ECACE}" destId="{4251EBDE-E0BC-440A-825A-3794735BB186}" srcOrd="1" destOrd="0" parTransId="{D66849C8-F763-43C0-AE28-E952FD4BD1A3}" sibTransId="{99B2C867-420C-4A3E-8846-F6667FE4160A}"/>
    <dgm:cxn modelId="{EA51C19F-6A96-4B84-89F0-AEEB41B58FE9}" type="presOf" srcId="{66530F66-904F-4920-BBEC-E755826077EA}" destId="{9561BA05-A288-483F-AADD-BFE5EEF5FB2C}" srcOrd="0" destOrd="0" presId="urn:microsoft.com/office/officeart/2008/layout/LinedList"/>
    <dgm:cxn modelId="{17A467BB-6CDF-40C0-9C2B-F6F914D106DA}" srcId="{3CB2CA41-64F3-444D-B265-BB75ED3ECACE}" destId="{E42448EF-CB20-4753-9BC3-3872A31C2284}" srcOrd="5" destOrd="0" parTransId="{9EF7E8C4-72A0-4C0A-BF74-5BE17767A5F1}" sibTransId="{DBCDD191-0A1E-46C3-B5CC-6715D4D38A17}"/>
    <dgm:cxn modelId="{8D1EC6BF-D770-408C-BC24-5F432B13606E}" type="presOf" srcId="{4251EBDE-E0BC-440A-825A-3794735BB186}" destId="{C2523E09-9E84-42E9-8329-13CEC216686D}" srcOrd="0" destOrd="0" presId="urn:microsoft.com/office/officeart/2008/layout/LinedList"/>
    <dgm:cxn modelId="{2823FCC3-375C-4EBD-A6EA-C9268834D981}" srcId="{3CB2CA41-64F3-444D-B265-BB75ED3ECACE}" destId="{66530F66-904F-4920-BBEC-E755826077EA}" srcOrd="4" destOrd="0" parTransId="{98C9BEF9-620F-4AA4-8A19-644F16E01118}" sibTransId="{6B3FCBE6-9AE8-4217-80AD-F0F04BCDB59C}"/>
    <dgm:cxn modelId="{477167CA-840E-44D5-87EB-87CECB8E4230}" type="presOf" srcId="{3CB2CA41-64F3-444D-B265-BB75ED3ECACE}" destId="{EA969D04-0B6B-4FB3-81BD-872551215269}" srcOrd="0" destOrd="0" presId="urn:microsoft.com/office/officeart/2008/layout/LinedList"/>
    <dgm:cxn modelId="{DC50D8D1-7993-4CE1-8D60-B4E0B291C665}" type="presOf" srcId="{716E473F-A4C5-4446-B860-997A2006C740}" destId="{3A0B862D-4287-4FBF-9C66-85566D5BB092}" srcOrd="0" destOrd="0" presId="urn:microsoft.com/office/officeart/2008/layout/LinedList"/>
    <dgm:cxn modelId="{C4FCD9D6-3F92-48FD-94FC-FE3DF25E99B7}" type="presOf" srcId="{4ED99411-FF58-4C2B-8154-C2B0B3094F88}" destId="{BF1E828B-DC88-4F1C-BE93-31D0FD65F335}" srcOrd="0" destOrd="0" presId="urn:microsoft.com/office/officeart/2008/layout/LinedList"/>
    <dgm:cxn modelId="{22A645A3-6298-40F4-BAE5-A8A8B33E1FFD}" type="presParOf" srcId="{EA969D04-0B6B-4FB3-81BD-872551215269}" destId="{D4D619F3-63D2-4477-9FE6-8BBBEC6E66EB}" srcOrd="0" destOrd="0" presId="urn:microsoft.com/office/officeart/2008/layout/LinedList"/>
    <dgm:cxn modelId="{BFE21C50-8256-469E-BF4D-D854BBB65784}" type="presParOf" srcId="{EA969D04-0B6B-4FB3-81BD-872551215269}" destId="{4A73BE6E-2B5B-40C5-A6C9-BD72FE42650C}" srcOrd="1" destOrd="0" presId="urn:microsoft.com/office/officeart/2008/layout/LinedList"/>
    <dgm:cxn modelId="{D31F8949-546E-425F-A175-9156197F1E2A}" type="presParOf" srcId="{4A73BE6E-2B5B-40C5-A6C9-BD72FE42650C}" destId="{BF1E828B-DC88-4F1C-BE93-31D0FD65F335}" srcOrd="0" destOrd="0" presId="urn:microsoft.com/office/officeart/2008/layout/LinedList"/>
    <dgm:cxn modelId="{2B048AE5-537E-49AA-AE6E-DA9B9C02BF2B}" type="presParOf" srcId="{4A73BE6E-2B5B-40C5-A6C9-BD72FE42650C}" destId="{E7744C15-F7FA-4D4F-AE64-7A34A0B35F89}" srcOrd="1" destOrd="0" presId="urn:microsoft.com/office/officeart/2008/layout/LinedList"/>
    <dgm:cxn modelId="{28470D3A-2EBA-4F22-B1F9-2A2838A39522}" type="presParOf" srcId="{EA969D04-0B6B-4FB3-81BD-872551215269}" destId="{8B5F6AA0-397F-4EF1-9B49-F75D79494B5B}" srcOrd="2" destOrd="0" presId="urn:microsoft.com/office/officeart/2008/layout/LinedList"/>
    <dgm:cxn modelId="{EAD38078-AFCC-474B-B033-BAEA7AF8B785}" type="presParOf" srcId="{EA969D04-0B6B-4FB3-81BD-872551215269}" destId="{190AC874-52C4-4B75-A4FA-8833B433C019}" srcOrd="3" destOrd="0" presId="urn:microsoft.com/office/officeart/2008/layout/LinedList"/>
    <dgm:cxn modelId="{4760B117-B3BA-4826-82FB-0A7E132ABF4C}" type="presParOf" srcId="{190AC874-52C4-4B75-A4FA-8833B433C019}" destId="{C2523E09-9E84-42E9-8329-13CEC216686D}" srcOrd="0" destOrd="0" presId="urn:microsoft.com/office/officeart/2008/layout/LinedList"/>
    <dgm:cxn modelId="{B54D6EB9-81A9-42FF-99FE-8B0AFFB6C111}" type="presParOf" srcId="{190AC874-52C4-4B75-A4FA-8833B433C019}" destId="{B01BA041-570C-4527-A10A-CF9064920460}" srcOrd="1" destOrd="0" presId="urn:microsoft.com/office/officeart/2008/layout/LinedList"/>
    <dgm:cxn modelId="{A7BD0514-4A3F-4F2A-8977-7DAF181627A5}" type="presParOf" srcId="{EA969D04-0B6B-4FB3-81BD-872551215269}" destId="{56194CC7-566F-43A5-841B-EB99636D2EBB}" srcOrd="4" destOrd="0" presId="urn:microsoft.com/office/officeart/2008/layout/LinedList"/>
    <dgm:cxn modelId="{CD611CAD-C4F9-4B93-9C52-F94F4889E1AD}" type="presParOf" srcId="{EA969D04-0B6B-4FB3-81BD-872551215269}" destId="{124552C1-3B12-4275-95C4-AB108EB99FFA}" srcOrd="5" destOrd="0" presId="urn:microsoft.com/office/officeart/2008/layout/LinedList"/>
    <dgm:cxn modelId="{359F787A-A59B-4390-9DD6-2050918CC43A}" type="presParOf" srcId="{124552C1-3B12-4275-95C4-AB108EB99FFA}" destId="{345526E6-1157-4D6F-B8EA-E70C0E3E0D44}" srcOrd="0" destOrd="0" presId="urn:microsoft.com/office/officeart/2008/layout/LinedList"/>
    <dgm:cxn modelId="{0FDBF081-7310-49E0-BEA7-2B47457FC2F0}" type="presParOf" srcId="{124552C1-3B12-4275-95C4-AB108EB99FFA}" destId="{F214044A-8D34-42C7-9837-4168759BE285}" srcOrd="1" destOrd="0" presId="urn:microsoft.com/office/officeart/2008/layout/LinedList"/>
    <dgm:cxn modelId="{B2358378-97D9-4451-B799-6B143916B633}" type="presParOf" srcId="{EA969D04-0B6B-4FB3-81BD-872551215269}" destId="{6D75352C-6C92-44DA-8308-0FCBBC9EECE4}" srcOrd="6" destOrd="0" presId="urn:microsoft.com/office/officeart/2008/layout/LinedList"/>
    <dgm:cxn modelId="{7BB62349-41B7-4B4F-B7FC-0EA3E0910BCB}" type="presParOf" srcId="{EA969D04-0B6B-4FB3-81BD-872551215269}" destId="{0372D889-150B-4580-83D7-3F9A415E587E}" srcOrd="7" destOrd="0" presId="urn:microsoft.com/office/officeart/2008/layout/LinedList"/>
    <dgm:cxn modelId="{92B43C06-B757-498E-B2D4-9B32192A18BF}" type="presParOf" srcId="{0372D889-150B-4580-83D7-3F9A415E587E}" destId="{3A0B862D-4287-4FBF-9C66-85566D5BB092}" srcOrd="0" destOrd="0" presId="urn:microsoft.com/office/officeart/2008/layout/LinedList"/>
    <dgm:cxn modelId="{EE7EC7BC-2227-4FEC-9E96-B4E810BEBA0C}" type="presParOf" srcId="{0372D889-150B-4580-83D7-3F9A415E587E}" destId="{CA86599D-9DBE-4BBC-A27E-66E57E32B3A2}" srcOrd="1" destOrd="0" presId="urn:microsoft.com/office/officeart/2008/layout/LinedList"/>
    <dgm:cxn modelId="{60FEDFC3-1719-4B5A-8C59-48B00536FDB7}" type="presParOf" srcId="{EA969D04-0B6B-4FB3-81BD-872551215269}" destId="{3E18F981-7DF6-4135-A17F-6BA4037F6B66}" srcOrd="8" destOrd="0" presId="urn:microsoft.com/office/officeart/2008/layout/LinedList"/>
    <dgm:cxn modelId="{589BFDAB-BEEA-4D3F-A340-33CCC80B312D}" type="presParOf" srcId="{EA969D04-0B6B-4FB3-81BD-872551215269}" destId="{5206460A-20BC-49AE-93E7-680AAE4A1765}" srcOrd="9" destOrd="0" presId="urn:microsoft.com/office/officeart/2008/layout/LinedList"/>
    <dgm:cxn modelId="{CEFAA46B-3292-44B7-A9F1-517123852798}" type="presParOf" srcId="{5206460A-20BC-49AE-93E7-680AAE4A1765}" destId="{9561BA05-A288-483F-AADD-BFE5EEF5FB2C}" srcOrd="0" destOrd="0" presId="urn:microsoft.com/office/officeart/2008/layout/LinedList"/>
    <dgm:cxn modelId="{FCAD355A-0D22-4FCC-AB9A-818FED8C38BA}" type="presParOf" srcId="{5206460A-20BC-49AE-93E7-680AAE4A1765}" destId="{5C913596-00BC-4787-9F80-19278126C84B}" srcOrd="1" destOrd="0" presId="urn:microsoft.com/office/officeart/2008/layout/LinedList"/>
    <dgm:cxn modelId="{08E66A10-BC06-44B7-87A2-0845EB17E464}" type="presParOf" srcId="{EA969D04-0B6B-4FB3-81BD-872551215269}" destId="{531EBD13-2EE0-4577-A53F-40026C501FC1}" srcOrd="10" destOrd="0" presId="urn:microsoft.com/office/officeart/2008/layout/LinedList"/>
    <dgm:cxn modelId="{CDE605DF-AEEC-4699-B66E-4DE4BF79814A}" type="presParOf" srcId="{EA969D04-0B6B-4FB3-81BD-872551215269}" destId="{FEE78383-5489-4E04-A6C2-B09BD0EEFBF4}" srcOrd="11" destOrd="0" presId="urn:microsoft.com/office/officeart/2008/layout/LinedList"/>
    <dgm:cxn modelId="{A0D1D7B8-EEDD-45CB-9BA0-73F51B3C0EDB}" type="presParOf" srcId="{FEE78383-5489-4E04-A6C2-B09BD0EEFBF4}" destId="{3AA02E12-CF2D-421C-935C-78CB6FE235F2}" srcOrd="0" destOrd="0" presId="urn:microsoft.com/office/officeart/2008/layout/LinedList"/>
    <dgm:cxn modelId="{5D586DED-0CDB-4A8D-9C9B-4E07F7CB4A08}" type="presParOf" srcId="{FEE78383-5489-4E04-A6C2-B09BD0EEFBF4}" destId="{DB6CA099-5465-40A8-A4FC-97D59CFBDB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619F3-63D2-4477-9FE6-8BBBEC6E66EB}">
      <dsp:nvSpPr>
        <dsp:cNvPr id="0" name=""/>
        <dsp:cNvSpPr/>
      </dsp:nvSpPr>
      <dsp:spPr>
        <a:xfrm>
          <a:off x="0" y="177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1E828B-DC88-4F1C-BE93-31D0FD65F335}">
      <dsp:nvSpPr>
        <dsp:cNvPr id="0" name=""/>
        <dsp:cNvSpPr/>
      </dsp:nvSpPr>
      <dsp:spPr>
        <a:xfrm>
          <a:off x="0" y="1773"/>
          <a:ext cx="10515600" cy="604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Būves jāprojektē un jābūvē tā, lai ugunsgrēka izcelšanās gadījumā:</a:t>
          </a:r>
          <a:r>
            <a:rPr lang="en-US" sz="2800" kern="1200"/>
            <a:t> </a:t>
          </a:r>
        </a:p>
      </dsp:txBody>
      <dsp:txXfrm>
        <a:off x="0" y="1773"/>
        <a:ext cx="10515600" cy="604919"/>
      </dsp:txXfrm>
    </dsp:sp>
    <dsp:sp modelId="{8B5F6AA0-397F-4EF1-9B49-F75D79494B5B}">
      <dsp:nvSpPr>
        <dsp:cNvPr id="0" name=""/>
        <dsp:cNvSpPr/>
      </dsp:nvSpPr>
      <dsp:spPr>
        <a:xfrm>
          <a:off x="0" y="60669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523E09-9E84-42E9-8329-13CEC216686D}">
      <dsp:nvSpPr>
        <dsp:cNvPr id="0" name=""/>
        <dsp:cNvSpPr/>
      </dsp:nvSpPr>
      <dsp:spPr>
        <a:xfrm>
          <a:off x="0" y="606693"/>
          <a:ext cx="10515600" cy="604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a) tās noteiktu laiku saglabātu nestspēju; </a:t>
          </a:r>
        </a:p>
      </dsp:txBody>
      <dsp:txXfrm>
        <a:off x="0" y="606693"/>
        <a:ext cx="10515600" cy="604919"/>
      </dsp:txXfrm>
    </dsp:sp>
    <dsp:sp modelId="{56194CC7-566F-43A5-841B-EB99636D2EBB}">
      <dsp:nvSpPr>
        <dsp:cNvPr id="0" name=""/>
        <dsp:cNvSpPr/>
      </dsp:nvSpPr>
      <dsp:spPr>
        <a:xfrm>
          <a:off x="0" y="121161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526E6-1157-4D6F-B8EA-E70C0E3E0D44}">
      <dsp:nvSpPr>
        <dsp:cNvPr id="0" name=""/>
        <dsp:cNvSpPr/>
      </dsp:nvSpPr>
      <dsp:spPr>
        <a:xfrm>
          <a:off x="0" y="1211613"/>
          <a:ext cx="10515600" cy="604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b) ierobežotu uguns un dūmu izraisīšanos un izplatīšanos būvē; </a:t>
          </a:r>
        </a:p>
      </dsp:txBody>
      <dsp:txXfrm>
        <a:off x="0" y="1211613"/>
        <a:ext cx="10515600" cy="604919"/>
      </dsp:txXfrm>
    </dsp:sp>
    <dsp:sp modelId="{6D75352C-6C92-44DA-8308-0FCBBC9EECE4}">
      <dsp:nvSpPr>
        <dsp:cNvPr id="0" name=""/>
        <dsp:cNvSpPr/>
      </dsp:nvSpPr>
      <dsp:spPr>
        <a:xfrm>
          <a:off x="0" y="181653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B862D-4287-4FBF-9C66-85566D5BB092}">
      <dsp:nvSpPr>
        <dsp:cNvPr id="0" name=""/>
        <dsp:cNvSpPr/>
      </dsp:nvSpPr>
      <dsp:spPr>
        <a:xfrm>
          <a:off x="0" y="1816532"/>
          <a:ext cx="10515600" cy="604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c) neradītu uguns izplatīšanās draudus blakusesošajām būvēm; </a:t>
          </a:r>
        </a:p>
      </dsp:txBody>
      <dsp:txXfrm>
        <a:off x="0" y="1816532"/>
        <a:ext cx="10515600" cy="604919"/>
      </dsp:txXfrm>
    </dsp:sp>
    <dsp:sp modelId="{3E18F981-7DF6-4135-A17F-6BA4037F6B66}">
      <dsp:nvSpPr>
        <dsp:cNvPr id="0" name=""/>
        <dsp:cNvSpPr/>
      </dsp:nvSpPr>
      <dsp:spPr>
        <a:xfrm>
          <a:off x="0" y="242145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1BA05-A288-483F-AADD-BFE5EEF5FB2C}">
      <dsp:nvSpPr>
        <dsp:cNvPr id="0" name=""/>
        <dsp:cNvSpPr/>
      </dsp:nvSpPr>
      <dsp:spPr>
        <a:xfrm>
          <a:off x="0" y="2421452"/>
          <a:ext cx="10515600" cy="604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d) būvēs esošie cilvēki varētu pamest būves vai tikt izglābti citādi; </a:t>
          </a:r>
        </a:p>
      </dsp:txBody>
      <dsp:txXfrm>
        <a:off x="0" y="2421452"/>
        <a:ext cx="10515600" cy="604919"/>
      </dsp:txXfrm>
    </dsp:sp>
    <dsp:sp modelId="{531EBD13-2EE0-4577-A53F-40026C501FC1}">
      <dsp:nvSpPr>
        <dsp:cNvPr id="0" name=""/>
        <dsp:cNvSpPr/>
      </dsp:nvSpPr>
      <dsp:spPr>
        <a:xfrm>
          <a:off x="0" y="3026372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A02E12-CF2D-421C-935C-78CB6FE235F2}">
      <dsp:nvSpPr>
        <dsp:cNvPr id="0" name=""/>
        <dsp:cNvSpPr/>
      </dsp:nvSpPr>
      <dsp:spPr>
        <a:xfrm>
          <a:off x="0" y="3026372"/>
          <a:ext cx="10515600" cy="604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e) ņemtu vērā glābšanas komandu drošību.  </a:t>
          </a:r>
        </a:p>
      </dsp:txBody>
      <dsp:txXfrm>
        <a:off x="0" y="3026372"/>
        <a:ext cx="10515600" cy="604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0117" cy="500703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3742" y="2"/>
            <a:ext cx="2980117" cy="500703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r">
              <a:defRPr sz="1200"/>
            </a:lvl1pPr>
          </a:lstStyle>
          <a:p>
            <a:fld id="{B65B81F9-2954-457F-90A6-169AB8A5C95E}" type="datetimeFigureOut">
              <a:rPr lang="lv-LV" smtClean="0"/>
              <a:t>17.07.2023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02136"/>
            <a:ext cx="2980117" cy="500703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3742" y="9502136"/>
            <a:ext cx="2980117" cy="500703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r">
              <a:defRPr sz="1200"/>
            </a:lvl1pPr>
          </a:lstStyle>
          <a:p>
            <a:fld id="{33C78289-7823-4A1B-98B3-0C7413FAAB9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1548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9367" cy="501878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4506" y="1"/>
            <a:ext cx="2979367" cy="501878"/>
          </a:xfrm>
          <a:prstGeom prst="rect">
            <a:avLst/>
          </a:prstGeom>
        </p:spPr>
        <p:txBody>
          <a:bodyPr vert="horz" lIns="92281" tIns="46141" rIns="92281" bIns="46141" rtlCol="0"/>
          <a:lstStyle>
            <a:lvl1pPr algn="r">
              <a:defRPr sz="1200"/>
            </a:lvl1pPr>
          </a:lstStyle>
          <a:p>
            <a:fld id="{5780F945-E499-4C92-8DE8-F10CF2F41073}" type="datetimeFigureOut">
              <a:rPr lang="lv-LV" smtClean="0"/>
              <a:pPr/>
              <a:t>17.07.2023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5995987" cy="3371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81" tIns="46141" rIns="92281" bIns="46141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47" y="4813866"/>
            <a:ext cx="5500370" cy="3938618"/>
          </a:xfrm>
          <a:prstGeom prst="rect">
            <a:avLst/>
          </a:prstGeom>
        </p:spPr>
        <p:txBody>
          <a:bodyPr vert="horz" lIns="92281" tIns="46141" rIns="92281" bIns="4614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500961"/>
            <a:ext cx="2979367" cy="501878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4506" y="9500961"/>
            <a:ext cx="2979367" cy="501878"/>
          </a:xfrm>
          <a:prstGeom prst="rect">
            <a:avLst/>
          </a:prstGeom>
        </p:spPr>
        <p:txBody>
          <a:bodyPr vert="horz" lIns="92281" tIns="46141" rIns="92281" bIns="46141" rtlCol="0" anchor="b"/>
          <a:lstStyle>
            <a:lvl1pPr algn="r">
              <a:defRPr sz="1200"/>
            </a:lvl1pPr>
          </a:lstStyle>
          <a:p>
            <a:fld id="{4A608D30-51D5-4434-8A74-401C909CFE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3662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35351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Bērnudārzā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būtu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īpaši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svarīgi</a:t>
            </a:r>
            <a:r>
              <a:rPr lang="en-US">
                <a:cs typeface="Calibri"/>
              </a:rPr>
              <a:t>, jo </a:t>
            </a:r>
            <a:r>
              <a:rPr lang="en-US" err="1">
                <a:cs typeface="Calibri"/>
              </a:rPr>
              <a:t>pastāv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iespēja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savainoties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Kā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iespējamais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risnājums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šada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veida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palodze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Jāskatās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logu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augstums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kopsakarā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ēkas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lietošanas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veidu</a:t>
            </a:r>
            <a:r>
              <a:rPr lang="en-US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04721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Apdegumi</a:t>
            </a:r>
            <a:r>
              <a:rPr lang="en-US"/>
              <a:t>- </a:t>
            </a:r>
            <a:r>
              <a:rPr lang="en-US" err="1"/>
              <a:t>ādas</a:t>
            </a:r>
            <a:r>
              <a:rPr lang="en-US"/>
              <a:t> </a:t>
            </a:r>
            <a:r>
              <a:rPr lang="en-US" err="1"/>
              <a:t>bojājumi</a:t>
            </a:r>
            <a:r>
              <a:rPr lang="en-US"/>
              <a:t> </a:t>
            </a:r>
            <a:r>
              <a:rPr lang="en-US" err="1"/>
              <a:t>liesmu</a:t>
            </a:r>
            <a:r>
              <a:rPr lang="en-US"/>
              <a:t>, </a:t>
            </a:r>
            <a:r>
              <a:rPr lang="en-US" err="1"/>
              <a:t>augstas</a:t>
            </a:r>
            <a:r>
              <a:rPr lang="en-US"/>
              <a:t> </a:t>
            </a:r>
            <a:r>
              <a:rPr lang="en-US" err="1"/>
              <a:t>temperatūras</a:t>
            </a:r>
            <a:r>
              <a:rPr lang="en-US"/>
              <a:t>, </a:t>
            </a:r>
            <a:r>
              <a:rPr lang="en-US" err="1"/>
              <a:t>arī</a:t>
            </a:r>
            <a:r>
              <a:rPr lang="en-US"/>
              <a:t> </a:t>
            </a:r>
            <a:r>
              <a:rPr lang="en-US" err="1"/>
              <a:t>ķīmisku</a:t>
            </a:r>
            <a:r>
              <a:rPr lang="en-US"/>
              <a:t> </a:t>
            </a:r>
            <a:r>
              <a:rPr lang="en-US" err="1"/>
              <a:t>vielu</a:t>
            </a:r>
            <a:r>
              <a:rPr lang="en-US"/>
              <a:t> </a:t>
            </a:r>
            <a:r>
              <a:rPr lang="en-US" err="1"/>
              <a:t>iedarbības</a:t>
            </a:r>
            <a:r>
              <a:rPr lang="en-US"/>
              <a:t> </a:t>
            </a:r>
            <a:r>
              <a:rPr lang="en-US" err="1"/>
              <a:t>vai</a:t>
            </a:r>
            <a:r>
              <a:rPr lang="en-US"/>
              <a:t> </a:t>
            </a:r>
            <a:r>
              <a:rPr lang="en-US" err="1"/>
              <a:t>apstarojuma</a:t>
            </a:r>
            <a:r>
              <a:rPr lang="en-US"/>
              <a:t> </a:t>
            </a:r>
            <a:r>
              <a:rPr lang="en-US" err="1"/>
              <a:t>rezultātā</a:t>
            </a:r>
            <a:r>
              <a:rPr lang="en-US"/>
              <a:t>. </a:t>
            </a:r>
            <a:r>
              <a:rPr lang="en-US" err="1"/>
              <a:t>Apdegumi</a:t>
            </a:r>
            <a:r>
              <a:rPr lang="en-US"/>
              <a:t> var </a:t>
            </a:r>
            <a:r>
              <a:rPr lang="en-US" err="1"/>
              <a:t>rasties</a:t>
            </a:r>
            <a:r>
              <a:rPr lang="en-US"/>
              <a:t> </a:t>
            </a:r>
            <a:r>
              <a:rPr lang="en-US" err="1"/>
              <a:t>neievērojot</a:t>
            </a:r>
            <a:r>
              <a:rPr lang="en-US"/>
              <a:t> </a:t>
            </a:r>
            <a:r>
              <a:rPr lang="en-US" err="1"/>
              <a:t>drošības</a:t>
            </a:r>
            <a:r>
              <a:rPr lang="en-US"/>
              <a:t> </a:t>
            </a:r>
            <a:r>
              <a:rPr lang="en-US" err="1"/>
              <a:t>noteikumu</a:t>
            </a:r>
            <a:r>
              <a:rPr lang="en-US"/>
              <a:t> </a:t>
            </a:r>
            <a:r>
              <a:rPr lang="en-US" err="1"/>
              <a:t>pašiem</a:t>
            </a:r>
            <a:r>
              <a:rPr lang="en-US"/>
              <a:t> </a:t>
            </a:r>
            <a:r>
              <a:rPr lang="en-US" err="1"/>
              <a:t>vai</a:t>
            </a:r>
            <a:r>
              <a:rPr lang="en-US"/>
              <a:t> </a:t>
            </a:r>
            <a:r>
              <a:rPr lang="en-US" err="1"/>
              <a:t>citām</a:t>
            </a:r>
            <a:r>
              <a:rPr lang="en-US"/>
              <a:t> </a:t>
            </a:r>
            <a:r>
              <a:rPr lang="en-US" err="1"/>
              <a:t>personām</a:t>
            </a:r>
            <a:r>
              <a:rPr lang="en-US"/>
              <a:t>. </a:t>
            </a:r>
            <a:r>
              <a:rPr lang="en-US" err="1"/>
              <a:t>Pēc</a:t>
            </a:r>
            <a:r>
              <a:rPr lang="en-US"/>
              <a:t> </a:t>
            </a:r>
            <a:r>
              <a:rPr lang="en-US" err="1"/>
              <a:t>apdegumu</a:t>
            </a:r>
            <a:r>
              <a:rPr lang="en-US"/>
              <a:t> </a:t>
            </a:r>
            <a:r>
              <a:rPr lang="en-US" err="1"/>
              <a:t>gūšanas</a:t>
            </a:r>
            <a:r>
              <a:rPr lang="en-US"/>
              <a:t> </a:t>
            </a:r>
            <a:r>
              <a:rPr lang="en-US" err="1"/>
              <a:t>cilvēkiem</a:t>
            </a:r>
            <a:r>
              <a:rPr lang="en-US"/>
              <a:t> </a:t>
            </a:r>
            <a:r>
              <a:rPr lang="en-US" err="1"/>
              <a:t>iespējami</a:t>
            </a:r>
            <a:r>
              <a:rPr lang="en-US"/>
              <a:t>  </a:t>
            </a:r>
            <a:r>
              <a:rPr lang="en-US" err="1"/>
              <a:t>dažāda</a:t>
            </a:r>
            <a:r>
              <a:rPr lang="en-US"/>
              <a:t> </a:t>
            </a:r>
            <a:r>
              <a:rPr lang="en-US" err="1"/>
              <a:t>smaguma</a:t>
            </a:r>
            <a:r>
              <a:rPr lang="en-US"/>
              <a:t> un  </a:t>
            </a:r>
            <a:r>
              <a:rPr lang="en-US" err="1"/>
              <a:t>rakstura</a:t>
            </a:r>
            <a:r>
              <a:rPr lang="en-US"/>
              <a:t> </a:t>
            </a:r>
            <a:r>
              <a:rPr lang="en-US" err="1"/>
              <a:t>miesas</a:t>
            </a:r>
            <a:r>
              <a:rPr lang="en-US"/>
              <a:t> </a:t>
            </a:r>
            <a:r>
              <a:rPr lang="en-US" err="1"/>
              <a:t>bojājumi</a:t>
            </a:r>
            <a:r>
              <a:rPr lang="en-US"/>
              <a:t> un </a:t>
            </a:r>
            <a:r>
              <a:rPr lang="en-US" err="1"/>
              <a:t>arī</a:t>
            </a:r>
            <a:r>
              <a:rPr lang="en-US"/>
              <a:t> </a:t>
            </a:r>
            <a:r>
              <a:rPr lang="en-US" err="1"/>
              <a:t>nāvējoši</a:t>
            </a:r>
            <a:r>
              <a:rPr lang="en-US"/>
              <a:t>.</a:t>
            </a:r>
          </a:p>
          <a:p>
            <a:r>
              <a:rPr lang="en-US" err="1">
                <a:cs typeface="Calibri"/>
              </a:rPr>
              <a:t>Termoregulatori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bojāti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Lielākas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jaudas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spuldzes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Aplaucēšanās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Nosegti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sildītāji</a:t>
            </a:r>
            <a:r>
              <a:rPr lang="en-US">
                <a:cs typeface="Calibri"/>
              </a:rPr>
              <a:t>.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Spuldze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pielaikošanas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kabīnē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veikalā</a:t>
            </a:r>
            <a:r>
              <a:rPr lang="en-US">
                <a:cs typeface="Calibri"/>
              </a:rPr>
              <a:t> - </a:t>
            </a:r>
            <a:r>
              <a:rPr lang="en-US" err="1">
                <a:cs typeface="Calibri"/>
              </a:rPr>
              <a:t>sieviete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guva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apdegumus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Apgaismojumam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jāizvēlas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atbilstošs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augstums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vai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jānodrošina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tāds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apgaismojuma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atrašanās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vieta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lai</a:t>
            </a:r>
            <a:r>
              <a:rPr lang="en-US">
                <a:cs typeface="Calibri"/>
              </a:rPr>
              <a:t> nav </a:t>
            </a:r>
            <a:r>
              <a:rPr lang="en-US" err="1">
                <a:cs typeface="Calibri"/>
              </a:rPr>
              <a:t>iespējama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pieskaršanās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šim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apgaismes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ķermenim</a:t>
            </a:r>
            <a:r>
              <a:rPr lang="en-US">
                <a:cs typeface="Calibri"/>
              </a:rPr>
              <a:t>.</a:t>
            </a:r>
          </a:p>
          <a:p>
            <a:r>
              <a:rPr lang="en-US" err="1">
                <a:cs typeface="Calibri"/>
              </a:rPr>
              <a:t>Lietotāju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atbildība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arī</a:t>
            </a:r>
            <a:r>
              <a:rPr lang="en-US">
                <a:cs typeface="Calibri"/>
              </a:rPr>
              <a:t>! </a:t>
            </a:r>
            <a:r>
              <a:rPr lang="en-US" err="1">
                <a:cs typeface="Calibri"/>
              </a:rPr>
              <a:t>Sildītājs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arī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pielaikošanas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kabīnē</a:t>
            </a:r>
            <a:r>
              <a:rPr lang="en-US">
                <a:cs typeface="Calibri"/>
              </a:rPr>
              <a:t>! 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6479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Dīfenbahijas</a:t>
            </a:r>
            <a:r>
              <a:rPr lang="en-US"/>
              <a:t> </a:t>
            </a:r>
            <a:r>
              <a:rPr lang="en-US" i="1"/>
              <a:t>(Dieffenbachia)</a:t>
            </a:r>
            <a:r>
              <a:rPr lang="en-US"/>
              <a:t> </a:t>
            </a:r>
            <a:r>
              <a:rPr lang="en-US" err="1"/>
              <a:t>ir</a:t>
            </a:r>
            <a:r>
              <a:rPr lang="en-US"/>
              <a:t> </a:t>
            </a:r>
            <a:r>
              <a:rPr lang="en-US" err="1"/>
              <a:t>indīgs</a:t>
            </a:r>
            <a:r>
              <a:rPr lang="en-US"/>
              <a:t> </a:t>
            </a:r>
            <a:r>
              <a:rPr lang="en-US" err="1"/>
              <a:t>telpaugs</a:t>
            </a:r>
            <a:r>
              <a:rPr lang="en-US"/>
              <a:t>. </a:t>
            </a:r>
            <a:r>
              <a:rPr lang="en-US" err="1"/>
              <a:t>Nonākot</a:t>
            </a:r>
            <a:r>
              <a:rPr lang="en-US"/>
              <a:t> </a:t>
            </a:r>
            <a:r>
              <a:rPr lang="en-US" err="1"/>
              <a:t>barības</a:t>
            </a:r>
            <a:r>
              <a:rPr lang="en-US"/>
              <a:t> </a:t>
            </a:r>
            <a:r>
              <a:rPr lang="en-US" err="1"/>
              <a:t>vadā</a:t>
            </a:r>
            <a:r>
              <a:rPr lang="en-US"/>
              <a:t>, </a:t>
            </a:r>
            <a:r>
              <a:rPr lang="en-US" err="1"/>
              <a:t>dīfenbahija</a:t>
            </a:r>
            <a:r>
              <a:rPr lang="en-US"/>
              <a:t> </a:t>
            </a:r>
            <a:r>
              <a:rPr lang="en-US" err="1"/>
              <a:t>nodara</a:t>
            </a:r>
            <a:r>
              <a:rPr lang="en-US"/>
              <a:t> </a:t>
            </a:r>
            <a:r>
              <a:rPr lang="en-US" err="1"/>
              <a:t>tikpat</a:t>
            </a:r>
            <a:r>
              <a:rPr lang="en-US"/>
              <a:t> </a:t>
            </a:r>
            <a:r>
              <a:rPr lang="en-US" err="1"/>
              <a:t>lielus</a:t>
            </a:r>
            <a:r>
              <a:rPr lang="en-US"/>
              <a:t> </a:t>
            </a:r>
            <a:r>
              <a:rPr lang="en-US" err="1"/>
              <a:t>iekšējo</a:t>
            </a:r>
            <a:r>
              <a:rPr lang="en-US"/>
              <a:t> </a:t>
            </a:r>
            <a:r>
              <a:rPr lang="en-US" err="1"/>
              <a:t>orgānu</a:t>
            </a:r>
            <a:r>
              <a:rPr lang="en-US"/>
              <a:t> </a:t>
            </a:r>
            <a:r>
              <a:rPr lang="en-US" err="1"/>
              <a:t>bojājumus</a:t>
            </a:r>
            <a:r>
              <a:rPr lang="en-US"/>
              <a:t> </a:t>
            </a:r>
            <a:r>
              <a:rPr lang="en-US" err="1"/>
              <a:t>kā</a:t>
            </a:r>
            <a:r>
              <a:rPr lang="en-US"/>
              <a:t> </a:t>
            </a:r>
            <a:r>
              <a:rPr lang="en-US" err="1"/>
              <a:t>sadzīvē</a:t>
            </a:r>
            <a:r>
              <a:rPr lang="en-US"/>
              <a:t> </a:t>
            </a:r>
            <a:r>
              <a:rPr lang="en-US" err="1"/>
              <a:t>lietojamo</a:t>
            </a:r>
            <a:r>
              <a:rPr lang="en-US"/>
              <a:t> </a:t>
            </a:r>
            <a:r>
              <a:rPr lang="en-US" err="1"/>
              <a:t>bateriju</a:t>
            </a:r>
            <a:r>
              <a:rPr lang="en-US"/>
              <a:t> </a:t>
            </a:r>
            <a:r>
              <a:rPr lang="en-US" err="1"/>
              <a:t>skābe</a:t>
            </a:r>
            <a:r>
              <a:rPr lang="en-US"/>
              <a:t> – </a:t>
            </a:r>
            <a:r>
              <a:rPr lang="en-US" err="1"/>
              <a:t>barības</a:t>
            </a:r>
            <a:r>
              <a:rPr lang="en-US"/>
              <a:t> </a:t>
            </a:r>
            <a:r>
              <a:rPr lang="en-US" err="1"/>
              <a:t>traktā</a:t>
            </a:r>
            <a:r>
              <a:rPr lang="en-US"/>
              <a:t> </a:t>
            </a:r>
            <a:r>
              <a:rPr lang="en-US" err="1"/>
              <a:t>tiek</a:t>
            </a:r>
            <a:r>
              <a:rPr lang="en-US"/>
              <a:t> </a:t>
            </a:r>
            <a:r>
              <a:rPr lang="en-US" err="1"/>
              <a:t>izdedzināts</a:t>
            </a:r>
            <a:r>
              <a:rPr lang="en-US"/>
              <a:t> </a:t>
            </a:r>
            <a:r>
              <a:rPr lang="en-US" err="1"/>
              <a:t>caurums</a:t>
            </a:r>
            <a:r>
              <a:rPr lang="en-US"/>
              <a:t>! </a:t>
            </a:r>
            <a:r>
              <a:rPr lang="en-US" err="1"/>
              <a:t>Tāpat</a:t>
            </a:r>
            <a:r>
              <a:rPr lang="en-US"/>
              <a:t> </a:t>
            </a:r>
            <a:r>
              <a:rPr lang="en-US" err="1"/>
              <a:t>telpaugu</a:t>
            </a:r>
            <a:r>
              <a:rPr lang="en-US"/>
              <a:t> </a:t>
            </a:r>
            <a:r>
              <a:rPr lang="en-US" err="1"/>
              <a:t>sula</a:t>
            </a:r>
            <a:r>
              <a:rPr lang="en-US"/>
              <a:t> </a:t>
            </a:r>
            <a:r>
              <a:rPr lang="en-US" err="1"/>
              <a:t>kairina</a:t>
            </a:r>
            <a:r>
              <a:rPr lang="en-US"/>
              <a:t> </a:t>
            </a:r>
            <a:r>
              <a:rPr lang="en-US" err="1"/>
              <a:t>arī</a:t>
            </a:r>
            <a:r>
              <a:rPr lang="en-US"/>
              <a:t> </a:t>
            </a:r>
            <a:r>
              <a:rPr lang="en-US" err="1"/>
              <a:t>ādu</a:t>
            </a:r>
            <a:r>
              <a:rPr lang="en-US"/>
              <a:t> un </a:t>
            </a:r>
            <a:r>
              <a:rPr lang="en-US" err="1"/>
              <a:t>gļotādu</a:t>
            </a:r>
            <a:r>
              <a:rPr lang="en-US"/>
              <a:t>.</a:t>
            </a:r>
          </a:p>
          <a:p>
            <a:r>
              <a:rPr lang="en-US" b="1" err="1">
                <a:cs typeface="Calibri"/>
              </a:rPr>
              <a:t>Kaktuss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bieži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skolās</a:t>
            </a:r>
            <a:r>
              <a:rPr lang="en-US" b="1">
                <a:cs typeface="Calibri"/>
              </a:rPr>
              <a:t> un </a:t>
            </a:r>
            <a:r>
              <a:rPr lang="en-US" b="1" err="1">
                <a:cs typeface="Calibri"/>
              </a:rPr>
              <a:t>bērnudārzos</a:t>
            </a:r>
            <a:r>
              <a:rPr lang="en-US" b="1">
                <a:cs typeface="Calibri"/>
              </a:rPr>
              <a:t>. </a:t>
            </a:r>
            <a:r>
              <a:rPr lang="en-US" b="1" err="1">
                <a:cs typeface="Calibri"/>
              </a:rPr>
              <a:t>Gaiteņos</a:t>
            </a:r>
            <a:r>
              <a:rPr lang="en-US" b="1">
                <a:cs typeface="Calibri"/>
              </a:rPr>
              <a:t>, </a:t>
            </a:r>
            <a:r>
              <a:rPr lang="en-US" b="1" err="1">
                <a:cs typeface="Calibri"/>
              </a:rPr>
              <a:t>kur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bērni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skrien</a:t>
            </a:r>
            <a:r>
              <a:rPr lang="en-US" b="1">
                <a:cs typeface="Calibri"/>
              </a:rPr>
              <a:t>. Ne </a:t>
            </a:r>
            <a:r>
              <a:rPr lang="en-US" b="1" err="1">
                <a:cs typeface="Calibri"/>
              </a:rPr>
              <a:t>tikai</a:t>
            </a:r>
            <a:r>
              <a:rPr lang="en-US" b="1">
                <a:cs typeface="Calibri"/>
              </a:rPr>
              <a:t> ass, bet </a:t>
            </a:r>
            <a:r>
              <a:rPr lang="en-US" b="1" err="1">
                <a:cs typeface="Calibri"/>
              </a:rPr>
              <a:t>arī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indīgs</a:t>
            </a:r>
            <a:r>
              <a:rPr lang="en-US" b="1">
                <a:cs typeface="Calibri"/>
              </a:rPr>
              <a:t>. </a:t>
            </a:r>
            <a:r>
              <a:rPr lang="en-US" b="1" err="1">
                <a:cs typeface="Calibri"/>
              </a:rPr>
              <a:t>Bieži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izmanto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kā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norobežojošu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konstrukciju</a:t>
            </a:r>
            <a:r>
              <a:rPr lang="en-US" b="1">
                <a:cs typeface="Calibri"/>
              </a:rPr>
              <a:t>. </a:t>
            </a:r>
          </a:p>
          <a:p>
            <a:endParaRPr lang="en-US"/>
          </a:p>
          <a:p>
            <a:r>
              <a:rPr lang="en-US" b="1" err="1"/>
              <a:t>Eiforbija</a:t>
            </a:r>
            <a:r>
              <a:rPr lang="en-US" b="1"/>
              <a:t>  (</a:t>
            </a:r>
            <a:r>
              <a:rPr lang="en-US" b="1" i="1"/>
              <a:t>euphorbia trigona</a:t>
            </a:r>
            <a:r>
              <a:rPr lang="en-US" b="1"/>
              <a:t>),</a:t>
            </a:r>
            <a:r>
              <a:rPr lang="en-US"/>
              <a:t> </a:t>
            </a:r>
            <a:r>
              <a:rPr lang="en-US" err="1"/>
              <a:t>sauc</a:t>
            </a:r>
            <a:r>
              <a:rPr lang="en-US"/>
              <a:t> </a:t>
            </a:r>
            <a:r>
              <a:rPr lang="en-US" err="1"/>
              <a:t>arī</a:t>
            </a:r>
            <a:r>
              <a:rPr lang="en-US"/>
              <a:t> par </a:t>
            </a:r>
            <a:r>
              <a:rPr lang="en-US" b="1" err="1"/>
              <a:t>Āfrikas</a:t>
            </a:r>
            <a:r>
              <a:rPr lang="en-US" b="1"/>
              <a:t> </a:t>
            </a:r>
            <a:r>
              <a:rPr lang="en-US" b="1" err="1"/>
              <a:t>piena</a:t>
            </a:r>
            <a:r>
              <a:rPr lang="en-US" b="1"/>
              <a:t> koku</a:t>
            </a:r>
            <a:r>
              <a:rPr lang="en-US"/>
              <a:t> </a:t>
            </a:r>
            <a:r>
              <a:rPr lang="en-US" err="1"/>
              <a:t>ir</a:t>
            </a:r>
            <a:r>
              <a:rPr lang="en-US"/>
              <a:t> </a:t>
            </a:r>
            <a:r>
              <a:rPr lang="en-US" err="1"/>
              <a:t>eiforbiju</a:t>
            </a:r>
            <a:r>
              <a:rPr lang="en-US"/>
              <a:t> (</a:t>
            </a:r>
            <a:r>
              <a:rPr lang="en-US" i="1" err="1"/>
              <a:t>Euphorbiaceae</a:t>
            </a:r>
            <a:r>
              <a:rPr lang="en-US"/>
              <a:t>) </a:t>
            </a:r>
            <a:r>
              <a:rPr lang="en-US" err="1"/>
              <a:t>dzimtai</a:t>
            </a:r>
            <a:r>
              <a:rPr lang="en-US"/>
              <a:t> </a:t>
            </a:r>
            <a:r>
              <a:rPr lang="en-US" err="1"/>
              <a:t>piederošs</a:t>
            </a:r>
            <a:r>
              <a:rPr lang="en-US"/>
              <a:t> </a:t>
            </a:r>
            <a:r>
              <a:rPr lang="en-US" err="1"/>
              <a:t>sukulents</a:t>
            </a:r>
            <a:r>
              <a:rPr lang="en-US"/>
              <a:t> </a:t>
            </a:r>
            <a:r>
              <a:rPr lang="en-US" err="1"/>
              <a:t>ar</a:t>
            </a:r>
            <a:r>
              <a:rPr lang="en-US"/>
              <a:t> </a:t>
            </a:r>
            <a:r>
              <a:rPr lang="en-US" err="1"/>
              <a:t>tumši</a:t>
            </a:r>
            <a:r>
              <a:rPr lang="en-US"/>
              <a:t> </a:t>
            </a:r>
            <a:r>
              <a:rPr lang="en-US" err="1"/>
              <a:t>zaļu</a:t>
            </a:r>
            <a:r>
              <a:rPr lang="en-US"/>
              <a:t> </a:t>
            </a:r>
            <a:r>
              <a:rPr lang="en-US" err="1"/>
              <a:t>stumbru</a:t>
            </a:r>
            <a:r>
              <a:rPr lang="en-US"/>
              <a:t> trim </a:t>
            </a:r>
            <a:r>
              <a:rPr lang="en-US" err="1"/>
              <a:t>šķautnēm</a:t>
            </a:r>
            <a:r>
              <a:rPr lang="en-US"/>
              <a:t>, </a:t>
            </a:r>
            <a:r>
              <a:rPr lang="en-US" err="1"/>
              <a:t>uz</a:t>
            </a:r>
            <a:r>
              <a:rPr lang="en-US"/>
              <a:t> </a:t>
            </a:r>
            <a:r>
              <a:rPr lang="en-US" err="1"/>
              <a:t>kurām</a:t>
            </a:r>
            <a:r>
              <a:rPr lang="en-US"/>
              <a:t> </a:t>
            </a:r>
            <a:r>
              <a:rPr lang="en-US" err="1"/>
              <a:t>pušķīšos</a:t>
            </a:r>
            <a:r>
              <a:rPr lang="en-US"/>
              <a:t> </a:t>
            </a:r>
            <a:r>
              <a:rPr lang="en-US" err="1"/>
              <a:t>izkārtojušies</a:t>
            </a:r>
            <a:r>
              <a:rPr lang="en-US"/>
              <a:t> </a:t>
            </a:r>
            <a:r>
              <a:rPr lang="en-US" err="1"/>
              <a:t>dzeloņi</a:t>
            </a:r>
            <a:r>
              <a:rPr lang="en-US"/>
              <a:t> un </a:t>
            </a:r>
            <a:r>
              <a:rPr lang="en-US" err="1"/>
              <a:t>mazām</a:t>
            </a:r>
            <a:r>
              <a:rPr lang="en-US"/>
              <a:t>, </a:t>
            </a:r>
            <a:r>
              <a:rPr lang="en-US" err="1"/>
              <a:t>ovālām</a:t>
            </a:r>
            <a:r>
              <a:rPr lang="en-US"/>
              <a:t>  </a:t>
            </a:r>
            <a:r>
              <a:rPr lang="en-US" err="1"/>
              <a:t>lapiņām</a:t>
            </a:r>
            <a:r>
              <a:rPr lang="en-US"/>
              <a:t> </a:t>
            </a:r>
            <a:r>
              <a:rPr lang="en-US" err="1"/>
              <a:t>dzinumu</a:t>
            </a:r>
            <a:r>
              <a:rPr lang="en-US"/>
              <a:t> </a:t>
            </a:r>
            <a:r>
              <a:rPr lang="en-US" err="1"/>
              <a:t>galos</a:t>
            </a:r>
            <a:r>
              <a:rPr lang="en-US"/>
              <a:t>. </a:t>
            </a:r>
            <a:r>
              <a:rPr lang="en-US" err="1"/>
              <a:t>Eiforbiju</a:t>
            </a:r>
            <a:r>
              <a:rPr lang="en-US"/>
              <a:t> </a:t>
            </a:r>
            <a:r>
              <a:rPr lang="en-US" err="1"/>
              <a:t>sula</a:t>
            </a:r>
            <a:r>
              <a:rPr lang="en-US"/>
              <a:t> </a:t>
            </a:r>
            <a:r>
              <a:rPr lang="en-US" err="1"/>
              <a:t>ir</a:t>
            </a:r>
            <a:r>
              <a:rPr lang="en-US"/>
              <a:t> </a:t>
            </a:r>
            <a:r>
              <a:rPr lang="en-US" err="1"/>
              <a:t>indīga</a:t>
            </a:r>
            <a:r>
              <a:rPr lang="en-US"/>
              <a:t> (</a:t>
            </a:r>
            <a:r>
              <a:rPr lang="en-US" err="1"/>
              <a:t>eiforbons</a:t>
            </a:r>
            <a:r>
              <a:rPr lang="en-US"/>
              <a:t>), pats </a:t>
            </a:r>
            <a:r>
              <a:rPr lang="en-US" err="1"/>
              <a:t>augs</a:t>
            </a:r>
            <a:r>
              <a:rPr lang="en-US"/>
              <a:t> </a:t>
            </a:r>
            <a:r>
              <a:rPr lang="en-US" err="1"/>
              <a:t>dzelkšņains</a:t>
            </a:r>
            <a:r>
              <a:rPr lang="en-US"/>
              <a:t>, </a:t>
            </a:r>
            <a:r>
              <a:rPr lang="en-US" err="1"/>
              <a:t>baltā</a:t>
            </a:r>
            <a:r>
              <a:rPr lang="en-US"/>
              <a:t> </a:t>
            </a:r>
            <a:r>
              <a:rPr lang="en-US" err="1"/>
              <a:t>sula</a:t>
            </a:r>
            <a:r>
              <a:rPr lang="en-US"/>
              <a:t>, kas </a:t>
            </a:r>
            <a:r>
              <a:rPr lang="en-US" err="1"/>
              <a:t>izdalās</a:t>
            </a:r>
            <a:r>
              <a:rPr lang="en-US"/>
              <a:t> </a:t>
            </a:r>
            <a:r>
              <a:rPr lang="en-US" err="1"/>
              <a:t>augu</a:t>
            </a:r>
            <a:r>
              <a:rPr lang="en-US"/>
              <a:t> </a:t>
            </a:r>
            <a:r>
              <a:rPr lang="en-US" err="1"/>
              <a:t>ieskrāpējot</a:t>
            </a:r>
            <a:r>
              <a:rPr lang="en-US"/>
              <a:t>, var </a:t>
            </a:r>
            <a:r>
              <a:rPr lang="en-US" err="1"/>
              <a:t>kairināt</a:t>
            </a:r>
            <a:r>
              <a:rPr lang="en-US"/>
              <a:t> </a:t>
            </a:r>
            <a:r>
              <a:rPr lang="en-US" err="1"/>
              <a:t>ādu</a:t>
            </a:r>
            <a:r>
              <a:rPr lang="en-US"/>
              <a:t>, </a:t>
            </a:r>
            <a:r>
              <a:rPr lang="en-US" err="1"/>
              <a:t>bīstama</a:t>
            </a:r>
            <a:r>
              <a:rPr lang="en-US"/>
              <a:t> </a:t>
            </a:r>
            <a:r>
              <a:rPr lang="en-US" err="1"/>
              <a:t>iekļūstot</a:t>
            </a:r>
            <a:r>
              <a:rPr lang="en-US"/>
              <a:t> </a:t>
            </a:r>
            <a:r>
              <a:rPr lang="en-US" err="1"/>
              <a:t>acīs</a:t>
            </a:r>
            <a:r>
              <a:rPr lang="en-US"/>
              <a:t>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73421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Kas </a:t>
            </a:r>
            <a:r>
              <a:rPr lang="en-US" err="1">
                <a:cs typeface="Calibri"/>
              </a:rPr>
              <a:t>izraisa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elektrotraumas</a:t>
            </a:r>
            <a:r>
              <a:rPr lang="en-US">
                <a:cs typeface="Calibri"/>
              </a:rPr>
              <a:t> un </a:t>
            </a:r>
            <a:r>
              <a:rPr lang="en-US" err="1">
                <a:cs typeface="Calibri"/>
              </a:rPr>
              <a:t>kādas</a:t>
            </a:r>
            <a:r>
              <a:rPr lang="en-US">
                <a:cs typeface="Calibri"/>
              </a:rPr>
              <a:t> tam var </a:t>
            </a:r>
            <a:r>
              <a:rPr lang="en-US" err="1">
                <a:cs typeface="Calibri"/>
              </a:rPr>
              <a:t>būt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sekas</a:t>
            </a:r>
          </a:p>
          <a:p>
            <a:r>
              <a:rPr lang="en-US">
                <a:cs typeface="Calibri"/>
              </a:rPr>
              <a:t>Bilde no </a:t>
            </a:r>
            <a:r>
              <a:rPr lang="en-US" err="1">
                <a:cs typeface="Calibri"/>
              </a:rPr>
              <a:t>stacijas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labierīcību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telpas</a:t>
            </a:r>
            <a:r>
              <a:rPr lang="en-US">
                <a:cs typeface="Calibri"/>
              </a:rPr>
              <a:t>. Mamma un </a:t>
            </a:r>
            <a:r>
              <a:rPr lang="en-US" err="1">
                <a:cs typeface="Calibri"/>
              </a:rPr>
              <a:t>bērns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bija</a:t>
            </a:r>
            <a:r>
              <a:rPr lang="en-US">
                <a:cs typeface="Calibri"/>
              </a:rPr>
              <a:t> WC, </a:t>
            </a:r>
            <a:r>
              <a:rPr lang="en-US" err="1">
                <a:cs typeface="Calibri"/>
              </a:rPr>
              <a:t>bērns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guva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elektrotraumas</a:t>
            </a:r>
            <a:r>
              <a:rPr lang="en-US">
                <a:cs typeface="Calibri"/>
              </a:rPr>
              <a:t>. </a:t>
            </a:r>
          </a:p>
          <a:p>
            <a:endParaRPr lang="en-US"/>
          </a:p>
          <a:p>
            <a:r>
              <a:rPr lang="en-US" b="1" err="1"/>
              <a:t>Elektrošoks</a:t>
            </a:r>
            <a:r>
              <a:rPr lang="en-US"/>
              <a:t>- </a:t>
            </a:r>
            <a:r>
              <a:rPr lang="en-US" err="1"/>
              <a:t>šoka</a:t>
            </a:r>
            <a:r>
              <a:rPr lang="en-US"/>
              <a:t> </a:t>
            </a:r>
            <a:r>
              <a:rPr lang="en-US" err="1"/>
              <a:t>stāvoklis</a:t>
            </a:r>
            <a:r>
              <a:rPr lang="en-US"/>
              <a:t>, </a:t>
            </a:r>
            <a:r>
              <a:rPr lang="en-US" err="1"/>
              <a:t>kurā</a:t>
            </a:r>
            <a:r>
              <a:rPr lang="en-US"/>
              <a:t> </a:t>
            </a:r>
            <a:r>
              <a:rPr lang="en-US" err="1"/>
              <a:t>cilvēks</a:t>
            </a:r>
            <a:r>
              <a:rPr lang="en-US"/>
              <a:t> </a:t>
            </a:r>
            <a:r>
              <a:rPr lang="en-US" err="1"/>
              <a:t>nonāk</a:t>
            </a:r>
            <a:r>
              <a:rPr lang="en-US"/>
              <a:t> </a:t>
            </a:r>
            <a:r>
              <a:rPr lang="en-US" err="1"/>
              <a:t>elektriskās</a:t>
            </a:r>
            <a:r>
              <a:rPr lang="en-US"/>
              <a:t> </a:t>
            </a:r>
            <a:r>
              <a:rPr lang="en-US" err="1"/>
              <a:t>strāvas</a:t>
            </a:r>
            <a:r>
              <a:rPr lang="en-US"/>
              <a:t> </a:t>
            </a:r>
            <a:r>
              <a:rPr lang="en-US" err="1"/>
              <a:t>iedarbības</a:t>
            </a:r>
            <a:r>
              <a:rPr lang="en-US"/>
              <a:t> </a:t>
            </a:r>
            <a:r>
              <a:rPr lang="en-US" err="1"/>
              <a:t>rezultātā</a:t>
            </a:r>
            <a:r>
              <a:rPr lang="en-US"/>
              <a:t>. </a:t>
            </a:r>
            <a:r>
              <a:rPr lang="en-US" err="1"/>
              <a:t>Pēc</a:t>
            </a:r>
            <a:r>
              <a:rPr lang="en-US"/>
              <a:t> </a:t>
            </a:r>
            <a:r>
              <a:rPr lang="en-US" err="1"/>
              <a:t>elektrošoks</a:t>
            </a:r>
            <a:r>
              <a:rPr lang="en-US"/>
              <a:t> </a:t>
            </a:r>
            <a:r>
              <a:rPr lang="en-US" err="1"/>
              <a:t>gūšanas</a:t>
            </a:r>
            <a:r>
              <a:rPr lang="en-US"/>
              <a:t> </a:t>
            </a:r>
            <a:r>
              <a:rPr lang="en-US" err="1"/>
              <a:t>cilvēkiem</a:t>
            </a:r>
            <a:r>
              <a:rPr lang="en-US"/>
              <a:t> </a:t>
            </a:r>
            <a:r>
              <a:rPr lang="en-US" err="1"/>
              <a:t>iespējami</a:t>
            </a:r>
            <a:r>
              <a:rPr lang="en-US"/>
              <a:t>  </a:t>
            </a:r>
            <a:r>
              <a:rPr lang="en-US" err="1"/>
              <a:t>dažāda</a:t>
            </a:r>
            <a:r>
              <a:rPr lang="en-US"/>
              <a:t> </a:t>
            </a:r>
            <a:r>
              <a:rPr lang="en-US" err="1"/>
              <a:t>smaguma</a:t>
            </a:r>
            <a:r>
              <a:rPr lang="en-US"/>
              <a:t> un  </a:t>
            </a:r>
            <a:r>
              <a:rPr lang="en-US" err="1"/>
              <a:t>rakstura</a:t>
            </a:r>
            <a:r>
              <a:rPr lang="en-US"/>
              <a:t> </a:t>
            </a:r>
            <a:r>
              <a:rPr lang="en-US" err="1"/>
              <a:t>miesas</a:t>
            </a:r>
            <a:r>
              <a:rPr lang="en-US"/>
              <a:t> </a:t>
            </a:r>
            <a:r>
              <a:rPr lang="en-US" err="1"/>
              <a:t>bojājumi</a:t>
            </a:r>
            <a:r>
              <a:rPr lang="en-US"/>
              <a:t> un </a:t>
            </a:r>
            <a:r>
              <a:rPr lang="en-US" err="1"/>
              <a:t>arī</a:t>
            </a:r>
            <a:r>
              <a:rPr lang="en-US"/>
              <a:t> </a:t>
            </a:r>
            <a:r>
              <a:rPr lang="en-US" err="1"/>
              <a:t>nāvējoši</a:t>
            </a:r>
            <a:r>
              <a:rPr lang="en-US"/>
              <a:t>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99328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Kas </a:t>
            </a:r>
            <a:r>
              <a:rPr lang="en-US" err="1">
                <a:cs typeface="Calibri"/>
              </a:rPr>
              <a:t>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spŗādzienbīstamas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iekārtas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publiskās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ēkās</a:t>
            </a:r>
            <a:r>
              <a:rPr lang="en-US">
                <a:cs typeface="Calibri"/>
              </a:rPr>
              <a:t>? </a:t>
            </a:r>
          </a:p>
          <a:p>
            <a:r>
              <a:rPr lang="en-US" err="1">
                <a:cs typeface="Calibri"/>
              </a:rPr>
              <a:t>Boileri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spiediena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katli</a:t>
            </a:r>
            <a:r>
              <a:rPr lang="en-US">
                <a:cs typeface="Calibri"/>
              </a:rPr>
              <a:t>. </a:t>
            </a:r>
          </a:p>
          <a:p>
            <a:r>
              <a:rPr lang="en-US" b="1" err="1">
                <a:cs typeface="Calibri"/>
              </a:rPr>
              <a:t>Apkope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jāveic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atbilstoši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iekārtu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specifikācijai</a:t>
            </a:r>
            <a:r>
              <a:rPr lang="en-US" b="1">
                <a:cs typeface="Calibri"/>
              </a:rPr>
              <a:t>. </a:t>
            </a:r>
            <a:r>
              <a:rPr lang="en-US" b="1" err="1">
                <a:cs typeface="Calibri"/>
              </a:rPr>
              <a:t>Atbilstoša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iekārtu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apkope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mazina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eksplozijas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riksu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veidošanos</a:t>
            </a:r>
            <a:r>
              <a:rPr lang="en-US" b="1">
                <a:cs typeface="Calibri"/>
              </a:rPr>
              <a:t>. </a:t>
            </a:r>
            <a:r>
              <a:rPr lang="en-US" b="1" err="1">
                <a:cs typeface="Calibri"/>
              </a:rPr>
              <a:t>Kafejnīcā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sprāga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kafijas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automāts</a:t>
            </a:r>
            <a:r>
              <a:rPr lang="en-US" b="1">
                <a:cs typeface="Calibri"/>
              </a:rPr>
              <a:t>! </a:t>
            </a:r>
            <a:r>
              <a:rPr lang="en-US" b="1" err="1">
                <a:cs typeface="Calibri"/>
              </a:rPr>
              <a:t>Ievietoja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neatbilstošas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detaļas</a:t>
            </a:r>
            <a:r>
              <a:rPr lang="en-US" b="1">
                <a:cs typeface="Calibri"/>
              </a:rPr>
              <a:t>. </a:t>
            </a:r>
          </a:p>
          <a:p>
            <a:endParaRPr lang="en-US">
              <a:cs typeface="Calibri"/>
            </a:endParaRPr>
          </a:p>
          <a:p>
            <a:r>
              <a:rPr lang="en-US" b="1" err="1"/>
              <a:t>Sprādziens</a:t>
            </a:r>
            <a:r>
              <a:rPr lang="en-US"/>
              <a:t> -</a:t>
            </a:r>
            <a:r>
              <a:rPr lang="en-US" err="1"/>
              <a:t>momentāna</a:t>
            </a:r>
            <a:r>
              <a:rPr lang="en-US"/>
              <a:t> </a:t>
            </a:r>
            <a:r>
              <a:rPr lang="en-US" err="1"/>
              <a:t>ķīmiska</a:t>
            </a:r>
            <a:r>
              <a:rPr lang="en-US"/>
              <a:t> </a:t>
            </a:r>
            <a:r>
              <a:rPr lang="en-US" err="1"/>
              <a:t>reakcija</a:t>
            </a:r>
            <a:r>
              <a:rPr lang="en-US"/>
              <a:t>, </a:t>
            </a:r>
            <a:r>
              <a:rPr lang="en-US" err="1"/>
              <a:t>kurā</a:t>
            </a:r>
            <a:r>
              <a:rPr lang="en-US"/>
              <a:t> </a:t>
            </a:r>
            <a:r>
              <a:rPr lang="en-US" err="1"/>
              <a:t>izdalās</a:t>
            </a:r>
            <a:r>
              <a:rPr lang="en-US"/>
              <a:t> </a:t>
            </a:r>
            <a:r>
              <a:rPr lang="en-US" err="1"/>
              <a:t>enerģija</a:t>
            </a:r>
            <a:r>
              <a:rPr lang="en-US"/>
              <a:t>, </a:t>
            </a:r>
            <a:r>
              <a:rPr lang="en-US" err="1"/>
              <a:t>parasti</a:t>
            </a:r>
            <a:r>
              <a:rPr lang="en-US"/>
              <a:t> </a:t>
            </a:r>
            <a:r>
              <a:rPr lang="en-US" err="1"/>
              <a:t>radot</a:t>
            </a:r>
            <a:r>
              <a:rPr lang="en-US"/>
              <a:t> </a:t>
            </a:r>
            <a:r>
              <a:rPr lang="en-US" err="1"/>
              <a:t>uzliesmojumu</a:t>
            </a:r>
            <a:r>
              <a:rPr lang="en-US"/>
              <a:t>, </a:t>
            </a:r>
            <a:r>
              <a:rPr lang="en-US" err="1"/>
              <a:t>triecienvilni</a:t>
            </a:r>
            <a:r>
              <a:rPr lang="en-US"/>
              <a:t>. </a:t>
            </a:r>
            <a:r>
              <a:rPr lang="en-US" err="1"/>
              <a:t>Sadzīves</a:t>
            </a:r>
            <a:r>
              <a:rPr lang="en-US"/>
              <a:t> </a:t>
            </a:r>
            <a:r>
              <a:rPr lang="en-US" err="1"/>
              <a:t>iekārtas</a:t>
            </a:r>
            <a:r>
              <a:rPr lang="en-US"/>
              <a:t> (</a:t>
            </a:r>
            <a:r>
              <a:rPr lang="en-US" err="1"/>
              <a:t>saldējamās</a:t>
            </a:r>
            <a:r>
              <a:rPr lang="en-US"/>
              <a:t>, </a:t>
            </a:r>
            <a:r>
              <a:rPr lang="en-US" err="1"/>
              <a:t>dzesēšanas</a:t>
            </a:r>
            <a:r>
              <a:rPr lang="en-US"/>
              <a:t>, </a:t>
            </a:r>
            <a:r>
              <a:rPr lang="en-US" err="1"/>
              <a:t>tvaika</a:t>
            </a:r>
            <a:r>
              <a:rPr lang="en-US"/>
              <a:t> </a:t>
            </a:r>
            <a:r>
              <a:rPr lang="en-US" err="1"/>
              <a:t>radīšanai</a:t>
            </a:r>
            <a:r>
              <a:rPr lang="en-US"/>
              <a:t> </a:t>
            </a:r>
            <a:r>
              <a:rPr lang="en-US" err="1"/>
              <a:t>paredzētās</a:t>
            </a:r>
            <a:r>
              <a:rPr lang="en-US"/>
              <a:t>), kas </a:t>
            </a:r>
            <a:r>
              <a:rPr lang="en-US" err="1"/>
              <a:t>spējīgas</a:t>
            </a:r>
            <a:r>
              <a:rPr lang="en-US"/>
              <a:t> </a:t>
            </a:r>
            <a:r>
              <a:rPr lang="en-US" err="1"/>
              <a:t>eksplodēt</a:t>
            </a:r>
            <a:r>
              <a:rPr lang="en-US"/>
              <a:t>, </a:t>
            </a:r>
            <a:r>
              <a:rPr lang="en-US" err="1"/>
              <a:t>sasniedzot</a:t>
            </a:r>
            <a:r>
              <a:rPr lang="en-US"/>
              <a:t> </a:t>
            </a:r>
            <a:r>
              <a:rPr lang="en-US" err="1"/>
              <a:t>kritisko</a:t>
            </a:r>
            <a:r>
              <a:rPr lang="en-US"/>
              <a:t> </a:t>
            </a:r>
            <a:r>
              <a:rPr lang="en-US" err="1"/>
              <a:t>stāvokli</a:t>
            </a:r>
            <a:r>
              <a:rPr lang="en-US"/>
              <a:t> , </a:t>
            </a:r>
            <a:r>
              <a:rPr lang="en-US" err="1"/>
              <a:t>gāzes</a:t>
            </a:r>
            <a:r>
              <a:rPr lang="en-US"/>
              <a:t> ( </a:t>
            </a:r>
            <a:r>
              <a:rPr lang="en-US" err="1"/>
              <a:t>skābeklis</a:t>
            </a:r>
            <a:r>
              <a:rPr lang="en-US"/>
              <a:t>, </a:t>
            </a:r>
            <a:r>
              <a:rPr lang="en-US" err="1"/>
              <a:t>ogļskābā</a:t>
            </a:r>
            <a:r>
              <a:rPr lang="en-US"/>
              <a:t> </a:t>
            </a:r>
            <a:r>
              <a:rPr lang="en-US" err="1"/>
              <a:t>gāze</a:t>
            </a:r>
            <a:r>
              <a:rPr lang="en-US"/>
              <a:t>) un </a:t>
            </a:r>
            <a:r>
              <a:rPr lang="en-US" err="1"/>
              <a:t>šķidrumu</a:t>
            </a:r>
            <a:r>
              <a:rPr lang="en-US"/>
              <a:t> (</a:t>
            </a:r>
            <a:r>
              <a:rPr lang="en-US" err="1"/>
              <a:t>viegli</a:t>
            </a:r>
            <a:r>
              <a:rPr lang="en-US"/>
              <a:t> </a:t>
            </a:r>
            <a:r>
              <a:rPr lang="en-US" err="1"/>
              <a:t>uzliesmojoši</a:t>
            </a:r>
            <a:r>
              <a:rPr lang="en-US"/>
              <a:t>) </a:t>
            </a:r>
            <a:r>
              <a:rPr lang="en-US" err="1"/>
              <a:t>tvertnes</a:t>
            </a:r>
            <a:r>
              <a:rPr lang="en-US"/>
              <a:t>, kas var </a:t>
            </a:r>
            <a:r>
              <a:rPr lang="en-US" err="1"/>
              <a:t>tikt</a:t>
            </a:r>
            <a:r>
              <a:rPr lang="en-US"/>
              <a:t> </a:t>
            </a:r>
            <a:r>
              <a:rPr lang="en-US" err="1"/>
              <a:t>pakļautas</a:t>
            </a:r>
            <a:r>
              <a:rPr lang="en-US"/>
              <a:t> </a:t>
            </a:r>
            <a:r>
              <a:rPr lang="en-US" err="1"/>
              <a:t>triecieniem</a:t>
            </a:r>
            <a:r>
              <a:rPr lang="en-US"/>
              <a:t> un </a:t>
            </a:r>
            <a:r>
              <a:rPr lang="en-US" err="1"/>
              <a:t>paaugstinātas</a:t>
            </a:r>
            <a:r>
              <a:rPr lang="en-US"/>
              <a:t> </a:t>
            </a:r>
            <a:r>
              <a:rPr lang="en-US" err="1"/>
              <a:t>temperatūras</a:t>
            </a:r>
            <a:r>
              <a:rPr lang="en-US"/>
              <a:t> </a:t>
            </a:r>
            <a:r>
              <a:rPr lang="en-US" err="1"/>
              <a:t>iedarbībai</a:t>
            </a:r>
            <a:r>
              <a:rPr lang="en-US"/>
              <a:t>. </a:t>
            </a:r>
            <a:r>
              <a:rPr lang="en-US" err="1"/>
              <a:t>Sprādziena</a:t>
            </a:r>
            <a:r>
              <a:rPr lang="en-US"/>
              <a:t> </a:t>
            </a:r>
            <a:r>
              <a:rPr lang="en-US" err="1"/>
              <a:t>ietekmē</a:t>
            </a:r>
            <a:r>
              <a:rPr lang="en-US"/>
              <a:t> </a:t>
            </a:r>
            <a:r>
              <a:rPr lang="en-US" err="1"/>
              <a:t>cilvēkiem</a:t>
            </a:r>
            <a:r>
              <a:rPr lang="en-US"/>
              <a:t> </a:t>
            </a:r>
            <a:r>
              <a:rPr lang="en-US" err="1"/>
              <a:t>iespējami</a:t>
            </a:r>
            <a:r>
              <a:rPr lang="en-US"/>
              <a:t> </a:t>
            </a:r>
            <a:r>
              <a:rPr lang="en-US" err="1"/>
              <a:t>dažāda</a:t>
            </a:r>
            <a:r>
              <a:rPr lang="en-US"/>
              <a:t> </a:t>
            </a:r>
            <a:r>
              <a:rPr lang="en-US" err="1"/>
              <a:t>rakstura</a:t>
            </a:r>
            <a:r>
              <a:rPr lang="en-US"/>
              <a:t> </a:t>
            </a:r>
            <a:r>
              <a:rPr lang="en-US" err="1"/>
              <a:t>miesas</a:t>
            </a:r>
            <a:r>
              <a:rPr lang="en-US"/>
              <a:t> </a:t>
            </a:r>
            <a:r>
              <a:rPr lang="en-US" err="1"/>
              <a:t>bojājumi</a:t>
            </a:r>
            <a:r>
              <a:rPr lang="en-US"/>
              <a:t> un traumas un </a:t>
            </a:r>
            <a:r>
              <a:rPr lang="en-US" err="1"/>
              <a:t>arī</a:t>
            </a:r>
            <a:r>
              <a:rPr lang="en-US"/>
              <a:t> </a:t>
            </a:r>
            <a:r>
              <a:rPr lang="en-US" err="1"/>
              <a:t>nāvējošas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4075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>
                <a:cs typeface="Calibri"/>
              </a:rPr>
              <a:t>Ugunsdrošības jautājumus Birojs aplūko caur lietošanas drošības prizmu. Tieša veidā ugunsdrošību prasību neievērošanas ietekmē ēkas lietotājus. </a:t>
            </a:r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29004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(MK238) </a:t>
            </a:r>
          </a:p>
          <a:p>
            <a:r>
              <a:rPr lang="en-US"/>
              <a:t>246.6. </a:t>
            </a:r>
            <a:r>
              <a:rPr lang="en-US" err="1"/>
              <a:t>pārbūvēt</a:t>
            </a:r>
            <a:r>
              <a:rPr lang="en-US"/>
              <a:t> </a:t>
            </a:r>
            <a:r>
              <a:rPr lang="en-US" err="1"/>
              <a:t>evakuācijas</a:t>
            </a:r>
            <a:r>
              <a:rPr lang="en-US"/>
              <a:t> </a:t>
            </a:r>
            <a:r>
              <a:rPr lang="en-US" err="1"/>
              <a:t>ceļus</a:t>
            </a:r>
            <a:r>
              <a:rPr lang="en-US"/>
              <a:t> </a:t>
            </a:r>
            <a:r>
              <a:rPr lang="en-US" err="1"/>
              <a:t>vai</a:t>
            </a:r>
            <a:r>
              <a:rPr lang="en-US"/>
              <a:t> </a:t>
            </a:r>
            <a:r>
              <a:rPr lang="en-US" err="1"/>
              <a:t>mainīt</a:t>
            </a:r>
            <a:r>
              <a:rPr lang="en-US"/>
              <a:t> </a:t>
            </a:r>
            <a:r>
              <a:rPr lang="en-US" err="1"/>
              <a:t>durvju</a:t>
            </a:r>
            <a:r>
              <a:rPr lang="en-US"/>
              <a:t> </a:t>
            </a:r>
            <a:r>
              <a:rPr lang="en-US" err="1"/>
              <a:t>vēršanās</a:t>
            </a:r>
            <a:r>
              <a:rPr lang="en-US"/>
              <a:t> </a:t>
            </a:r>
            <a:r>
              <a:rPr lang="en-US" err="1"/>
              <a:t>virzienu</a:t>
            </a:r>
            <a:r>
              <a:rPr lang="en-US"/>
              <a:t>, </a:t>
            </a:r>
            <a:r>
              <a:rPr lang="en-US" err="1"/>
              <a:t>neievērojot</a:t>
            </a:r>
            <a:r>
              <a:rPr lang="en-US"/>
              <a:t> </a:t>
            </a:r>
            <a:r>
              <a:rPr lang="en-US" err="1"/>
              <a:t>būvnormatīvos</a:t>
            </a:r>
            <a:r>
              <a:rPr lang="en-US"/>
              <a:t> </a:t>
            </a:r>
            <a:r>
              <a:rPr lang="en-US" err="1"/>
              <a:t>noteiktās</a:t>
            </a:r>
            <a:r>
              <a:rPr lang="en-US"/>
              <a:t> </a:t>
            </a:r>
            <a:r>
              <a:rPr lang="en-US" err="1"/>
              <a:t>prasības</a:t>
            </a:r>
            <a:r>
              <a:rPr lang="en-US"/>
              <a:t>; </a:t>
            </a:r>
            <a:endParaRPr lang="en-US">
              <a:cs typeface="Calibri"/>
            </a:endParaRPr>
          </a:p>
          <a:p>
            <a:r>
              <a:rPr lang="en-US"/>
              <a:t>246.10. </a:t>
            </a:r>
            <a:r>
              <a:rPr lang="en-US" err="1"/>
              <a:t>izvietot</a:t>
            </a:r>
            <a:r>
              <a:rPr lang="en-US"/>
              <a:t> </a:t>
            </a:r>
            <a:r>
              <a:rPr lang="en-US" err="1"/>
              <a:t>dekorācijas</a:t>
            </a:r>
            <a:r>
              <a:rPr lang="en-US"/>
              <a:t> un </a:t>
            </a:r>
            <a:r>
              <a:rPr lang="en-US" err="1"/>
              <a:t>apdares</a:t>
            </a:r>
            <a:r>
              <a:rPr lang="en-US"/>
              <a:t> </a:t>
            </a:r>
            <a:r>
              <a:rPr lang="en-US" err="1"/>
              <a:t>materiālus</a:t>
            </a:r>
            <a:r>
              <a:rPr lang="en-US"/>
              <a:t>, kas var </a:t>
            </a:r>
            <a:r>
              <a:rPr lang="en-US" err="1"/>
              <a:t>veicināt</a:t>
            </a:r>
            <a:r>
              <a:rPr lang="en-US"/>
              <a:t> </a:t>
            </a:r>
            <a:r>
              <a:rPr lang="en-US" err="1"/>
              <a:t>ugunsgrēka</a:t>
            </a:r>
            <a:r>
              <a:rPr lang="en-US"/>
              <a:t> </a:t>
            </a:r>
            <a:r>
              <a:rPr lang="en-US" err="1"/>
              <a:t>izplatīšanos</a:t>
            </a:r>
            <a:r>
              <a:rPr lang="en-US"/>
              <a:t>.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1.bilde </a:t>
            </a:r>
            <a:r>
              <a:rPr lang="en-US" err="1">
                <a:cs typeface="Calibri"/>
              </a:rPr>
              <a:t>pretrunīgi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evakuācijas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ceļu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apzīmējumi</a:t>
            </a:r>
            <a:r>
              <a:rPr lang="en-US">
                <a:cs typeface="Calibri"/>
              </a:rPr>
              <a:t> , jo "</a:t>
            </a:r>
            <a:r>
              <a:rPr lang="en-US" err="1">
                <a:cs typeface="Calibri"/>
              </a:rPr>
              <a:t>izeja</a:t>
            </a:r>
            <a:r>
              <a:rPr lang="en-US">
                <a:cs typeface="Calibri"/>
              </a:rPr>
              <a:t>" </a:t>
            </a:r>
            <a:r>
              <a:rPr lang="en-US" err="1">
                <a:cs typeface="Calibri"/>
              </a:rPr>
              <a:t>nozīmē</a:t>
            </a:r>
            <a:r>
              <a:rPr lang="en-US">
                <a:cs typeface="Calibri"/>
              </a:rPr>
              <a:t>, ka TU </a:t>
            </a:r>
            <a:r>
              <a:rPr lang="en-US" err="1">
                <a:cs typeface="Calibri"/>
              </a:rPr>
              <a:t>izej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uz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ātru</a:t>
            </a:r>
            <a:r>
              <a:rPr lang="en-US">
                <a:cs typeface="Calibri"/>
              </a:rPr>
              <a:t>, bet </a:t>
            </a:r>
            <a:r>
              <a:rPr lang="en-US" err="1">
                <a:cs typeface="Calibri"/>
              </a:rPr>
              <a:t>te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vēl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vienas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durvis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priekšā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Bērnudārzā</a:t>
            </a:r>
            <a:r>
              <a:rPr lang="en-US">
                <a:cs typeface="Calibri"/>
              </a:rPr>
              <a:t>. </a:t>
            </a:r>
          </a:p>
          <a:p>
            <a:r>
              <a:rPr lang="en-US">
                <a:cs typeface="Calibri"/>
              </a:rPr>
              <a:t>2.bilde - </a:t>
            </a:r>
            <a:r>
              <a:rPr lang="en-US" err="1">
                <a:cs typeface="Calibri"/>
              </a:rPr>
              <a:t>fiziski</a:t>
            </a:r>
            <a:r>
              <a:rPr lang="en-US">
                <a:cs typeface="Calibri"/>
              </a:rPr>
              <a:t> nav </a:t>
            </a:r>
            <a:r>
              <a:rPr lang="en-US" err="1">
                <a:cs typeface="Calibri"/>
              </a:rPr>
              <a:t>iespējams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atvērt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aizlēgtas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ar</a:t>
            </a:r>
            <a:r>
              <a:rPr lang="en-US">
                <a:cs typeface="Calibri"/>
              </a:rPr>
              <a:t>  </a:t>
            </a:r>
            <a:r>
              <a:rPr lang="en-US" err="1">
                <a:cs typeface="Calibri"/>
              </a:rPr>
              <a:t>piekaramo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atslēgu</a:t>
            </a:r>
            <a:r>
              <a:rPr lang="en-US">
                <a:cs typeface="Calibri"/>
              </a:rPr>
              <a:t> un </a:t>
            </a:r>
            <a:r>
              <a:rPr lang="en-US" err="1">
                <a:cs typeface="Calibri"/>
              </a:rPr>
              <a:t>bultu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Atslēgas</a:t>
            </a:r>
            <a:r>
              <a:rPr lang="en-US">
                <a:cs typeface="Calibri"/>
              </a:rPr>
              <a:t> pie </a:t>
            </a:r>
            <a:r>
              <a:rPr lang="en-US" err="1">
                <a:cs typeface="Calibri"/>
              </a:rPr>
              <a:t>tantes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kuras</a:t>
            </a:r>
            <a:r>
              <a:rPr lang="en-US">
                <a:cs typeface="Calibri"/>
              </a:rPr>
              <a:t> nav...</a:t>
            </a:r>
            <a:r>
              <a:rPr lang="en-US" err="1">
                <a:cs typeface="Calibri"/>
              </a:rPr>
              <a:t>Lodziņam</a:t>
            </a:r>
            <a:r>
              <a:rPr lang="en-US">
                <a:cs typeface="Calibri"/>
              </a:rPr>
              <a:t> tad </a:t>
            </a:r>
            <a:r>
              <a:rPr lang="en-US" err="1">
                <a:cs typeface="Calibri"/>
              </a:rPr>
              <a:t>jābūt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blakus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kur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karājas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atslēga</a:t>
            </a:r>
            <a:r>
              <a:rPr lang="en-US">
                <a:cs typeface="Calibri"/>
              </a:rPr>
              <a:t>. </a:t>
            </a:r>
          </a:p>
          <a:p>
            <a:r>
              <a:rPr lang="en-US" b="1" err="1">
                <a:cs typeface="Calibri"/>
              </a:rPr>
              <a:t>Risinājums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rada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risku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netikt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ārā</a:t>
            </a:r>
            <a:r>
              <a:rPr lang="en-US" b="1">
                <a:cs typeface="Calibri"/>
              </a:rPr>
              <a:t>! </a:t>
            </a:r>
          </a:p>
          <a:p>
            <a:r>
              <a:rPr lang="en-US" b="1" err="1">
                <a:cs typeface="Calibri"/>
              </a:rPr>
              <a:t>Durvju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rokturi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noapaļoti</a:t>
            </a:r>
            <a:r>
              <a:rPr lang="en-US" b="1">
                <a:cs typeface="Calibri"/>
              </a:rPr>
              <a:t>, jo </a:t>
            </a:r>
            <a:r>
              <a:rPr lang="en-US" b="1" err="1">
                <a:cs typeface="Calibri"/>
              </a:rPr>
              <a:t>siksna</a:t>
            </a:r>
            <a:r>
              <a:rPr lang="en-US" b="1">
                <a:cs typeface="Calibri"/>
              </a:rPr>
              <a:t>, </a:t>
            </a:r>
            <a:r>
              <a:rPr lang="en-US" b="1" err="1">
                <a:cs typeface="Calibri"/>
              </a:rPr>
              <a:t>kleita</a:t>
            </a:r>
            <a:r>
              <a:rPr lang="en-US" b="1">
                <a:cs typeface="Calibri"/>
              </a:rPr>
              <a:t>, soma var </a:t>
            </a:r>
            <a:r>
              <a:rPr lang="en-US" b="1" err="1">
                <a:cs typeface="Calibri"/>
              </a:rPr>
              <a:t>aizķerties</a:t>
            </a:r>
            <a:r>
              <a:rPr lang="en-US" b="1">
                <a:cs typeface="Calibri"/>
              </a:rPr>
              <a:t> un </a:t>
            </a:r>
            <a:r>
              <a:rPr lang="en-US" b="1" err="1">
                <a:cs typeface="Calibri"/>
              </a:rPr>
              <a:t>netiec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ārā</a:t>
            </a:r>
            <a:r>
              <a:rPr lang="en-US" b="1">
                <a:cs typeface="Calibri"/>
              </a:rPr>
              <a:t>. Un </a:t>
            </a:r>
            <a:r>
              <a:rPr lang="en-US" b="1" err="1">
                <a:cs typeface="Calibri"/>
              </a:rPr>
              <a:t>kavē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izejas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plūsmu</a:t>
            </a:r>
            <a:r>
              <a:rPr lang="en-US" b="1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4455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evakuācijas</a:t>
            </a:r>
            <a:r>
              <a:rPr lang="en-US"/>
              <a:t> </a:t>
            </a:r>
            <a:r>
              <a:rPr lang="en-US" err="1"/>
              <a:t>ceļa</a:t>
            </a:r>
            <a:r>
              <a:rPr lang="en-US"/>
              <a:t> </a:t>
            </a:r>
            <a:r>
              <a:rPr lang="en-US" err="1"/>
              <a:t>brīvais</a:t>
            </a:r>
            <a:r>
              <a:rPr lang="en-US"/>
              <a:t> </a:t>
            </a:r>
            <a:r>
              <a:rPr lang="en-US" err="1"/>
              <a:t>platums</a:t>
            </a:r>
            <a:r>
              <a:rPr lang="en-US"/>
              <a:t> </a:t>
            </a:r>
            <a:r>
              <a:rPr lang="en-US" err="1"/>
              <a:t>ir</a:t>
            </a:r>
            <a:r>
              <a:rPr lang="en-US"/>
              <a:t> 1 m, pa to </a:t>
            </a:r>
            <a:r>
              <a:rPr lang="en-US" err="1"/>
              <a:t>atļauts</a:t>
            </a:r>
            <a:r>
              <a:rPr lang="en-US"/>
              <a:t> </a:t>
            </a:r>
            <a:r>
              <a:rPr lang="en-US" err="1"/>
              <a:t>evakuēt</a:t>
            </a:r>
            <a:r>
              <a:rPr lang="en-US"/>
              <a:t> </a:t>
            </a:r>
            <a:r>
              <a:rPr lang="en-US" err="1"/>
              <a:t>cilvēkus</a:t>
            </a:r>
            <a:r>
              <a:rPr lang="en-US"/>
              <a:t>, kuru </a:t>
            </a:r>
            <a:r>
              <a:rPr lang="en-US" err="1"/>
              <a:t>skaits</a:t>
            </a:r>
            <a:r>
              <a:rPr lang="en-US"/>
              <a:t> </a:t>
            </a:r>
            <a:r>
              <a:rPr lang="en-US" err="1"/>
              <a:t>nepārsniedz</a:t>
            </a:r>
            <a:r>
              <a:rPr lang="en-US"/>
              <a:t>  50. Ja </a:t>
            </a:r>
            <a:r>
              <a:rPr lang="en-US" err="1"/>
              <a:t>evakuācijas</a:t>
            </a:r>
            <a:r>
              <a:rPr lang="en-US"/>
              <a:t> </a:t>
            </a:r>
            <a:r>
              <a:rPr lang="en-US" err="1"/>
              <a:t>ceļa</a:t>
            </a:r>
            <a:r>
              <a:rPr lang="en-US"/>
              <a:t> </a:t>
            </a:r>
            <a:r>
              <a:rPr lang="en-US" err="1"/>
              <a:t>brīvais</a:t>
            </a:r>
            <a:r>
              <a:rPr lang="en-US"/>
              <a:t> </a:t>
            </a:r>
            <a:r>
              <a:rPr lang="en-US" err="1"/>
              <a:t>platums</a:t>
            </a:r>
            <a:r>
              <a:rPr lang="en-US"/>
              <a:t> </a:t>
            </a:r>
            <a:r>
              <a:rPr lang="en-US" err="1"/>
              <a:t>ir</a:t>
            </a:r>
            <a:r>
              <a:rPr lang="en-US"/>
              <a:t> 1–1,2 m, pa to </a:t>
            </a:r>
            <a:r>
              <a:rPr lang="en-US" err="1"/>
              <a:t>atļauts</a:t>
            </a:r>
            <a:r>
              <a:rPr lang="en-US"/>
              <a:t> </a:t>
            </a:r>
            <a:r>
              <a:rPr lang="en-US" err="1"/>
              <a:t>evakuēt</a:t>
            </a:r>
            <a:r>
              <a:rPr lang="en-US"/>
              <a:t> 51–250 </a:t>
            </a:r>
            <a:r>
              <a:rPr lang="en-US" err="1"/>
              <a:t>cilvēkus</a:t>
            </a:r>
            <a:r>
              <a:rPr lang="en-US"/>
              <a:t>. </a:t>
            </a:r>
          </a:p>
          <a:p>
            <a:r>
              <a:rPr lang="en-US" err="1">
                <a:cs typeface="Calibri"/>
              </a:rPr>
              <a:t>Arī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bērnu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ratiņi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netiek</a:t>
            </a:r>
            <a:r>
              <a:rPr lang="en-US">
                <a:cs typeface="Calibri"/>
              </a:rPr>
              <a:t> cauri. </a:t>
            </a:r>
            <a:r>
              <a:rPr lang="en-US" err="1">
                <a:cs typeface="Calibri"/>
              </a:rPr>
              <a:t>Šaurās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izejas</a:t>
            </a:r>
            <a:r>
              <a:rPr lang="en-US">
                <a:cs typeface="Calibri"/>
              </a:rPr>
              <a:t> - </a:t>
            </a:r>
            <a:r>
              <a:rPr lang="en-US" err="1">
                <a:cs typeface="Calibri"/>
              </a:rPr>
              <a:t>bērnu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ratiņi</a:t>
            </a:r>
            <a:r>
              <a:rPr lang="en-US">
                <a:cs typeface="Calibri"/>
              </a:rPr>
              <a:t> +</a:t>
            </a:r>
            <a:r>
              <a:rPr lang="en-US" err="1">
                <a:cs typeface="Calibri"/>
              </a:rPr>
              <a:t>invalīdu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krēsli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Ikdienā</a:t>
            </a:r>
            <a:r>
              <a:rPr lang="en-US">
                <a:cs typeface="Calibri"/>
              </a:rPr>
              <a:t> var </a:t>
            </a:r>
            <a:r>
              <a:rPr lang="en-US" err="1">
                <a:cs typeface="Calibri"/>
              </a:rPr>
              <a:t>neērtību</a:t>
            </a:r>
            <a:r>
              <a:rPr lang="en-US">
                <a:cs typeface="Calibri"/>
              </a:rPr>
              <a:t>, bet </a:t>
            </a:r>
            <a:r>
              <a:rPr lang="en-US" err="1">
                <a:cs typeface="Calibri"/>
              </a:rPr>
              <a:t>steidzamības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panikas</a:t>
            </a:r>
            <a:r>
              <a:rPr lang="en-US">
                <a:cs typeface="Calibri"/>
              </a:rPr>
              <a:t>) </a:t>
            </a:r>
            <a:r>
              <a:rPr lang="en-US" err="1">
                <a:cs typeface="Calibri"/>
              </a:rPr>
              <a:t>gadījumā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būtiski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kavē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iespēju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izkļūt</a:t>
            </a:r>
            <a:r>
              <a:rPr lang="en-US">
                <a:cs typeface="Calibri"/>
              </a:rPr>
              <a:t>/</a:t>
            </a:r>
            <a:r>
              <a:rPr lang="en-US" err="1">
                <a:cs typeface="Calibri"/>
              </a:rPr>
              <a:t>kavē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plūsmu</a:t>
            </a:r>
            <a:r>
              <a:rPr lang="en-US">
                <a:cs typeface="Calibri"/>
              </a:rPr>
              <a:t>.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48613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Nedrīkst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būt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spoguļi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lai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nemaldinātu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cilvēkus</a:t>
            </a:r>
            <a:r>
              <a:rPr lang="en-US">
                <a:cs typeface="Calibri"/>
              </a:rPr>
              <a:t>, ka </a:t>
            </a:r>
            <a:r>
              <a:rPr lang="en-US" err="1">
                <a:cs typeface="Calibri"/>
              </a:rPr>
              <a:t>evakuējas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Starpstāvos</a:t>
            </a:r>
            <a:r>
              <a:rPr lang="en-US">
                <a:cs typeface="Calibri"/>
              </a:rPr>
              <a:t> like </a:t>
            </a:r>
            <a:r>
              <a:rPr lang="en-US" err="1">
                <a:cs typeface="Calibri"/>
              </a:rPr>
              <a:t>spoguļus</a:t>
            </a:r>
            <a:r>
              <a:rPr lang="en-US">
                <a:cs typeface="Calibri"/>
              </a:rPr>
              <a:t>, bet to </a:t>
            </a:r>
            <a:r>
              <a:rPr lang="en-US" err="1">
                <a:cs typeface="Calibri"/>
              </a:rPr>
              <a:t>nevajadzētu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pieļaut</a:t>
            </a:r>
            <a:r>
              <a:rPr lang="en-US">
                <a:cs typeface="Calibri"/>
              </a:rPr>
              <a:t>, jo </a:t>
            </a:r>
            <a:r>
              <a:rPr lang="en-US" err="1">
                <a:cs typeface="Calibri"/>
              </a:rPr>
              <a:t>tā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maldinoša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informācija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personām</a:t>
            </a:r>
            <a:r>
              <a:rPr lang="en-US">
                <a:cs typeface="Calibri"/>
              </a:rPr>
              <a:t>, kas </a:t>
            </a:r>
            <a:r>
              <a:rPr lang="en-US" err="1">
                <a:cs typeface="Calibri"/>
              </a:rPr>
              <a:t>nepārzina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telpu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plānojumu</a:t>
            </a:r>
            <a:r>
              <a:rPr lang="en-US">
                <a:cs typeface="Calibri"/>
              </a:rPr>
              <a:t>. Rada </a:t>
            </a:r>
            <a:r>
              <a:rPr lang="en-US" err="1">
                <a:cs typeface="Calibri"/>
              </a:rPr>
              <a:t>ilūziju</a:t>
            </a:r>
            <a:r>
              <a:rPr lang="en-US">
                <a:cs typeface="Calibri"/>
              </a:rPr>
              <a:t>, ka </a:t>
            </a:r>
            <a:r>
              <a:rPr lang="en-US" err="1">
                <a:cs typeface="Calibri"/>
              </a:rPr>
              <a:t>gaitenis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turpinās</a:t>
            </a:r>
            <a:r>
              <a:rPr lang="en-US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6873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/>
              <a:t>  (MK 238) 19. Lai nepieļautu dūmu un citu degšanas produktu izplatīšanos ugunsgrēka gadījumā, durvis, kas atdala kāpņu telpu no citas nozīmes telpas, aprīko ar </a:t>
            </a:r>
            <a:r>
              <a:rPr lang="lv-LV" err="1"/>
              <a:t>pašaizveres</a:t>
            </a:r>
            <a:r>
              <a:rPr lang="lv-LV"/>
              <a:t> mehānismiem un noblīvētām </a:t>
            </a:r>
            <a:r>
              <a:rPr lang="lv-LV" err="1"/>
              <a:t>piedurlīstēm</a:t>
            </a:r>
            <a:r>
              <a:rPr lang="lv-LV"/>
              <a:t>. </a:t>
            </a:r>
            <a:endParaRPr lang="en-US"/>
          </a:p>
          <a:p>
            <a:r>
              <a:rPr lang="lv-LV"/>
              <a:t>Skolas ēka. Pēc projekta paredzētas bija durvis. Demontētās durvis, kas ugunsgrēka gadījumā aizturētu dūmu izplatību; Birojs sūtītu VUGD, ja kaut ko šādu konstatētu. Lietošanas drošības pārkāpums. Evakuācijas ceļā ierīkota arī darba vieta. 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8435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Riski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ar</a:t>
            </a:r>
            <a:r>
              <a:rPr lang="en-US">
                <a:cs typeface="Calibri"/>
              </a:rPr>
              <a:t> ko </a:t>
            </a:r>
            <a:r>
              <a:rPr lang="en-US" err="1">
                <a:cs typeface="Calibri"/>
              </a:rPr>
              <a:t>sastopas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ēkas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īpašnieks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225226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/>
              <a:t>(MK238) 18. Objektā, kas augstāks par diviem stāviem, katru kāpņu telpas stāvu nodrošina ar attiecīgā stāva kārtas numuru. </a:t>
            </a:r>
            <a:endParaRPr lang="en-US"/>
          </a:p>
          <a:p>
            <a:r>
              <a:rPr lang="lv-LV"/>
              <a:t>229. Saimnieciskās darbības objektā, kurā vienlaikus var uzturēties vairāk par 50 cilvēkiem, izstrādā un izvieto evakuācijas plānu.</a:t>
            </a:r>
          </a:p>
          <a:p>
            <a:r>
              <a:rPr lang="lv-LV" b="1">
                <a:cs typeface="Calibri"/>
              </a:rPr>
              <a:t>Jāseko līdzi, jāaktualizē šie plāni, jo īpaši pārbūves/pārplānošanas gadījumos.  Braucot ar liftu svarīgi, jo noorientējies, kur </a:t>
            </a:r>
            <a:r>
              <a:rPr lang="lv-LV" b="1" err="1">
                <a:cs typeface="Calibri"/>
              </a:rPr>
              <a:t>atrodies</a:t>
            </a:r>
            <a:r>
              <a:rPr lang="lv-LV" b="1">
                <a:cs typeface="Calibri"/>
              </a:rPr>
              <a:t>. Piemēram, mammas ar bērniem (nospiež neīsto pogu).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5055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</a:t>
            </a:r>
            <a:r>
              <a:rPr lang="en-US" err="1"/>
              <a:t>Atbilstoši</a:t>
            </a:r>
            <a:r>
              <a:rPr lang="en-US"/>
              <a:t> MK </a:t>
            </a:r>
            <a:r>
              <a:rPr lang="en-US" err="1"/>
              <a:t>noteikumiem</a:t>
            </a:r>
            <a:r>
              <a:rPr lang="en-US"/>
              <a:t> Nr.238, visa </a:t>
            </a:r>
            <a:r>
              <a:rPr lang="en-US" err="1"/>
              <a:t>veida</a:t>
            </a:r>
            <a:r>
              <a:rPr lang="en-US"/>
              <a:t> </a:t>
            </a:r>
            <a:r>
              <a:rPr lang="en-US" err="1"/>
              <a:t>īpašumam</a:t>
            </a:r>
            <a:r>
              <a:rPr lang="en-US"/>
              <a:t>, </a:t>
            </a:r>
            <a:r>
              <a:rPr lang="en-US" err="1"/>
              <a:t>reizi</a:t>
            </a:r>
            <a:r>
              <a:rPr lang="en-US"/>
              <a:t> 10 </a:t>
            </a:r>
            <a:r>
              <a:rPr lang="en-US" err="1"/>
              <a:t>gados</a:t>
            </a:r>
            <a:r>
              <a:rPr lang="en-US"/>
              <a:t>, </a:t>
            </a:r>
            <a:r>
              <a:rPr lang="en-US" err="1"/>
              <a:t>nepieciešama</a:t>
            </a:r>
            <a:r>
              <a:rPr lang="en-US"/>
              <a:t> </a:t>
            </a:r>
            <a:r>
              <a:rPr lang="en-US" err="1"/>
              <a:t>elektroinstalācijas</a:t>
            </a:r>
            <a:r>
              <a:rPr lang="en-US"/>
              <a:t> </a:t>
            </a:r>
            <a:r>
              <a:rPr lang="en-US" err="1"/>
              <a:t>pārbaude</a:t>
            </a:r>
            <a:r>
              <a:rPr lang="en-US"/>
              <a:t>. </a:t>
            </a:r>
            <a:r>
              <a:rPr lang="en-US" err="1"/>
              <a:t>Šie</a:t>
            </a:r>
            <a:r>
              <a:rPr lang="en-US"/>
              <a:t> </a:t>
            </a:r>
            <a:r>
              <a:rPr lang="en-US" err="1"/>
              <a:t>noteikumi</a:t>
            </a:r>
            <a:r>
              <a:rPr lang="en-US"/>
              <a:t> </a:t>
            </a:r>
            <a:r>
              <a:rPr lang="en-US" err="1"/>
              <a:t>nosaka</a:t>
            </a:r>
            <a:r>
              <a:rPr lang="en-US"/>
              <a:t> </a:t>
            </a:r>
            <a:r>
              <a:rPr lang="en-US" err="1"/>
              <a:t>prasības</a:t>
            </a:r>
            <a:r>
              <a:rPr lang="en-US"/>
              <a:t> </a:t>
            </a:r>
            <a:r>
              <a:rPr lang="en-US" err="1"/>
              <a:t>ugunsdrošībai</a:t>
            </a:r>
            <a:r>
              <a:rPr lang="en-US"/>
              <a:t>, kurus </a:t>
            </a:r>
            <a:r>
              <a:rPr lang="en-US" err="1"/>
              <a:t>ir</a:t>
            </a:r>
            <a:r>
              <a:rPr lang="en-US"/>
              <a:t> </a:t>
            </a:r>
            <a:r>
              <a:rPr lang="en-US" err="1"/>
              <a:t>jāievēro</a:t>
            </a:r>
            <a:r>
              <a:rPr lang="en-US"/>
              <a:t>, </a:t>
            </a:r>
            <a:r>
              <a:rPr lang="en-US" err="1"/>
              <a:t>lai</a:t>
            </a:r>
            <a:r>
              <a:rPr lang="en-US"/>
              <a:t> </a:t>
            </a:r>
            <a:r>
              <a:rPr lang="en-US" err="1"/>
              <a:t>novērstu</a:t>
            </a:r>
            <a:r>
              <a:rPr lang="en-US"/>
              <a:t> </a:t>
            </a:r>
            <a:r>
              <a:rPr lang="en-US" err="1"/>
              <a:t>ugunsgrēka</a:t>
            </a:r>
            <a:r>
              <a:rPr lang="en-US"/>
              <a:t> </a:t>
            </a:r>
            <a:r>
              <a:rPr lang="en-US" err="1"/>
              <a:t>izcelšanos</a:t>
            </a:r>
            <a:r>
              <a:rPr lang="en-US"/>
              <a:t>. </a:t>
            </a:r>
            <a:r>
              <a:rPr lang="en-US" b="1" err="1"/>
              <a:t>Jāpieaicina</a:t>
            </a:r>
            <a:r>
              <a:rPr lang="en-US" b="1"/>
              <a:t> </a:t>
            </a:r>
            <a:r>
              <a:rPr lang="en-US" b="1" err="1"/>
              <a:t>speciālists</a:t>
            </a:r>
            <a:r>
              <a:rPr lang="en-US" b="1"/>
              <a:t>, kas </a:t>
            </a:r>
            <a:r>
              <a:rPr lang="en-US" b="1" err="1"/>
              <a:t>veic</a:t>
            </a:r>
            <a:r>
              <a:rPr lang="en-US" b="1"/>
              <a:t> </a:t>
            </a:r>
            <a:r>
              <a:rPr lang="en-US" b="1" err="1"/>
              <a:t>šo</a:t>
            </a:r>
            <a:r>
              <a:rPr lang="en-US" b="1"/>
              <a:t> </a:t>
            </a:r>
            <a:r>
              <a:rPr lang="en-US" b="1" err="1"/>
              <a:t>pārbaudi</a:t>
            </a:r>
            <a:r>
              <a:rPr lang="en-US" b="1"/>
              <a:t>. </a:t>
            </a:r>
            <a:r>
              <a:rPr lang="en-US" b="1" err="1"/>
              <a:t>Jebkura</a:t>
            </a:r>
            <a:r>
              <a:rPr lang="en-US" b="1"/>
              <a:t> </a:t>
            </a:r>
            <a:r>
              <a:rPr lang="en-US" b="1" err="1"/>
              <a:t>ēka</a:t>
            </a:r>
            <a:r>
              <a:rPr lang="en-US" b="1"/>
              <a:t> </a:t>
            </a:r>
            <a:r>
              <a:rPr lang="en-US" b="1" err="1"/>
              <a:t>attīstās</a:t>
            </a:r>
            <a:r>
              <a:rPr lang="en-US" b="1"/>
              <a:t>, </a:t>
            </a:r>
            <a:r>
              <a:rPr lang="en-US" b="1" err="1"/>
              <a:t>mainās</a:t>
            </a:r>
            <a:r>
              <a:rPr lang="en-US" b="1"/>
              <a:t> </a:t>
            </a:r>
            <a:r>
              <a:rPr lang="en-US" b="1" err="1"/>
              <a:t>funkcijas</a:t>
            </a:r>
            <a:r>
              <a:rPr lang="en-US" b="1"/>
              <a:t>, </a:t>
            </a:r>
            <a:r>
              <a:rPr lang="en-US" b="1" err="1"/>
              <a:t>papildu</a:t>
            </a:r>
            <a:r>
              <a:rPr lang="en-US" b="1"/>
              <a:t> </a:t>
            </a:r>
            <a:r>
              <a:rPr lang="en-US" b="1" err="1"/>
              <a:t>iekārtas</a:t>
            </a:r>
            <a:r>
              <a:rPr lang="en-US" b="1"/>
              <a:t>. </a:t>
            </a:r>
            <a:endParaRPr lang="en-US" b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44205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>
                <a:cs typeface="Calibri"/>
              </a:rPr>
              <a:t>Stāstījumā</a:t>
            </a:r>
            <a:r>
              <a:rPr lang="en-US" b="1">
                <a:cs typeface="Calibri"/>
              </a:rPr>
              <a:t> ne </a:t>
            </a:r>
            <a:r>
              <a:rPr lang="en-US" b="1" err="1">
                <a:cs typeface="Calibri"/>
              </a:rPr>
              <a:t>tikai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invalīdi</a:t>
            </a:r>
            <a:r>
              <a:rPr lang="en-US" b="1">
                <a:cs typeface="Calibri"/>
              </a:rPr>
              <a:t>, bet </a:t>
            </a:r>
            <a:r>
              <a:rPr lang="en-US" b="1" err="1">
                <a:cs typeface="Calibri"/>
              </a:rPr>
              <a:t>arī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māmiņas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ar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ratiņiem</a:t>
            </a:r>
            <a:r>
              <a:rPr lang="en-US" b="1">
                <a:cs typeface="Calibri"/>
              </a:rPr>
              <a:t>! Jau </a:t>
            </a:r>
            <a:r>
              <a:rPr lang="en-US" b="1" err="1">
                <a:cs typeface="Calibri"/>
              </a:rPr>
              <a:t>kopš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padomju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laikiem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bijusi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prasība</a:t>
            </a:r>
            <a:r>
              <a:rPr lang="en-US" b="1">
                <a:cs typeface="Calibri"/>
              </a:rPr>
              <a:t> </a:t>
            </a:r>
            <a:r>
              <a:rPr lang="en-US" b="1" err="1">
                <a:cs typeface="Calibri"/>
              </a:rPr>
              <a:t>slīpuma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prasībām</a:t>
            </a:r>
            <a:r>
              <a:rPr lang="en-US" b="1">
                <a:cs typeface="Calibri"/>
              </a:rPr>
              <a:t> (</a:t>
            </a:r>
            <a:r>
              <a:rPr lang="en-US" b="1" err="1">
                <a:cs typeface="Calibri"/>
              </a:rPr>
              <a:t>mainījies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pieļaujamais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slīpums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procentuāli</a:t>
            </a:r>
            <a:r>
              <a:rPr lang="en-US" b="1">
                <a:cs typeface="Calibri"/>
              </a:rPr>
              <a:t>). </a:t>
            </a:r>
            <a:r>
              <a:rPr lang="en-US" b="1" err="1">
                <a:cs typeface="Calibri"/>
              </a:rPr>
              <a:t>Šobrīd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pieļaujamais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ir</a:t>
            </a:r>
            <a:r>
              <a:rPr lang="en-US" b="1">
                <a:cs typeface="Calibri"/>
              </a:rPr>
              <a:t> no 5-10%. Ja </a:t>
            </a:r>
            <a:r>
              <a:rPr lang="en-US" b="1" err="1">
                <a:cs typeface="Calibri"/>
              </a:rPr>
              <a:t>vairāk</a:t>
            </a:r>
            <a:r>
              <a:rPr lang="en-US" b="1">
                <a:cs typeface="Calibri"/>
              </a:rPr>
              <a:t> par 8%, tad </a:t>
            </a:r>
            <a:r>
              <a:rPr lang="en-US" b="1" err="1">
                <a:cs typeface="Calibri"/>
              </a:rPr>
              <a:t>vajadzīga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asistenta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palīdzība</a:t>
            </a:r>
            <a:r>
              <a:rPr lang="en-US" b="1">
                <a:cs typeface="Calibri"/>
              </a:rPr>
              <a:t>, jo pats </a:t>
            </a:r>
            <a:r>
              <a:rPr lang="en-US" b="1" err="1">
                <a:cs typeface="Calibri"/>
              </a:rPr>
              <a:t>uzbraukt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nevar</a:t>
            </a:r>
            <a:r>
              <a:rPr lang="en-US" b="1">
                <a:cs typeface="Calibri"/>
              </a:rPr>
              <a:t>! </a:t>
            </a:r>
          </a:p>
          <a:p>
            <a:r>
              <a:rPr lang="en-US" b="1">
                <a:cs typeface="Calibri"/>
              </a:rPr>
              <a:t> </a:t>
            </a:r>
          </a:p>
          <a:p>
            <a:pPr marL="172720" indent="-172720">
              <a:buFont typeface="Arial,Sans-Serif"/>
              <a:buChar char="•"/>
            </a:pPr>
            <a:r>
              <a:rPr lang="en-US" b="1" u="sng" err="1"/>
              <a:t>Būvju</a:t>
            </a:r>
            <a:r>
              <a:rPr lang="en-US" b="1" u="sng"/>
              <a:t> </a:t>
            </a:r>
            <a:r>
              <a:rPr lang="en-US" b="1" u="sng" err="1"/>
              <a:t>vispārīgo</a:t>
            </a:r>
            <a:r>
              <a:rPr lang="en-US" b="1" u="sng"/>
              <a:t> </a:t>
            </a:r>
            <a:r>
              <a:rPr lang="en-US" b="1" u="sng" err="1"/>
              <a:t>prasību</a:t>
            </a:r>
            <a:r>
              <a:rPr lang="en-US" b="1" u="sng"/>
              <a:t> </a:t>
            </a:r>
            <a:r>
              <a:rPr lang="en-US" b="1" u="sng" err="1"/>
              <a:t>būvnormatīvs</a:t>
            </a:r>
            <a:r>
              <a:rPr lang="en-US" b="1" u="sng"/>
              <a:t> LBN 200-21</a:t>
            </a:r>
            <a:r>
              <a:rPr lang="en-US" u="sng"/>
              <a:t>  </a:t>
            </a:r>
            <a:r>
              <a:rPr lang="en-US" b="1"/>
              <a:t> (</a:t>
            </a:r>
            <a:r>
              <a:rPr lang="en-US" b="1" err="1"/>
              <a:t>spēkā</a:t>
            </a:r>
            <a:r>
              <a:rPr lang="en-US" b="1"/>
              <a:t> </a:t>
            </a:r>
            <a:r>
              <a:rPr lang="en-US" b="1" err="1"/>
              <a:t>esošs</a:t>
            </a:r>
            <a:r>
              <a:rPr lang="en-US" b="1"/>
              <a:t>)</a:t>
            </a:r>
            <a:endParaRPr lang="en-US"/>
          </a:p>
          <a:p>
            <a:pPr marL="172720" indent="-172720">
              <a:buFont typeface="Arial,Sans-Serif"/>
              <a:buChar char="•"/>
            </a:pPr>
            <a:r>
              <a:rPr lang="en-US"/>
              <a:t>46. </a:t>
            </a:r>
            <a:r>
              <a:rPr lang="en-US" err="1"/>
              <a:t>Pandusa</a:t>
            </a:r>
            <a:r>
              <a:rPr lang="en-US"/>
              <a:t> </a:t>
            </a:r>
            <a:r>
              <a:rPr lang="en-US" err="1"/>
              <a:t>slīpumu</a:t>
            </a:r>
            <a:r>
              <a:rPr lang="en-US"/>
              <a:t> (</a:t>
            </a:r>
            <a:r>
              <a:rPr lang="en-US" err="1"/>
              <a:t>garenvirzienā</a:t>
            </a:r>
            <a:r>
              <a:rPr lang="en-US"/>
              <a:t>) </a:t>
            </a:r>
            <a:r>
              <a:rPr lang="en-US" err="1"/>
              <a:t>nosaka</a:t>
            </a:r>
            <a:r>
              <a:rPr lang="en-US"/>
              <a:t> </a:t>
            </a:r>
            <a:r>
              <a:rPr lang="en-US" err="1"/>
              <a:t>atkarībā</a:t>
            </a:r>
            <a:r>
              <a:rPr lang="en-US"/>
              <a:t> no </a:t>
            </a:r>
            <a:r>
              <a:rPr lang="en-US" err="1"/>
              <a:t>līmeņu</a:t>
            </a:r>
            <a:r>
              <a:rPr lang="en-US"/>
              <a:t> </a:t>
            </a:r>
            <a:r>
              <a:rPr lang="en-US" err="1"/>
              <a:t>starpības</a:t>
            </a:r>
            <a:r>
              <a:rPr lang="en-US"/>
              <a:t>, kas </a:t>
            </a:r>
            <a:r>
              <a:rPr lang="en-US" err="1"/>
              <a:t>jāpārvar</a:t>
            </a:r>
            <a:r>
              <a:rPr lang="en-US"/>
              <a:t>. Ja </a:t>
            </a:r>
            <a:r>
              <a:rPr lang="en-US" err="1"/>
              <a:t>kopējā</a:t>
            </a:r>
            <a:r>
              <a:rPr lang="en-US"/>
              <a:t> </a:t>
            </a:r>
            <a:r>
              <a:rPr lang="en-US" err="1"/>
              <a:t>līmeņu</a:t>
            </a:r>
            <a:r>
              <a:rPr lang="en-US"/>
              <a:t> </a:t>
            </a:r>
            <a:r>
              <a:rPr lang="en-US" err="1"/>
              <a:t>starpība</a:t>
            </a:r>
            <a:r>
              <a:rPr lang="en-US"/>
              <a:t>, kas </a:t>
            </a:r>
            <a:r>
              <a:rPr lang="en-US" err="1"/>
              <a:t>jāpārvar</a:t>
            </a:r>
            <a:r>
              <a:rPr lang="en-US"/>
              <a:t>:   </a:t>
            </a:r>
            <a:endParaRPr lang="en-US">
              <a:cs typeface="Calibri"/>
            </a:endParaRPr>
          </a:p>
          <a:p>
            <a:pPr marL="172720" indent="-172720">
              <a:buFont typeface="Arial,Sans-Serif"/>
              <a:buChar char="•"/>
            </a:pPr>
            <a:r>
              <a:rPr lang="en-US"/>
              <a:t>46.1. </a:t>
            </a:r>
            <a:r>
              <a:rPr lang="en-US" err="1"/>
              <a:t>ir</a:t>
            </a:r>
            <a:r>
              <a:rPr lang="en-US"/>
              <a:t> </a:t>
            </a:r>
            <a:r>
              <a:rPr lang="en-US" err="1"/>
              <a:t>līdz</a:t>
            </a:r>
            <a:r>
              <a:rPr lang="en-US"/>
              <a:t> 0,15 </a:t>
            </a:r>
            <a:r>
              <a:rPr lang="en-US" err="1"/>
              <a:t>metriem</a:t>
            </a:r>
            <a:r>
              <a:rPr lang="en-US"/>
              <a:t>, </a:t>
            </a:r>
            <a:r>
              <a:rPr lang="en-US" err="1"/>
              <a:t>lokālās</a:t>
            </a:r>
            <a:r>
              <a:rPr lang="en-US"/>
              <a:t> </a:t>
            </a:r>
            <a:r>
              <a:rPr lang="en-US" err="1"/>
              <a:t>uzbrauktuves</a:t>
            </a:r>
            <a:r>
              <a:rPr lang="en-US"/>
              <a:t> </a:t>
            </a:r>
            <a:r>
              <a:rPr lang="en-US" err="1"/>
              <a:t>slīpums</a:t>
            </a:r>
            <a:r>
              <a:rPr lang="en-US"/>
              <a:t> </a:t>
            </a:r>
            <a:r>
              <a:rPr lang="en-US" err="1"/>
              <a:t>nedrīkst</a:t>
            </a:r>
            <a:r>
              <a:rPr lang="en-US"/>
              <a:t> </a:t>
            </a:r>
            <a:r>
              <a:rPr lang="en-US" err="1"/>
              <a:t>būt</a:t>
            </a:r>
            <a:r>
              <a:rPr lang="en-US"/>
              <a:t> </a:t>
            </a:r>
            <a:r>
              <a:rPr lang="en-US" err="1"/>
              <a:t>lielāks</a:t>
            </a:r>
            <a:r>
              <a:rPr lang="en-US"/>
              <a:t> par 1:10 (10%);   </a:t>
            </a:r>
            <a:endParaRPr lang="en-US">
              <a:cs typeface="Calibri"/>
            </a:endParaRPr>
          </a:p>
          <a:p>
            <a:pPr marL="172720" indent="-172720">
              <a:buFont typeface="Arial,Sans-Serif"/>
              <a:buChar char="•"/>
            </a:pPr>
            <a:r>
              <a:rPr lang="en-US"/>
              <a:t>46.2. </a:t>
            </a:r>
            <a:r>
              <a:rPr lang="en-US" err="1"/>
              <a:t>ir</a:t>
            </a:r>
            <a:r>
              <a:rPr lang="en-US"/>
              <a:t> </a:t>
            </a:r>
            <a:r>
              <a:rPr lang="en-US" err="1"/>
              <a:t>robežās</a:t>
            </a:r>
            <a:r>
              <a:rPr lang="en-US"/>
              <a:t> no 0,15 </a:t>
            </a:r>
            <a:r>
              <a:rPr lang="en-US" err="1"/>
              <a:t>metriem</a:t>
            </a:r>
            <a:r>
              <a:rPr lang="en-US"/>
              <a:t> </a:t>
            </a:r>
            <a:r>
              <a:rPr lang="en-US" err="1"/>
              <a:t>līdz</a:t>
            </a:r>
            <a:r>
              <a:rPr lang="en-US"/>
              <a:t> 0,3 </a:t>
            </a:r>
            <a:r>
              <a:rPr lang="en-US" err="1"/>
              <a:t>metriem</a:t>
            </a:r>
            <a:r>
              <a:rPr lang="en-US"/>
              <a:t>, </a:t>
            </a:r>
            <a:r>
              <a:rPr lang="en-US" err="1"/>
              <a:t>slīpums</a:t>
            </a:r>
            <a:r>
              <a:rPr lang="en-US"/>
              <a:t> </a:t>
            </a:r>
            <a:r>
              <a:rPr lang="en-US" err="1"/>
              <a:t>nedrīkst</a:t>
            </a:r>
            <a:r>
              <a:rPr lang="en-US"/>
              <a:t> </a:t>
            </a:r>
            <a:r>
              <a:rPr lang="en-US" err="1"/>
              <a:t>būt</a:t>
            </a:r>
            <a:r>
              <a:rPr lang="en-US"/>
              <a:t> </a:t>
            </a:r>
            <a:r>
              <a:rPr lang="en-US" err="1"/>
              <a:t>lielāks</a:t>
            </a:r>
            <a:r>
              <a:rPr lang="en-US"/>
              <a:t> par 1:12 (8,3%);   </a:t>
            </a:r>
            <a:endParaRPr lang="en-US">
              <a:cs typeface="Calibri"/>
            </a:endParaRPr>
          </a:p>
          <a:p>
            <a:pPr marL="288290" indent="-288290">
              <a:buFont typeface="Arial,Sans-Serif"/>
              <a:buChar char="•"/>
            </a:pPr>
            <a:r>
              <a:rPr lang="en-US"/>
              <a:t>46.3. </a:t>
            </a:r>
            <a:r>
              <a:rPr lang="en-US" err="1"/>
              <a:t>ir</a:t>
            </a:r>
            <a:r>
              <a:rPr lang="en-US"/>
              <a:t> </a:t>
            </a:r>
            <a:r>
              <a:rPr lang="en-US" err="1"/>
              <a:t>robežās</a:t>
            </a:r>
            <a:r>
              <a:rPr lang="en-US"/>
              <a:t> no 0,3 </a:t>
            </a:r>
            <a:r>
              <a:rPr lang="en-US" err="1"/>
              <a:t>metriem</a:t>
            </a:r>
            <a:r>
              <a:rPr lang="en-US"/>
              <a:t> </a:t>
            </a:r>
            <a:r>
              <a:rPr lang="en-US" err="1"/>
              <a:t>līdz</a:t>
            </a:r>
            <a:r>
              <a:rPr lang="en-US"/>
              <a:t> 0,5 </a:t>
            </a:r>
            <a:r>
              <a:rPr lang="en-US" err="1"/>
              <a:t>metriem</a:t>
            </a:r>
            <a:r>
              <a:rPr lang="en-US"/>
              <a:t>, </a:t>
            </a:r>
            <a:r>
              <a:rPr lang="en-US" err="1"/>
              <a:t>slīpums</a:t>
            </a:r>
            <a:r>
              <a:rPr lang="en-US"/>
              <a:t> </a:t>
            </a:r>
            <a:r>
              <a:rPr lang="en-US" err="1"/>
              <a:t>nedrīkst</a:t>
            </a:r>
            <a:r>
              <a:rPr lang="en-US"/>
              <a:t> </a:t>
            </a:r>
            <a:r>
              <a:rPr lang="en-US" err="1"/>
              <a:t>būt</a:t>
            </a:r>
            <a:r>
              <a:rPr lang="en-US"/>
              <a:t> </a:t>
            </a:r>
            <a:r>
              <a:rPr lang="en-US" err="1"/>
              <a:t>lielāks</a:t>
            </a:r>
            <a:r>
              <a:rPr lang="en-US"/>
              <a:t> par 1:15 (6,7%);  </a:t>
            </a:r>
            <a:endParaRPr lang="en-US">
              <a:cs typeface="Calibri"/>
            </a:endParaRPr>
          </a:p>
          <a:p>
            <a:pPr marL="288290" indent="-288290">
              <a:buFont typeface="Arial,Sans-Serif"/>
              <a:buChar char="•"/>
            </a:pPr>
            <a:r>
              <a:rPr lang="en-US"/>
              <a:t>46.4. </a:t>
            </a:r>
            <a:r>
              <a:rPr lang="en-US" err="1"/>
              <a:t>ir</a:t>
            </a:r>
            <a:r>
              <a:rPr lang="en-US"/>
              <a:t> </a:t>
            </a:r>
            <a:r>
              <a:rPr lang="en-US" err="1"/>
              <a:t>lielāka</a:t>
            </a:r>
            <a:r>
              <a:rPr lang="en-US"/>
              <a:t> par 0,5 </a:t>
            </a:r>
            <a:r>
              <a:rPr lang="en-US" err="1"/>
              <a:t>metriem</a:t>
            </a:r>
            <a:r>
              <a:rPr lang="en-US"/>
              <a:t>, </a:t>
            </a:r>
            <a:r>
              <a:rPr lang="en-US" err="1"/>
              <a:t>slīpums</a:t>
            </a:r>
            <a:r>
              <a:rPr lang="en-US"/>
              <a:t> </a:t>
            </a:r>
            <a:r>
              <a:rPr lang="en-US" err="1"/>
              <a:t>ir</a:t>
            </a:r>
            <a:r>
              <a:rPr lang="en-US"/>
              <a:t> 1:20 (5%). </a:t>
            </a:r>
            <a:endParaRPr lang="en-US">
              <a:cs typeface="Calibri"/>
            </a:endParaRPr>
          </a:p>
          <a:p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78915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/>
              <a:t>LBN 200-21 34. </a:t>
            </a:r>
            <a:r>
              <a:rPr lang="en-US" err="1"/>
              <a:t>Publiskās</a:t>
            </a:r>
            <a:r>
              <a:rPr lang="en-US"/>
              <a:t> </a:t>
            </a:r>
            <a:r>
              <a:rPr lang="en-US" err="1"/>
              <a:t>ēkās</a:t>
            </a:r>
            <a:r>
              <a:rPr lang="en-US"/>
              <a:t> un </a:t>
            </a:r>
            <a:r>
              <a:rPr lang="en-US" err="1"/>
              <a:t>publiskās</a:t>
            </a:r>
            <a:r>
              <a:rPr lang="en-US"/>
              <a:t> </a:t>
            </a:r>
            <a:r>
              <a:rPr lang="en-US" err="1"/>
              <a:t>telpās</a:t>
            </a:r>
            <a:r>
              <a:rPr lang="en-US"/>
              <a:t>, </a:t>
            </a:r>
            <a:r>
              <a:rPr lang="en-US" err="1"/>
              <a:t>publisko</a:t>
            </a:r>
            <a:r>
              <a:rPr lang="en-US"/>
              <a:t> </a:t>
            </a:r>
            <a:r>
              <a:rPr lang="en-US" err="1"/>
              <a:t>ēku</a:t>
            </a:r>
            <a:r>
              <a:rPr lang="en-US"/>
              <a:t> </a:t>
            </a:r>
            <a:r>
              <a:rPr lang="en-US" err="1"/>
              <a:t>teritorijā</a:t>
            </a:r>
            <a:r>
              <a:rPr lang="en-US"/>
              <a:t>, </a:t>
            </a:r>
            <a:r>
              <a:rPr lang="en-US" err="1"/>
              <a:t>kā</a:t>
            </a:r>
            <a:r>
              <a:rPr lang="en-US"/>
              <a:t> </a:t>
            </a:r>
            <a:r>
              <a:rPr lang="en-US" err="1"/>
              <a:t>arī</a:t>
            </a:r>
            <a:r>
              <a:rPr lang="en-US"/>
              <a:t> </a:t>
            </a:r>
            <a:r>
              <a:rPr lang="en-US" err="1"/>
              <a:t>daudzdzīvokļu</a:t>
            </a:r>
            <a:r>
              <a:rPr lang="en-US"/>
              <a:t> </a:t>
            </a:r>
            <a:r>
              <a:rPr lang="en-US" err="1"/>
              <a:t>dzīvojamo</a:t>
            </a:r>
            <a:r>
              <a:rPr lang="en-US"/>
              <a:t> </a:t>
            </a:r>
            <a:r>
              <a:rPr lang="en-US" err="1"/>
              <a:t>ēku</a:t>
            </a:r>
            <a:r>
              <a:rPr lang="en-US"/>
              <a:t> </a:t>
            </a:r>
            <a:r>
              <a:rPr lang="en-US" err="1"/>
              <a:t>teritorijā</a:t>
            </a:r>
            <a:r>
              <a:rPr lang="en-US"/>
              <a:t> </a:t>
            </a:r>
            <a:r>
              <a:rPr lang="en-US" err="1"/>
              <a:t>nodrošina</a:t>
            </a:r>
            <a:r>
              <a:rPr lang="en-US"/>
              <a:t> </a:t>
            </a:r>
            <a:r>
              <a:rPr lang="en-US" err="1"/>
              <a:t>piekļuvi</a:t>
            </a:r>
            <a:r>
              <a:rPr lang="en-US"/>
              <a:t> </a:t>
            </a:r>
            <a:r>
              <a:rPr lang="en-US" err="1"/>
              <a:t>cilvēkiem</a:t>
            </a:r>
            <a:r>
              <a:rPr lang="en-US"/>
              <a:t> </a:t>
            </a:r>
            <a:r>
              <a:rPr lang="en-US" err="1"/>
              <a:t>ar</a:t>
            </a:r>
            <a:r>
              <a:rPr lang="en-US"/>
              <a:t> </a:t>
            </a:r>
            <a:r>
              <a:rPr lang="en-US" err="1"/>
              <a:t>funkcionāliem</a:t>
            </a:r>
            <a:r>
              <a:rPr lang="en-US"/>
              <a:t> </a:t>
            </a:r>
            <a:r>
              <a:rPr lang="en-US" err="1"/>
              <a:t>traucējumiem</a:t>
            </a:r>
            <a:r>
              <a:rPr lang="en-US"/>
              <a:t>. </a:t>
            </a:r>
          </a:p>
          <a:p>
            <a:pPr algn="just"/>
            <a:r>
              <a:rPr lang="en-US"/>
              <a:t>50.4. </a:t>
            </a:r>
            <a:r>
              <a:rPr lang="en-US" err="1"/>
              <a:t>uz</a:t>
            </a:r>
            <a:r>
              <a:rPr lang="en-US"/>
              <a:t> </a:t>
            </a:r>
            <a:r>
              <a:rPr lang="en-US" err="1"/>
              <a:t>kāpņu</a:t>
            </a:r>
            <a:r>
              <a:rPr lang="en-US"/>
              <a:t> </a:t>
            </a:r>
            <a:r>
              <a:rPr lang="en-US" err="1"/>
              <a:t>margām</a:t>
            </a:r>
            <a:r>
              <a:rPr lang="en-US"/>
              <a:t> pie </a:t>
            </a:r>
            <a:r>
              <a:rPr lang="en-US" err="1"/>
              <a:t>pirmā</a:t>
            </a:r>
            <a:r>
              <a:rPr lang="en-US"/>
              <a:t> un </a:t>
            </a:r>
            <a:r>
              <a:rPr lang="en-US" err="1"/>
              <a:t>pēdējā</a:t>
            </a:r>
            <a:r>
              <a:rPr lang="en-US"/>
              <a:t> </a:t>
            </a:r>
            <a:r>
              <a:rPr lang="en-US" err="1"/>
              <a:t>pakāpiena</a:t>
            </a:r>
            <a:r>
              <a:rPr lang="en-US"/>
              <a:t> </a:t>
            </a:r>
            <a:r>
              <a:rPr lang="en-US" err="1"/>
              <a:t>iestrādā</a:t>
            </a:r>
            <a:r>
              <a:rPr lang="en-US"/>
              <a:t> </a:t>
            </a:r>
            <a:r>
              <a:rPr lang="en-US" err="1"/>
              <a:t>stāva</a:t>
            </a:r>
            <a:r>
              <a:rPr lang="en-US"/>
              <a:t> </a:t>
            </a:r>
            <a:r>
              <a:rPr lang="en-US" err="1"/>
              <a:t>numura</a:t>
            </a:r>
            <a:r>
              <a:rPr lang="en-US"/>
              <a:t> </a:t>
            </a:r>
            <a:r>
              <a:rPr lang="en-US" err="1"/>
              <a:t>taktilo</a:t>
            </a:r>
            <a:r>
              <a:rPr lang="en-US"/>
              <a:t> (</a:t>
            </a:r>
            <a:r>
              <a:rPr lang="en-US" err="1"/>
              <a:t>sataustāmo</a:t>
            </a:r>
            <a:r>
              <a:rPr lang="en-US"/>
              <a:t>) </a:t>
            </a:r>
            <a:r>
              <a:rPr lang="en-US" err="1"/>
              <a:t>apzīmējumu</a:t>
            </a:r>
            <a:r>
              <a:rPr lang="en-US"/>
              <a:t> </a:t>
            </a:r>
            <a:r>
              <a:rPr lang="en-US" err="1"/>
              <a:t>vai</a:t>
            </a:r>
            <a:r>
              <a:rPr lang="en-US"/>
              <a:t> </a:t>
            </a:r>
            <a:r>
              <a:rPr lang="en-US" err="1"/>
              <a:t>numuru</a:t>
            </a:r>
            <a:r>
              <a:rPr lang="en-US"/>
              <a:t> Braila </a:t>
            </a:r>
            <a:r>
              <a:rPr lang="en-US" err="1"/>
              <a:t>rakstā</a:t>
            </a:r>
            <a:r>
              <a:rPr lang="en-US"/>
              <a:t> </a:t>
            </a:r>
            <a:r>
              <a:rPr lang="en-US" err="1"/>
              <a:t>valsts</a:t>
            </a:r>
            <a:r>
              <a:rPr lang="en-US"/>
              <a:t> </a:t>
            </a:r>
            <a:r>
              <a:rPr lang="en-US" err="1"/>
              <a:t>valodā</a:t>
            </a:r>
            <a:r>
              <a:rPr lang="en-US"/>
              <a:t>.</a:t>
            </a:r>
          </a:p>
          <a:p>
            <a:pPr algn="just"/>
            <a:r>
              <a:rPr lang="en-US" b="1">
                <a:cs typeface="Calibri"/>
              </a:rPr>
              <a:t>1.bilde - </a:t>
            </a:r>
            <a:r>
              <a:rPr lang="en-US" b="1" err="1">
                <a:cs typeface="Calibri"/>
              </a:rPr>
              <a:t>rehabilitācijas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centrā</a:t>
            </a:r>
            <a:r>
              <a:rPr lang="en-US" b="1">
                <a:cs typeface="Calibri"/>
              </a:rPr>
              <a:t>. </a:t>
            </a:r>
            <a:r>
              <a:rPr lang="en-US" b="1" err="1">
                <a:cs typeface="Calibri"/>
              </a:rPr>
              <a:t>Formāli</a:t>
            </a:r>
            <a:r>
              <a:rPr lang="en-US" b="1">
                <a:cs typeface="Calibri"/>
              </a:rPr>
              <a:t> </a:t>
            </a:r>
            <a:r>
              <a:rPr lang="en-US" b="1" err="1">
                <a:cs typeface="Calibri"/>
              </a:rPr>
              <a:t>prasība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izpildīta</a:t>
            </a:r>
            <a:r>
              <a:rPr lang="en-US" b="1">
                <a:cs typeface="Calibri"/>
              </a:rPr>
              <a:t> - </a:t>
            </a:r>
            <a:r>
              <a:rPr lang="en-US" b="1" err="1">
                <a:cs typeface="Calibri"/>
              </a:rPr>
              <a:t>padomāts</a:t>
            </a:r>
            <a:r>
              <a:rPr lang="en-US" b="1">
                <a:cs typeface="Calibri"/>
              </a:rPr>
              <a:t>, </a:t>
            </a:r>
            <a:r>
              <a:rPr lang="en-US" b="1" err="1">
                <a:cs typeface="Calibri"/>
              </a:rPr>
              <a:t>augsts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slīpums</a:t>
            </a:r>
            <a:r>
              <a:rPr lang="en-US" b="1">
                <a:cs typeface="Calibri"/>
              </a:rPr>
              <a:t> - </a:t>
            </a:r>
            <a:r>
              <a:rPr lang="en-US" b="1" err="1">
                <a:cs typeface="Calibri"/>
              </a:rPr>
              <a:t>nokrist</a:t>
            </a:r>
            <a:r>
              <a:rPr lang="en-US" b="1">
                <a:cs typeface="Calibri"/>
              </a:rPr>
              <a:t> var </a:t>
            </a:r>
            <a:r>
              <a:rPr lang="en-US" b="1" err="1">
                <a:cs typeface="Calibri"/>
              </a:rPr>
              <a:t>uz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sāniem</a:t>
            </a:r>
            <a:r>
              <a:rPr lang="en-US" b="1">
                <a:cs typeface="Calibri"/>
              </a:rPr>
              <a:t>, </a:t>
            </a:r>
            <a:r>
              <a:rPr lang="en-US" b="1" err="1">
                <a:cs typeface="Calibri"/>
              </a:rPr>
              <a:t>nespēj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sabremzēt</a:t>
            </a:r>
            <a:r>
              <a:rPr lang="en-US" b="1">
                <a:cs typeface="Calibri"/>
              </a:rPr>
              <a:t> un </a:t>
            </a:r>
            <a:r>
              <a:rPr lang="en-US" b="1" err="1">
                <a:cs typeface="Calibri"/>
              </a:rPr>
              <a:t>ieskrien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stiklā</a:t>
            </a:r>
            <a:r>
              <a:rPr lang="en-US" b="1">
                <a:cs typeface="Calibri"/>
              </a:rPr>
              <a:t>. </a:t>
            </a:r>
            <a:r>
              <a:rPr lang="en-US" b="1" err="1">
                <a:cs typeface="Calibri"/>
              </a:rPr>
              <a:t>Ārpusē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uzbrauktuves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margas</a:t>
            </a:r>
            <a:r>
              <a:rPr lang="en-US" b="1">
                <a:cs typeface="Calibri"/>
              </a:rPr>
              <a:t> nav 2 </a:t>
            </a:r>
            <a:r>
              <a:rPr lang="en-US" b="1" err="1">
                <a:cs typeface="Calibri"/>
              </a:rPr>
              <a:t>līmeņos</a:t>
            </a:r>
            <a:r>
              <a:rPr lang="en-US" b="1">
                <a:cs typeface="Calibri"/>
              </a:rPr>
              <a:t> un </a:t>
            </a:r>
            <a:r>
              <a:rPr lang="en-US" b="1" err="1">
                <a:cs typeface="Calibri"/>
              </a:rPr>
              <a:t>cilvēks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nespēj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aizsniegt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margas</a:t>
            </a:r>
            <a:r>
              <a:rPr lang="en-US" b="1">
                <a:cs typeface="Calibri"/>
              </a:rPr>
              <a:t> – </a:t>
            </a:r>
            <a:r>
              <a:rPr lang="en-US" b="1" err="1">
                <a:cs typeface="Calibri"/>
              </a:rPr>
              <a:t>augstums</a:t>
            </a:r>
            <a:r>
              <a:rPr lang="en-US" b="1">
                <a:cs typeface="Calibri"/>
              </a:rPr>
              <a:t>. </a:t>
            </a:r>
          </a:p>
          <a:p>
            <a:pPr algn="just"/>
            <a:r>
              <a:rPr lang="en-US" b="1">
                <a:cs typeface="Calibri"/>
              </a:rPr>
              <a:t>2.bilde - </a:t>
            </a:r>
            <a:r>
              <a:rPr lang="en-US" b="1" err="1">
                <a:cs typeface="Calibri"/>
              </a:rPr>
              <a:t>labais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piemērs</a:t>
            </a:r>
            <a:r>
              <a:rPr lang="en-US" b="1">
                <a:cs typeface="Calibri"/>
              </a:rPr>
              <a:t>. </a:t>
            </a:r>
            <a:r>
              <a:rPr lang="en-US" b="1" err="1">
                <a:cs typeface="Calibri"/>
              </a:rPr>
              <a:t>Stingri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piestiprināti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rokturi</a:t>
            </a:r>
            <a:r>
              <a:rPr lang="en-US" b="1">
                <a:cs typeface="Calibri"/>
              </a:rPr>
              <a:t> - </a:t>
            </a:r>
            <a:r>
              <a:rPr lang="en-US" b="1" err="1">
                <a:cs typeface="Calibri"/>
              </a:rPr>
              <a:t>mehānismiem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jābūt</a:t>
            </a:r>
            <a:r>
              <a:rPr lang="en-US" b="1">
                <a:cs typeface="Calibri"/>
              </a:rPr>
              <a:t> stingriem!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44124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LBN 200-21 34. </a:t>
            </a:r>
            <a:r>
              <a:rPr lang="en-US" err="1"/>
              <a:t>Publiskās</a:t>
            </a:r>
            <a:r>
              <a:rPr lang="en-US"/>
              <a:t> </a:t>
            </a:r>
            <a:r>
              <a:rPr lang="en-US" err="1"/>
              <a:t>ēkās</a:t>
            </a:r>
            <a:r>
              <a:rPr lang="en-US"/>
              <a:t> un </a:t>
            </a:r>
            <a:r>
              <a:rPr lang="en-US" err="1"/>
              <a:t>publiskās</a:t>
            </a:r>
            <a:r>
              <a:rPr lang="en-US"/>
              <a:t> </a:t>
            </a:r>
            <a:r>
              <a:rPr lang="en-US" err="1"/>
              <a:t>telpās</a:t>
            </a:r>
            <a:r>
              <a:rPr lang="en-US"/>
              <a:t>, </a:t>
            </a:r>
            <a:r>
              <a:rPr lang="en-US" err="1"/>
              <a:t>publisko</a:t>
            </a:r>
            <a:r>
              <a:rPr lang="en-US"/>
              <a:t> </a:t>
            </a:r>
            <a:r>
              <a:rPr lang="en-US" err="1"/>
              <a:t>ēku</a:t>
            </a:r>
            <a:r>
              <a:rPr lang="en-US"/>
              <a:t> </a:t>
            </a:r>
            <a:r>
              <a:rPr lang="en-US" err="1"/>
              <a:t>teritorijā</a:t>
            </a:r>
            <a:r>
              <a:rPr lang="en-US"/>
              <a:t>, </a:t>
            </a:r>
            <a:r>
              <a:rPr lang="en-US" err="1"/>
              <a:t>kā</a:t>
            </a:r>
            <a:r>
              <a:rPr lang="en-US"/>
              <a:t> </a:t>
            </a:r>
            <a:r>
              <a:rPr lang="en-US" err="1"/>
              <a:t>arī</a:t>
            </a:r>
            <a:r>
              <a:rPr lang="en-US"/>
              <a:t> </a:t>
            </a:r>
            <a:r>
              <a:rPr lang="en-US" err="1"/>
              <a:t>daudzdzīvokļu</a:t>
            </a:r>
            <a:r>
              <a:rPr lang="en-US"/>
              <a:t> </a:t>
            </a:r>
            <a:r>
              <a:rPr lang="en-US" err="1"/>
              <a:t>dzīvojamo</a:t>
            </a:r>
            <a:r>
              <a:rPr lang="en-US"/>
              <a:t> </a:t>
            </a:r>
            <a:r>
              <a:rPr lang="en-US" err="1"/>
              <a:t>ēku</a:t>
            </a:r>
            <a:r>
              <a:rPr lang="en-US"/>
              <a:t> </a:t>
            </a:r>
            <a:r>
              <a:rPr lang="en-US" err="1"/>
              <a:t>teritorijā</a:t>
            </a:r>
            <a:r>
              <a:rPr lang="en-US"/>
              <a:t> </a:t>
            </a:r>
            <a:r>
              <a:rPr lang="en-US" err="1"/>
              <a:t>nodrošina</a:t>
            </a:r>
            <a:r>
              <a:rPr lang="en-US"/>
              <a:t> </a:t>
            </a:r>
            <a:r>
              <a:rPr lang="en-US" err="1"/>
              <a:t>piekļuvi</a:t>
            </a:r>
            <a:r>
              <a:rPr lang="en-US"/>
              <a:t> </a:t>
            </a:r>
            <a:r>
              <a:rPr lang="en-US" err="1"/>
              <a:t>cilvēkiem</a:t>
            </a:r>
            <a:r>
              <a:rPr lang="en-US"/>
              <a:t> </a:t>
            </a:r>
            <a:r>
              <a:rPr lang="en-US" err="1"/>
              <a:t>ar</a:t>
            </a:r>
            <a:r>
              <a:rPr lang="en-US"/>
              <a:t> </a:t>
            </a:r>
            <a:r>
              <a:rPr lang="en-US" err="1"/>
              <a:t>funkcionāliem</a:t>
            </a:r>
            <a:r>
              <a:rPr lang="en-US"/>
              <a:t> </a:t>
            </a:r>
            <a:r>
              <a:rPr lang="en-US" err="1"/>
              <a:t>traucējumiem</a:t>
            </a:r>
            <a:r>
              <a:rPr lang="en-US"/>
              <a:t>.</a:t>
            </a:r>
          </a:p>
          <a:p>
            <a:r>
              <a:rPr lang="en-US" b="1">
                <a:cs typeface="Calibri"/>
              </a:rPr>
              <a:t>1.bilde -  ne </a:t>
            </a:r>
            <a:r>
              <a:rPr lang="en-US" b="1" err="1">
                <a:cs typeface="Calibri"/>
              </a:rPr>
              <a:t>visur</a:t>
            </a:r>
            <a:r>
              <a:rPr lang="en-US" b="1">
                <a:cs typeface="Calibri"/>
              </a:rPr>
              <a:t> var </a:t>
            </a:r>
            <a:r>
              <a:rPr lang="en-US" b="1" err="1">
                <a:cs typeface="Calibri"/>
              </a:rPr>
              <a:t>izbūvēt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atbilstošus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pandusus</a:t>
            </a:r>
            <a:r>
              <a:rPr lang="en-US" b="1">
                <a:cs typeface="Calibri"/>
              </a:rPr>
              <a:t>, bet </a:t>
            </a:r>
            <a:r>
              <a:rPr lang="en-US" b="1" err="1">
                <a:cs typeface="Calibri"/>
              </a:rPr>
              <a:t>ir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piedāvāts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risinājums</a:t>
            </a:r>
            <a:r>
              <a:rPr lang="en-US" b="1">
                <a:cs typeface="Calibri"/>
              </a:rPr>
              <a:t>, </a:t>
            </a:r>
            <a:r>
              <a:rPr lang="en-US" b="1" err="1">
                <a:cs typeface="Calibri"/>
              </a:rPr>
              <a:t>lai</a:t>
            </a:r>
            <a:r>
              <a:rPr lang="en-US" b="1">
                <a:cs typeface="Calibri"/>
              </a:rPr>
              <a:t> persona </a:t>
            </a:r>
            <a:r>
              <a:rPr lang="en-US" b="1" err="1">
                <a:cs typeface="Calibri"/>
              </a:rPr>
              <a:t>pati</a:t>
            </a:r>
            <a:r>
              <a:rPr lang="en-US" b="1">
                <a:cs typeface="Calibri"/>
              </a:rPr>
              <a:t> var </a:t>
            </a:r>
            <a:r>
              <a:rPr lang="en-US" b="1" err="1">
                <a:cs typeface="Calibri"/>
              </a:rPr>
              <a:t>uzbraukt</a:t>
            </a:r>
            <a:r>
              <a:rPr lang="en-US" b="1">
                <a:cs typeface="Calibri"/>
              </a:rPr>
              <a:t>. Jo pa to </a:t>
            </a:r>
            <a:r>
              <a:rPr lang="en-US" b="1" err="1">
                <a:cs typeface="Calibri"/>
              </a:rPr>
              <a:t>pandusu</a:t>
            </a:r>
            <a:r>
              <a:rPr lang="en-US" b="1">
                <a:cs typeface="Calibri"/>
              </a:rPr>
              <a:t> 1.bildē bez </a:t>
            </a:r>
            <a:r>
              <a:rPr lang="en-US" b="1" err="1">
                <a:cs typeface="Calibri"/>
              </a:rPr>
              <a:t>asistenta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nevar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uzbraukt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vai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nobraukt</a:t>
            </a:r>
            <a:r>
              <a:rPr lang="en-US" b="1">
                <a:cs typeface="Calibri"/>
              </a:rPr>
              <a:t>! </a:t>
            </a:r>
          </a:p>
          <a:p>
            <a:r>
              <a:rPr lang="en-US" b="1">
                <a:cs typeface="Calibri"/>
              </a:rPr>
              <a:t>2.bilde - </a:t>
            </a:r>
            <a:r>
              <a:rPr lang="en-US" b="1" err="1">
                <a:cs typeface="Calibri"/>
              </a:rPr>
              <a:t>pārvietojamais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panduss</a:t>
            </a:r>
            <a:r>
              <a:rPr lang="en-US" b="1">
                <a:cs typeface="Calibri"/>
              </a:rPr>
              <a:t>. Tam </a:t>
            </a:r>
            <a:r>
              <a:rPr lang="en-US" b="1" err="1">
                <a:cs typeface="Calibri"/>
              </a:rPr>
              <a:t>noteikti</a:t>
            </a:r>
            <a:r>
              <a:rPr lang="en-US" b="1">
                <a:cs typeface="Calibri"/>
              </a:rPr>
              <a:t> nav </a:t>
            </a:r>
            <a:r>
              <a:rPr lang="en-US" b="1" err="1">
                <a:cs typeface="Calibri"/>
              </a:rPr>
              <a:t>jābūt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stacionāram</a:t>
            </a:r>
            <a:r>
              <a:rPr lang="en-US" b="1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25211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 </a:t>
            </a:r>
          </a:p>
          <a:p>
            <a:r>
              <a:rPr lang="en-US"/>
              <a:t> </a:t>
            </a:r>
            <a:r>
              <a:rPr lang="en-US" b="1" err="1"/>
              <a:t>Slīdēšana</a:t>
            </a:r>
            <a:r>
              <a:rPr lang="en-US" b="1"/>
              <a:t> </a:t>
            </a:r>
            <a:r>
              <a:rPr lang="en-US"/>
              <a:t>- </a:t>
            </a:r>
            <a:r>
              <a:rPr lang="en-US" err="1"/>
              <a:t>uz</a:t>
            </a:r>
            <a:r>
              <a:rPr lang="en-US"/>
              <a:t> </a:t>
            </a:r>
            <a:r>
              <a:rPr lang="en-US" err="1"/>
              <a:t>gludām</a:t>
            </a:r>
            <a:r>
              <a:rPr lang="en-US"/>
              <a:t> </a:t>
            </a:r>
            <a:r>
              <a:rPr lang="en-US" err="1"/>
              <a:t>cietā</a:t>
            </a:r>
            <a:r>
              <a:rPr lang="en-US"/>
              <a:t> </a:t>
            </a:r>
            <a:r>
              <a:rPr lang="en-US" err="1"/>
              <a:t>seguma</a:t>
            </a:r>
            <a:r>
              <a:rPr lang="en-US"/>
              <a:t> </a:t>
            </a:r>
            <a:r>
              <a:rPr lang="en-US" err="1"/>
              <a:t>virsmās</a:t>
            </a:r>
            <a:r>
              <a:rPr lang="en-US"/>
              <a:t> (</a:t>
            </a:r>
            <a:r>
              <a:rPr lang="en-US" err="1"/>
              <a:t>grīdas</a:t>
            </a:r>
            <a:r>
              <a:rPr lang="en-US"/>
              <a:t>, </a:t>
            </a:r>
            <a:r>
              <a:rPr lang="en-US" err="1"/>
              <a:t>kāpņu</a:t>
            </a:r>
            <a:r>
              <a:rPr lang="en-US"/>
              <a:t> </a:t>
            </a:r>
            <a:r>
              <a:rPr lang="en-US" err="1"/>
              <a:t>pakāpieni</a:t>
            </a:r>
            <a:r>
              <a:rPr lang="en-US"/>
              <a:t>)</a:t>
            </a:r>
            <a:r>
              <a:rPr lang="en-US" err="1"/>
              <a:t>izlijuši</a:t>
            </a:r>
            <a:r>
              <a:rPr lang="en-US"/>
              <a:t> </a:t>
            </a:r>
            <a:r>
              <a:rPr lang="en-US" err="1"/>
              <a:t>šķidrumi</a:t>
            </a:r>
            <a:r>
              <a:rPr lang="en-US"/>
              <a:t> , </a:t>
            </a:r>
            <a:r>
              <a:rPr lang="en-US" err="1"/>
              <a:t>nepiemēroti</a:t>
            </a:r>
            <a:r>
              <a:rPr lang="en-US"/>
              <a:t> </a:t>
            </a:r>
            <a:r>
              <a:rPr lang="en-US" err="1"/>
              <a:t>apavi</a:t>
            </a:r>
            <a:r>
              <a:rPr lang="en-US"/>
              <a:t> (</a:t>
            </a:r>
            <a:r>
              <a:rPr lang="en-US" err="1"/>
              <a:t>apavu</a:t>
            </a:r>
            <a:r>
              <a:rPr lang="en-US"/>
              <a:t> </a:t>
            </a:r>
            <a:r>
              <a:rPr lang="en-US" err="1"/>
              <a:t>zoles</a:t>
            </a:r>
            <a:r>
              <a:rPr lang="en-US"/>
              <a:t> </a:t>
            </a:r>
            <a:r>
              <a:rPr lang="en-US" err="1"/>
              <a:t>materiāls</a:t>
            </a:r>
            <a:r>
              <a:rPr lang="en-US"/>
              <a:t>, kas </a:t>
            </a:r>
            <a:r>
              <a:rPr lang="en-US" err="1"/>
              <a:t>nenovērš</a:t>
            </a:r>
            <a:r>
              <a:rPr lang="en-US"/>
              <a:t> </a:t>
            </a:r>
            <a:r>
              <a:rPr lang="en-US" err="1"/>
              <a:t>slīdēšanu</a:t>
            </a:r>
            <a:r>
              <a:rPr lang="en-US"/>
              <a:t>) </a:t>
            </a:r>
            <a:endParaRPr lang="en-US">
              <a:cs typeface="Calibri"/>
            </a:endParaRPr>
          </a:p>
          <a:p>
            <a:r>
              <a:rPr lang="en-US"/>
              <a:t>un </a:t>
            </a:r>
            <a:r>
              <a:rPr lang="en-US" err="1"/>
              <a:t>nokrituši</a:t>
            </a:r>
            <a:r>
              <a:rPr lang="en-US"/>
              <a:t> </a:t>
            </a:r>
            <a:r>
              <a:rPr lang="en-US" err="1"/>
              <a:t>priekšmeti</a:t>
            </a:r>
            <a:r>
              <a:rPr lang="en-US"/>
              <a:t>, </a:t>
            </a:r>
            <a:r>
              <a:rPr lang="en-US" err="1"/>
              <a:t>kuri</a:t>
            </a:r>
            <a:r>
              <a:rPr lang="en-US"/>
              <a:t> </a:t>
            </a:r>
            <a:r>
              <a:rPr lang="en-US" err="1"/>
              <a:t>pēc</a:t>
            </a:r>
            <a:r>
              <a:rPr lang="en-US"/>
              <a:t> </a:t>
            </a:r>
            <a:r>
              <a:rPr lang="en-US" err="1"/>
              <a:t>uzkāpšanas</a:t>
            </a:r>
            <a:r>
              <a:rPr lang="en-US"/>
              <a:t> </a:t>
            </a:r>
            <a:r>
              <a:rPr lang="en-US" err="1"/>
              <a:t>tiem</a:t>
            </a:r>
            <a:r>
              <a:rPr lang="en-US"/>
              <a:t> </a:t>
            </a:r>
            <a:r>
              <a:rPr lang="en-US" err="1"/>
              <a:t>rada</a:t>
            </a:r>
            <a:r>
              <a:rPr lang="en-US"/>
              <a:t> to </a:t>
            </a:r>
            <a:r>
              <a:rPr lang="en-US" err="1"/>
              <a:t>slīdēšanu</a:t>
            </a:r>
            <a:r>
              <a:rPr lang="en-US"/>
              <a:t>. </a:t>
            </a:r>
            <a:r>
              <a:rPr lang="en-US" err="1"/>
              <a:t>Pēc</a:t>
            </a:r>
            <a:r>
              <a:rPr lang="en-US"/>
              <a:t> </a:t>
            </a:r>
            <a:r>
              <a:rPr lang="en-US" err="1"/>
              <a:t>slīdēšanas</a:t>
            </a:r>
            <a:r>
              <a:rPr lang="en-US"/>
              <a:t> </a:t>
            </a:r>
            <a:r>
              <a:rPr lang="en-US" err="1"/>
              <a:t>cilvēkiem</a:t>
            </a:r>
            <a:r>
              <a:rPr lang="en-US"/>
              <a:t> </a:t>
            </a:r>
            <a:r>
              <a:rPr lang="en-US" err="1"/>
              <a:t>iespējams</a:t>
            </a:r>
            <a:r>
              <a:rPr lang="en-US"/>
              <a:t> </a:t>
            </a:r>
            <a:r>
              <a:rPr lang="en-US" err="1"/>
              <a:t>gūst</a:t>
            </a:r>
            <a:r>
              <a:rPr lang="en-US"/>
              <a:t> </a:t>
            </a:r>
            <a:r>
              <a:rPr lang="en-US" err="1"/>
              <a:t>dažāda</a:t>
            </a:r>
            <a:r>
              <a:rPr lang="en-US"/>
              <a:t> </a:t>
            </a:r>
            <a:r>
              <a:rPr lang="en-US" err="1"/>
              <a:t>rakstura</a:t>
            </a:r>
            <a:r>
              <a:rPr lang="en-US"/>
              <a:t> traumas. </a:t>
            </a:r>
            <a:endParaRPr lang="en-US">
              <a:cs typeface="Calibri"/>
            </a:endParaRPr>
          </a:p>
          <a:p>
            <a:r>
              <a:rPr lang="en-US"/>
              <a:t>56. </a:t>
            </a:r>
            <a:r>
              <a:rPr lang="en-US" err="1"/>
              <a:t>Telpu</a:t>
            </a:r>
            <a:r>
              <a:rPr lang="en-US"/>
              <a:t> </a:t>
            </a:r>
            <a:r>
              <a:rPr lang="en-US" err="1"/>
              <a:t>grīdas</a:t>
            </a:r>
            <a:r>
              <a:rPr lang="en-US"/>
              <a:t>, </a:t>
            </a:r>
            <a:r>
              <a:rPr lang="en-US" err="1"/>
              <a:t>kāpnes</a:t>
            </a:r>
            <a:r>
              <a:rPr lang="en-US"/>
              <a:t>, </a:t>
            </a:r>
            <a:r>
              <a:rPr lang="en-US" err="1"/>
              <a:t>pandusus</a:t>
            </a:r>
            <a:r>
              <a:rPr lang="en-US"/>
              <a:t> un </a:t>
            </a:r>
            <a:r>
              <a:rPr lang="en-US" err="1"/>
              <a:t>lokālās</a:t>
            </a:r>
            <a:r>
              <a:rPr lang="en-US"/>
              <a:t> </a:t>
            </a:r>
            <a:r>
              <a:rPr lang="en-US" err="1"/>
              <a:t>uzbrauktuves</a:t>
            </a:r>
            <a:r>
              <a:rPr lang="en-US"/>
              <a:t> </a:t>
            </a:r>
            <a:r>
              <a:rPr lang="en-US" err="1"/>
              <a:t>ierīko</a:t>
            </a:r>
            <a:r>
              <a:rPr lang="en-US"/>
              <a:t> un </a:t>
            </a:r>
            <a:r>
              <a:rPr lang="en-US" err="1"/>
              <a:t>uztur</a:t>
            </a:r>
            <a:r>
              <a:rPr lang="en-US"/>
              <a:t> </a:t>
            </a:r>
            <a:r>
              <a:rPr lang="en-US" err="1"/>
              <a:t>tā</a:t>
            </a:r>
            <a:r>
              <a:rPr lang="en-US"/>
              <a:t>, </a:t>
            </a:r>
            <a:r>
              <a:rPr lang="en-US" err="1"/>
              <a:t>lai</a:t>
            </a:r>
            <a:r>
              <a:rPr lang="en-US"/>
              <a:t> </a:t>
            </a:r>
            <a:r>
              <a:rPr lang="en-US" err="1"/>
              <a:t>tās</a:t>
            </a:r>
            <a:r>
              <a:rPr lang="en-US"/>
              <a:t> nav </a:t>
            </a:r>
            <a:r>
              <a:rPr lang="en-US" err="1"/>
              <a:t>slidenas</a:t>
            </a:r>
            <a:r>
              <a:rPr lang="en-US"/>
              <a:t>, </a:t>
            </a:r>
            <a:r>
              <a:rPr lang="en-US" err="1"/>
              <a:t>ar</a:t>
            </a:r>
            <a:r>
              <a:rPr lang="en-US"/>
              <a:t> </a:t>
            </a:r>
            <a:r>
              <a:rPr lang="en-US" err="1"/>
              <a:t>bīstamiem</a:t>
            </a:r>
            <a:r>
              <a:rPr lang="en-US"/>
              <a:t> </a:t>
            </a:r>
            <a:r>
              <a:rPr lang="en-US" err="1"/>
              <a:t>izciļņiem</a:t>
            </a:r>
            <a:r>
              <a:rPr lang="en-US"/>
              <a:t>, </a:t>
            </a:r>
            <a:r>
              <a:rPr lang="en-US" err="1"/>
              <a:t>caurumiem</a:t>
            </a:r>
            <a:r>
              <a:rPr lang="en-US"/>
              <a:t> </a:t>
            </a:r>
            <a:r>
              <a:rPr lang="en-US" err="1"/>
              <a:t>vai</a:t>
            </a:r>
            <a:r>
              <a:rPr lang="en-US"/>
              <a:t> </a:t>
            </a:r>
            <a:r>
              <a:rPr lang="en-US" err="1"/>
              <a:t>slīpumiem</a:t>
            </a:r>
            <a:r>
              <a:rPr lang="en-US"/>
              <a:t> </a:t>
            </a:r>
          </a:p>
          <a:p>
            <a:r>
              <a:rPr lang="en-US"/>
              <a:t>un </a:t>
            </a:r>
            <a:r>
              <a:rPr lang="en-US" err="1"/>
              <a:t>tādējādi</a:t>
            </a:r>
            <a:r>
              <a:rPr lang="en-US"/>
              <a:t> </a:t>
            </a:r>
            <a:r>
              <a:rPr lang="en-US" err="1"/>
              <a:t>pasargātu</a:t>
            </a:r>
            <a:r>
              <a:rPr lang="en-US"/>
              <a:t> </a:t>
            </a:r>
            <a:r>
              <a:rPr lang="en-US" err="1"/>
              <a:t>cilvēkus</a:t>
            </a:r>
            <a:r>
              <a:rPr lang="en-US"/>
              <a:t> no </a:t>
            </a:r>
            <a:r>
              <a:rPr lang="en-US" err="1"/>
              <a:t>nokrišanas</a:t>
            </a:r>
            <a:r>
              <a:rPr lang="en-US"/>
              <a:t>, </a:t>
            </a:r>
            <a:r>
              <a:rPr lang="en-US" err="1"/>
              <a:t>paslīdēšanas</a:t>
            </a:r>
            <a:r>
              <a:rPr lang="en-US"/>
              <a:t> </a:t>
            </a:r>
            <a:r>
              <a:rPr lang="en-US" err="1"/>
              <a:t>vai</a:t>
            </a:r>
            <a:r>
              <a:rPr lang="en-US"/>
              <a:t> </a:t>
            </a:r>
            <a:r>
              <a:rPr lang="en-US" err="1"/>
              <a:t>savainošanās</a:t>
            </a:r>
            <a:r>
              <a:rPr lang="en-US"/>
              <a:t>. 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2646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iekštelpās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2131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Ārtelpā</a:t>
            </a:r>
            <a:r>
              <a:rPr lang="en-US">
                <a:cs typeface="Calibri"/>
              </a:rPr>
              <a:t>! </a:t>
            </a:r>
            <a:r>
              <a:rPr lang="en-US" err="1">
                <a:cs typeface="Calibri"/>
              </a:rPr>
              <a:t>Ēkas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īpašniekam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jāseko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līdzi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arī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ēkas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pieejai</a:t>
            </a:r>
            <a:r>
              <a:rPr lang="en-US">
                <a:cs typeface="Calibri"/>
              </a:rPr>
              <a:t> (</a:t>
            </a:r>
            <a:r>
              <a:rPr lang="en-US" err="1">
                <a:cs typeface="Calibri"/>
              </a:rPr>
              <a:t>ārtelpu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kāpnēm</a:t>
            </a:r>
            <a:r>
              <a:rPr lang="en-US">
                <a:cs typeface="Calibri"/>
              </a:rPr>
              <a:t>). </a:t>
            </a:r>
            <a:r>
              <a:rPr lang="en-US" err="1">
                <a:cs typeface="Calibri"/>
              </a:rPr>
              <a:t>Īpaši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lietus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laikā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slīdamība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ziemā</a:t>
            </a:r>
            <a:r>
              <a:rPr lang="en-US">
                <a:cs typeface="Calibri"/>
              </a:rPr>
              <a:t> - </a:t>
            </a:r>
            <a:r>
              <a:rPr lang="en-US" err="1">
                <a:cs typeface="Calibri"/>
              </a:rPr>
              <a:t>sniegs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ledus</a:t>
            </a:r>
            <a:r>
              <a:rPr lang="en-US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73007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Krišana</a:t>
            </a:r>
            <a:r>
              <a:rPr lang="en-US"/>
              <a:t>- </a:t>
            </a:r>
            <a:r>
              <a:rPr lang="en-US" err="1"/>
              <a:t>materiāla</a:t>
            </a:r>
            <a:r>
              <a:rPr lang="en-US"/>
              <a:t> </a:t>
            </a:r>
            <a:r>
              <a:rPr lang="en-US" err="1"/>
              <a:t>objekta</a:t>
            </a:r>
            <a:r>
              <a:rPr lang="en-US"/>
              <a:t> </a:t>
            </a:r>
            <a:r>
              <a:rPr lang="en-US" err="1"/>
              <a:t>brīva</a:t>
            </a:r>
            <a:r>
              <a:rPr lang="en-US"/>
              <a:t> </a:t>
            </a:r>
            <a:r>
              <a:rPr lang="en-US" err="1"/>
              <a:t>vertikālā</a:t>
            </a:r>
            <a:r>
              <a:rPr lang="en-US"/>
              <a:t> </a:t>
            </a:r>
            <a:r>
              <a:rPr lang="en-US" err="1"/>
              <a:t>kustība</a:t>
            </a:r>
            <a:r>
              <a:rPr lang="en-US"/>
              <a:t> </a:t>
            </a:r>
            <a:r>
              <a:rPr lang="en-US" err="1"/>
              <a:t>smaguma</a:t>
            </a:r>
            <a:r>
              <a:rPr lang="en-US"/>
              <a:t> </a:t>
            </a:r>
            <a:r>
              <a:rPr lang="en-US" err="1"/>
              <a:t>spēka</a:t>
            </a:r>
            <a:r>
              <a:rPr lang="en-US"/>
              <a:t> </a:t>
            </a:r>
            <a:r>
              <a:rPr lang="en-US" err="1"/>
              <a:t>iespaidā</a:t>
            </a:r>
            <a:r>
              <a:rPr lang="en-US"/>
              <a:t>. </a:t>
            </a:r>
            <a:r>
              <a:rPr lang="en-US" err="1"/>
              <a:t>Līdzsvara</a:t>
            </a:r>
            <a:r>
              <a:rPr lang="en-US"/>
              <a:t> </a:t>
            </a:r>
            <a:r>
              <a:rPr lang="en-US" err="1"/>
              <a:t>zaudēšana</a:t>
            </a:r>
            <a:r>
              <a:rPr lang="en-US"/>
              <a:t> </a:t>
            </a:r>
            <a:r>
              <a:rPr lang="en-US" err="1"/>
              <a:t>atrodoties</a:t>
            </a:r>
            <a:r>
              <a:rPr lang="en-US"/>
              <a:t> </a:t>
            </a:r>
            <a:r>
              <a:rPr lang="en-US" err="1"/>
              <a:t>kustībā</a:t>
            </a:r>
            <a:r>
              <a:rPr lang="en-US"/>
              <a:t> un </a:t>
            </a:r>
            <a:r>
              <a:rPr lang="en-US" err="1"/>
              <a:t>atduroties</a:t>
            </a:r>
            <a:r>
              <a:rPr lang="en-US"/>
              <a:t> </a:t>
            </a:r>
            <a:r>
              <a:rPr lang="en-US" err="1"/>
              <a:t>pret</a:t>
            </a:r>
            <a:r>
              <a:rPr lang="en-US"/>
              <a:t> </a:t>
            </a:r>
            <a:r>
              <a:rPr lang="en-US" err="1"/>
              <a:t>grūti</a:t>
            </a:r>
            <a:r>
              <a:rPr lang="en-US"/>
              <a:t> </a:t>
            </a:r>
            <a:r>
              <a:rPr lang="en-US" err="1"/>
              <a:t>pamanāmu</a:t>
            </a:r>
            <a:r>
              <a:rPr lang="en-US"/>
              <a:t> </a:t>
            </a:r>
            <a:r>
              <a:rPr lang="en-US" err="1"/>
              <a:t>šķērsli</a:t>
            </a:r>
            <a:r>
              <a:rPr lang="en-US"/>
              <a:t> </a:t>
            </a:r>
          </a:p>
          <a:p>
            <a:r>
              <a:rPr lang="en-US" err="1"/>
              <a:t>vai</a:t>
            </a:r>
            <a:r>
              <a:rPr lang="en-US"/>
              <a:t> </a:t>
            </a:r>
            <a:r>
              <a:rPr lang="en-US" err="1"/>
              <a:t>zaudējot</a:t>
            </a:r>
            <a:r>
              <a:rPr lang="en-US"/>
              <a:t> </a:t>
            </a:r>
            <a:r>
              <a:rPr lang="en-US" err="1"/>
              <a:t>pamatni</a:t>
            </a:r>
            <a:r>
              <a:rPr lang="en-US"/>
              <a:t> </a:t>
            </a:r>
            <a:r>
              <a:rPr lang="en-US" err="1"/>
              <a:t>zem</a:t>
            </a:r>
            <a:r>
              <a:rPr lang="en-US"/>
              <a:t> </a:t>
            </a:r>
            <a:r>
              <a:rPr lang="en-US" err="1"/>
              <a:t>kājām</a:t>
            </a:r>
            <a:r>
              <a:rPr lang="en-US"/>
              <a:t>. </a:t>
            </a:r>
            <a:r>
              <a:rPr lang="en-US" err="1"/>
              <a:t>Pēc</a:t>
            </a:r>
            <a:r>
              <a:rPr lang="en-US"/>
              <a:t> </a:t>
            </a:r>
            <a:r>
              <a:rPr lang="en-US" err="1"/>
              <a:t>krišanas</a:t>
            </a:r>
            <a:r>
              <a:rPr lang="en-US"/>
              <a:t> </a:t>
            </a:r>
            <a:r>
              <a:rPr lang="en-US" err="1"/>
              <a:t>cilvēkiem</a:t>
            </a:r>
            <a:r>
              <a:rPr lang="en-US"/>
              <a:t> </a:t>
            </a:r>
            <a:r>
              <a:rPr lang="en-US" err="1"/>
              <a:t>iespējams</a:t>
            </a:r>
            <a:r>
              <a:rPr lang="en-US"/>
              <a:t> </a:t>
            </a:r>
            <a:r>
              <a:rPr lang="en-US" err="1"/>
              <a:t>gūt</a:t>
            </a:r>
            <a:r>
              <a:rPr lang="en-US"/>
              <a:t> </a:t>
            </a:r>
            <a:r>
              <a:rPr lang="en-US" err="1"/>
              <a:t>dažāda</a:t>
            </a:r>
            <a:r>
              <a:rPr lang="en-US"/>
              <a:t> </a:t>
            </a:r>
            <a:r>
              <a:rPr lang="en-US" err="1"/>
              <a:t>rakstura</a:t>
            </a:r>
            <a:r>
              <a:rPr lang="en-US"/>
              <a:t> traumas un </a:t>
            </a:r>
            <a:r>
              <a:rPr lang="en-US" err="1"/>
              <a:t>arī</a:t>
            </a:r>
            <a:r>
              <a:rPr lang="en-US"/>
              <a:t> </a:t>
            </a:r>
            <a:r>
              <a:rPr lang="en-US" err="1"/>
              <a:t>nāvējošas</a:t>
            </a:r>
            <a:r>
              <a:rPr lang="en-US"/>
              <a:t> traumas.  </a:t>
            </a:r>
            <a:endParaRPr lang="en-US">
              <a:cs typeface="Calibri"/>
            </a:endParaRPr>
          </a:p>
          <a:p>
            <a:r>
              <a:rPr lang="en-US" b="1" err="1"/>
              <a:t>Būvju</a:t>
            </a:r>
            <a:r>
              <a:rPr lang="en-US" b="1"/>
              <a:t> </a:t>
            </a:r>
            <a:r>
              <a:rPr lang="en-US" b="1" err="1"/>
              <a:t>vispārīgo</a:t>
            </a:r>
            <a:r>
              <a:rPr lang="en-US" b="1"/>
              <a:t> </a:t>
            </a:r>
            <a:r>
              <a:rPr lang="en-US" b="1" err="1"/>
              <a:t>prasību</a:t>
            </a:r>
            <a:r>
              <a:rPr lang="en-US" b="1"/>
              <a:t> </a:t>
            </a:r>
            <a:r>
              <a:rPr lang="en-US" b="1" err="1"/>
              <a:t>būvnormatīvs</a:t>
            </a:r>
            <a:r>
              <a:rPr lang="en-US" b="1"/>
              <a:t> LBN 200-21</a:t>
            </a:r>
            <a:endParaRPr lang="en-US" b="1">
              <a:cs typeface="Calibri"/>
            </a:endParaRPr>
          </a:p>
          <a:p>
            <a:r>
              <a:rPr lang="en-US" b="1" err="1">
                <a:cs typeface="Calibri"/>
              </a:rPr>
              <a:t>Situācija</a:t>
            </a:r>
            <a:r>
              <a:rPr lang="en-US" b="1">
                <a:cs typeface="Calibri"/>
              </a:rPr>
              <a:t> </a:t>
            </a:r>
            <a:r>
              <a:rPr lang="en-US" b="1" err="1">
                <a:cs typeface="Calibri"/>
              </a:rPr>
              <a:t>bērnudārzā</a:t>
            </a:r>
            <a:r>
              <a:rPr lang="en-US" b="1">
                <a:cs typeface="Calibri"/>
              </a:rPr>
              <a:t> - </a:t>
            </a:r>
            <a:r>
              <a:rPr lang="en-US" b="1" err="1">
                <a:cs typeface="Calibri"/>
              </a:rPr>
              <a:t>ārējās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kāpnes</a:t>
            </a:r>
            <a:r>
              <a:rPr lang="en-US" b="1">
                <a:cs typeface="Calibri"/>
              </a:rPr>
              <a:t>; </a:t>
            </a:r>
            <a:r>
              <a:rPr lang="en-US" b="1" err="1">
                <a:cs typeface="Calibri"/>
              </a:rPr>
              <a:t>veica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ēkas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siltināšanu</a:t>
            </a:r>
            <a:r>
              <a:rPr lang="en-US" b="1">
                <a:cs typeface="Calibri"/>
              </a:rPr>
              <a:t> un </a:t>
            </a:r>
            <a:r>
              <a:rPr lang="en-US" b="1" err="1">
                <a:cs typeface="Calibri"/>
              </a:rPr>
              <a:t>aizmirsa</a:t>
            </a:r>
            <a:r>
              <a:rPr lang="en-US" b="1">
                <a:cs typeface="Calibri"/>
              </a:rPr>
              <a:t> (</a:t>
            </a:r>
            <a:r>
              <a:rPr lang="en-US" b="1" err="1">
                <a:cs typeface="Calibri"/>
              </a:rPr>
              <a:t>neiedomājās</a:t>
            </a:r>
            <a:r>
              <a:rPr lang="en-US" b="1">
                <a:cs typeface="Calibri"/>
              </a:rPr>
              <a:t>) </a:t>
            </a:r>
            <a:r>
              <a:rPr lang="en-US" b="1" err="1">
                <a:cs typeface="Calibri"/>
              </a:rPr>
              <a:t>novērst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lietošanas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bīstamības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risku</a:t>
            </a:r>
            <a:r>
              <a:rPr lang="en-US" b="1">
                <a:cs typeface="Calibri"/>
              </a:rPr>
              <a:t>. </a:t>
            </a:r>
          </a:p>
          <a:p>
            <a:r>
              <a:rPr lang="en-US" b="1" err="1">
                <a:cs typeface="Calibri"/>
              </a:rPr>
              <a:t>Nenorobežoti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kāpņu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logi</a:t>
            </a:r>
            <a:r>
              <a:rPr lang="en-US" b="1">
                <a:cs typeface="Calibri"/>
              </a:rPr>
              <a:t> – </a:t>
            </a:r>
            <a:r>
              <a:rPr lang="en-US" b="1" err="1">
                <a:cs typeface="Calibri"/>
              </a:rPr>
              <a:t>skolas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ēkā</a:t>
            </a:r>
            <a:r>
              <a:rPr lang="en-US" b="1">
                <a:cs typeface="Calibri"/>
              </a:rPr>
              <a:t>. </a:t>
            </a:r>
          </a:p>
          <a:p>
            <a:r>
              <a:rPr lang="en-US" b="1" err="1">
                <a:cs typeface="Calibri"/>
              </a:rPr>
              <a:t>Ir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bijis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gadījums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arī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baznīcas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ēkā</a:t>
            </a:r>
            <a:r>
              <a:rPr lang="en-US" b="1">
                <a:cs typeface="Calibri"/>
              </a:rPr>
              <a:t>, jo </a:t>
            </a:r>
            <a:r>
              <a:rPr lang="en-US" b="1" err="1">
                <a:cs typeface="Calibri"/>
              </a:rPr>
              <a:t>līdzīga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rakstura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bīstamība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bijusi</a:t>
            </a:r>
            <a:r>
              <a:rPr lang="en-US" b="1">
                <a:cs typeface="Calibri"/>
              </a:rPr>
              <a:t> - </a:t>
            </a:r>
            <a:r>
              <a:rPr lang="en-US" b="1" err="1">
                <a:cs typeface="Calibri"/>
              </a:rPr>
              <a:t>iepējama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nokrišana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koristiem</a:t>
            </a:r>
            <a:r>
              <a:rPr lang="en-US" b="1">
                <a:cs typeface="Calibri"/>
              </a:rPr>
              <a:t> (</a:t>
            </a:r>
            <a:r>
              <a:rPr lang="en-US" b="1" err="1">
                <a:cs typeface="Calibri"/>
              </a:rPr>
              <a:t>atrast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labāku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vārdu</a:t>
            </a:r>
            <a:r>
              <a:rPr lang="en-US" b="1">
                <a:cs typeface="Calibri"/>
              </a:rPr>
              <a:t>!). </a:t>
            </a:r>
          </a:p>
          <a:p>
            <a:endParaRPr lang="en-US"/>
          </a:p>
          <a:p>
            <a:r>
              <a:rPr lang="en-US"/>
              <a:t>64. </a:t>
            </a:r>
            <a:r>
              <a:rPr lang="en-US" err="1"/>
              <a:t>Ar</a:t>
            </a:r>
            <a:r>
              <a:rPr lang="en-US"/>
              <a:t> </a:t>
            </a:r>
            <a:r>
              <a:rPr lang="en-US" err="1"/>
              <a:t>margām</a:t>
            </a:r>
            <a:r>
              <a:rPr lang="en-US"/>
              <a:t> </a:t>
            </a:r>
            <a:r>
              <a:rPr lang="en-US" err="1"/>
              <a:t>vai</a:t>
            </a:r>
            <a:r>
              <a:rPr lang="en-US"/>
              <a:t> </a:t>
            </a:r>
            <a:r>
              <a:rPr lang="en-US" err="1"/>
              <a:t>citām</a:t>
            </a:r>
            <a:r>
              <a:rPr lang="en-US"/>
              <a:t> </a:t>
            </a:r>
            <a:r>
              <a:rPr lang="en-US" err="1"/>
              <a:t>norobežojošām</a:t>
            </a:r>
            <a:r>
              <a:rPr lang="en-US"/>
              <a:t> </a:t>
            </a:r>
            <a:r>
              <a:rPr lang="en-US" err="1"/>
              <a:t>konstrukcijām</a:t>
            </a:r>
            <a:r>
              <a:rPr lang="en-US"/>
              <a:t>, </a:t>
            </a:r>
            <a:r>
              <a:rPr lang="en-US" err="1"/>
              <a:t>kuras</a:t>
            </a:r>
            <a:r>
              <a:rPr lang="en-US"/>
              <a:t> </a:t>
            </a:r>
            <a:r>
              <a:rPr lang="en-US" err="1"/>
              <a:t>kontrastē</a:t>
            </a:r>
            <a:r>
              <a:rPr lang="en-US"/>
              <a:t> </a:t>
            </a:r>
            <a:r>
              <a:rPr lang="en-US" err="1"/>
              <a:t>ar</a:t>
            </a:r>
            <a:r>
              <a:rPr lang="en-US"/>
              <a:t> </a:t>
            </a:r>
            <a:r>
              <a:rPr lang="en-US" err="1"/>
              <a:t>apkārtējo</a:t>
            </a:r>
            <a:r>
              <a:rPr lang="en-US"/>
              <a:t> </a:t>
            </a:r>
            <a:r>
              <a:rPr lang="en-US" err="1"/>
              <a:t>vidi</a:t>
            </a:r>
            <a:r>
              <a:rPr lang="en-US"/>
              <a:t> un kas nav </a:t>
            </a:r>
            <a:r>
              <a:rPr lang="en-US" err="1"/>
              <a:t>zemākas</a:t>
            </a:r>
            <a:r>
              <a:rPr lang="en-US"/>
              <a:t> par 1,1 </a:t>
            </a:r>
            <a:r>
              <a:rPr lang="en-US" err="1"/>
              <a:t>metru</a:t>
            </a:r>
            <a:r>
              <a:rPr lang="en-US"/>
              <a:t>, </a:t>
            </a:r>
            <a:r>
              <a:rPr lang="en-US" err="1"/>
              <a:t>aprīko</a:t>
            </a:r>
            <a:r>
              <a:rPr lang="en-US"/>
              <a:t>: </a:t>
            </a:r>
            <a:endParaRPr lang="en-US">
              <a:cs typeface="Calibri"/>
            </a:endParaRPr>
          </a:p>
          <a:p>
            <a:r>
              <a:rPr lang="en-US"/>
              <a:t>64.1. </a:t>
            </a:r>
            <a:r>
              <a:rPr lang="en-US" err="1"/>
              <a:t>atklātas</a:t>
            </a:r>
            <a:r>
              <a:rPr lang="en-US"/>
              <a:t> </a:t>
            </a:r>
            <a:r>
              <a:rPr lang="en-US" err="1"/>
              <a:t>telpas</a:t>
            </a:r>
            <a:r>
              <a:rPr lang="en-US"/>
              <a:t> </a:t>
            </a:r>
            <a:r>
              <a:rPr lang="en-US" err="1"/>
              <a:t>daļas</a:t>
            </a:r>
            <a:r>
              <a:rPr lang="en-US"/>
              <a:t>, kuru </a:t>
            </a:r>
            <a:r>
              <a:rPr lang="en-US" err="1"/>
              <a:t>grīdas</a:t>
            </a:r>
            <a:r>
              <a:rPr lang="en-US"/>
              <a:t> </a:t>
            </a:r>
            <a:r>
              <a:rPr lang="en-US" err="1"/>
              <a:t>līmeņu</a:t>
            </a:r>
            <a:r>
              <a:rPr lang="en-US"/>
              <a:t> </a:t>
            </a:r>
            <a:r>
              <a:rPr lang="en-US" err="1"/>
              <a:t>starpība</a:t>
            </a:r>
            <a:r>
              <a:rPr lang="en-US"/>
              <a:t> </a:t>
            </a:r>
            <a:r>
              <a:rPr lang="en-US" err="1"/>
              <a:t>vertikālajā</a:t>
            </a:r>
            <a:r>
              <a:rPr lang="en-US"/>
              <a:t> </a:t>
            </a:r>
            <a:r>
              <a:rPr lang="en-US" err="1"/>
              <a:t>projekcijā</a:t>
            </a:r>
            <a:r>
              <a:rPr lang="en-US"/>
              <a:t> </a:t>
            </a:r>
            <a:r>
              <a:rPr lang="en-US" err="1"/>
              <a:t>ir</a:t>
            </a:r>
            <a:r>
              <a:rPr lang="en-US"/>
              <a:t> </a:t>
            </a:r>
            <a:r>
              <a:rPr lang="en-US" err="1"/>
              <a:t>lielāka</a:t>
            </a:r>
            <a:r>
              <a:rPr lang="en-US"/>
              <a:t> par 0,45 </a:t>
            </a:r>
            <a:r>
              <a:rPr lang="en-US" err="1"/>
              <a:t>metriem</a:t>
            </a:r>
            <a:r>
              <a:rPr lang="en-US"/>
              <a:t>; </a:t>
            </a:r>
            <a:endParaRPr lang="en-US">
              <a:cs typeface="Calibri"/>
            </a:endParaRPr>
          </a:p>
          <a:p>
            <a:r>
              <a:rPr lang="en-US"/>
              <a:t>64.2. </a:t>
            </a:r>
            <a:r>
              <a:rPr lang="en-US" err="1"/>
              <a:t>ārējās</a:t>
            </a:r>
            <a:r>
              <a:rPr lang="en-US"/>
              <a:t> un </a:t>
            </a:r>
            <a:r>
              <a:rPr lang="en-US" err="1"/>
              <a:t>iekšējās</a:t>
            </a:r>
            <a:r>
              <a:rPr lang="en-US"/>
              <a:t> </a:t>
            </a:r>
            <a:r>
              <a:rPr lang="en-US" err="1"/>
              <a:t>kāpnes</a:t>
            </a:r>
            <a:r>
              <a:rPr lang="en-US"/>
              <a:t>, ja </a:t>
            </a:r>
            <a:r>
              <a:rPr lang="en-US" err="1"/>
              <a:t>tās</a:t>
            </a:r>
            <a:r>
              <a:rPr lang="en-US"/>
              <a:t> </a:t>
            </a:r>
            <a:r>
              <a:rPr lang="en-US" err="1"/>
              <a:t>savieno</a:t>
            </a:r>
            <a:r>
              <a:rPr lang="en-US"/>
              <a:t> </a:t>
            </a:r>
            <a:r>
              <a:rPr lang="en-US" err="1"/>
              <a:t>telpas</a:t>
            </a:r>
            <a:r>
              <a:rPr lang="en-US"/>
              <a:t>, kuru </a:t>
            </a:r>
            <a:r>
              <a:rPr lang="en-US" err="1"/>
              <a:t>grīdas</a:t>
            </a:r>
            <a:r>
              <a:rPr lang="en-US"/>
              <a:t> </a:t>
            </a:r>
            <a:r>
              <a:rPr lang="en-US" err="1"/>
              <a:t>līmeņu</a:t>
            </a:r>
            <a:r>
              <a:rPr lang="en-US"/>
              <a:t> </a:t>
            </a:r>
            <a:r>
              <a:rPr lang="en-US" err="1"/>
              <a:t>starpība</a:t>
            </a:r>
            <a:r>
              <a:rPr lang="en-US"/>
              <a:t> </a:t>
            </a:r>
            <a:r>
              <a:rPr lang="en-US" err="1"/>
              <a:t>vertikālajā</a:t>
            </a:r>
            <a:r>
              <a:rPr lang="en-US"/>
              <a:t> </a:t>
            </a:r>
            <a:r>
              <a:rPr lang="en-US" err="1"/>
              <a:t>projekcijā</a:t>
            </a:r>
            <a:r>
              <a:rPr lang="en-US"/>
              <a:t> </a:t>
            </a:r>
            <a:r>
              <a:rPr lang="en-US" err="1"/>
              <a:t>ir</a:t>
            </a:r>
            <a:r>
              <a:rPr lang="en-US"/>
              <a:t> </a:t>
            </a:r>
            <a:r>
              <a:rPr lang="en-US" err="1"/>
              <a:t>lielāka</a:t>
            </a:r>
            <a:r>
              <a:rPr lang="en-US"/>
              <a:t> par 0,45 </a:t>
            </a:r>
            <a:r>
              <a:rPr lang="en-US" err="1"/>
              <a:t>metriem</a:t>
            </a:r>
            <a:r>
              <a:rPr lang="en-US"/>
              <a:t>; 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3316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Horizontālais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aizpildījums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bija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skolas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ēkā</a:t>
            </a:r>
            <a:r>
              <a:rPr lang="en-US">
                <a:cs typeface="Calibri"/>
              </a:rPr>
              <a:t> - </a:t>
            </a:r>
            <a:r>
              <a:rPr lang="en-US" err="1">
                <a:cs typeface="Calibri"/>
              </a:rPr>
              <a:t>pakāpjas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skolnieki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uz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aizpildījuma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stieņiem</a:t>
            </a:r>
            <a:r>
              <a:rPr lang="en-US">
                <a:cs typeface="Calibri"/>
              </a:rPr>
              <a:t>. Ja </a:t>
            </a:r>
            <a:r>
              <a:rPr lang="en-US" err="1">
                <a:cs typeface="Calibri"/>
              </a:rPr>
              <a:t>ēkas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īpašnieks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uzskata</a:t>
            </a:r>
            <a:r>
              <a:rPr lang="en-US">
                <a:cs typeface="Calibri"/>
              </a:rPr>
              <a:t>, ka </a:t>
            </a:r>
            <a:r>
              <a:rPr lang="en-US" err="1">
                <a:cs typeface="Calibri"/>
              </a:rPr>
              <a:t>vertikālais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aizpildījums</a:t>
            </a:r>
            <a:r>
              <a:rPr lang="en-US">
                <a:cs typeface="Calibri"/>
              </a:rPr>
              <a:t> nav </a:t>
            </a:r>
            <a:r>
              <a:rPr lang="en-US" err="1">
                <a:cs typeface="Calibri"/>
              </a:rPr>
              <a:t>nepieciešams</a:t>
            </a:r>
            <a:r>
              <a:rPr lang="en-US">
                <a:cs typeface="Calibri"/>
              </a:rPr>
              <a:t> (nav </a:t>
            </a:r>
            <a:r>
              <a:rPr lang="en-US" err="1">
                <a:cs typeface="Calibri"/>
              </a:rPr>
              <a:t>estētisks</a:t>
            </a:r>
            <a:r>
              <a:rPr lang="en-US">
                <a:cs typeface="Calibri"/>
              </a:rPr>
              <a:t>), </a:t>
            </a:r>
            <a:r>
              <a:rPr lang="en-US" err="1">
                <a:cs typeface="Calibri"/>
              </a:rPr>
              <a:t>ir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risinājums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aizpildīt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ar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metāla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režģi</a:t>
            </a:r>
            <a:r>
              <a:rPr lang="en-US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45140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Sociālā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māja</a:t>
            </a:r>
            <a:r>
              <a:rPr lang="en-US">
                <a:cs typeface="Calibri"/>
              </a:rPr>
              <a:t>. </a:t>
            </a:r>
            <a:r>
              <a:rPr lang="en-US" err="1">
                <a:cs typeface="Calibri"/>
              </a:rPr>
              <a:t>Augstumam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būtu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jābūt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tādam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pašam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margām</a:t>
            </a:r>
            <a:r>
              <a:rPr lang="en-US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1143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err="1"/>
              <a:t>Sadursme</a:t>
            </a:r>
            <a:r>
              <a:rPr lang="en-US" err="1"/>
              <a:t>-strauja</a:t>
            </a:r>
            <a:r>
              <a:rPr lang="en-US"/>
              <a:t>, </a:t>
            </a:r>
            <a:r>
              <a:rPr lang="en-US" err="1"/>
              <a:t>parasti</a:t>
            </a:r>
            <a:r>
              <a:rPr lang="en-US"/>
              <a:t> </a:t>
            </a:r>
            <a:r>
              <a:rPr lang="en-US" err="1"/>
              <a:t>nejauša</a:t>
            </a:r>
            <a:r>
              <a:rPr lang="en-US"/>
              <a:t> (</a:t>
            </a:r>
            <a:r>
              <a:rPr lang="en-US" err="1"/>
              <a:t>piemēram</a:t>
            </a:r>
            <a:r>
              <a:rPr lang="en-US"/>
              <a:t>, </a:t>
            </a:r>
            <a:r>
              <a:rPr lang="en-US" err="1"/>
              <a:t>kustībā</a:t>
            </a:r>
            <a:r>
              <a:rPr lang="en-US"/>
              <a:t> </a:t>
            </a:r>
            <a:r>
              <a:rPr lang="en-US" err="1"/>
              <a:t>esošu</a:t>
            </a:r>
            <a:r>
              <a:rPr lang="en-US"/>
              <a:t> </a:t>
            </a:r>
            <a:r>
              <a:rPr lang="en-US" err="1"/>
              <a:t>vai</a:t>
            </a:r>
            <a:r>
              <a:rPr lang="en-US"/>
              <a:t> </a:t>
            </a:r>
            <a:r>
              <a:rPr lang="en-US" err="1"/>
              <a:t>nekustīgu</a:t>
            </a:r>
            <a:r>
              <a:rPr lang="en-US"/>
              <a:t> , </a:t>
            </a:r>
            <a:r>
              <a:rPr lang="en-US" err="1"/>
              <a:t>cilvēku</a:t>
            </a:r>
            <a:r>
              <a:rPr lang="en-US"/>
              <a:t>, </a:t>
            </a:r>
            <a:r>
              <a:rPr lang="en-US" err="1"/>
              <a:t>dzīvnieku</a:t>
            </a:r>
            <a:r>
              <a:rPr lang="en-US"/>
              <a:t>, </a:t>
            </a:r>
            <a:r>
              <a:rPr lang="en-US" err="1"/>
              <a:t>transportlīdzekļu</a:t>
            </a:r>
            <a:r>
              <a:rPr lang="en-US"/>
              <a:t>, </a:t>
            </a:r>
            <a:r>
              <a:rPr lang="en-US" err="1"/>
              <a:t>krītošu</a:t>
            </a:r>
            <a:endParaRPr lang="en-US" err="1">
              <a:cs typeface="Calibri"/>
            </a:endParaRPr>
          </a:p>
          <a:p>
            <a:r>
              <a:rPr lang="en-US"/>
              <a:t>, </a:t>
            </a:r>
            <a:r>
              <a:rPr lang="en-US" err="1"/>
              <a:t>lidojošu</a:t>
            </a:r>
            <a:r>
              <a:rPr lang="en-US"/>
              <a:t> un </a:t>
            </a:r>
            <a:r>
              <a:rPr lang="en-US" err="1"/>
              <a:t>peldošu</a:t>
            </a:r>
            <a:r>
              <a:rPr lang="en-US"/>
              <a:t> </a:t>
            </a:r>
            <a:r>
              <a:rPr lang="en-US" err="1"/>
              <a:t>priekšmetu</a:t>
            </a:r>
            <a:r>
              <a:rPr lang="en-US"/>
              <a:t>) </a:t>
            </a:r>
            <a:r>
              <a:rPr lang="en-US" err="1"/>
              <a:t>saskaršanās</a:t>
            </a:r>
            <a:r>
              <a:rPr lang="en-US"/>
              <a:t> </a:t>
            </a:r>
            <a:r>
              <a:rPr lang="en-US" err="1"/>
              <a:t>vienam</a:t>
            </a:r>
            <a:r>
              <a:rPr lang="en-US"/>
              <a:t> </a:t>
            </a:r>
            <a:r>
              <a:rPr lang="en-US" err="1"/>
              <a:t>ar</a:t>
            </a:r>
            <a:r>
              <a:rPr lang="en-US"/>
              <a:t> </a:t>
            </a:r>
            <a:r>
              <a:rPr lang="en-US" err="1"/>
              <a:t>otru</a:t>
            </a:r>
            <a:r>
              <a:rPr lang="en-US"/>
              <a:t>, </a:t>
            </a:r>
            <a:r>
              <a:rPr lang="en-US" err="1"/>
              <a:t>citam</a:t>
            </a:r>
            <a:r>
              <a:rPr lang="en-US"/>
              <a:t> </a:t>
            </a:r>
            <a:r>
              <a:rPr lang="en-US" err="1"/>
              <a:t>ar</a:t>
            </a:r>
            <a:r>
              <a:rPr lang="en-US"/>
              <a:t> </a:t>
            </a:r>
            <a:r>
              <a:rPr lang="en-US" err="1"/>
              <a:t>citu</a:t>
            </a:r>
            <a:r>
              <a:rPr lang="en-US"/>
              <a:t>. </a:t>
            </a:r>
            <a:endParaRPr lang="en-US">
              <a:cs typeface="Calibri"/>
            </a:endParaRPr>
          </a:p>
          <a:p>
            <a:r>
              <a:rPr lang="en-US" err="1"/>
              <a:t>Pēc</a:t>
            </a:r>
            <a:r>
              <a:rPr lang="en-US"/>
              <a:t> </a:t>
            </a:r>
            <a:r>
              <a:rPr lang="en-US" err="1"/>
              <a:t>sadursmes</a:t>
            </a:r>
            <a:r>
              <a:rPr lang="en-US"/>
              <a:t> </a:t>
            </a:r>
            <a:r>
              <a:rPr lang="en-US" err="1"/>
              <a:t>cilvēkiem</a:t>
            </a:r>
            <a:r>
              <a:rPr lang="en-US"/>
              <a:t> </a:t>
            </a:r>
            <a:r>
              <a:rPr lang="en-US" err="1"/>
              <a:t>iespējams</a:t>
            </a:r>
            <a:r>
              <a:rPr lang="en-US"/>
              <a:t> </a:t>
            </a:r>
            <a:r>
              <a:rPr lang="en-US" err="1"/>
              <a:t>gūst</a:t>
            </a:r>
            <a:r>
              <a:rPr lang="en-US"/>
              <a:t> </a:t>
            </a:r>
            <a:r>
              <a:rPr lang="en-US" err="1"/>
              <a:t>dažāda</a:t>
            </a:r>
            <a:r>
              <a:rPr lang="en-US"/>
              <a:t> </a:t>
            </a:r>
            <a:r>
              <a:rPr lang="en-US" err="1"/>
              <a:t>rakstura</a:t>
            </a:r>
            <a:r>
              <a:rPr lang="en-US"/>
              <a:t> traumas un </a:t>
            </a:r>
            <a:r>
              <a:rPr lang="en-US" err="1"/>
              <a:t>arī</a:t>
            </a:r>
            <a:r>
              <a:rPr lang="en-US"/>
              <a:t> </a:t>
            </a:r>
            <a:r>
              <a:rPr lang="en-US" err="1"/>
              <a:t>nāvējošas</a:t>
            </a:r>
            <a:r>
              <a:rPr lang="en-US"/>
              <a:t> traumas.  </a:t>
            </a:r>
          </a:p>
          <a:p>
            <a:r>
              <a:rPr lang="en-US" err="1">
                <a:cs typeface="Calibri"/>
              </a:rPr>
              <a:t>Marķējums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uz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stikla</a:t>
            </a:r>
            <a:r>
              <a:rPr lang="en-US">
                <a:cs typeface="Calibri"/>
              </a:rPr>
              <a:t> (</a:t>
            </a:r>
            <a:r>
              <a:rPr lang="en-US" err="1">
                <a:cs typeface="Calibri"/>
              </a:rPr>
              <a:t>viegli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pamanāmi</a:t>
            </a:r>
            <a:r>
              <a:rPr lang="en-US">
                <a:cs typeface="Calibri"/>
              </a:rPr>
              <a:t>. Jau agrāk.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608D30-51D5-4434-8A74-401C909CFEB7}" type="slidenum">
              <a:rPr lang="lv-LV" smtClean="0"/>
              <a:pPr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5875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B8787-F646-4501-A862-F1D6D30A721F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154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E0838-AB40-445A-8FC9-6EDEF8F03368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6122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037D5-4EB0-43AD-BF5D-E6BAFFED9260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7874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852" y="-1861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930D3-BF83-4C79-98B4-D60E3BBFDE96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195575"/>
            <a:ext cx="2743200" cy="365125"/>
          </a:xfrm>
        </p:spPr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/>
          <a:srcRect l="42765" t="13473" r="28727" b="56141"/>
          <a:stretch/>
        </p:blipFill>
        <p:spPr>
          <a:xfrm>
            <a:off x="0" y="0"/>
            <a:ext cx="2384083" cy="15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0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AB1E-907C-45A2-99A7-64E5F03267B4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4772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64563-D0C8-403D-86B6-93AAB89E2093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5591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4E601-96AB-4EB3-AEC6-BED519576316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03916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5189-6390-43DF-9E13-92987D68E0F4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1466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8BAB2-C859-4B1F-9806-937E6554A032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4533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D43D-D335-4095-8404-1DFADA601DD6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71575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B4A98-A2CD-4EC6-8246-94F35604F3ED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8693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2B8DA-DF14-4BB5-88A7-B72992F525C8}" type="datetime1">
              <a:rPr lang="lv-LV" smtClean="0"/>
              <a:pPr/>
              <a:t>17.07.2023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832BF-1DDA-4BBE-B340-68BC40090DFC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640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718755" y="6146216"/>
            <a:ext cx="2743200" cy="365125"/>
          </a:xfrm>
        </p:spPr>
        <p:txBody>
          <a:bodyPr/>
          <a:lstStyle/>
          <a:p>
            <a:fld id="{32F832BF-1DDA-4BBE-B340-68BC40090DFC}" type="slidenum">
              <a:rPr lang="lv-LV" smtClean="0"/>
              <a:pPr/>
              <a:t>1</a:t>
            </a:fld>
            <a:endParaRPr lang="lv-LV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2765" t="13473" r="28727" b="56141"/>
          <a:stretch/>
        </p:blipFill>
        <p:spPr>
          <a:xfrm>
            <a:off x="4264663" y="0"/>
            <a:ext cx="3672454" cy="2446421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1394234" y="5295504"/>
            <a:ext cx="9823010" cy="1215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lv-LV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lv-LV" sz="2000">
                <a:solidFill>
                  <a:schemeClr val="tx1"/>
                </a:solidFill>
              </a:rPr>
              <a:t>Būvdarbu kontroles departamenta</a:t>
            </a:r>
          </a:p>
          <a:p>
            <a:pPr algn="r"/>
            <a:r>
              <a:rPr lang="lv-LV" sz="2000">
                <a:solidFill>
                  <a:schemeClr val="tx1"/>
                </a:solidFill>
              </a:rPr>
              <a:t>Būvju ekspluatācijas kontroles nodaļas </a:t>
            </a:r>
            <a:endParaRPr lang="lv-LV" sz="2000">
              <a:solidFill>
                <a:schemeClr val="tx1"/>
              </a:solidFill>
              <a:cs typeface="Calibri"/>
            </a:endParaRPr>
          </a:p>
          <a:p>
            <a:pPr algn="r"/>
            <a:r>
              <a:rPr lang="lv-LV" sz="2000">
                <a:solidFill>
                  <a:schemeClr val="tx1"/>
                </a:solidFill>
              </a:rPr>
              <a:t>juriskonsulte </a:t>
            </a:r>
            <a:r>
              <a:rPr lang="lv-LV" sz="2000" b="1">
                <a:solidFill>
                  <a:schemeClr val="tx1"/>
                </a:solidFill>
              </a:rPr>
              <a:t>Dita Bārdiņa</a:t>
            </a:r>
            <a:endParaRPr lang="lv-LV" sz="2000" b="1">
              <a:solidFill>
                <a:schemeClr val="tx1"/>
              </a:solidFill>
              <a:cs typeface="Calibri"/>
            </a:endParaRPr>
          </a:p>
          <a:p>
            <a:pPr algn="r"/>
            <a:endParaRPr lang="lv-LV" sz="1600">
              <a:solidFill>
                <a:schemeClr val="tx1"/>
              </a:solidFill>
              <a:cs typeface="Calibri"/>
            </a:endParaRPr>
          </a:p>
          <a:p>
            <a:pPr algn="r"/>
            <a:endParaRPr lang="lv-LV" sz="16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D16C2-1821-42F1-AA5D-0D86D166113B}"/>
              </a:ext>
            </a:extLst>
          </p:cNvPr>
          <p:cNvSpPr txBox="1"/>
          <p:nvPr/>
        </p:nvSpPr>
        <p:spPr>
          <a:xfrm>
            <a:off x="1524000" y="3132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/>
              <a:t>Ēkas lietošanu ietekmējoši riski un savlaicīga to novēršana</a:t>
            </a:r>
          </a:p>
        </p:txBody>
      </p:sp>
    </p:spTree>
    <p:extLst>
      <p:ext uri="{BB962C8B-B14F-4D97-AF65-F5344CB8AC3E}">
        <p14:creationId xmlns:p14="http://schemas.microsoft.com/office/powerpoint/2010/main" val="415461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06B6-0724-4500-955B-3A22C2B8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060" y="158647"/>
            <a:ext cx="8933250" cy="1116405"/>
          </a:xfrm>
        </p:spPr>
        <p:txBody>
          <a:bodyPr>
            <a:normAutofit/>
          </a:bodyPr>
          <a:lstStyle/>
          <a:p>
            <a:r>
              <a:rPr lang="en-US" sz="4000" err="1">
                <a:latin typeface="Calibri Light"/>
                <a:ea typeface="+mj-lt"/>
                <a:cs typeface="+mj-lt"/>
              </a:rPr>
              <a:t>Krišana</a:t>
            </a:r>
            <a:endParaRPr lang="en-US" sz="4000" err="1">
              <a:latin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C0CDF-20B4-0B6B-3B81-E0D5F0D08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10</a:t>
            </a:fld>
            <a:endParaRPr lang="lv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820F9E-F3ED-E520-1C78-6C52EBA4903B}"/>
              </a:ext>
            </a:extLst>
          </p:cNvPr>
          <p:cNvSpPr txBox="1"/>
          <p:nvPr/>
        </p:nvSpPr>
        <p:spPr>
          <a:xfrm>
            <a:off x="7374133" y="4533064"/>
            <a:ext cx="38904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Margu </a:t>
            </a:r>
            <a:r>
              <a:rPr lang="en-US" err="1">
                <a:latin typeface="Times New Roman"/>
                <a:cs typeface="Times New Roman"/>
              </a:rPr>
              <a:t>aizpildījumu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b="1" err="1">
                <a:latin typeface="Times New Roman"/>
                <a:cs typeface="Times New Roman"/>
              </a:rPr>
              <a:t>veido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tā</a:t>
            </a:r>
            <a:r>
              <a:rPr lang="en-US">
                <a:latin typeface="Times New Roman"/>
                <a:cs typeface="Times New Roman"/>
              </a:rPr>
              <a:t>, </a:t>
            </a:r>
            <a:r>
              <a:rPr lang="en-US" err="1">
                <a:latin typeface="Times New Roman"/>
                <a:cs typeface="Times New Roman"/>
              </a:rPr>
              <a:t>lai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uz</a:t>
            </a:r>
            <a:r>
              <a:rPr lang="en-US">
                <a:latin typeface="Times New Roman"/>
                <a:cs typeface="Times New Roman"/>
              </a:rPr>
              <a:t> </a:t>
            </a:r>
            <a:r>
              <a:rPr lang="en-US" err="1">
                <a:latin typeface="Times New Roman"/>
                <a:cs typeface="Times New Roman"/>
              </a:rPr>
              <a:t>tām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nevarētu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pakāpties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vai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izspraukties</a:t>
            </a:r>
            <a:r>
              <a:rPr lang="en-US">
                <a:latin typeface="Times New Roman"/>
                <a:cs typeface="Times New Roman"/>
              </a:rPr>
              <a:t>. </a:t>
            </a:r>
            <a:r>
              <a:rPr lang="en-US" err="1">
                <a:latin typeface="Times New Roman"/>
                <a:cs typeface="Times New Roman"/>
              </a:rPr>
              <a:t>Attālumam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starp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margu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vertikālajiem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dalījumiem</a:t>
            </a:r>
            <a:r>
              <a:rPr lang="en-US">
                <a:latin typeface="Times New Roman"/>
                <a:cs typeface="Times New Roman"/>
              </a:rPr>
              <a:t> </a:t>
            </a:r>
            <a:r>
              <a:rPr lang="en-US" err="1">
                <a:latin typeface="Times New Roman"/>
                <a:cs typeface="Times New Roman"/>
              </a:rPr>
              <a:t>jābūt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lielākam</a:t>
            </a:r>
            <a:r>
              <a:rPr lang="en-US">
                <a:latin typeface="Times New Roman"/>
                <a:cs typeface="Times New Roman"/>
              </a:rPr>
              <a:t> par 0,12 m</a:t>
            </a:r>
          </a:p>
        </p:txBody>
      </p:sp>
      <p:pic>
        <p:nvPicPr>
          <p:cNvPr id="6" name="Picture 6" descr="A picture containing floor, indoor, wall, room&#10;&#10;Description automatically generated">
            <a:extLst>
              <a:ext uri="{FF2B5EF4-FFF2-40B4-BE49-F238E27FC236}">
                <a16:creationId xmlns:a16="http://schemas.microsoft.com/office/drawing/2014/main" id="{BDC69EF6-13D5-27CB-F891-20F1866A5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37" y="1618671"/>
            <a:ext cx="3375370" cy="1982284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9016AB2-DC92-B743-856E-D6D1A0AE0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759" y="1542299"/>
            <a:ext cx="4447458" cy="244148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036DE8A-A4B5-FCAD-A80F-D695CA4C04C3}"/>
              </a:ext>
            </a:extLst>
          </p:cNvPr>
          <p:cNvSpPr/>
          <p:nvPr/>
        </p:nvSpPr>
        <p:spPr>
          <a:xfrm>
            <a:off x="5436675" y="2642615"/>
            <a:ext cx="975032" cy="483419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6D8DEBB-F3FB-6345-2E33-C4BE09CF1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2664" y="4586443"/>
            <a:ext cx="492945" cy="1091791"/>
          </a:xfrm>
          <a:prstGeom prst="rect">
            <a:avLst/>
          </a:prstGeom>
        </p:spPr>
      </p:pic>
      <p:pic>
        <p:nvPicPr>
          <p:cNvPr id="8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F50BF00-8739-1AC8-9F41-CF9747AFBD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8456" y="185728"/>
            <a:ext cx="1130847" cy="941773"/>
          </a:xfrm>
          <a:prstGeom prst="rect">
            <a:avLst/>
          </a:prstGeom>
        </p:spPr>
      </p:pic>
      <p:pic>
        <p:nvPicPr>
          <p:cNvPr id="5" name="Picture 8" descr="A balcony on a building&#10;&#10;Description automatically generated">
            <a:extLst>
              <a:ext uri="{FF2B5EF4-FFF2-40B4-BE49-F238E27FC236}">
                <a16:creationId xmlns:a16="http://schemas.microsoft.com/office/drawing/2014/main" id="{13B2757D-36F0-4408-97E1-CCDE78BCC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57" y="3790753"/>
            <a:ext cx="3371653" cy="2513028"/>
          </a:xfrm>
          <a:prstGeom prst="rect">
            <a:avLst/>
          </a:prstGeom>
        </p:spPr>
      </p:pic>
      <p:pic>
        <p:nvPicPr>
          <p:cNvPr id="9" name="Picture 9" descr="A grey building with a staircase&#10;&#10;Description automatically generated">
            <a:extLst>
              <a:ext uri="{FF2B5EF4-FFF2-40B4-BE49-F238E27FC236}">
                <a16:creationId xmlns:a16="http://schemas.microsoft.com/office/drawing/2014/main" id="{007911A6-BC06-D565-B611-1A6B4113DE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1018" y="3790752"/>
            <a:ext cx="3371653" cy="251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01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dirty stairs in a building&#10;&#10;Description automatically generated">
            <a:extLst>
              <a:ext uri="{FF2B5EF4-FFF2-40B4-BE49-F238E27FC236}">
                <a16:creationId xmlns:a16="http://schemas.microsoft.com/office/drawing/2014/main" id="{FEFD40E7-79C9-A894-C214-8AB62910C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721" y="2499654"/>
            <a:ext cx="4138549" cy="3656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983AF4-346B-F8D5-DD61-DB62CC60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192" y="-2400"/>
            <a:ext cx="9194260" cy="1309351"/>
          </a:xfrm>
        </p:spPr>
        <p:txBody>
          <a:bodyPr/>
          <a:lstStyle/>
          <a:p>
            <a:r>
              <a:rPr lang="en-US" sz="4000" err="1">
                <a:latin typeface="Calibri Light"/>
                <a:cs typeface="Calibri Light"/>
              </a:rPr>
              <a:t>Bīstama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kāpņu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telpa</a:t>
            </a:r>
            <a:endParaRPr lang="en-US" sz="4000">
              <a:latin typeface="Calibri Light"/>
              <a:cs typeface="Calibri Light"/>
            </a:endParaRPr>
          </a:p>
        </p:txBody>
      </p:sp>
      <p:pic>
        <p:nvPicPr>
          <p:cNvPr id="5" name="Picture 5" descr="A picture containing indoor, floor, step&#10;&#10;Description automatically generated">
            <a:extLst>
              <a:ext uri="{FF2B5EF4-FFF2-40B4-BE49-F238E27FC236}">
                <a16:creationId xmlns:a16="http://schemas.microsoft.com/office/drawing/2014/main" id="{59EA3056-F01A-1E62-81C7-F27A4E9D2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30375" y="2501806"/>
            <a:ext cx="4272313" cy="365377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C0D25-DE24-37DF-7113-E99F0D86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11</a:t>
            </a:fld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D1016-195D-814E-D916-30C47317A3B9}"/>
              </a:ext>
            </a:extLst>
          </p:cNvPr>
          <p:cNvSpPr txBox="1"/>
          <p:nvPr/>
        </p:nvSpPr>
        <p:spPr>
          <a:xfrm rot="10800000" flipV="1">
            <a:off x="7681699" y="1634785"/>
            <a:ext cx="37197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  <a:cs typeface="Times New Roman"/>
              </a:rPr>
              <a:t>* </a:t>
            </a:r>
            <a:r>
              <a:rPr lang="en-US" err="1">
                <a:latin typeface="Times New Roman"/>
                <a:cs typeface="Times New Roman"/>
              </a:rPr>
              <a:t>nemarķēti</a:t>
            </a:r>
            <a:r>
              <a:rPr lang="en-US">
                <a:latin typeface="Times New Roman"/>
                <a:cs typeface="Times New Roman"/>
              </a:rPr>
              <a:t> </a:t>
            </a:r>
            <a:r>
              <a:rPr lang="en-US" err="1">
                <a:latin typeface="Times New Roman"/>
                <a:cs typeface="Times New Roman"/>
              </a:rPr>
              <a:t>pakāpieni</a:t>
            </a:r>
            <a:endParaRPr lang="en-US" err="1">
              <a:ea typeface="Calibri"/>
              <a:cs typeface="Calibri"/>
            </a:endParaRPr>
          </a:p>
          <a:p>
            <a:r>
              <a:rPr lang="en-US">
                <a:latin typeface="Times New Roman"/>
                <a:cs typeface="Times New Roman"/>
              </a:rPr>
              <a:t>* </a:t>
            </a:r>
            <a:r>
              <a:rPr lang="en-US" err="1">
                <a:latin typeface="Times New Roman"/>
                <a:cs typeface="Times New Roman"/>
              </a:rPr>
              <a:t>krišanas</a:t>
            </a:r>
            <a:r>
              <a:rPr lang="en-US">
                <a:latin typeface="Times New Roman"/>
                <a:cs typeface="Times New Roman"/>
              </a:rPr>
              <a:t> risks </a:t>
            </a:r>
            <a:r>
              <a:rPr lang="en-US" err="1">
                <a:latin typeface="Times New Roman"/>
                <a:cs typeface="Times New Roman"/>
              </a:rPr>
              <a:t>starp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kāpņu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laidiem</a:t>
            </a:r>
            <a:r>
              <a:rPr lang="en-US">
                <a:latin typeface="Times New Roman"/>
                <a:cs typeface="Times New Roman"/>
              </a:rPr>
              <a:t>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7E304C-86F5-D0A3-3025-D1F17FD3916A}"/>
              </a:ext>
            </a:extLst>
          </p:cNvPr>
          <p:cNvSpPr txBox="1"/>
          <p:nvPr/>
        </p:nvSpPr>
        <p:spPr>
          <a:xfrm rot="10800000" flipV="1">
            <a:off x="3322705" y="1644044"/>
            <a:ext cx="3272337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  <a:ea typeface="+mn-lt"/>
                <a:cs typeface="+mn-lt"/>
              </a:rPr>
              <a:t>* </a:t>
            </a:r>
            <a:r>
              <a:rPr lang="en-US" err="1">
                <a:latin typeface="Times New Roman"/>
                <a:ea typeface="+mn-lt"/>
                <a:cs typeface="+mn-lt"/>
              </a:rPr>
              <a:t>pamanāmi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marķēti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pakāpieni</a:t>
            </a:r>
            <a:endParaRPr lang="en-US" err="1">
              <a:latin typeface="Times New Roman"/>
              <a:ea typeface="+mn-lt"/>
              <a:cs typeface="Calibri"/>
            </a:endParaRPr>
          </a:p>
          <a:p>
            <a:r>
              <a:rPr lang="en-US">
                <a:latin typeface="Times New Roman"/>
                <a:ea typeface="+mn-lt"/>
                <a:cs typeface="+mn-lt"/>
              </a:rPr>
              <a:t>* </a:t>
            </a:r>
            <a:r>
              <a:rPr lang="en-US" err="1">
                <a:latin typeface="Times New Roman"/>
                <a:ea typeface="+mn-lt"/>
                <a:cs typeface="+mn-lt"/>
              </a:rPr>
              <a:t>margas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ar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taktilo</a:t>
            </a:r>
            <a:r>
              <a:rPr lang="en-US">
                <a:latin typeface="Times New Roman"/>
                <a:ea typeface="+mn-lt"/>
                <a:cs typeface="+mn-lt"/>
              </a:rPr>
              <a:t> </a:t>
            </a:r>
            <a:r>
              <a:rPr lang="en-US" err="1">
                <a:latin typeface="Times New Roman"/>
                <a:ea typeface="+mn-lt"/>
                <a:cs typeface="+mn-lt"/>
              </a:rPr>
              <a:t>informāciju</a:t>
            </a:r>
            <a:endParaRPr lang="en-US" err="1">
              <a:latin typeface="Times New Roman"/>
              <a:ea typeface="+mn-lt"/>
              <a:cs typeface="Calibri"/>
            </a:endParaRPr>
          </a:p>
          <a:p>
            <a:endParaRPr lang="en-US" sz="1600">
              <a:latin typeface="Times New Roman"/>
              <a:cs typeface="Times New Roman"/>
            </a:endParaRPr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9BF2DC73-2842-3E57-C612-91A6F502D478}"/>
              </a:ext>
            </a:extLst>
          </p:cNvPr>
          <p:cNvSpPr/>
          <p:nvPr/>
        </p:nvSpPr>
        <p:spPr>
          <a:xfrm>
            <a:off x="6659506" y="1494299"/>
            <a:ext cx="917677" cy="917677"/>
          </a:xfrm>
          <a:prstGeom prst="mathMinus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2F9DE23F-6C0A-D13E-0136-ECFAEEB6039A}"/>
              </a:ext>
            </a:extLst>
          </p:cNvPr>
          <p:cNvSpPr/>
          <p:nvPr/>
        </p:nvSpPr>
        <p:spPr>
          <a:xfrm>
            <a:off x="2408771" y="1495739"/>
            <a:ext cx="917677" cy="917677"/>
          </a:xfrm>
          <a:prstGeom prst="mathPlus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671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598B-AEDD-EFDD-6569-2BAE3506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         </a:t>
            </a:r>
            <a:r>
              <a:rPr lang="en-US" sz="3200">
                <a:latin typeface="Times New Roman"/>
                <a:cs typeface="Calibri Light"/>
              </a:rPr>
              <a:t>  </a:t>
            </a:r>
            <a:r>
              <a:rPr lang="en-US" sz="4000" err="1">
                <a:latin typeface="Calibri Light"/>
                <a:cs typeface="Calibri Light"/>
              </a:rPr>
              <a:t>Sadursme</a:t>
            </a:r>
            <a:endParaRPr lang="en-US" sz="4000">
              <a:latin typeface="Calibri Light"/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8B219-BC05-6121-7DF8-BD1F03B1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12</a:t>
            </a:fld>
            <a:endParaRPr lang="lv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E6A88D-2F04-740B-3AF3-A33A4487F0A9}"/>
              </a:ext>
            </a:extLst>
          </p:cNvPr>
          <p:cNvSpPr txBox="1"/>
          <p:nvPr/>
        </p:nvSpPr>
        <p:spPr>
          <a:xfrm rot="10800000" flipV="1">
            <a:off x="3610279" y="5384299"/>
            <a:ext cx="72258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cs typeface="Times New Roman"/>
              </a:rPr>
              <a:t>Stiklotajām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norobežojošajām</a:t>
            </a:r>
            <a:r>
              <a:rPr lang="en-US">
                <a:latin typeface="Times New Roman"/>
                <a:cs typeface="Times New Roman"/>
              </a:rPr>
              <a:t> konstrukcijām jābūt </a:t>
            </a:r>
            <a:r>
              <a:rPr lang="en-US" err="1">
                <a:latin typeface="Times New Roman"/>
                <a:cs typeface="Times New Roman"/>
              </a:rPr>
              <a:t>viegli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pamanāmām</a:t>
            </a:r>
            <a:r>
              <a:rPr lang="en-US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6" name="Picture 6" descr="A picture containing indoor, floor, wall, building&#10;&#10;Description automatically generated">
            <a:extLst>
              <a:ext uri="{FF2B5EF4-FFF2-40B4-BE49-F238E27FC236}">
                <a16:creationId xmlns:a16="http://schemas.microsoft.com/office/drawing/2014/main" id="{61812BC7-A6F4-7269-C39D-0E0DCC4F8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81" y="1667711"/>
            <a:ext cx="4332748" cy="3178448"/>
          </a:xfrm>
          <a:prstGeom prst="rect">
            <a:avLst/>
          </a:prstGeom>
        </p:spPr>
      </p:pic>
      <p:pic>
        <p:nvPicPr>
          <p:cNvPr id="9" name="Picture 9" descr="A picture containing text, building, door, window&#10;&#10;Description automatically generated">
            <a:extLst>
              <a:ext uri="{FF2B5EF4-FFF2-40B4-BE49-F238E27FC236}">
                <a16:creationId xmlns:a16="http://schemas.microsoft.com/office/drawing/2014/main" id="{37772010-1716-FE75-1D10-B96FBB3EC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02515" y="1670946"/>
            <a:ext cx="5514259" cy="3120309"/>
          </a:xfr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CFC7BCA-A811-02F2-127C-C941461D74E2}"/>
              </a:ext>
            </a:extLst>
          </p:cNvPr>
          <p:cNvSpPr/>
          <p:nvPr/>
        </p:nvSpPr>
        <p:spPr>
          <a:xfrm>
            <a:off x="5123377" y="3039199"/>
            <a:ext cx="975032" cy="483419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11E3FC1E-F93C-3914-7708-F37308473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380" y="5070781"/>
            <a:ext cx="460171" cy="100166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0A2ED4E8-DF51-053B-9051-5D5BE17CD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4062" y="2466"/>
            <a:ext cx="1432876" cy="15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21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2E434-E763-EFBF-7929-8C24A621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982" y="49606"/>
            <a:ext cx="9134984" cy="1057192"/>
          </a:xfrm>
        </p:spPr>
        <p:txBody>
          <a:bodyPr>
            <a:normAutofit/>
          </a:bodyPr>
          <a:lstStyle/>
          <a:p>
            <a:r>
              <a:rPr lang="en-US" sz="4000" err="1">
                <a:latin typeface="Calibri Light"/>
                <a:cs typeface="Calibri Light"/>
              </a:rPr>
              <a:t>Sadursme</a:t>
            </a:r>
            <a:r>
              <a:rPr lang="en-US">
                <a:latin typeface="Calibri Light"/>
                <a:cs typeface="Calibri Light"/>
              </a:rPr>
              <a:t> </a:t>
            </a:r>
            <a:endParaRPr lang="en-US" sz="3200">
              <a:latin typeface="Times New Roman"/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2A16F-47F1-4183-977C-E268DB0C5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13</a:t>
            </a:fld>
            <a:endParaRPr lang="lv-LV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A29A5E-740B-95FF-A3B1-6C538594E34B}"/>
              </a:ext>
            </a:extLst>
          </p:cNvPr>
          <p:cNvSpPr txBox="1"/>
          <p:nvPr/>
        </p:nvSpPr>
        <p:spPr>
          <a:xfrm>
            <a:off x="4363629" y="5090404"/>
            <a:ext cx="695698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latin typeface="Times New Roman"/>
                <a:cs typeface="Times New Roman"/>
              </a:rPr>
              <a:t>Būvju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elementiem</a:t>
            </a:r>
            <a:r>
              <a:rPr lang="en-US" sz="2000">
                <a:latin typeface="Times New Roman"/>
                <a:cs typeface="Times New Roman"/>
              </a:rPr>
              <a:t> un </a:t>
            </a:r>
            <a:r>
              <a:rPr lang="en-US" sz="2000" err="1">
                <a:latin typeface="Times New Roman"/>
                <a:cs typeface="Times New Roman"/>
              </a:rPr>
              <a:t>konstrukcijām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jābūt</a:t>
            </a:r>
            <a:r>
              <a:rPr lang="en-US" sz="2000">
                <a:latin typeface="Times New Roman"/>
                <a:cs typeface="Times New Roman"/>
              </a:rPr>
              <a:t> </a:t>
            </a:r>
            <a:r>
              <a:rPr lang="en-US" sz="2000" err="1">
                <a:latin typeface="Times New Roman"/>
                <a:cs typeface="Times New Roman"/>
              </a:rPr>
              <a:t>tādiem</a:t>
            </a:r>
            <a:r>
              <a:rPr lang="en-US" sz="2000">
                <a:latin typeface="Times New Roman"/>
                <a:cs typeface="Times New Roman"/>
              </a:rPr>
              <a:t>, </a:t>
            </a:r>
            <a:r>
              <a:rPr lang="en-US" sz="2000" err="1">
                <a:latin typeface="Times New Roman"/>
                <a:cs typeface="Times New Roman"/>
              </a:rPr>
              <a:t>lai</a:t>
            </a:r>
            <a:r>
              <a:rPr lang="en-US" sz="2000">
                <a:latin typeface="Times New Roman"/>
                <a:cs typeface="Times New Roman"/>
              </a:rPr>
              <a:t> tie </a:t>
            </a:r>
            <a:r>
              <a:rPr lang="en-US" sz="2000" err="1">
                <a:latin typeface="Times New Roman"/>
                <a:cs typeface="Times New Roman"/>
              </a:rPr>
              <a:t>neapdraudētu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cilvēku</a:t>
            </a:r>
            <a:r>
              <a:rPr lang="en-US" sz="2000">
                <a:latin typeface="Times New Roman"/>
                <a:cs typeface="Times New Roman"/>
              </a:rPr>
              <a:t> </a:t>
            </a:r>
            <a:r>
              <a:rPr lang="en-US" sz="2000" err="1">
                <a:latin typeface="Times New Roman"/>
                <a:cs typeface="Times New Roman"/>
              </a:rPr>
              <a:t>drošību</a:t>
            </a:r>
            <a:r>
              <a:rPr lang="en-US" sz="200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3" name="Picture 7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B2FC3F89-D6F3-7AF0-1AFB-247DE3A3D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35" y="1916636"/>
            <a:ext cx="4832554" cy="2328277"/>
          </a:xfrm>
          <a:prstGeom prst="rect">
            <a:avLst/>
          </a:prstGeom>
        </p:spPr>
      </p:pic>
      <p:pic>
        <p:nvPicPr>
          <p:cNvPr id="8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E0E137-7A40-E6D3-C0FE-B23666007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271" y="1826799"/>
            <a:ext cx="4627716" cy="2696401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CD1A936-A5D0-DA68-EC76-DDB61B37EF1C}"/>
              </a:ext>
            </a:extLst>
          </p:cNvPr>
          <p:cNvSpPr/>
          <p:nvPr/>
        </p:nvSpPr>
        <p:spPr>
          <a:xfrm>
            <a:off x="5459312" y="3047393"/>
            <a:ext cx="975032" cy="483419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5ABC2DE0-EC79-5360-7DFD-D2D76F498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496" y="4947877"/>
            <a:ext cx="460171" cy="1001662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96F2280-68F3-E135-3DB5-80418B17B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3955" y="2466"/>
            <a:ext cx="1903046" cy="20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43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8961-9E2D-6641-8192-F781642B9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830" y="-2400"/>
            <a:ext cx="9145622" cy="1309351"/>
          </a:xfrm>
        </p:spPr>
        <p:txBody>
          <a:bodyPr>
            <a:normAutofit/>
          </a:bodyPr>
          <a:lstStyle/>
          <a:p>
            <a:r>
              <a:rPr lang="en-US" sz="4000" err="1">
                <a:latin typeface="Calibri Light"/>
                <a:cs typeface="Calibri Light"/>
              </a:rPr>
              <a:t>Apdegumi</a:t>
            </a:r>
            <a:endParaRPr lang="en-US" sz="4000">
              <a:latin typeface="Calibri Light"/>
              <a:cs typeface="Calibri Light"/>
            </a:endParaRP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5FE66724-AC0F-F745-159E-A9181F634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45171" y="1770355"/>
            <a:ext cx="3230348" cy="380307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66392-9FB5-067A-1A0C-EF944892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14</a:t>
            </a:fld>
            <a:endParaRPr lang="lv-LV"/>
          </a:p>
        </p:txBody>
      </p:sp>
      <p:pic>
        <p:nvPicPr>
          <p:cNvPr id="8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A50D20E2-021E-6E4C-BA18-D3FD0BBAC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089" y="2058298"/>
            <a:ext cx="2743200" cy="2743200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F0FA052A-7746-ECF4-31EC-8A909C17E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816" y="342632"/>
            <a:ext cx="1231257" cy="9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59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573B1-95DF-B1C9-38AC-7871C5C0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599" y="-2225"/>
            <a:ext cx="9205853" cy="1309176"/>
          </a:xfrm>
        </p:spPr>
        <p:txBody>
          <a:bodyPr/>
          <a:lstStyle/>
          <a:p>
            <a:r>
              <a:rPr lang="en-US">
                <a:cs typeface="Calibri Light"/>
              </a:rPr>
              <a:t> </a:t>
            </a:r>
            <a:r>
              <a:rPr lang="en-US" sz="4000" err="1">
                <a:latin typeface="Calibri Light"/>
                <a:cs typeface="Calibri Light"/>
              </a:rPr>
              <a:t>Bīstamie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telpaugi</a:t>
            </a:r>
            <a:endParaRPr lang="en-US" sz="4000">
              <a:latin typeface="Calibri Light"/>
              <a:cs typeface="Calibri Ligh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75E455D-D4B3-07AF-18CC-DAF962BBD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592" y="1645729"/>
            <a:ext cx="3080381" cy="36636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D77CC-6812-6EDE-28AC-EE8047F21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15</a:t>
            </a:fld>
            <a:endParaRPr lang="lv-LV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6F8184-09F9-5C3D-1B4C-8F5EFFAD09F1}"/>
              </a:ext>
            </a:extLst>
          </p:cNvPr>
          <p:cNvSpPr txBox="1"/>
          <p:nvPr/>
        </p:nvSpPr>
        <p:spPr>
          <a:xfrm>
            <a:off x="364846" y="5473745"/>
            <a:ext cx="360408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latin typeface="Times New Roman"/>
                <a:cs typeface="Times New Roman"/>
              </a:rPr>
              <a:t>Dīfenbahijas</a:t>
            </a:r>
            <a:r>
              <a:rPr lang="en-US" sz="1200">
                <a:latin typeface="Times New Roman"/>
                <a:cs typeface="Times New Roman"/>
              </a:rPr>
              <a:t> </a:t>
            </a:r>
            <a:r>
              <a:rPr lang="en-US" sz="1200" i="1">
                <a:latin typeface="Times New Roman"/>
                <a:cs typeface="Calibri"/>
              </a:rPr>
              <a:t>(Dieffenbachia)</a:t>
            </a:r>
            <a:endParaRPr lang="en-US" sz="1200">
              <a:latin typeface="Times New Roman"/>
              <a:cs typeface="Times New Roman"/>
            </a:endParaRPr>
          </a:p>
        </p:txBody>
      </p:sp>
      <p:pic>
        <p:nvPicPr>
          <p:cNvPr id="8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A607A24-9142-6D06-78DE-7D923BA11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7863" y="259603"/>
            <a:ext cx="1131279" cy="784199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8A11EC7E-354D-8495-E649-F0293C64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704" y="1608105"/>
            <a:ext cx="2724369" cy="36358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0ED57B-2711-25ED-7247-013FDA1C37C9}"/>
              </a:ext>
            </a:extLst>
          </p:cNvPr>
          <p:cNvSpPr txBox="1"/>
          <p:nvPr/>
        </p:nvSpPr>
        <p:spPr>
          <a:xfrm>
            <a:off x="8657695" y="5542146"/>
            <a:ext cx="27322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err="1">
                <a:latin typeface="Times New Roman"/>
                <a:cs typeface="Times New Roman"/>
              </a:rPr>
              <a:t>Eiforbija</a:t>
            </a:r>
            <a:r>
              <a:rPr lang="en-US" sz="1400" b="1">
                <a:latin typeface="Times New Roman"/>
                <a:cs typeface="Times New Roman"/>
              </a:rPr>
              <a:t>  </a:t>
            </a:r>
            <a:r>
              <a:rPr lang="en-US" sz="1400">
                <a:latin typeface="Times New Roman"/>
                <a:cs typeface="Times New Roman"/>
              </a:rPr>
              <a:t>(</a:t>
            </a:r>
            <a:r>
              <a:rPr lang="en-US" sz="1400" i="1">
                <a:latin typeface="Times New Roman"/>
                <a:cs typeface="Times New Roman"/>
              </a:rPr>
              <a:t>Euphorbia trigona</a:t>
            </a:r>
            <a:r>
              <a:rPr lang="en-US" sz="1400"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CAAE089B-D75B-A595-E83E-D47DEA7D3B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530" y="2350521"/>
            <a:ext cx="976364" cy="2124178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91D258F8-9897-8D4B-C5C6-47C337A0A194}"/>
              </a:ext>
            </a:extLst>
          </p:cNvPr>
          <p:cNvSpPr txBox="1"/>
          <p:nvPr/>
        </p:nvSpPr>
        <p:spPr>
          <a:xfrm rot="10800000" flipV="1">
            <a:off x="5281202" y="2317289"/>
            <a:ext cx="2591866" cy="224676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lv-L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b="1" err="1">
                <a:latin typeface="Times New Roman"/>
                <a:cs typeface="Times New Roman"/>
              </a:rPr>
              <a:t>Apdegumi</a:t>
            </a:r>
            <a:endParaRPr lang="en-US" sz="2800" b="1">
              <a:latin typeface="Times New Roman"/>
              <a:cs typeface="Times New Roman"/>
            </a:endParaRPr>
          </a:p>
          <a:p>
            <a:pPr lvl="1"/>
            <a:endParaRPr lang="en-US" sz="2800" b="1">
              <a:latin typeface="Times New Roman"/>
              <a:cs typeface="Times New Roman"/>
            </a:endParaRPr>
          </a:p>
          <a:p>
            <a:pPr lvl="1"/>
            <a:r>
              <a:rPr lang="en-US" sz="2800" b="1" err="1">
                <a:latin typeface="Times New Roman"/>
                <a:cs typeface="Times New Roman"/>
              </a:rPr>
              <a:t>Saindēšanās</a:t>
            </a:r>
            <a:endParaRPr lang="en-US" sz="2800" b="1">
              <a:latin typeface="Times New Roman"/>
              <a:cs typeface="Times New Roman"/>
            </a:endParaRPr>
          </a:p>
          <a:p>
            <a:pPr lvl="1"/>
            <a:endParaRPr lang="en-US" sz="2800" b="1">
              <a:latin typeface="Times New Roman"/>
              <a:cs typeface="Times New Roman"/>
            </a:endParaRPr>
          </a:p>
          <a:p>
            <a:pPr lvl="1"/>
            <a:r>
              <a:rPr lang="en-US" sz="2800" b="1" err="1">
                <a:latin typeface="Times New Roman"/>
                <a:cs typeface="Times New Roman"/>
              </a:rPr>
              <a:t>Saduršanās</a:t>
            </a:r>
            <a:endParaRPr lang="en-US" sz="28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017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2938-9D34-4368-AE32-F34C161B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568" y="-18612"/>
            <a:ext cx="9173884" cy="1325563"/>
          </a:xfrm>
        </p:spPr>
        <p:txBody>
          <a:bodyPr>
            <a:normAutofit/>
          </a:bodyPr>
          <a:lstStyle/>
          <a:p>
            <a:r>
              <a:rPr lang="lv-LV" sz="4000">
                <a:cs typeface="Calibri Light"/>
              </a:rPr>
              <a:t>Elektrotraumas (elektrošoks)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7188953-0893-FFC4-463A-54339FF40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065" y="1580696"/>
            <a:ext cx="5138555" cy="33788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043A4-3E0F-4F26-BEC4-1A4BA246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16</a:t>
            </a:fld>
            <a:endParaRPr lang="lv-LV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7E698C3-2A0B-6022-629B-E1FD252F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900" y="1461699"/>
            <a:ext cx="4851400" cy="3497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ADEF8A-5AE4-AC0B-8F6F-F339C318A6C2}"/>
              </a:ext>
            </a:extLst>
          </p:cNvPr>
          <p:cNvSpPr txBox="1"/>
          <p:nvPr/>
        </p:nvSpPr>
        <p:spPr>
          <a:xfrm rot="10800000" flipV="1">
            <a:off x="3285712" y="5446232"/>
            <a:ext cx="77556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ea typeface="+mn-lt"/>
                <a:cs typeface="+mn-lt"/>
              </a:rPr>
              <a:t>Būvē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esošajām</a:t>
            </a:r>
            <a:r>
              <a:rPr lang="en-US">
                <a:latin typeface="Times New Roman"/>
                <a:ea typeface="+mn-lt"/>
                <a:cs typeface="+mn-lt"/>
              </a:rPr>
              <a:t> </a:t>
            </a:r>
            <a:r>
              <a:rPr lang="en-US" err="1">
                <a:latin typeface="Times New Roman"/>
                <a:ea typeface="+mn-lt"/>
                <a:cs typeface="+mn-lt"/>
              </a:rPr>
              <a:t>elektroinstalācijām</a:t>
            </a:r>
            <a:r>
              <a:rPr lang="en-US">
                <a:latin typeface="Times New Roman"/>
                <a:ea typeface="+mn-lt"/>
                <a:cs typeface="+mn-lt"/>
              </a:rPr>
              <a:t> </a:t>
            </a:r>
            <a:r>
              <a:rPr lang="en-US" err="1">
                <a:latin typeface="Times New Roman"/>
                <a:ea typeface="+mn-lt"/>
                <a:cs typeface="+mn-lt"/>
              </a:rPr>
              <a:t>jābūt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tādām</a:t>
            </a:r>
            <a:r>
              <a:rPr lang="en-US">
                <a:latin typeface="Times New Roman"/>
                <a:ea typeface="+mn-lt"/>
                <a:cs typeface="+mn-lt"/>
              </a:rPr>
              <a:t>, </a:t>
            </a:r>
            <a:r>
              <a:rPr lang="en-US" err="1">
                <a:latin typeface="Times New Roman"/>
                <a:ea typeface="+mn-lt"/>
                <a:cs typeface="+mn-lt"/>
              </a:rPr>
              <a:t>lai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neapdraudētu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cilvēku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drošību</a:t>
            </a:r>
            <a:r>
              <a:rPr lang="en-US">
                <a:latin typeface="Times New Roman"/>
                <a:ea typeface="+mn-lt"/>
                <a:cs typeface="+mn-lt"/>
              </a:rPr>
              <a:t>.</a:t>
            </a: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8" name="Picture 19" descr="Logo&#10;&#10;Description automatically generated">
            <a:extLst>
              <a:ext uri="{FF2B5EF4-FFF2-40B4-BE49-F238E27FC236}">
                <a16:creationId xmlns:a16="http://schemas.microsoft.com/office/drawing/2014/main" id="{3831D63B-FBDB-5251-C21B-30181A599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0031" y="215353"/>
            <a:ext cx="945663" cy="724899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579BCD46-D6FC-E4A1-B33B-88F12E7A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791" y="5025143"/>
            <a:ext cx="558494" cy="1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43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E71E-8126-3DD5-462C-7B05DD5D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032" y="-6121"/>
            <a:ext cx="9266420" cy="1313072"/>
          </a:xfrm>
        </p:spPr>
        <p:txBody>
          <a:bodyPr>
            <a:normAutofit/>
          </a:bodyPr>
          <a:lstStyle/>
          <a:p>
            <a:r>
              <a:rPr lang="en-US" sz="4000" err="1">
                <a:cs typeface="Calibri Light"/>
              </a:rPr>
              <a:t>Eksplozija</a:t>
            </a:r>
            <a:r>
              <a:rPr lang="en-US" sz="4000">
                <a:cs typeface="Calibri Light"/>
              </a:rPr>
              <a:t> (</a:t>
            </a:r>
            <a:r>
              <a:rPr lang="en-US" sz="4000" err="1">
                <a:cs typeface="Calibri Light"/>
              </a:rPr>
              <a:t>sprādziens</a:t>
            </a:r>
            <a:r>
              <a:rPr lang="en-US" sz="4000">
                <a:cs typeface="Calibri Light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390B0-3637-4DCA-BC0E-294C5167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17</a:t>
            </a:fld>
            <a:endParaRPr lang="lv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ABB1AA-B688-5B22-EB3E-7B4E92D2A28D}"/>
              </a:ext>
            </a:extLst>
          </p:cNvPr>
          <p:cNvSpPr txBox="1"/>
          <p:nvPr/>
        </p:nvSpPr>
        <p:spPr>
          <a:xfrm rot="10800000" flipV="1">
            <a:off x="968829" y="5979147"/>
            <a:ext cx="92655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400">
              <a:latin typeface="Times New Roman"/>
              <a:cs typeface="Times New Roman"/>
            </a:endParaRPr>
          </a:p>
        </p:txBody>
      </p:sp>
      <p:pic>
        <p:nvPicPr>
          <p:cNvPr id="11" name="Picture 11" descr="A picture containing fighter&#10;&#10;Description automatically generated">
            <a:extLst>
              <a:ext uri="{FF2B5EF4-FFF2-40B4-BE49-F238E27FC236}">
                <a16:creationId xmlns:a16="http://schemas.microsoft.com/office/drawing/2014/main" id="{58155A55-2FC5-3EE5-A6B8-3CDE1F393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13271" y="1854920"/>
            <a:ext cx="5357348" cy="3154918"/>
          </a:xfrm>
        </p:spPr>
      </p:pic>
      <p:pic>
        <p:nvPicPr>
          <p:cNvPr id="6" name="Picture 13" descr="Logo, icon&#10;&#10;Description automatically generated">
            <a:extLst>
              <a:ext uri="{FF2B5EF4-FFF2-40B4-BE49-F238E27FC236}">
                <a16:creationId xmlns:a16="http://schemas.microsoft.com/office/drawing/2014/main" id="{C88C0323-F9EA-1E66-7535-E5376E371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725" y="100009"/>
            <a:ext cx="1159955" cy="1101494"/>
          </a:xfrm>
          <a:prstGeom prst="rect">
            <a:avLst/>
          </a:prstGeom>
        </p:spPr>
      </p:pic>
      <p:pic>
        <p:nvPicPr>
          <p:cNvPr id="7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F0E6149-BD5B-FAFD-6EB2-717C10235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702" y="5376924"/>
            <a:ext cx="558494" cy="12065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D3CF69-214E-BB43-6F97-937178751709}"/>
              </a:ext>
            </a:extLst>
          </p:cNvPr>
          <p:cNvSpPr txBox="1"/>
          <p:nvPr/>
        </p:nvSpPr>
        <p:spPr>
          <a:xfrm rot="10800000" flipV="1">
            <a:off x="2051358" y="6028536"/>
            <a:ext cx="77013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ea typeface="+mn-lt"/>
                <a:cs typeface="Times New Roman"/>
              </a:rPr>
              <a:t>Eksploziju</a:t>
            </a:r>
            <a:r>
              <a:rPr lang="en-US">
                <a:latin typeface="Times New Roman"/>
                <a:ea typeface="+mn-lt"/>
                <a:cs typeface="Times New Roman"/>
              </a:rPr>
              <a:t> var </a:t>
            </a:r>
            <a:r>
              <a:rPr lang="en-US" err="1">
                <a:latin typeface="Times New Roman"/>
                <a:ea typeface="+mn-lt"/>
                <a:cs typeface="Times New Roman"/>
              </a:rPr>
              <a:t>izraisīt</a:t>
            </a:r>
            <a:r>
              <a:rPr lang="en-US">
                <a:latin typeface="Times New Roman"/>
                <a:ea typeface="+mn-lt"/>
                <a:cs typeface="Times New Roman"/>
              </a:rPr>
              <a:t> </a:t>
            </a:r>
            <a:r>
              <a:rPr lang="en-US" err="1">
                <a:latin typeface="Times New Roman"/>
                <a:ea typeface="+mn-lt"/>
                <a:cs typeface="Times New Roman"/>
              </a:rPr>
              <a:t>ekspluatācijas</a:t>
            </a:r>
            <a:r>
              <a:rPr lang="en-US">
                <a:latin typeface="Times New Roman"/>
                <a:ea typeface="+mn-lt"/>
                <a:cs typeface="Times New Roman"/>
              </a:rPr>
              <a:t> </a:t>
            </a:r>
            <a:r>
              <a:rPr lang="en-US" err="1">
                <a:latin typeface="Times New Roman"/>
                <a:ea typeface="+mn-lt"/>
                <a:cs typeface="Times New Roman"/>
              </a:rPr>
              <a:t>noteikumu</a:t>
            </a:r>
            <a:r>
              <a:rPr lang="en-US">
                <a:latin typeface="Times New Roman"/>
                <a:ea typeface="+mn-lt"/>
                <a:cs typeface="Times New Roman"/>
              </a:rPr>
              <a:t> </a:t>
            </a:r>
            <a:r>
              <a:rPr lang="en-US" err="1">
                <a:latin typeface="Times New Roman"/>
                <a:ea typeface="+mn-lt"/>
                <a:cs typeface="Times New Roman"/>
              </a:rPr>
              <a:t>neievērošana</a:t>
            </a:r>
            <a:r>
              <a:rPr lang="en-US">
                <a:latin typeface="Times New Roman"/>
                <a:ea typeface="+mn-lt"/>
                <a:cs typeface="Times New Roman"/>
              </a:rPr>
              <a:t>, </a:t>
            </a:r>
            <a:r>
              <a:rPr lang="en-US" err="1">
                <a:latin typeface="Times New Roman"/>
                <a:ea typeface="+mn-lt"/>
                <a:cs typeface="Times New Roman"/>
              </a:rPr>
              <a:t>mehāniski</a:t>
            </a:r>
            <a:r>
              <a:rPr lang="en-US">
                <a:latin typeface="Times New Roman"/>
                <a:ea typeface="+mn-lt"/>
                <a:cs typeface="Times New Roman"/>
              </a:rPr>
              <a:t> </a:t>
            </a:r>
            <a:r>
              <a:rPr lang="en-US" err="1">
                <a:latin typeface="Times New Roman"/>
                <a:ea typeface="+mn-lt"/>
                <a:cs typeface="Times New Roman"/>
              </a:rPr>
              <a:t>bojājumi</a:t>
            </a:r>
            <a:r>
              <a:rPr lang="en-US">
                <a:latin typeface="Times New Roman"/>
                <a:ea typeface="+mn-lt"/>
                <a:cs typeface="Times New Roman"/>
              </a:rPr>
              <a:t> </a:t>
            </a:r>
            <a:r>
              <a:rPr lang="en-US" err="1">
                <a:latin typeface="Times New Roman"/>
                <a:ea typeface="+mn-lt"/>
                <a:cs typeface="Times New Roman"/>
              </a:rPr>
              <a:t>vai</a:t>
            </a:r>
            <a:r>
              <a:rPr lang="en-US">
                <a:latin typeface="Times New Roman"/>
                <a:ea typeface="+mn-lt"/>
                <a:cs typeface="Times New Roman"/>
              </a:rPr>
              <a:t> </a:t>
            </a:r>
            <a:r>
              <a:rPr lang="en-US" err="1">
                <a:latin typeface="Times New Roman"/>
                <a:ea typeface="+mn-lt"/>
                <a:cs typeface="Times New Roman"/>
              </a:rPr>
              <a:t>detaļu</a:t>
            </a:r>
            <a:r>
              <a:rPr lang="en-US">
                <a:latin typeface="Times New Roman"/>
                <a:ea typeface="+mn-lt"/>
                <a:cs typeface="Times New Roman"/>
              </a:rPr>
              <a:t> </a:t>
            </a:r>
            <a:r>
              <a:rPr lang="en-US" err="1">
                <a:latin typeface="Times New Roman"/>
                <a:ea typeface="+mn-lt"/>
                <a:cs typeface="Times New Roman"/>
              </a:rPr>
              <a:t>nesankcionēta</a:t>
            </a:r>
            <a:r>
              <a:rPr lang="en-US">
                <a:latin typeface="Times New Roman"/>
                <a:ea typeface="+mn-lt"/>
                <a:cs typeface="Times New Roman"/>
              </a:rPr>
              <a:t> </a:t>
            </a:r>
            <a:r>
              <a:rPr lang="en-US" err="1">
                <a:latin typeface="Times New Roman"/>
                <a:ea typeface="+mn-lt"/>
                <a:cs typeface="Times New Roman"/>
              </a:rPr>
              <a:t>nomaiņa</a:t>
            </a:r>
            <a:r>
              <a:rPr lang="en-US">
                <a:latin typeface="Times New Roman"/>
                <a:ea typeface="+mn-lt"/>
                <a:cs typeface="Times New Roman"/>
              </a:rPr>
              <a:t>.</a:t>
            </a:r>
            <a:endParaRPr lang="en-US">
              <a:ea typeface="Calibri"/>
              <a:cs typeface="Times New Roman"/>
            </a:endParaRPr>
          </a:p>
        </p:txBody>
      </p:sp>
      <p:pic>
        <p:nvPicPr>
          <p:cNvPr id="5" name="Picture 7" descr="A picture containing mincer&#10;&#10;Description automatically generated">
            <a:extLst>
              <a:ext uri="{FF2B5EF4-FFF2-40B4-BE49-F238E27FC236}">
                <a16:creationId xmlns:a16="http://schemas.microsoft.com/office/drawing/2014/main" id="{96F1BF05-CD1A-6699-46A7-98A5ACF55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166" y="2550201"/>
            <a:ext cx="2743200" cy="290813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CAE7006-D19A-D0C7-95D3-FF8E39255CB1}"/>
              </a:ext>
            </a:extLst>
          </p:cNvPr>
          <p:cNvSpPr/>
          <p:nvPr/>
        </p:nvSpPr>
        <p:spPr>
          <a:xfrm>
            <a:off x="4362405" y="1847709"/>
            <a:ext cx="1729332" cy="636075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0201DC2-0CFB-1D28-8D12-67AE4622A0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247" y="1546755"/>
            <a:ext cx="1885950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16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ED8DE-0DFC-FC91-9015-91F1A2A9C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836" y="297301"/>
            <a:ext cx="7475019" cy="709464"/>
          </a:xfrm>
        </p:spPr>
        <p:txBody>
          <a:bodyPr>
            <a:normAutofit/>
          </a:bodyPr>
          <a:lstStyle/>
          <a:p>
            <a:r>
              <a:rPr lang="en-US" sz="3600" err="1">
                <a:latin typeface="Calibri Light"/>
                <a:cs typeface="Calibri Light"/>
              </a:rPr>
              <a:t>Ugunsdrošība</a:t>
            </a:r>
            <a:r>
              <a:rPr lang="en-US" sz="3600">
                <a:latin typeface="Calibri Light"/>
                <a:cs typeface="Calibri Light"/>
              </a:rPr>
              <a:t> = </a:t>
            </a:r>
            <a:r>
              <a:rPr lang="en-US" sz="3600" err="1">
                <a:latin typeface="Calibri Light"/>
                <a:cs typeface="Calibri Light"/>
              </a:rPr>
              <a:t>lietošanas</a:t>
            </a:r>
            <a:r>
              <a:rPr lang="en-US" sz="3600">
                <a:latin typeface="Calibri Light"/>
                <a:cs typeface="Calibri Light"/>
              </a:rPr>
              <a:t> </a:t>
            </a:r>
            <a:r>
              <a:rPr lang="en-US" sz="3600" err="1">
                <a:latin typeface="Calibri Light"/>
                <a:cs typeface="Calibri Light"/>
              </a:rPr>
              <a:t>drošība</a:t>
            </a:r>
            <a:endParaRPr lang="en-US" sz="3600">
              <a:latin typeface="Calibri Light"/>
              <a:cs typeface="Calibri Light"/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FD101481-AFAA-44C4-C04A-C2688F34E8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1267551"/>
              </p:ext>
            </p:extLst>
          </p:nvPr>
        </p:nvGraphicFramePr>
        <p:xfrm>
          <a:off x="838200" y="1825625"/>
          <a:ext cx="10515600" cy="3633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C1464-AB29-39D8-6369-683A2D7C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18</a:t>
            </a:fld>
            <a:endParaRPr lang="lv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ECA9A0-5C68-6199-1314-4C4EEA2BD2B0}"/>
              </a:ext>
            </a:extLst>
          </p:cNvPr>
          <p:cNvSpPr txBox="1"/>
          <p:nvPr/>
        </p:nvSpPr>
        <p:spPr>
          <a:xfrm rot="-10800000" flipV="1">
            <a:off x="3717807" y="5831890"/>
            <a:ext cx="72399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/>
              </a:rPr>
              <a:t>EIROPAS PARLAMENTA UN PADOMES REGULA (ES)    Nr. 305/2011</a:t>
            </a:r>
            <a:endParaRPr lang="en-US"/>
          </a:p>
        </p:txBody>
      </p:sp>
      <p:pic>
        <p:nvPicPr>
          <p:cNvPr id="6" name="Picture 6" descr="A house on fire&#10;&#10;Description automatically generated">
            <a:extLst>
              <a:ext uri="{FF2B5EF4-FFF2-40B4-BE49-F238E27FC236}">
                <a16:creationId xmlns:a16="http://schemas.microsoft.com/office/drawing/2014/main" id="{48842698-342C-A88B-0661-2DC22B164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6651" y="96982"/>
            <a:ext cx="2779570" cy="17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5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C75AE-23A2-7E52-447C-734DDA34E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913" y="220223"/>
            <a:ext cx="9174539" cy="927504"/>
          </a:xfrm>
        </p:spPr>
        <p:txBody>
          <a:bodyPr>
            <a:normAutofit/>
          </a:bodyPr>
          <a:lstStyle/>
          <a:p>
            <a:r>
              <a:rPr lang="en-US" err="1">
                <a:cs typeface="Calibri Light"/>
              </a:rPr>
              <a:t>Evakuācijas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izejas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B0F8B-650F-060A-7EA2-FC47C5F75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376" y="5365336"/>
            <a:ext cx="2743200" cy="365125"/>
          </a:xfrm>
        </p:spPr>
        <p:txBody>
          <a:bodyPr/>
          <a:lstStyle/>
          <a:p>
            <a:fld id="{32F832BF-1DDA-4BBE-B340-68BC40090DFC}" type="slidenum">
              <a:rPr lang="lv-LV" smtClean="0"/>
              <a:pPr/>
              <a:t>19</a:t>
            </a:fld>
            <a:endParaRPr lang="lv-LV"/>
          </a:p>
        </p:txBody>
      </p:sp>
      <p:pic>
        <p:nvPicPr>
          <p:cNvPr id="6" name="Picture 6" descr="A picture containing cabinet, indoor, wall, wooden&#10;&#10;Description automatically generated">
            <a:extLst>
              <a:ext uri="{FF2B5EF4-FFF2-40B4-BE49-F238E27FC236}">
                <a16:creationId xmlns:a16="http://schemas.microsoft.com/office/drawing/2014/main" id="{08ED7D9A-02DD-D5D5-569A-FA606EAEB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02" y="1691876"/>
            <a:ext cx="4965835" cy="3693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A2890D-54CF-EC59-7892-9C2A8D9C598B}"/>
              </a:ext>
            </a:extLst>
          </p:cNvPr>
          <p:cNvSpPr txBox="1"/>
          <p:nvPr/>
        </p:nvSpPr>
        <p:spPr>
          <a:xfrm rot="10800000" flipV="1">
            <a:off x="6896831" y="3333275"/>
            <a:ext cx="31504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err="1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68D312-9AEC-A705-8EEE-6BBE92926761}"/>
              </a:ext>
            </a:extLst>
          </p:cNvPr>
          <p:cNvSpPr txBox="1"/>
          <p:nvPr/>
        </p:nvSpPr>
        <p:spPr>
          <a:xfrm rot="10800000" flipV="1">
            <a:off x="5522119" y="621291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5" name="Picture 7" descr="A picture containing wall, indoor, room, bathroom&#10;&#10;Description automatically generated">
            <a:extLst>
              <a:ext uri="{FF2B5EF4-FFF2-40B4-BE49-F238E27FC236}">
                <a16:creationId xmlns:a16="http://schemas.microsoft.com/office/drawing/2014/main" id="{B2B81B7A-965D-2A6D-01C7-6A2DE78A8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68874" y="1689670"/>
            <a:ext cx="5047367" cy="3743620"/>
          </a:xfrm>
        </p:spPr>
      </p:pic>
      <p:pic>
        <p:nvPicPr>
          <p:cNvPr id="10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3BE2A36-FEC6-A314-2F0D-8669EBA01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143" y="5546005"/>
            <a:ext cx="558494" cy="1206501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4DD9115F-A883-2542-32E1-63732A97A4B7}"/>
              </a:ext>
            </a:extLst>
          </p:cNvPr>
          <p:cNvSpPr txBox="1"/>
          <p:nvPr/>
        </p:nvSpPr>
        <p:spPr>
          <a:xfrm rot="10800000" flipV="1">
            <a:off x="2615203" y="5866078"/>
            <a:ext cx="8672254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lv-LV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Evakuācijas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ceļiem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jābūt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atbilstoši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apzīmētiem</a:t>
            </a:r>
            <a:r>
              <a:rPr lang="en-US">
                <a:ea typeface="+mn-lt"/>
                <a:cs typeface="+mn-lt"/>
              </a:rPr>
              <a:t>; </a:t>
            </a:r>
            <a:r>
              <a:rPr lang="en-US" err="1">
                <a:ea typeface="+mn-lt"/>
                <a:cs typeface="+mn-lt"/>
              </a:rPr>
              <a:t>izejas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durvīm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atveramām</a:t>
            </a:r>
            <a:r>
              <a:rPr lang="en-US">
                <a:ea typeface="+mn-lt"/>
                <a:cs typeface="+mn-lt"/>
              </a:rPr>
              <a:t> 3 </a:t>
            </a:r>
            <a:r>
              <a:rPr lang="en-US" err="1">
                <a:ea typeface="+mn-lt"/>
                <a:cs typeface="+mn-lt"/>
              </a:rPr>
              <a:t>sekunžu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laikā</a:t>
            </a:r>
            <a:r>
              <a:rPr lang="en-US">
                <a:ea typeface="+mn-lt"/>
                <a:cs typeface="+mn-lt"/>
              </a:rPr>
              <a:t>.</a:t>
            </a:r>
            <a:endParaRPr lang="en-US" err="1">
              <a:cs typeface="Calibri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2CE4ED6F-3FFA-5E9B-2E07-357924D32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270" y="182738"/>
            <a:ext cx="1719007" cy="79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48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2A5B4-0BAB-7229-A7C7-E47FF0147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60" y="-2400"/>
            <a:ext cx="9234792" cy="1309351"/>
          </a:xfrm>
        </p:spPr>
        <p:txBody>
          <a:bodyPr/>
          <a:lstStyle/>
          <a:p>
            <a:r>
              <a:rPr lang="en-US" sz="4000" err="1">
                <a:latin typeface="Calibri Light"/>
                <a:cs typeface="Calibri Light"/>
              </a:rPr>
              <a:t>Lietošanas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drošība</a:t>
            </a:r>
            <a:r>
              <a:rPr lang="en-US" sz="4000">
                <a:latin typeface="Calibri Light"/>
                <a:cs typeface="Calibri Light"/>
              </a:rPr>
              <a:t> un vides </a:t>
            </a:r>
            <a:r>
              <a:rPr lang="en-US" sz="4000" err="1">
                <a:latin typeface="Calibri Light"/>
                <a:cs typeface="Calibri Light"/>
              </a:rPr>
              <a:t>pieejamība</a:t>
            </a:r>
            <a:endParaRPr lang="en-US" sz="4000">
              <a:latin typeface="Calibri Light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9F98-C9BC-4A52-554A-DB4150795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833" y="1446579"/>
            <a:ext cx="8757671" cy="469178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err="1">
                <a:latin typeface="Calibri"/>
                <a:ea typeface="+mn-lt"/>
                <a:cs typeface="+mn-lt"/>
              </a:rPr>
              <a:t>Būve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jāprojektē</a:t>
            </a:r>
            <a:r>
              <a:rPr lang="en-US" sz="2000" b="1">
                <a:latin typeface="Calibri"/>
                <a:ea typeface="+mn-lt"/>
                <a:cs typeface="+mn-lt"/>
              </a:rPr>
              <a:t> un </a:t>
            </a:r>
            <a:r>
              <a:rPr lang="en-US" sz="2000" b="1" err="1">
                <a:latin typeface="Calibri"/>
                <a:ea typeface="+mn-lt"/>
                <a:cs typeface="+mn-lt"/>
              </a:rPr>
              <a:t>jābūvē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tā</a:t>
            </a:r>
            <a:r>
              <a:rPr lang="en-US" sz="2000" b="1">
                <a:latin typeface="Calibri"/>
                <a:ea typeface="+mn-lt"/>
                <a:cs typeface="+mn-lt"/>
              </a:rPr>
              <a:t>, </a:t>
            </a:r>
            <a:r>
              <a:rPr lang="en-US" sz="2000" b="1" err="1">
                <a:latin typeface="Calibri"/>
                <a:ea typeface="+mn-lt"/>
                <a:cs typeface="+mn-lt"/>
              </a:rPr>
              <a:t>lai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būves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ekspluatācijas</a:t>
            </a:r>
            <a:r>
              <a:rPr lang="en-US" sz="2000" b="1">
                <a:latin typeface="Calibri"/>
                <a:ea typeface="+mn-lt"/>
                <a:cs typeface="+mn-lt"/>
              </a:rPr>
              <a:t> un </a:t>
            </a:r>
            <a:r>
              <a:rPr lang="en-US" sz="2000" b="1" err="1">
                <a:latin typeface="Calibri"/>
                <a:ea typeface="+mn-lt"/>
                <a:cs typeface="+mn-lt"/>
              </a:rPr>
              <a:t>remonta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laikā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tās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lietotājiem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neizraisītu</a:t>
            </a:r>
            <a:r>
              <a:rPr lang="en-US" sz="2000" b="1">
                <a:latin typeface="Calibri"/>
                <a:ea typeface="+mn-lt"/>
                <a:cs typeface="+mn-lt"/>
              </a:rPr>
              <a:t>:</a:t>
            </a:r>
            <a:endParaRPr lang="en-US" sz="2000" b="1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Calibri"/>
                <a:ea typeface="+mn-lt"/>
                <a:cs typeface="+mn-lt"/>
              </a:rPr>
              <a:t>1)  </a:t>
            </a:r>
            <a:r>
              <a:rPr lang="en-US" sz="2000" err="1">
                <a:latin typeface="Calibri"/>
                <a:ea typeface="+mn-lt"/>
                <a:cs typeface="+mn-lt"/>
              </a:rPr>
              <a:t>nepieņemamus</a:t>
            </a:r>
            <a:r>
              <a:rPr lang="en-US" sz="2000">
                <a:latin typeface="Calibri"/>
                <a:ea typeface="+mn-lt"/>
                <a:cs typeface="+mn-lt"/>
              </a:rPr>
              <a:t> </a:t>
            </a:r>
            <a:r>
              <a:rPr lang="en-US" sz="2000" err="1">
                <a:latin typeface="Calibri"/>
                <a:ea typeface="+mn-lt"/>
                <a:cs typeface="+mn-lt"/>
              </a:rPr>
              <a:t>nelaimes</a:t>
            </a:r>
            <a:r>
              <a:rPr lang="en-US" sz="2000">
                <a:latin typeface="Calibri"/>
                <a:ea typeface="+mn-lt"/>
                <a:cs typeface="+mn-lt"/>
              </a:rPr>
              <a:t> </a:t>
            </a:r>
            <a:r>
              <a:rPr lang="en-US" sz="2000" err="1">
                <a:latin typeface="Calibri"/>
                <a:ea typeface="+mn-lt"/>
                <a:cs typeface="+mn-lt"/>
              </a:rPr>
              <a:t>gadījumu</a:t>
            </a:r>
            <a:r>
              <a:rPr lang="en-US" sz="2000">
                <a:latin typeface="Calibri"/>
                <a:ea typeface="+mn-lt"/>
                <a:cs typeface="+mn-lt"/>
              </a:rPr>
              <a:t> </a:t>
            </a:r>
            <a:r>
              <a:rPr lang="en-US" sz="2000" err="1">
                <a:latin typeface="Calibri"/>
                <a:ea typeface="+mn-lt"/>
                <a:cs typeface="+mn-lt"/>
              </a:rPr>
              <a:t>vai</a:t>
            </a:r>
            <a:endParaRPr lang="en-US" sz="2000">
              <a:latin typeface="Calibri"/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Calibri"/>
                <a:ea typeface="+mn-lt"/>
                <a:cs typeface="+mn-lt"/>
              </a:rPr>
              <a:t>2)  </a:t>
            </a:r>
            <a:r>
              <a:rPr lang="en-US" sz="2000" err="1">
                <a:latin typeface="Calibri"/>
                <a:ea typeface="+mn-lt"/>
                <a:cs typeface="+mn-lt"/>
              </a:rPr>
              <a:t>zaudējumu</a:t>
            </a:r>
            <a:r>
              <a:rPr lang="en-US" sz="2000">
                <a:latin typeface="Calibri"/>
                <a:ea typeface="+mn-lt"/>
                <a:cs typeface="+mn-lt"/>
              </a:rPr>
              <a:t> </a:t>
            </a:r>
            <a:r>
              <a:rPr lang="en-US" sz="2000" err="1">
                <a:latin typeface="Calibri"/>
                <a:ea typeface="+mn-lt"/>
                <a:cs typeface="+mn-lt"/>
              </a:rPr>
              <a:t>riskus</a:t>
            </a:r>
            <a:r>
              <a:rPr lang="en-US" sz="2000">
                <a:latin typeface="Calibri"/>
                <a:ea typeface="+mn-lt"/>
                <a:cs typeface="+mn-lt"/>
              </a:rPr>
              <a:t>, </a:t>
            </a:r>
            <a:r>
              <a:rPr lang="en-US" sz="2000" err="1">
                <a:latin typeface="Calibri"/>
                <a:ea typeface="+mn-lt"/>
                <a:cs typeface="+mn-lt"/>
              </a:rPr>
              <a:t>piemēram</a:t>
            </a:r>
            <a:r>
              <a:rPr lang="en-US" sz="2000">
                <a:latin typeface="Calibri"/>
                <a:ea typeface="+mn-lt"/>
                <a:cs typeface="+mn-lt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Calibri"/>
                <a:ea typeface="+mn-lt"/>
                <a:cs typeface="+mn-lt"/>
              </a:rPr>
              <a:t>        2.1. </a:t>
            </a:r>
            <a:r>
              <a:rPr lang="en-US" sz="2000" err="1">
                <a:latin typeface="Calibri"/>
                <a:ea typeface="+mn-lt"/>
                <a:cs typeface="+mn-lt"/>
              </a:rPr>
              <a:t>slīdēšanu</a:t>
            </a:r>
            <a:r>
              <a:rPr lang="en-US" sz="2000">
                <a:latin typeface="Calibri"/>
                <a:ea typeface="+mn-lt"/>
                <a:cs typeface="+mn-lt"/>
              </a:rPr>
              <a:t>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Calibri"/>
                <a:ea typeface="+mn-lt"/>
                <a:cs typeface="+mn-lt"/>
              </a:rPr>
              <a:t>        2.2. </a:t>
            </a:r>
            <a:r>
              <a:rPr lang="en-US" sz="2000" err="1">
                <a:latin typeface="Calibri"/>
                <a:ea typeface="+mn-lt"/>
                <a:cs typeface="+mn-lt"/>
              </a:rPr>
              <a:t>krišanu</a:t>
            </a:r>
            <a:r>
              <a:rPr lang="en-US" sz="2000">
                <a:latin typeface="Calibri"/>
                <a:ea typeface="+mn-lt"/>
                <a:cs typeface="+mn-lt"/>
              </a:rPr>
              <a:t>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Calibri"/>
                <a:ea typeface="+mn-lt"/>
                <a:cs typeface="+mn-lt"/>
              </a:rPr>
              <a:t>        2.3. </a:t>
            </a:r>
            <a:r>
              <a:rPr lang="en-US" sz="2000" err="1">
                <a:latin typeface="Calibri"/>
                <a:ea typeface="+mn-lt"/>
                <a:cs typeface="+mn-lt"/>
              </a:rPr>
              <a:t>sadursmes</a:t>
            </a:r>
            <a:r>
              <a:rPr lang="en-US" sz="2000">
                <a:latin typeface="Calibri"/>
                <a:ea typeface="+mn-lt"/>
                <a:cs typeface="+mn-lt"/>
              </a:rPr>
              <a:t>,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Calibri"/>
                <a:ea typeface="+mn-lt"/>
                <a:cs typeface="+mn-lt"/>
              </a:rPr>
              <a:t>        2.4. </a:t>
            </a:r>
            <a:r>
              <a:rPr lang="en-US" sz="2000" err="1">
                <a:latin typeface="Calibri"/>
                <a:ea typeface="+mn-lt"/>
                <a:cs typeface="+mn-lt"/>
              </a:rPr>
              <a:t>apdegumus</a:t>
            </a:r>
            <a:r>
              <a:rPr lang="en-US" sz="2000">
                <a:latin typeface="Calibri"/>
                <a:ea typeface="+mn-lt"/>
                <a:cs typeface="+mn-lt"/>
              </a:rPr>
              <a:t>, </a:t>
            </a:r>
            <a:r>
              <a:rPr lang="en-US" sz="2000" err="1">
                <a:latin typeface="Calibri"/>
                <a:ea typeface="+mn-lt"/>
                <a:cs typeface="+mn-lt"/>
              </a:rPr>
              <a:t>nāvējošu</a:t>
            </a:r>
            <a:r>
              <a:rPr lang="en-US" sz="2000">
                <a:latin typeface="Calibri"/>
                <a:ea typeface="+mn-lt"/>
                <a:cs typeface="+mn-lt"/>
              </a:rPr>
              <a:t> </a:t>
            </a:r>
            <a:r>
              <a:rPr lang="en-US" sz="2000" err="1">
                <a:latin typeface="Calibri"/>
                <a:ea typeface="+mn-lt"/>
                <a:cs typeface="+mn-lt"/>
              </a:rPr>
              <a:t>elektrošoku</a:t>
            </a:r>
            <a:r>
              <a:rPr lang="en-US" sz="2000">
                <a:latin typeface="Calibri"/>
                <a:ea typeface="+mn-lt"/>
                <a:cs typeface="+mn-lt"/>
              </a:rPr>
              <a:t>, </a:t>
            </a:r>
            <a:r>
              <a:rPr lang="en-US" sz="2000" err="1">
                <a:latin typeface="Calibri"/>
                <a:ea typeface="+mn-lt"/>
                <a:cs typeface="+mn-lt"/>
              </a:rPr>
              <a:t>eksplozijas</a:t>
            </a:r>
            <a:r>
              <a:rPr lang="en-US" sz="2000">
                <a:latin typeface="Calibri"/>
                <a:ea typeface="+mn-lt"/>
                <a:cs typeface="+mn-lt"/>
              </a:rPr>
              <a:t> </a:t>
            </a:r>
            <a:r>
              <a:rPr lang="en-US" sz="2000" err="1">
                <a:latin typeface="Calibri"/>
                <a:ea typeface="+mn-lt"/>
                <a:cs typeface="+mn-lt"/>
              </a:rPr>
              <a:t>radītus</a:t>
            </a:r>
            <a:r>
              <a:rPr lang="en-US" sz="2000">
                <a:latin typeface="Calibri"/>
                <a:ea typeface="+mn-lt"/>
                <a:cs typeface="+mn-lt"/>
              </a:rPr>
              <a:t> </a:t>
            </a:r>
            <a:r>
              <a:rPr lang="en-US" sz="2000" err="1">
                <a:latin typeface="Calibri"/>
                <a:ea typeface="+mn-lt"/>
                <a:cs typeface="+mn-lt"/>
              </a:rPr>
              <a:t>ievainojumus</a:t>
            </a:r>
            <a:r>
              <a:rPr lang="en-US" sz="2000">
                <a:latin typeface="Calibri"/>
                <a:ea typeface="+mn-lt"/>
                <a:cs typeface="+mn-lt"/>
              </a:rPr>
              <a:t> un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>
                <a:latin typeface="Calibri"/>
                <a:ea typeface="+mn-lt"/>
                <a:cs typeface="+mn-lt"/>
              </a:rPr>
              <a:t>        2.5. </a:t>
            </a:r>
            <a:r>
              <a:rPr lang="en-US" sz="2000" err="1">
                <a:latin typeface="Calibri"/>
                <a:ea typeface="+mn-lt"/>
                <a:cs typeface="+mn-lt"/>
              </a:rPr>
              <a:t>zādzības</a:t>
            </a:r>
            <a:r>
              <a:rPr lang="en-US" sz="2000">
                <a:latin typeface="Calibri"/>
                <a:ea typeface="+mn-lt"/>
                <a:cs typeface="+mn-lt"/>
              </a:rPr>
              <a:t> </a:t>
            </a:r>
            <a:r>
              <a:rPr lang="en-US" sz="2000" err="1">
                <a:latin typeface="Calibri"/>
                <a:ea typeface="+mn-lt"/>
                <a:cs typeface="+mn-lt"/>
              </a:rPr>
              <a:t>ielaužoties</a:t>
            </a:r>
            <a:r>
              <a:rPr lang="en-US" sz="2000">
                <a:latin typeface="Calibri"/>
                <a:ea typeface="+mn-lt"/>
                <a:cs typeface="+mn-lt"/>
              </a:rPr>
              <a:t>.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>
                <a:latin typeface="Calibri"/>
                <a:ea typeface="+mn-lt"/>
                <a:cs typeface="+mn-lt"/>
              </a:rPr>
              <a:t>Jo </a:t>
            </a:r>
            <a:r>
              <a:rPr lang="en-US" sz="2000" b="1" err="1">
                <a:latin typeface="Calibri"/>
                <a:ea typeface="+mn-lt"/>
                <a:cs typeface="+mn-lt"/>
              </a:rPr>
              <a:t>īpaši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būves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jāprojektē</a:t>
            </a:r>
            <a:r>
              <a:rPr lang="en-US" sz="2000" b="1">
                <a:latin typeface="Calibri"/>
                <a:ea typeface="+mn-lt"/>
                <a:cs typeface="+mn-lt"/>
              </a:rPr>
              <a:t> un </a:t>
            </a:r>
            <a:r>
              <a:rPr lang="en-US" sz="2000" b="1" err="1">
                <a:latin typeface="Calibri"/>
                <a:ea typeface="+mn-lt"/>
                <a:cs typeface="+mn-lt"/>
              </a:rPr>
              <a:t>jābūvē</a:t>
            </a:r>
            <a:r>
              <a:rPr lang="en-US" sz="2000" b="1">
                <a:latin typeface="Calibri"/>
                <a:ea typeface="+mn-lt"/>
                <a:cs typeface="+mn-lt"/>
              </a:rPr>
              <a:t>, </a:t>
            </a:r>
            <a:r>
              <a:rPr lang="en-US" sz="2000" b="1" err="1">
                <a:latin typeface="Calibri"/>
                <a:ea typeface="+mn-lt"/>
                <a:cs typeface="+mn-lt"/>
              </a:rPr>
              <a:t>ņemot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vērā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pieejamību</a:t>
            </a:r>
            <a:r>
              <a:rPr lang="en-US" sz="2000" b="1">
                <a:latin typeface="Calibri"/>
                <a:ea typeface="+mn-lt"/>
                <a:cs typeface="+mn-lt"/>
              </a:rPr>
              <a:t> un </a:t>
            </a:r>
            <a:r>
              <a:rPr lang="en-US" sz="2000" b="1" err="1">
                <a:latin typeface="Calibri"/>
                <a:ea typeface="+mn-lt"/>
                <a:cs typeface="+mn-lt"/>
              </a:rPr>
              <a:t>izmantošanas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iespējas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personām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ar</a:t>
            </a:r>
            <a:r>
              <a:rPr lang="en-US" sz="2000" b="1">
                <a:latin typeface="Calibri"/>
                <a:ea typeface="+mn-lt"/>
                <a:cs typeface="+mn-lt"/>
              </a:rPr>
              <a:t> </a:t>
            </a:r>
            <a:r>
              <a:rPr lang="en-US" sz="2000" b="1" err="1">
                <a:latin typeface="Calibri"/>
                <a:ea typeface="+mn-lt"/>
                <a:cs typeface="+mn-lt"/>
              </a:rPr>
              <a:t>invaliditāti</a:t>
            </a:r>
            <a:r>
              <a:rPr lang="en-US" sz="2000" b="1">
                <a:latin typeface="Calibri"/>
                <a:ea typeface="+mn-lt"/>
                <a:cs typeface="+mn-lt"/>
              </a:rPr>
              <a:t>.</a:t>
            </a:r>
            <a:r>
              <a:rPr lang="en-US" sz="2000" b="1">
                <a:latin typeface="Times New Roman"/>
                <a:ea typeface="+mn-lt"/>
                <a:cs typeface="+mn-lt"/>
              </a:rPr>
              <a:t>             </a:t>
            </a:r>
            <a:r>
              <a:rPr lang="en-US" sz="1400" b="1">
                <a:latin typeface="Times New Roman"/>
                <a:ea typeface="+mn-lt"/>
                <a:cs typeface="+mn-lt"/>
              </a:rPr>
              <a:t>                                                                                                                                                                  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400">
                <a:latin typeface="Times New Roman"/>
                <a:ea typeface="+mn-lt"/>
                <a:cs typeface="+mn-lt"/>
              </a:rPr>
              <a:t>EIROPAS PARLAMENTA UN PADOMES REGULA (ES)    Nr. 305/2011  </a:t>
            </a: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54393-F414-8243-6924-F3B1A1A8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84501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11BDD-69C4-F454-A853-0271A08B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027" y="1400"/>
            <a:ext cx="8770957" cy="1305551"/>
          </a:xfrm>
        </p:spPr>
        <p:txBody>
          <a:bodyPr>
            <a:normAutofit/>
          </a:bodyPr>
          <a:lstStyle/>
          <a:p>
            <a:r>
              <a:rPr lang="en-US" sz="4000" err="1">
                <a:cs typeface="Calibri Light"/>
              </a:rPr>
              <a:t>Evakuācijas</a:t>
            </a:r>
            <a:r>
              <a:rPr lang="en-US" sz="4000">
                <a:cs typeface="Calibri Light"/>
              </a:rPr>
              <a:t> ejas</a:t>
            </a:r>
          </a:p>
        </p:txBody>
      </p:sp>
      <p:pic>
        <p:nvPicPr>
          <p:cNvPr id="5" name="Picture 5" descr="A picture containing text, indoor, ceiling, several&#10;&#10;Description automatically generated">
            <a:extLst>
              <a:ext uri="{FF2B5EF4-FFF2-40B4-BE49-F238E27FC236}">
                <a16:creationId xmlns:a16="http://schemas.microsoft.com/office/drawing/2014/main" id="{6E1379E9-D28F-A640-FBCE-AAC7D46E2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912" y="1752357"/>
            <a:ext cx="4819841" cy="34107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5E837-B557-A232-0F1C-A4576314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20</a:t>
            </a:fld>
            <a:endParaRPr lang="lv-LV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F7615-8C6D-8E19-CFED-9BC9FDF2B464}"/>
              </a:ext>
            </a:extLst>
          </p:cNvPr>
          <p:cNvSpPr txBox="1"/>
          <p:nvPr/>
        </p:nvSpPr>
        <p:spPr>
          <a:xfrm rot="10800000" flipV="1">
            <a:off x="7441593" y="3074130"/>
            <a:ext cx="412990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cs typeface="Times New Roman"/>
              </a:rPr>
              <a:t>Eju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platumam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tirdzniecības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zālē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stap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plauktiem</a:t>
            </a:r>
            <a:r>
              <a:rPr lang="en-US">
                <a:latin typeface="Times New Roman"/>
                <a:cs typeface="Times New Roman"/>
              </a:rPr>
              <a:t> </a:t>
            </a:r>
            <a:r>
              <a:rPr lang="en-US" b="1" err="1">
                <a:latin typeface="Times New Roman"/>
                <a:cs typeface="Times New Roman"/>
              </a:rPr>
              <a:t>jābūt</a:t>
            </a:r>
            <a:r>
              <a:rPr lang="en-US">
                <a:latin typeface="Times New Roman"/>
                <a:cs typeface="Times New Roman"/>
              </a:rPr>
              <a:t> ne </a:t>
            </a:r>
            <a:r>
              <a:rPr lang="en-US" err="1">
                <a:latin typeface="Times New Roman"/>
                <a:cs typeface="Times New Roman"/>
              </a:rPr>
              <a:t>mazāk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kā</a:t>
            </a:r>
            <a:r>
              <a:rPr lang="en-US">
                <a:latin typeface="Times New Roman"/>
                <a:cs typeface="Times New Roman"/>
              </a:rPr>
              <a:t> 1,4m</a:t>
            </a:r>
            <a:r>
              <a:rPr lang="en-US">
                <a:latin typeface="Times New Roman"/>
                <a:ea typeface="+mn-lt"/>
                <a:cs typeface="Times New Roman"/>
              </a:rPr>
              <a:t>. 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latin typeface="Calibri"/>
              <a:cs typeface="Calibri"/>
            </a:endParaRPr>
          </a:p>
        </p:txBody>
      </p:sp>
      <p:pic>
        <p:nvPicPr>
          <p:cNvPr id="7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71D0F63-1E95-3DC4-319F-29A9DE2DB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66" y="2899489"/>
            <a:ext cx="558494" cy="1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0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7C3EA-2DC0-5C9B-0E98-0BD69A67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511" y="-2400"/>
            <a:ext cx="9169941" cy="1309351"/>
          </a:xfrm>
        </p:spPr>
        <p:txBody>
          <a:bodyPr/>
          <a:lstStyle/>
          <a:p>
            <a:r>
              <a:rPr lang="en-US" sz="4000" err="1">
                <a:latin typeface="Calibri Light"/>
                <a:cs typeface="Calibri Light"/>
              </a:rPr>
              <a:t>Evakuācijas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ceļi</a:t>
            </a:r>
            <a:endParaRPr lang="en-US" sz="4000" err="1">
              <a:latin typeface="Calibri Light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5F571-32A3-5FED-8DC1-6D6DC217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dirty="0" smtClean="0"/>
              <a:pPr/>
              <a:t>21</a:t>
            </a:fld>
            <a:endParaRPr lang="lv-LV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B7AFDB13-9A29-C62E-03B5-723BFAADD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7881" y="1709616"/>
            <a:ext cx="4913391" cy="412206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03507A-0C63-ACA7-E877-829D2CABE5CE}"/>
              </a:ext>
            </a:extLst>
          </p:cNvPr>
          <p:cNvSpPr txBox="1"/>
          <p:nvPr/>
        </p:nvSpPr>
        <p:spPr>
          <a:xfrm>
            <a:off x="7164759" y="3081615"/>
            <a:ext cx="4026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 </a:t>
            </a:r>
            <a:r>
              <a:rPr lang="en-US" err="1"/>
              <a:t>Evakuācijas</a:t>
            </a:r>
            <a:r>
              <a:rPr lang="en-US"/>
              <a:t> </a:t>
            </a:r>
            <a:r>
              <a:rPr lang="en-US" err="1"/>
              <a:t>ceļiem</a:t>
            </a:r>
            <a:r>
              <a:rPr lang="en-US"/>
              <a:t> </a:t>
            </a:r>
            <a:r>
              <a:rPr lang="en-US" err="1"/>
              <a:t>jābūt</a:t>
            </a:r>
            <a:r>
              <a:rPr lang="en-US"/>
              <a:t> </a:t>
            </a:r>
            <a:r>
              <a:rPr lang="en-US" err="1"/>
              <a:t>brīviem</a:t>
            </a:r>
            <a:r>
              <a:rPr lang="en-US"/>
              <a:t> no </a:t>
            </a:r>
            <a:r>
              <a:rPr lang="en-US" err="1"/>
              <a:t>atstarojošiem</a:t>
            </a:r>
            <a:r>
              <a:rPr lang="en-US"/>
              <a:t> </a:t>
            </a:r>
            <a:r>
              <a:rPr lang="en-US" err="1"/>
              <a:t>priekšmetiem</a:t>
            </a:r>
            <a:r>
              <a:rPr lang="en-US"/>
              <a:t>.</a:t>
            </a:r>
            <a:endParaRPr lang="en-US">
              <a:cs typeface="Calibri"/>
            </a:endParaRPr>
          </a:p>
        </p:txBody>
      </p:sp>
      <p:pic>
        <p:nvPicPr>
          <p:cNvPr id="5" name="Picture 7" descr="Shape, arrow&#10;&#10;Description automatically generated">
            <a:extLst>
              <a:ext uri="{FF2B5EF4-FFF2-40B4-BE49-F238E27FC236}">
                <a16:creationId xmlns:a16="http://schemas.microsoft.com/office/drawing/2014/main" id="{71A9B643-3929-1F5A-550F-031A7182B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66" y="2899489"/>
            <a:ext cx="558494" cy="1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94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9DD3-B0D7-8D22-F342-FC3B4A6EA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946" y="175491"/>
            <a:ext cx="7588509" cy="914400"/>
          </a:xfrm>
        </p:spPr>
        <p:txBody>
          <a:bodyPr>
            <a:normAutofit/>
          </a:bodyPr>
          <a:lstStyle/>
          <a:p>
            <a:r>
              <a:rPr lang="en-US" sz="4000" err="1">
                <a:latin typeface="Calibri Light"/>
                <a:ea typeface="+mj-lt"/>
                <a:cs typeface="Times New Roman"/>
              </a:rPr>
              <a:t>Ugunsdrošie</a:t>
            </a:r>
            <a:r>
              <a:rPr lang="en-US" sz="4000">
                <a:latin typeface="Calibri Light"/>
                <a:ea typeface="+mj-lt"/>
                <a:cs typeface="Times New Roman"/>
              </a:rPr>
              <a:t> </a:t>
            </a:r>
            <a:r>
              <a:rPr lang="en-US" sz="4000" err="1">
                <a:latin typeface="Calibri Light"/>
                <a:ea typeface="+mj-lt"/>
                <a:cs typeface="Times New Roman"/>
              </a:rPr>
              <a:t>nodalījumi</a:t>
            </a:r>
            <a:endParaRPr lang="en-US" sz="4000" err="1">
              <a:latin typeface="Calibri Light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637E1-0994-BD35-52B4-D947E5F6E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22</a:t>
            </a:fld>
            <a:endParaRPr lang="lv-LV"/>
          </a:p>
        </p:txBody>
      </p:sp>
      <p:pic>
        <p:nvPicPr>
          <p:cNvPr id="6" name="Picture 6" descr="A picture containing indoor, wall, floor, kitchen&#10;&#10;Description automatically generated">
            <a:extLst>
              <a:ext uri="{FF2B5EF4-FFF2-40B4-BE49-F238E27FC236}">
                <a16:creationId xmlns:a16="http://schemas.microsoft.com/office/drawing/2014/main" id="{53DC6F1B-7424-ABA1-1B26-8925DBE20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06" y="1954693"/>
            <a:ext cx="4676949" cy="3969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3B3F79-A667-E5FD-3120-22065658CA86}"/>
              </a:ext>
            </a:extLst>
          </p:cNvPr>
          <p:cNvSpPr txBox="1"/>
          <p:nvPr/>
        </p:nvSpPr>
        <p:spPr>
          <a:xfrm rot="10800000" flipV="1">
            <a:off x="4375042" y="5409175"/>
            <a:ext cx="11671110" cy="745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lv-LV" sz="24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4BC746-2C03-AA91-B1F3-9F092332053E}"/>
              </a:ext>
            </a:extLst>
          </p:cNvPr>
          <p:cNvSpPr txBox="1"/>
          <p:nvPr/>
        </p:nvSpPr>
        <p:spPr>
          <a:xfrm>
            <a:off x="7167220" y="3006846"/>
            <a:ext cx="42908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v-LV">
                <a:cs typeface="Calibri"/>
              </a:rPr>
              <a:t>Ēkā esošajiem ugunsdrošajiem nodalījumiem jābūt atbilstoši noslēgtiem. </a:t>
            </a:r>
          </a:p>
        </p:txBody>
      </p:sp>
      <p:pic>
        <p:nvPicPr>
          <p:cNvPr id="9" name="Picture 7" descr="Shape, arrow&#10;&#10;Description automatically generated">
            <a:extLst>
              <a:ext uri="{FF2B5EF4-FFF2-40B4-BE49-F238E27FC236}">
                <a16:creationId xmlns:a16="http://schemas.microsoft.com/office/drawing/2014/main" id="{164A00B0-DE08-E7F9-49B9-4DAB1BE3F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466" y="2899489"/>
            <a:ext cx="558494" cy="1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37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4F08B-C27C-2846-B8F1-4D756AD2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192" y="-2400"/>
            <a:ext cx="9178048" cy="1309351"/>
          </a:xfrm>
        </p:spPr>
        <p:txBody>
          <a:bodyPr/>
          <a:lstStyle/>
          <a:p>
            <a:r>
              <a:rPr lang="en-US" sz="4000" err="1">
                <a:latin typeface="Calibri Light"/>
                <a:cs typeface="Calibri Light"/>
              </a:rPr>
              <a:t>Evakuācijas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plāni</a:t>
            </a:r>
            <a:r>
              <a:rPr lang="en-US" sz="4000">
                <a:latin typeface="Calibri Light"/>
                <a:cs typeface="Calibri Light"/>
              </a:rPr>
              <a:t> un </a:t>
            </a:r>
            <a:r>
              <a:rPr lang="en-US" sz="4000" err="1">
                <a:latin typeface="Calibri Light"/>
                <a:cs typeface="Calibri Light"/>
              </a:rPr>
              <a:t>stāvu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numerācija</a:t>
            </a:r>
            <a:endParaRPr lang="en-US" sz="4000">
              <a:latin typeface="Calibri Light"/>
              <a:cs typeface="Calibri Light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D1F894D-81D8-C617-9135-6D9DA0AE1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7138" y="1604738"/>
            <a:ext cx="5517456" cy="38155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14989-9C42-8D2F-7233-5A7739D78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23</a:t>
            </a:fld>
            <a:endParaRPr lang="lv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1B085-632A-529C-9726-59D4A06E9E58}"/>
              </a:ext>
            </a:extLst>
          </p:cNvPr>
          <p:cNvSpPr txBox="1"/>
          <p:nvPr/>
        </p:nvSpPr>
        <p:spPr>
          <a:xfrm>
            <a:off x="1009294" y="5516756"/>
            <a:ext cx="1018016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lv-LV" sz="2000">
              <a:cs typeface="Calibri"/>
            </a:endParaRPr>
          </a:p>
        </p:txBody>
      </p:sp>
      <p:pic>
        <p:nvPicPr>
          <p:cNvPr id="6" name="Picture 6" descr="A picture containing yellow, indoor, wall, floor&#10;&#10;Description automatically generated">
            <a:extLst>
              <a:ext uri="{FF2B5EF4-FFF2-40B4-BE49-F238E27FC236}">
                <a16:creationId xmlns:a16="http://schemas.microsoft.com/office/drawing/2014/main" id="{4F2CFDFA-D0F2-C9B3-5431-2256D95C3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620" y="1607013"/>
            <a:ext cx="5048036" cy="380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45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A8B8-E1A9-7773-4667-7969B731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980" y="1717892"/>
            <a:ext cx="4126523" cy="2964624"/>
          </a:xfrm>
        </p:spPr>
        <p:txBody>
          <a:bodyPr>
            <a:normAutofit/>
          </a:bodyPr>
          <a:lstStyle/>
          <a:p>
            <a:r>
              <a:rPr lang="en-US" sz="2000">
                <a:ea typeface="+mj-lt"/>
                <a:cs typeface="+mj-lt"/>
              </a:rPr>
              <a:t>              </a:t>
            </a:r>
            <a:endParaRPr lang="en-US" sz="2000">
              <a:cs typeface="Calibri Light"/>
            </a:endParaRPr>
          </a:p>
        </p:txBody>
      </p:sp>
      <p:pic>
        <p:nvPicPr>
          <p:cNvPr id="5" name="Picture 5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DA219E8E-68E2-8347-88B8-177C5F3C0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987" y="1636565"/>
            <a:ext cx="6648867" cy="43719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979460-62E1-B014-0AD2-B584724B5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24</a:t>
            </a:fld>
            <a:endParaRPr lang="lv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EA69F7-1E58-B2B1-9FDD-DBA7FF09BF2F}"/>
              </a:ext>
            </a:extLst>
          </p:cNvPr>
          <p:cNvSpPr txBox="1"/>
          <p:nvPr/>
        </p:nvSpPr>
        <p:spPr>
          <a:xfrm>
            <a:off x="5117690" y="544543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6C1E0-C10E-F530-605C-D4E240C2DA55}"/>
              </a:ext>
            </a:extLst>
          </p:cNvPr>
          <p:cNvSpPr txBox="1"/>
          <p:nvPr/>
        </p:nvSpPr>
        <p:spPr>
          <a:xfrm>
            <a:off x="7836296" y="3181970"/>
            <a:ext cx="37623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/>
              <a:t>Reizi</a:t>
            </a:r>
            <a:r>
              <a:rPr lang="en-US"/>
              <a:t> 10 </a:t>
            </a:r>
            <a:r>
              <a:rPr lang="en-US" err="1"/>
              <a:t>gados</a:t>
            </a:r>
            <a:r>
              <a:rPr lang="en-US"/>
              <a:t> </a:t>
            </a:r>
            <a:r>
              <a:rPr lang="en-US" err="1"/>
              <a:t>jāveic</a:t>
            </a:r>
            <a:r>
              <a:rPr lang="en-US"/>
              <a:t> </a:t>
            </a:r>
            <a:r>
              <a:rPr lang="en-US" err="1"/>
              <a:t>elektroinstalāciju</a:t>
            </a:r>
            <a:r>
              <a:rPr lang="en-US"/>
              <a:t> </a:t>
            </a:r>
            <a:r>
              <a:rPr lang="en-US" err="1"/>
              <a:t>pārbaude</a:t>
            </a:r>
            <a:r>
              <a:rPr lang="en-US"/>
              <a:t>.</a:t>
            </a:r>
            <a:endParaRPr lang="en-US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AB1BD8-DD6C-EE12-CACC-36D16C0328CB}"/>
              </a:ext>
            </a:extLst>
          </p:cNvPr>
          <p:cNvSpPr txBox="1"/>
          <p:nvPr/>
        </p:nvSpPr>
        <p:spPr>
          <a:xfrm rot="10800000" flipV="1">
            <a:off x="2648773" y="438858"/>
            <a:ext cx="893014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latin typeface="Calibri Light"/>
                <a:cs typeface="Calibri"/>
              </a:rPr>
              <a:t>Kā</a:t>
            </a:r>
            <a:r>
              <a:rPr lang="en-US" sz="4000">
                <a:latin typeface="Calibri Light"/>
                <a:cs typeface="Calibri"/>
              </a:rPr>
              <a:t> </a:t>
            </a:r>
            <a:r>
              <a:rPr lang="en-US" sz="4000" err="1">
                <a:latin typeface="Calibri Light"/>
                <a:cs typeface="Calibri"/>
              </a:rPr>
              <a:t>novērst</a:t>
            </a:r>
            <a:r>
              <a:rPr lang="en-US" sz="4000">
                <a:latin typeface="Calibri Light"/>
                <a:cs typeface="Calibri"/>
              </a:rPr>
              <a:t> </a:t>
            </a:r>
            <a:r>
              <a:rPr lang="en-US" sz="4000" err="1">
                <a:latin typeface="Calibri Light"/>
                <a:cs typeface="Calibri"/>
              </a:rPr>
              <a:t>elektroinstalāciju</a:t>
            </a:r>
            <a:r>
              <a:rPr lang="en-US" sz="4000">
                <a:latin typeface="Calibri Light"/>
                <a:cs typeface="Calibri"/>
              </a:rPr>
              <a:t> </a:t>
            </a:r>
            <a:r>
              <a:rPr lang="en-US" sz="4000" err="1">
                <a:latin typeface="Calibri Light"/>
                <a:cs typeface="Calibri"/>
              </a:rPr>
              <a:t>pārslodzi</a:t>
            </a:r>
            <a:r>
              <a:rPr lang="en-US" sz="4000">
                <a:latin typeface="Calibri Light"/>
                <a:cs typeface="Calibri"/>
              </a:rPr>
              <a:t>?</a:t>
            </a:r>
          </a:p>
        </p:txBody>
      </p:sp>
      <p:pic>
        <p:nvPicPr>
          <p:cNvPr id="11" name="Picture 7" descr="Shape, arrow&#10;&#10;Description automatically generated">
            <a:extLst>
              <a:ext uri="{FF2B5EF4-FFF2-40B4-BE49-F238E27FC236}">
                <a16:creationId xmlns:a16="http://schemas.microsoft.com/office/drawing/2014/main" id="{C62E4425-286E-4636-6950-876A52713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679" y="2899489"/>
            <a:ext cx="558494" cy="120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502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08102-3DC7-198E-9CDB-DEBBE08F2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96" y="1985"/>
            <a:ext cx="9615526" cy="1304966"/>
          </a:xfrm>
        </p:spPr>
        <p:txBody>
          <a:bodyPr/>
          <a:lstStyle/>
          <a:p>
            <a:r>
              <a:rPr lang="en-US" sz="4000" err="1">
                <a:latin typeface="Calibri Light"/>
                <a:cs typeface="Calibri Light"/>
              </a:rPr>
              <a:t>Pandusa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slīpuma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ietekme</a:t>
            </a:r>
            <a:r>
              <a:rPr lang="en-US" sz="4000">
                <a:latin typeface="Calibri Light"/>
                <a:cs typeface="Calibri Light"/>
              </a:rPr>
              <a:t> vides </a:t>
            </a:r>
            <a:r>
              <a:rPr lang="en-US" sz="4000" err="1">
                <a:latin typeface="Calibri Light"/>
                <a:cs typeface="Calibri Light"/>
              </a:rPr>
              <a:t>pieejamību</a:t>
            </a: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06102149-56C6-A49A-58E4-7470DF280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051" y="1663622"/>
            <a:ext cx="11261387" cy="41727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915BA-0CFC-2C6D-4D2E-B0C7F52FB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65271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1BA6-7E02-807C-2C9B-9D3954657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150" y="446022"/>
            <a:ext cx="9210473" cy="1325563"/>
          </a:xfrm>
        </p:spPr>
        <p:txBody>
          <a:bodyPr/>
          <a:lstStyle/>
          <a:p>
            <a:r>
              <a:rPr lang="en-US" sz="4000">
                <a:ea typeface="+mj-lt"/>
                <a:cs typeface="+mj-lt"/>
              </a:rPr>
              <a:t>Vides </a:t>
            </a:r>
            <a:r>
              <a:rPr lang="en-US" sz="4000" err="1">
                <a:ea typeface="+mj-lt"/>
                <a:cs typeface="+mj-lt"/>
              </a:rPr>
              <a:t>pieejamība</a:t>
            </a:r>
          </a:p>
          <a:p>
            <a:endParaRPr lang="en-US" sz="4000"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980B3-CE26-C954-6B30-5B7BA15D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26</a:t>
            </a:fld>
            <a:endParaRPr lang="lv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C0E3B3-28B1-4091-4186-3B2FD276D495}"/>
              </a:ext>
            </a:extLst>
          </p:cNvPr>
          <p:cNvSpPr txBox="1"/>
          <p:nvPr/>
        </p:nvSpPr>
        <p:spPr>
          <a:xfrm>
            <a:off x="1369473" y="5365749"/>
            <a:ext cx="3491198" cy="11922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err="1">
                <a:latin typeface="Times New Roman"/>
              </a:rPr>
              <a:t>Pandusam</a:t>
            </a:r>
            <a:r>
              <a:rPr lang="en-US">
                <a:latin typeface="Times New Roman"/>
              </a:rPr>
              <a:t> </a:t>
            </a:r>
            <a:r>
              <a:rPr lang="en-US" err="1">
                <a:latin typeface="Times New Roman"/>
              </a:rPr>
              <a:t>jābūt</a:t>
            </a:r>
            <a:r>
              <a:rPr lang="en-US">
                <a:latin typeface="Times New Roman"/>
              </a:rPr>
              <a:t> </a:t>
            </a:r>
            <a:r>
              <a:rPr lang="en-US" err="1">
                <a:latin typeface="Times New Roman"/>
              </a:rPr>
              <a:t>aprīkotam</a:t>
            </a:r>
            <a:r>
              <a:rPr lang="en-US">
                <a:latin typeface="Times New Roman"/>
              </a:rPr>
              <a:t> </a:t>
            </a:r>
            <a:r>
              <a:rPr lang="en-US" err="1">
                <a:latin typeface="Times New Roman"/>
              </a:rPr>
              <a:t>ar</a:t>
            </a:r>
            <a:r>
              <a:rPr lang="en-US">
                <a:latin typeface="Times New Roman"/>
              </a:rPr>
              <a:t> </a:t>
            </a:r>
            <a:r>
              <a:rPr lang="en-US" err="1">
                <a:latin typeface="Times New Roman"/>
              </a:rPr>
              <a:t>margām</a:t>
            </a:r>
            <a:r>
              <a:rPr lang="en-US">
                <a:latin typeface="Times New Roman"/>
              </a:rPr>
              <a:t> un </a:t>
            </a:r>
            <a:r>
              <a:rPr lang="en-US" err="1">
                <a:latin typeface="Times New Roman"/>
              </a:rPr>
              <a:t>ar</a:t>
            </a:r>
            <a:r>
              <a:rPr lang="en-US">
                <a:latin typeface="Times New Roman"/>
              </a:rPr>
              <a:t> </a:t>
            </a:r>
            <a:r>
              <a:rPr lang="en-US" err="1">
                <a:latin typeface="Times New Roman"/>
              </a:rPr>
              <a:t>atbilstošu</a:t>
            </a:r>
            <a:r>
              <a:rPr lang="en-US">
                <a:latin typeface="Times New Roman"/>
              </a:rPr>
              <a:t> </a:t>
            </a:r>
            <a:r>
              <a:rPr lang="en-US" err="1">
                <a:latin typeface="Times New Roman"/>
              </a:rPr>
              <a:t>slīpumu</a:t>
            </a:r>
            <a:r>
              <a:rPr lang="en-US">
                <a:latin typeface="Times New Roman"/>
              </a:rPr>
              <a:t>.                                                                                           </a:t>
            </a: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7" name="Picture 7" descr="A picture containing indoor, floor, wall, building&#10;&#10;Description automatically generated">
            <a:extLst>
              <a:ext uri="{FF2B5EF4-FFF2-40B4-BE49-F238E27FC236}">
                <a16:creationId xmlns:a16="http://schemas.microsoft.com/office/drawing/2014/main" id="{AAED6567-67DD-5AE4-0E54-40ED875C4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07" y="1929670"/>
            <a:ext cx="4701458" cy="2998661"/>
          </a:xfrm>
          <a:prstGeom prst="rect">
            <a:avLst/>
          </a:prstGeom>
        </p:spPr>
      </p:pic>
      <p:pic>
        <p:nvPicPr>
          <p:cNvPr id="11" name="Picture 7" descr="Shape, arrow&#10;&#10;Description automatically generated">
            <a:extLst>
              <a:ext uri="{FF2B5EF4-FFF2-40B4-BE49-F238E27FC236}">
                <a16:creationId xmlns:a16="http://schemas.microsoft.com/office/drawing/2014/main" id="{13C21ADB-2207-396F-2CDE-E42640C0A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31" y="5177295"/>
            <a:ext cx="558494" cy="1206501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1F466771-452A-95D4-89C8-850BBBED1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458" y="1934761"/>
            <a:ext cx="4137658" cy="30498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24FB39-348E-A8FB-C30E-35E07261CC56}"/>
              </a:ext>
            </a:extLst>
          </p:cNvPr>
          <p:cNvSpPr txBox="1"/>
          <p:nvPr/>
        </p:nvSpPr>
        <p:spPr>
          <a:xfrm>
            <a:off x="8011183" y="5364354"/>
            <a:ext cx="362801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</a:rPr>
              <a:t>Atbilstoši</a:t>
            </a:r>
            <a:r>
              <a:rPr lang="en-US">
                <a:latin typeface="Times New Roman"/>
              </a:rPr>
              <a:t> </a:t>
            </a:r>
            <a:r>
              <a:rPr lang="en-US" err="1">
                <a:latin typeface="Times New Roman"/>
              </a:rPr>
              <a:t>ierīkotas</a:t>
            </a:r>
            <a:r>
              <a:rPr lang="en-US">
                <a:latin typeface="Times New Roman"/>
              </a:rPr>
              <a:t> un </a:t>
            </a:r>
            <a:r>
              <a:rPr lang="en-US" err="1">
                <a:latin typeface="Times New Roman"/>
              </a:rPr>
              <a:t>uzturētas</a:t>
            </a:r>
            <a:r>
              <a:rPr lang="en-US">
                <a:latin typeface="Times New Roman"/>
              </a:rPr>
              <a:t> </a:t>
            </a:r>
            <a:r>
              <a:rPr lang="en-US" err="1">
                <a:latin typeface="Times New Roman"/>
              </a:rPr>
              <a:t>telpas</a:t>
            </a:r>
            <a:r>
              <a:rPr lang="en-US">
                <a:latin typeface="Times New Roman"/>
              </a:rPr>
              <a:t>.     </a:t>
            </a:r>
            <a:r>
              <a:rPr lang="en-US" sz="1400">
                <a:latin typeface="Times New Roman"/>
              </a:rPr>
              <a:t> </a:t>
            </a:r>
            <a:r>
              <a:rPr lang="en-US">
                <a:latin typeface="Times New Roman"/>
              </a:rPr>
              <a:t>                                                                                                </a:t>
            </a: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A66F7AD-CA1E-C299-571F-A8373E11A0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2209" y="5069831"/>
            <a:ext cx="1154349" cy="105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20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C1BDB-9191-5D1F-4660-1F49F9DBA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192" y="-2400"/>
            <a:ext cx="9194260" cy="1309351"/>
          </a:xfrm>
        </p:spPr>
        <p:txBody>
          <a:bodyPr/>
          <a:lstStyle/>
          <a:p>
            <a:r>
              <a:rPr lang="en-US" sz="4000">
                <a:latin typeface="Calibri Light"/>
                <a:cs typeface="Calibri Light"/>
              </a:rPr>
              <a:t>Vides </a:t>
            </a:r>
            <a:r>
              <a:rPr lang="en-US" sz="4000" err="1">
                <a:latin typeface="Calibri Light"/>
                <a:cs typeface="Calibri Light"/>
              </a:rPr>
              <a:t>pieejamība</a:t>
            </a:r>
            <a:endParaRPr lang="en-US" sz="4000" err="1">
              <a:latin typeface="Calibri Light"/>
              <a:cs typeface="Times New Roman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BF0751A-1DB0-D0EE-4551-46E3D57EC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6460" y="1683114"/>
            <a:ext cx="10019268" cy="40906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737C2-FADE-3635-48BD-DC3DD537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27</a:t>
            </a:fld>
            <a:endParaRPr lang="lv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7F6FE-69DC-F305-9457-F8265BAF4CD7}"/>
              </a:ext>
            </a:extLst>
          </p:cNvPr>
          <p:cNvSpPr txBox="1"/>
          <p:nvPr/>
        </p:nvSpPr>
        <p:spPr>
          <a:xfrm rot="10800000" flipV="1">
            <a:off x="1233616" y="6009000"/>
            <a:ext cx="97144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830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18F51-3378-EB2A-6D52-8803E912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946" y="-4235"/>
            <a:ext cx="9178506" cy="1311186"/>
          </a:xfrm>
        </p:spPr>
        <p:txBody>
          <a:bodyPr/>
          <a:lstStyle/>
          <a:p>
            <a:r>
              <a:rPr lang="en-US" sz="4000">
                <a:latin typeface="Calibri Light"/>
                <a:cs typeface="Calibri Light"/>
              </a:rPr>
              <a:t>Sekas </a:t>
            </a:r>
            <a:r>
              <a:rPr lang="en-US" sz="4000" err="1">
                <a:latin typeface="Calibri Light"/>
                <a:cs typeface="Calibri Light"/>
              </a:rPr>
              <a:t>lietošanas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drošības</a:t>
            </a:r>
            <a:r>
              <a:rPr lang="en-US" sz="4000">
                <a:latin typeface="Calibri Light"/>
                <a:cs typeface="Calibri Light"/>
              </a:rPr>
              <a:t> </a:t>
            </a:r>
            <a:r>
              <a:rPr lang="en-US" sz="4000" err="1">
                <a:latin typeface="Calibri Light"/>
                <a:cs typeface="Calibri Light"/>
              </a:rPr>
              <a:t>neievērošanai</a:t>
            </a:r>
            <a:endParaRPr lang="en-US" sz="4000">
              <a:latin typeface="Calibri Light"/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97EE5-0FC4-A93A-1CE7-E410A073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3</a:t>
            </a:fld>
            <a:endParaRPr lang="lv-LV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15B9C86-0B15-4A57-993D-6E75BDCD1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080" y="1832665"/>
            <a:ext cx="2915009" cy="191308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50C0A8C-64E3-F2C5-5573-54D2B2128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414" y="4455185"/>
            <a:ext cx="2749849" cy="1930160"/>
          </a:xfrm>
          <a:prstGeom prst="rect">
            <a:avLst/>
          </a:prstGeom>
        </p:spPr>
      </p:pic>
      <p:pic>
        <p:nvPicPr>
          <p:cNvPr id="7" name="Picture 7" descr="A picture containing person, indoor, floor, wooden&#10;&#10;Description automatically generated">
            <a:extLst>
              <a:ext uri="{FF2B5EF4-FFF2-40B4-BE49-F238E27FC236}">
                <a16:creationId xmlns:a16="http://schemas.microsoft.com/office/drawing/2014/main" id="{BC2FCF20-5B07-58E7-46BB-4E282DC4D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709357"/>
            <a:ext cx="3677728" cy="2375361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739A25A-14F3-5256-BF99-090514416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908" y="4079952"/>
            <a:ext cx="4569123" cy="2436211"/>
          </a:xfrm>
          <a:prstGeom prst="rect">
            <a:avLst/>
          </a:prstGeom>
        </p:spPr>
      </p:pic>
      <p:pic>
        <p:nvPicPr>
          <p:cNvPr id="5" name="Picture 8" descr="Shape, arrow&#10;&#10;Description automatically generated">
            <a:extLst>
              <a:ext uri="{FF2B5EF4-FFF2-40B4-BE49-F238E27FC236}">
                <a16:creationId xmlns:a16="http://schemas.microsoft.com/office/drawing/2014/main" id="{F5836D97-6511-468A-16C3-327847D94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949" y="2365979"/>
            <a:ext cx="1226004" cy="843946"/>
          </a:xfrm>
          <a:prstGeom prst="rect">
            <a:avLst/>
          </a:prstGeom>
        </p:spPr>
      </p:pic>
      <p:pic>
        <p:nvPicPr>
          <p:cNvPr id="13" name="Picture 8" descr="Shape, arrow&#10;&#10;Description automatically generated">
            <a:extLst>
              <a:ext uri="{FF2B5EF4-FFF2-40B4-BE49-F238E27FC236}">
                <a16:creationId xmlns:a16="http://schemas.microsoft.com/office/drawing/2014/main" id="{C19C2767-F114-14DD-DAAC-51E28618F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567" y="5002740"/>
            <a:ext cx="1226004" cy="8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6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310C-8826-3076-D864-D05F9B73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9554" y="333080"/>
            <a:ext cx="9632004" cy="973871"/>
          </a:xfrm>
        </p:spPr>
        <p:txBody>
          <a:bodyPr>
            <a:normAutofit fontScale="90000"/>
          </a:bodyPr>
          <a:lstStyle/>
          <a:p>
            <a:r>
              <a:rPr lang="lv-LV" sz="4000">
                <a:latin typeface="Calibri Light"/>
                <a:cs typeface="Calibri Light"/>
              </a:rPr>
              <a:t>Lietošanas drošību ietekmējošo risku  raksturojums</a:t>
            </a:r>
            <a:endParaRPr lang="en-US" sz="4000">
              <a:latin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76522-1AEA-3BA0-1C5C-61D2EB0BF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933"/>
            <a:ext cx="10525369" cy="53184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lv-LV" b="1">
                <a:cs typeface="Calibri"/>
              </a:rPr>
              <a:t>                                                              </a:t>
            </a:r>
            <a:endParaRPr lang="en-US"/>
          </a:p>
          <a:p>
            <a:pPr marL="0" indent="0">
              <a:buNone/>
            </a:pPr>
            <a:r>
              <a:rPr lang="lv-LV" sz="3200" b="1">
                <a:latin typeface="Times New Roman"/>
                <a:cs typeface="Calibri"/>
              </a:rPr>
              <a:t>Slīdēšana                               Sadursme</a:t>
            </a:r>
            <a:endParaRPr lang="lv-LV" sz="320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lv-LV" b="1">
              <a:cs typeface="Calibri"/>
            </a:endParaRPr>
          </a:p>
          <a:p>
            <a:pPr marL="0" indent="0">
              <a:buNone/>
            </a:pPr>
            <a:endParaRPr lang="lv-LV" b="1">
              <a:cs typeface="Calibri"/>
            </a:endParaRPr>
          </a:p>
          <a:p>
            <a:pPr marL="0" indent="0">
              <a:buNone/>
            </a:pPr>
            <a:r>
              <a:rPr lang="lv-LV" sz="3200" b="1">
                <a:latin typeface="Times New Roman"/>
                <a:cs typeface="Calibri"/>
              </a:rPr>
              <a:t>Krišana                                  Apdegums                                  </a:t>
            </a:r>
            <a:endParaRPr lang="lv-LV" sz="3200" b="1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lv-LV" sz="3200" b="1">
                <a:latin typeface="Calibri"/>
                <a:cs typeface="Calibri"/>
              </a:rPr>
              <a:t>                                                      </a:t>
            </a:r>
            <a:endParaRPr lang="lv-LV" sz="3200" b="1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lv-LV" sz="3200" b="1">
              <a:latin typeface="Times New Roman"/>
              <a:cs typeface="Calibri"/>
            </a:endParaRPr>
          </a:p>
          <a:p>
            <a:pPr marL="0" indent="0">
              <a:buNone/>
            </a:pPr>
            <a:r>
              <a:rPr lang="lv-LV" sz="3200" b="1">
                <a:latin typeface="Times New Roman"/>
                <a:cs typeface="Calibri"/>
              </a:rPr>
              <a:t>Eksplozija                              Elektrošoks</a:t>
            </a:r>
            <a:endParaRPr lang="lv-LV" sz="3200" b="1">
              <a:latin typeface="Times New Roman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14C5B-4E77-267B-65FD-EE727C77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20369" y="6107652"/>
            <a:ext cx="2743200" cy="365125"/>
          </a:xfrm>
        </p:spPr>
        <p:txBody>
          <a:bodyPr/>
          <a:lstStyle/>
          <a:p>
            <a:fld id="{32F832BF-1DDA-4BBE-B340-68BC40090DFC}" type="slidenum">
              <a:rPr lang="lv-LV" smtClean="0"/>
              <a:pPr/>
              <a:t>4</a:t>
            </a:fld>
            <a:endParaRPr lang="lv-LV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1A970E4-54CC-7690-5DD9-E5CADF0B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99" y="1541803"/>
            <a:ext cx="1248510" cy="1048781"/>
          </a:xfrm>
          <a:prstGeom prst="rect">
            <a:avLst/>
          </a:prstGeom>
        </p:spPr>
      </p:pic>
      <p:pic>
        <p:nvPicPr>
          <p:cNvPr id="7" name="Picture 7" descr="A picture containing text, sign, clipart, yellow&#10;&#10;Description automatically generated">
            <a:extLst>
              <a:ext uri="{FF2B5EF4-FFF2-40B4-BE49-F238E27FC236}">
                <a16:creationId xmlns:a16="http://schemas.microsoft.com/office/drawing/2014/main" id="{49DBB892-FB18-BAF8-13FD-095E0CD9A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169" y="2995245"/>
            <a:ext cx="1424355" cy="12582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3BE39F-DF20-A5E7-6EA3-210A623A87FC}"/>
              </a:ext>
            </a:extLst>
          </p:cNvPr>
          <p:cNvSpPr txBox="1"/>
          <p:nvPr/>
        </p:nvSpPr>
        <p:spPr>
          <a:xfrm rot="-10800000" flipV="1">
            <a:off x="4724400" y="1565051"/>
            <a:ext cx="27431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Calibri"/>
              <a:cs typeface="Calibri"/>
            </a:endParaRPr>
          </a:p>
          <a:p>
            <a:r>
              <a:rPr lang="lv-LV" sz="3200" b="1">
                <a:latin typeface="Times New Roman"/>
                <a:cs typeface="Times New Roman"/>
              </a:rPr>
              <a:t>     </a:t>
            </a:r>
            <a:endParaRPr lang="en-US" sz="3200"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F3AA1-0268-3108-D929-CB7188FF3A5C}"/>
              </a:ext>
            </a:extLst>
          </p:cNvPr>
          <p:cNvSpPr txBox="1"/>
          <p:nvPr/>
        </p:nvSpPr>
        <p:spPr>
          <a:xfrm flipH="1">
            <a:off x="11316675" y="3544313"/>
            <a:ext cx="996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lv-LV" b="1">
              <a:latin typeface="Times New Roman"/>
              <a:cs typeface="Times New Roman"/>
            </a:endParaRPr>
          </a:p>
        </p:txBody>
      </p:sp>
      <p:pic>
        <p:nvPicPr>
          <p:cNvPr id="12" name="Picture 12" descr="A picture containing text, sign, outdoor, yellow&#10;&#10;Description automatically generated">
            <a:extLst>
              <a:ext uri="{FF2B5EF4-FFF2-40B4-BE49-F238E27FC236}">
                <a16:creationId xmlns:a16="http://schemas.microsoft.com/office/drawing/2014/main" id="{6CEFE87E-BEEE-4B9C-CAEE-16BE96D27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860" y="1568303"/>
            <a:ext cx="1492740" cy="1161855"/>
          </a:xfrm>
          <a:prstGeom prst="rect">
            <a:avLst/>
          </a:prstGeom>
        </p:spPr>
      </p:pic>
      <p:pic>
        <p:nvPicPr>
          <p:cNvPr id="13" name="Picture 13" descr="Logo, icon&#10;&#10;Description automatically generated">
            <a:extLst>
              <a:ext uri="{FF2B5EF4-FFF2-40B4-BE49-F238E27FC236}">
                <a16:creationId xmlns:a16="http://schemas.microsoft.com/office/drawing/2014/main" id="{F98CE75E-9581-F64A-9E1E-2D0E21477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400" y="4817288"/>
            <a:ext cx="1307124" cy="111157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34066E98-B55C-A6C6-A7F2-B71779EFA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4785" y="1129253"/>
            <a:ext cx="1903046" cy="2069264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9C4D1C39-190C-6747-88A7-C481457C6D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092" y="2885992"/>
            <a:ext cx="1248509" cy="1379095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6DFB2EE7-56E0-D732-0C38-3E30D23A4C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8092" y="2997824"/>
            <a:ext cx="1375509" cy="1165198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18BD0251-82B1-A7E3-669B-0DA7393350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38478" y="4673589"/>
            <a:ext cx="1365739" cy="125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5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2C6CE-A8E4-2C3A-5C3E-D3F08C66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566" y="171053"/>
            <a:ext cx="8725870" cy="972442"/>
          </a:xfrm>
        </p:spPr>
        <p:txBody>
          <a:bodyPr>
            <a:normAutofit/>
          </a:bodyPr>
          <a:lstStyle/>
          <a:p>
            <a:r>
              <a:rPr lang="en-US" sz="4000" err="1">
                <a:cs typeface="Calibri Light"/>
              </a:rPr>
              <a:t>Slīdēšana</a:t>
            </a:r>
            <a:endParaRPr lang="en-US" sz="4000">
              <a:cs typeface="Calibri Ligh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1C3F4-1885-EBE7-2043-28D26969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5</a:t>
            </a:fld>
            <a:endParaRPr lang="lv-LV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7FA4D-5C16-A475-6FB5-A89EB98F8026}"/>
              </a:ext>
            </a:extLst>
          </p:cNvPr>
          <p:cNvSpPr txBox="1"/>
          <p:nvPr/>
        </p:nvSpPr>
        <p:spPr>
          <a:xfrm>
            <a:off x="2948287" y="5042999"/>
            <a:ext cx="80404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ea typeface="+mn-lt"/>
                <a:cs typeface="+mn-lt"/>
              </a:rPr>
              <a:t>Telpu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grīdas</a:t>
            </a:r>
            <a:r>
              <a:rPr lang="en-US">
                <a:latin typeface="Times New Roman"/>
                <a:ea typeface="+mn-lt"/>
                <a:cs typeface="+mn-lt"/>
              </a:rPr>
              <a:t>, </a:t>
            </a:r>
            <a:r>
              <a:rPr lang="en-US" err="1">
                <a:latin typeface="Times New Roman"/>
                <a:ea typeface="+mn-lt"/>
                <a:cs typeface="+mn-lt"/>
              </a:rPr>
              <a:t>kāpnes</a:t>
            </a:r>
            <a:r>
              <a:rPr lang="en-US">
                <a:latin typeface="Times New Roman"/>
                <a:ea typeface="+mn-lt"/>
                <a:cs typeface="+mn-lt"/>
              </a:rPr>
              <a:t>, </a:t>
            </a:r>
            <a:r>
              <a:rPr lang="en-US" err="1">
                <a:latin typeface="Times New Roman"/>
                <a:ea typeface="+mn-lt"/>
                <a:cs typeface="+mn-lt"/>
              </a:rPr>
              <a:t>pandusus</a:t>
            </a:r>
            <a:r>
              <a:rPr lang="en-US">
                <a:latin typeface="Times New Roman"/>
                <a:ea typeface="+mn-lt"/>
                <a:cs typeface="+mn-lt"/>
              </a:rPr>
              <a:t> un </a:t>
            </a:r>
            <a:r>
              <a:rPr lang="en-US" err="1">
                <a:latin typeface="Times New Roman"/>
                <a:ea typeface="+mn-lt"/>
                <a:cs typeface="+mn-lt"/>
              </a:rPr>
              <a:t>lokālās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uzbrauktuves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b="1" err="1">
                <a:latin typeface="Times New Roman"/>
                <a:ea typeface="+mn-lt"/>
                <a:cs typeface="+mn-lt"/>
              </a:rPr>
              <a:t>ierīko</a:t>
            </a:r>
            <a:r>
              <a:rPr lang="en-US">
                <a:latin typeface="Times New Roman"/>
                <a:ea typeface="+mn-lt"/>
                <a:cs typeface="+mn-lt"/>
              </a:rPr>
              <a:t> un</a:t>
            </a:r>
            <a:r>
              <a:rPr lang="en-US" b="1">
                <a:latin typeface="Times New Roman"/>
                <a:ea typeface="+mn-lt"/>
                <a:cs typeface="+mn-lt"/>
              </a:rPr>
              <a:t> </a:t>
            </a:r>
            <a:r>
              <a:rPr lang="en-US" b="1" err="1">
                <a:latin typeface="Times New Roman"/>
                <a:ea typeface="+mn-lt"/>
                <a:cs typeface="+mn-lt"/>
              </a:rPr>
              <a:t>uztur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tā</a:t>
            </a:r>
            <a:r>
              <a:rPr lang="en-US">
                <a:latin typeface="Times New Roman"/>
                <a:ea typeface="+mn-lt"/>
                <a:cs typeface="+mn-lt"/>
              </a:rPr>
              <a:t>, </a:t>
            </a:r>
            <a:r>
              <a:rPr lang="en-US" err="1">
                <a:latin typeface="Times New Roman"/>
                <a:ea typeface="+mn-lt"/>
                <a:cs typeface="+mn-lt"/>
              </a:rPr>
              <a:t>lai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tās</a:t>
            </a:r>
            <a:r>
              <a:rPr lang="en-US">
                <a:latin typeface="Times New Roman"/>
                <a:ea typeface="+mn-lt"/>
                <a:cs typeface="+mn-lt"/>
              </a:rPr>
              <a:t> nav </a:t>
            </a:r>
            <a:r>
              <a:rPr lang="en-US" err="1">
                <a:latin typeface="Times New Roman"/>
                <a:ea typeface="+mn-lt"/>
                <a:cs typeface="+mn-lt"/>
              </a:rPr>
              <a:t>slidenas</a:t>
            </a:r>
            <a:r>
              <a:rPr lang="en-US">
                <a:latin typeface="Times New Roman"/>
                <a:ea typeface="+mn-lt"/>
                <a:cs typeface="+mn-lt"/>
              </a:rPr>
              <a:t>, </a:t>
            </a:r>
            <a:r>
              <a:rPr lang="en-US" err="1">
                <a:latin typeface="Times New Roman"/>
                <a:ea typeface="+mn-lt"/>
                <a:cs typeface="+mn-lt"/>
              </a:rPr>
              <a:t>ar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bīstamiem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izciļņiem</a:t>
            </a:r>
            <a:r>
              <a:rPr lang="en-US">
                <a:latin typeface="Times New Roman"/>
                <a:ea typeface="+mn-lt"/>
                <a:cs typeface="+mn-lt"/>
              </a:rPr>
              <a:t>, </a:t>
            </a:r>
            <a:r>
              <a:rPr lang="en-US" err="1">
                <a:latin typeface="Times New Roman"/>
                <a:ea typeface="+mn-lt"/>
                <a:cs typeface="+mn-lt"/>
              </a:rPr>
              <a:t>caurumiem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vai</a:t>
            </a:r>
            <a:r>
              <a:rPr lang="en-US">
                <a:latin typeface="Times New Roman"/>
                <a:ea typeface="+mn-lt"/>
                <a:cs typeface="+mn-lt"/>
              </a:rPr>
              <a:t> </a:t>
            </a:r>
            <a:r>
              <a:rPr lang="en-US" err="1">
                <a:latin typeface="Times New Roman"/>
                <a:ea typeface="+mn-lt"/>
                <a:cs typeface="+mn-lt"/>
              </a:rPr>
              <a:t>slīpumiem</a:t>
            </a:r>
            <a:r>
              <a:rPr lang="en-US">
                <a:latin typeface="Times New Roman"/>
                <a:ea typeface="+mn-lt"/>
                <a:cs typeface="+mn-lt"/>
              </a:rPr>
              <a:t>.</a:t>
            </a:r>
            <a:endParaRPr lang="en-US">
              <a:latin typeface="Times New Roman"/>
              <a:cs typeface="Times New Roman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7B906A8B-D47C-2097-621A-C8F985091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1341" y="1468677"/>
            <a:ext cx="6232430" cy="3465939"/>
          </a:xfrm>
        </p:spPr>
      </p:pic>
      <p:pic>
        <p:nvPicPr>
          <p:cNvPr id="3" name="Picture 4" descr="A picture containing indoor, floor, wall&#10;&#10;Description automatically generated">
            <a:extLst>
              <a:ext uri="{FF2B5EF4-FFF2-40B4-BE49-F238E27FC236}">
                <a16:creationId xmlns:a16="http://schemas.microsoft.com/office/drawing/2014/main" id="{C4D425EA-A388-54C5-B905-0149F82B7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015" y="1784212"/>
            <a:ext cx="4296509" cy="2840192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5D9B23A-D7EB-9C64-884A-CF563B88C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0199" y="508757"/>
            <a:ext cx="988275" cy="63702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B3E38DE-5E64-9D75-368B-4CC1E0BBB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5464" y="5005233"/>
            <a:ext cx="427396" cy="9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5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2938-9D34-4368-AE32-F34C161B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412" y="99375"/>
            <a:ext cx="9282039" cy="1325563"/>
          </a:xfrm>
        </p:spPr>
        <p:txBody>
          <a:bodyPr>
            <a:normAutofit/>
          </a:bodyPr>
          <a:lstStyle/>
          <a:p>
            <a:r>
              <a:rPr lang="lv-LV" sz="4000">
                <a:cs typeface="Calibri Light"/>
              </a:rPr>
              <a:t>Slīdēšanas riska mazināšana iekštelpās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043A4-3E0F-4F26-BEC4-1A4BA246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6</a:t>
            </a:fld>
            <a:endParaRPr lang="lv-LV"/>
          </a:p>
        </p:txBody>
      </p:sp>
      <p:pic>
        <p:nvPicPr>
          <p:cNvPr id="6" name="Picture 6" descr="A picture containing floor, person&#10;&#10;Description automatically generated">
            <a:extLst>
              <a:ext uri="{FF2B5EF4-FFF2-40B4-BE49-F238E27FC236}">
                <a16:creationId xmlns:a16="http://schemas.microsoft.com/office/drawing/2014/main" id="{35C5FD3B-B90B-FEB4-7EA8-F2F072A68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683" y="1607267"/>
            <a:ext cx="10825975" cy="40167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861D15-9CA9-4EA3-9C37-0252C6F02095}"/>
              </a:ext>
            </a:extLst>
          </p:cNvPr>
          <p:cNvSpPr txBox="1"/>
          <p:nvPr/>
        </p:nvSpPr>
        <p:spPr>
          <a:xfrm>
            <a:off x="1425499" y="5207410"/>
            <a:ext cx="94711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        </a:t>
            </a:r>
            <a:r>
              <a:rPr lang="en-US" err="1">
                <a:cs typeface="Calibri"/>
              </a:rPr>
              <a:t>Izvieto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brīdinājumus</a:t>
            </a:r>
            <a:r>
              <a:rPr lang="en-US">
                <a:cs typeface="Calibri"/>
              </a:rPr>
              <a:t> par </a:t>
            </a:r>
            <a:r>
              <a:rPr lang="en-US" err="1">
                <a:cs typeface="Calibri"/>
              </a:rPr>
              <a:t>iespējamo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slīdēšanas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risku</a:t>
            </a:r>
            <a:r>
              <a:rPr lang="en-US">
                <a:cs typeface="Calibri"/>
              </a:rPr>
              <a:t> un </a:t>
            </a:r>
            <a:r>
              <a:rPr lang="en-US" err="1">
                <a:cs typeface="Calibri"/>
              </a:rPr>
              <a:t>veic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pasākumus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tā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novēršanai</a:t>
            </a:r>
            <a:r>
              <a:rPr lang="en-US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3183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7AE5A-4F29-AF25-5ADA-CE6025611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60" y="-2400"/>
            <a:ext cx="9234792" cy="1309351"/>
          </a:xfrm>
        </p:spPr>
        <p:txBody>
          <a:bodyPr/>
          <a:lstStyle/>
          <a:p>
            <a:r>
              <a:rPr lang="en-US" sz="4000" err="1">
                <a:cs typeface="Calibri Light"/>
              </a:rPr>
              <a:t>Pretslīdes</a:t>
            </a:r>
            <a:r>
              <a:rPr lang="en-US" sz="4000">
                <a:cs typeface="Calibri Light"/>
              </a:rPr>
              <a:t> </a:t>
            </a:r>
            <a:r>
              <a:rPr lang="en-US" sz="4000" err="1">
                <a:cs typeface="Calibri Light"/>
              </a:rPr>
              <a:t>risinājumi</a:t>
            </a:r>
            <a:r>
              <a:rPr lang="en-US" sz="4000">
                <a:cs typeface="Calibri Light"/>
              </a:rPr>
              <a:t> </a:t>
            </a:r>
            <a:r>
              <a:rPr lang="en-US" sz="4000" err="1">
                <a:cs typeface="Calibri Light"/>
              </a:rPr>
              <a:t>ārtelpās</a:t>
            </a:r>
            <a:endParaRPr lang="en-US" sz="400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7F005-C601-24FC-9BCA-49C1CD24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7</a:t>
            </a:fld>
            <a:endParaRPr lang="lv-LV"/>
          </a:p>
        </p:txBody>
      </p:sp>
      <p:pic>
        <p:nvPicPr>
          <p:cNvPr id="10" name="Picture 10" descr="A picture containing stone&#10;&#10;Description automatically generated">
            <a:extLst>
              <a:ext uri="{FF2B5EF4-FFF2-40B4-BE49-F238E27FC236}">
                <a16:creationId xmlns:a16="http://schemas.microsoft.com/office/drawing/2014/main" id="{E1A5BA04-5549-C9C8-9B03-99941AB93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8489" y="1658357"/>
            <a:ext cx="5089413" cy="3728729"/>
          </a:xfr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AE1E90B7-B98D-A19A-899D-802B059FF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07" y="1712891"/>
            <a:ext cx="5084955" cy="37017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FD2DC9-2746-B159-9CBD-3A7AADC77C4B}"/>
              </a:ext>
            </a:extLst>
          </p:cNvPr>
          <p:cNvSpPr txBox="1"/>
          <p:nvPr/>
        </p:nvSpPr>
        <p:spPr>
          <a:xfrm>
            <a:off x="598449" y="5596812"/>
            <a:ext cx="113761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           </a:t>
            </a:r>
            <a:r>
              <a:rPr lang="en-US" err="1"/>
              <a:t>Pretslīdes</a:t>
            </a:r>
            <a:r>
              <a:rPr lang="en-US"/>
              <a:t> </a:t>
            </a:r>
            <a:r>
              <a:rPr lang="en-US" err="1"/>
              <a:t>pārklājums</a:t>
            </a:r>
            <a:r>
              <a:rPr lang="en-US"/>
              <a:t> (+</a:t>
            </a:r>
            <a:r>
              <a:rPr lang="en-US" err="1"/>
              <a:t>marķējums</a:t>
            </a:r>
            <a:r>
              <a:rPr lang="en-US"/>
              <a:t>) </a:t>
            </a:r>
            <a:r>
              <a:rPr lang="en-US" err="1"/>
              <a:t>kāpnēm</a:t>
            </a:r>
            <a:r>
              <a:rPr lang="en-US"/>
              <a:t>                                      </a:t>
            </a:r>
            <a:r>
              <a:rPr lang="en-US" err="1"/>
              <a:t>Pretslīdes</a:t>
            </a:r>
            <a:r>
              <a:rPr lang="en-US"/>
              <a:t> </a:t>
            </a:r>
            <a:r>
              <a:rPr lang="en-US" err="1"/>
              <a:t>pārklājums</a:t>
            </a:r>
            <a:r>
              <a:rPr lang="en-US"/>
              <a:t> </a:t>
            </a:r>
            <a:r>
              <a:rPr lang="en-US" err="1"/>
              <a:t>ietves</a:t>
            </a:r>
            <a:r>
              <a:rPr lang="en-US"/>
              <a:t>  </a:t>
            </a:r>
            <a:r>
              <a:rPr lang="en-US" err="1"/>
              <a:t>segumam</a:t>
            </a:r>
            <a:endParaRPr lang="en-US" err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539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21A60-4CC9-A4F8-AC7C-BAC717A1D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405" y="-2400"/>
            <a:ext cx="9178047" cy="1309351"/>
          </a:xfrm>
        </p:spPr>
        <p:txBody>
          <a:bodyPr>
            <a:normAutofit/>
          </a:bodyPr>
          <a:lstStyle/>
          <a:p>
            <a:pPr algn="just"/>
            <a:r>
              <a:rPr lang="en-US" sz="4000" err="1">
                <a:latin typeface="Calibri Light"/>
                <a:ea typeface="+mj-lt"/>
                <a:cs typeface="+mj-lt"/>
              </a:rPr>
              <a:t>Krišana</a:t>
            </a:r>
            <a:endParaRPr lang="en-US" sz="4000" err="1">
              <a:latin typeface="Calibri Light"/>
              <a:cs typeface="Times New Roman"/>
            </a:endParaRPr>
          </a:p>
        </p:txBody>
      </p:sp>
      <p:pic>
        <p:nvPicPr>
          <p:cNvPr id="5" name="Picture 5" descr="A picture containing grass, outdoor, brick&#10;&#10;Description automatically generated">
            <a:extLst>
              <a:ext uri="{FF2B5EF4-FFF2-40B4-BE49-F238E27FC236}">
                <a16:creationId xmlns:a16="http://schemas.microsoft.com/office/drawing/2014/main" id="{3B9052CE-B1B2-5763-D5D9-EE2E25274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8720" y="1658356"/>
            <a:ext cx="3634146" cy="340596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19F32-3CAC-E634-CAFD-6CC8522B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8</a:t>
            </a:fld>
            <a:endParaRPr lang="lv-LV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C2FD831-796E-62EE-02D1-32298CC01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278" y="1658973"/>
            <a:ext cx="4346237" cy="31865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1424B2-EAE3-FF62-9A7F-61BAA875E9FA}"/>
              </a:ext>
            </a:extLst>
          </p:cNvPr>
          <p:cNvSpPr txBox="1"/>
          <p:nvPr/>
        </p:nvSpPr>
        <p:spPr>
          <a:xfrm>
            <a:off x="4279847" y="5416364"/>
            <a:ext cx="50130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Visus </a:t>
            </a:r>
            <a:r>
              <a:rPr lang="en-US" err="1"/>
              <a:t>būvju</a:t>
            </a:r>
            <a:r>
              <a:rPr lang="en-US"/>
              <a:t> </a:t>
            </a:r>
            <a:r>
              <a:rPr lang="en-US" err="1"/>
              <a:t>elementus</a:t>
            </a:r>
            <a:r>
              <a:rPr lang="en-US"/>
              <a:t> un </a:t>
            </a:r>
            <a:r>
              <a:rPr lang="en-US" err="1"/>
              <a:t>konstrukcijas</a:t>
            </a:r>
            <a:r>
              <a:rPr lang="en-US"/>
              <a:t> </a:t>
            </a:r>
            <a:r>
              <a:rPr lang="en-US" err="1"/>
              <a:t>projektē</a:t>
            </a:r>
            <a:r>
              <a:rPr lang="en-US"/>
              <a:t>, </a:t>
            </a:r>
            <a:r>
              <a:rPr lang="en-US" b="1" err="1"/>
              <a:t>ierīko</a:t>
            </a:r>
            <a:r>
              <a:rPr lang="en-US"/>
              <a:t> un </a:t>
            </a:r>
            <a:r>
              <a:rPr lang="en-US" b="1" err="1"/>
              <a:t>uztur</a:t>
            </a:r>
            <a:r>
              <a:rPr lang="en-US"/>
              <a:t> </a:t>
            </a:r>
            <a:r>
              <a:rPr lang="en-US" err="1"/>
              <a:t>tā</a:t>
            </a:r>
            <a:r>
              <a:rPr lang="en-US"/>
              <a:t>, </a:t>
            </a:r>
            <a:r>
              <a:rPr lang="en-US" err="1"/>
              <a:t>lai</a:t>
            </a:r>
            <a:r>
              <a:rPr lang="en-US"/>
              <a:t> </a:t>
            </a:r>
            <a:r>
              <a:rPr lang="en-US" err="1"/>
              <a:t>neapdraudētu</a:t>
            </a:r>
            <a:r>
              <a:rPr lang="en-US"/>
              <a:t> </a:t>
            </a:r>
            <a:r>
              <a:rPr lang="en-US" err="1"/>
              <a:t>cilvēku</a:t>
            </a:r>
            <a:r>
              <a:rPr lang="en-US"/>
              <a:t> </a:t>
            </a:r>
            <a:r>
              <a:rPr lang="en-US" err="1"/>
              <a:t>drošību</a:t>
            </a:r>
            <a:r>
              <a:rPr lang="en-US"/>
              <a:t>.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DCCB51C-6B37-0381-A09A-1D9E6D0FA76F}"/>
              </a:ext>
            </a:extLst>
          </p:cNvPr>
          <p:cNvSpPr/>
          <p:nvPr/>
        </p:nvSpPr>
        <p:spPr>
          <a:xfrm>
            <a:off x="5885377" y="3014619"/>
            <a:ext cx="975032" cy="483419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BBE19583-6855-A574-9192-ECC39209E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4823" y="5168669"/>
            <a:ext cx="492945" cy="1091791"/>
          </a:xfrm>
          <a:prstGeom prst="rect">
            <a:avLst/>
          </a:prstGeom>
        </p:spPr>
      </p:pic>
      <p:pic>
        <p:nvPicPr>
          <p:cNvPr id="11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1E53C6-397A-84E9-4BBE-592304E13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5535" y="306796"/>
            <a:ext cx="1033570" cy="86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67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2938-9D34-4368-AE32-F34C161B6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782" y="106217"/>
            <a:ext cx="8929824" cy="1129401"/>
          </a:xfrm>
        </p:spPr>
        <p:txBody>
          <a:bodyPr>
            <a:normAutofit/>
          </a:bodyPr>
          <a:lstStyle/>
          <a:p>
            <a:r>
              <a:rPr lang="en-US" sz="4000" err="1">
                <a:latin typeface="Calibri Light"/>
                <a:cs typeface="Times New Roman"/>
              </a:rPr>
              <a:t>Krišana</a:t>
            </a:r>
            <a:endParaRPr lang="en-US" sz="4000" err="1">
              <a:latin typeface="Calibri Light"/>
              <a:ea typeface="+mj-lt"/>
              <a:cs typeface="Times New Roman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043A4-3E0F-4F26-BEC4-1A4BA2462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832BF-1DDA-4BBE-B340-68BC40090DFC}" type="slidenum">
              <a:rPr lang="lv-LV" smtClean="0"/>
              <a:pPr/>
              <a:t>9</a:t>
            </a:fld>
            <a:endParaRPr lang="lv-LV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35AA9E-9072-3D10-D1F4-5CFEF7551682}"/>
              </a:ext>
            </a:extLst>
          </p:cNvPr>
          <p:cNvSpPr txBox="1"/>
          <p:nvPr/>
        </p:nvSpPr>
        <p:spPr>
          <a:xfrm>
            <a:off x="3512363" y="5413676"/>
            <a:ext cx="57065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latin typeface="Times New Roman"/>
                <a:cs typeface="Times New Roman"/>
              </a:rPr>
              <a:t>Margām</a:t>
            </a:r>
            <a:r>
              <a:rPr lang="en-US">
                <a:latin typeface="Times New Roman"/>
                <a:cs typeface="Times New Roman"/>
              </a:rPr>
              <a:t> un </a:t>
            </a:r>
            <a:r>
              <a:rPr lang="en-US" err="1">
                <a:latin typeface="Times New Roman"/>
                <a:cs typeface="Times New Roman"/>
              </a:rPr>
              <a:t>norobežojošām</a:t>
            </a:r>
            <a:r>
              <a:rPr lang="en-US">
                <a:latin typeface="Times New Roman"/>
                <a:cs typeface="Times New Roman"/>
              </a:rPr>
              <a:t> </a:t>
            </a:r>
            <a:r>
              <a:rPr lang="en-US" err="1">
                <a:latin typeface="Times New Roman"/>
                <a:cs typeface="Times New Roman"/>
              </a:rPr>
              <a:t>konstrukcijām</a:t>
            </a:r>
            <a:r>
              <a:rPr lang="en-US">
                <a:latin typeface="Times New Roman"/>
                <a:cs typeface="Times New Roman"/>
              </a:rPr>
              <a:t> </a:t>
            </a:r>
            <a:r>
              <a:rPr lang="en-US" err="1">
                <a:latin typeface="Times New Roman"/>
                <a:cs typeface="Times New Roman"/>
              </a:rPr>
              <a:t>jābūt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pamanāmām</a:t>
            </a:r>
            <a:r>
              <a:rPr lang="en-US">
                <a:latin typeface="Times New Roman"/>
                <a:cs typeface="Times New Roman"/>
              </a:rPr>
              <a:t> un ne </a:t>
            </a:r>
            <a:r>
              <a:rPr lang="en-US" err="1">
                <a:latin typeface="Times New Roman"/>
                <a:cs typeface="Times New Roman"/>
              </a:rPr>
              <a:t>zemākām</a:t>
            </a:r>
            <a:r>
              <a:rPr lang="en-US">
                <a:latin typeface="Times New Roman"/>
                <a:cs typeface="Times New Roman"/>
              </a:rPr>
              <a:t> par 1,1 m 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138D415-49D3-B234-3241-ABAFF72D9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733" y="104747"/>
            <a:ext cx="1130847" cy="94177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E0B3727-044A-F4A8-7240-6CF4EDE13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270" y="5128137"/>
            <a:ext cx="492945" cy="1091791"/>
          </a:xfrm>
          <a:prstGeom prst="rect">
            <a:avLst/>
          </a:prstGeom>
        </p:spPr>
      </p:pic>
      <p:pic>
        <p:nvPicPr>
          <p:cNvPr id="8" name="Picture 9" descr="A picture containing indoor, window&#10;&#10;Description automatically generated">
            <a:extLst>
              <a:ext uri="{FF2B5EF4-FFF2-40B4-BE49-F238E27FC236}">
                <a16:creationId xmlns:a16="http://schemas.microsoft.com/office/drawing/2014/main" id="{306A5C51-5FA5-25C6-F1FE-B6FCAC9D5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668261"/>
            <a:ext cx="5529005" cy="3226507"/>
          </a:xfrm>
          <a:prstGeom prst="rect">
            <a:avLst/>
          </a:prstGeom>
        </p:spPr>
      </p:pic>
      <p:pic>
        <p:nvPicPr>
          <p:cNvPr id="12" name="Picture 12" descr="A picture containing grass, outdoor, building, porch&#10;&#10;Description automatically generated">
            <a:extLst>
              <a:ext uri="{FF2B5EF4-FFF2-40B4-BE49-F238E27FC236}">
                <a16:creationId xmlns:a16="http://schemas.microsoft.com/office/drawing/2014/main" id="{3E2E81DF-0636-6948-746C-4EC2F3F96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104164" y="1351449"/>
            <a:ext cx="4391025" cy="3857625"/>
          </a:xfrm>
        </p:spPr>
      </p:pic>
    </p:spTree>
    <p:extLst>
      <p:ext uri="{BB962C8B-B14F-4D97-AF65-F5344CB8AC3E}">
        <p14:creationId xmlns:p14="http://schemas.microsoft.com/office/powerpoint/2010/main" val="285169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CC4F190B02AC45B8F92D28720DE26D" ma:contentTypeVersion="13" ma:contentTypeDescription="Create a new document." ma:contentTypeScope="" ma:versionID="8be83a4ba454fb4353d54ab581f8e7df">
  <xsd:schema xmlns:xsd="http://www.w3.org/2001/XMLSchema" xmlns:xs="http://www.w3.org/2001/XMLSchema" xmlns:p="http://schemas.microsoft.com/office/2006/metadata/properties" xmlns:ns3="fc44ffd7-7686-476b-b6c3-9f94eff87d80" xmlns:ns4="2e99572d-2289-4451-a60a-dad58298dfbb" targetNamespace="http://schemas.microsoft.com/office/2006/metadata/properties" ma:root="true" ma:fieldsID="ea9c1e5ce768f3ac403d66259eee84d8" ns3:_="" ns4:_="">
    <xsd:import namespace="fc44ffd7-7686-476b-b6c3-9f94eff87d80"/>
    <xsd:import namespace="2e99572d-2289-4451-a60a-dad58298df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44ffd7-7686-476b-b6c3-9f94eff87d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9572d-2289-4451-a60a-dad58298df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1399B6-BFBC-456D-9A7B-795C9A9D1B4C}">
  <ds:schemaRefs>
    <ds:schemaRef ds:uri="2e99572d-2289-4451-a60a-dad58298dfbb"/>
    <ds:schemaRef ds:uri="fc44ffd7-7686-476b-b6c3-9f94eff87d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65472AF-2FBD-47AF-AE82-CB5FCD5963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055E61-6D5F-42FE-9201-BF754EA1C042}">
  <ds:schemaRefs>
    <ds:schemaRef ds:uri="2e99572d-2289-4451-a60a-dad58298dfbb"/>
    <ds:schemaRef ds:uri="fc44ffd7-7686-476b-b6c3-9f94eff87d8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2143</Words>
  <Application>Microsoft Office PowerPoint</Application>
  <PresentationFormat>Widescreen</PresentationFormat>
  <Paragraphs>214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Arial,Sans-Serif</vt:lpstr>
      <vt:lpstr>Calibri</vt:lpstr>
      <vt:lpstr>Calibri Light</vt:lpstr>
      <vt:lpstr>Times New Roman</vt:lpstr>
      <vt:lpstr>Office Theme</vt:lpstr>
      <vt:lpstr>PowerPoint Presentation</vt:lpstr>
      <vt:lpstr>Lietošanas drošība un vides pieejamība</vt:lpstr>
      <vt:lpstr>Sekas lietošanas drošības neievērošanai</vt:lpstr>
      <vt:lpstr>Lietošanas drošību ietekmējošo risku  raksturojums</vt:lpstr>
      <vt:lpstr>Slīdēšana</vt:lpstr>
      <vt:lpstr>Slīdēšanas riska mazināšana iekštelpās</vt:lpstr>
      <vt:lpstr>Pretslīdes risinājumi ārtelpās</vt:lpstr>
      <vt:lpstr>Krišana</vt:lpstr>
      <vt:lpstr>Krišana</vt:lpstr>
      <vt:lpstr>Krišana</vt:lpstr>
      <vt:lpstr>Bīstama kāpņu telpa</vt:lpstr>
      <vt:lpstr>           Sadursme</vt:lpstr>
      <vt:lpstr>Sadursme </vt:lpstr>
      <vt:lpstr>Apdegumi</vt:lpstr>
      <vt:lpstr> Bīstamie telpaugi</vt:lpstr>
      <vt:lpstr>Elektrotraumas (elektrošoks)</vt:lpstr>
      <vt:lpstr>Eksplozija (sprādziens)</vt:lpstr>
      <vt:lpstr>Ugunsdrošība = lietošanas drošība</vt:lpstr>
      <vt:lpstr>Evakuācijas izejas</vt:lpstr>
      <vt:lpstr>Evakuācijas ejas</vt:lpstr>
      <vt:lpstr>Evakuācijas ceļi</vt:lpstr>
      <vt:lpstr>Ugunsdrošie nodalījumi</vt:lpstr>
      <vt:lpstr>Evakuācijas plāni un stāvu numerācija</vt:lpstr>
      <vt:lpstr>              </vt:lpstr>
      <vt:lpstr>Pandusa slīpuma ietekme vides pieejamību</vt:lpstr>
      <vt:lpstr>Vides pieejamība </vt:lpstr>
      <vt:lpstr>Vides pieejamība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BVKB administratīvā akta izdošanas pamats un tā izpildes kontrole</dc:title>
  <dc:creator>Ralfs Kārkliņš</dc:creator>
  <cp:lastModifiedBy>Mihails Staričenko</cp:lastModifiedBy>
  <cp:revision>4</cp:revision>
  <cp:lastPrinted>2022-07-13T12:09:34Z</cp:lastPrinted>
  <dcterms:created xsi:type="dcterms:W3CDTF">2021-07-14T07:43:10Z</dcterms:created>
  <dcterms:modified xsi:type="dcterms:W3CDTF">2023-07-17T11:06:17Z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0x010100E7CC4F190B02AC45B8F92D28720DE26D</vt:lpwstr>
  </property>
</Properties>
</file>