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403" r:id="rId5"/>
    <p:sldId id="511" r:id="rId6"/>
    <p:sldId id="407" r:id="rId7"/>
    <p:sldId id="442" r:id="rId8"/>
    <p:sldId id="525" r:id="rId9"/>
    <p:sldId id="523" r:id="rId10"/>
    <p:sldId id="455" r:id="rId11"/>
    <p:sldId id="522" r:id="rId12"/>
    <p:sldId id="462" r:id="rId13"/>
    <p:sldId id="419" r:id="rId14"/>
    <p:sldId id="467" r:id="rId15"/>
    <p:sldId id="516" r:id="rId16"/>
    <p:sldId id="526" r:id="rId17"/>
  </p:sldIdLst>
  <p:sldSz cx="12192000" cy="6858000"/>
  <p:notesSz cx="6875463" cy="100028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135053-6196-2BD1-8DFB-C4469ACFB681}" name="Kristīne Griga" initials="KG" userId="S::kristine.griga@bvkb.gov.lv::8038f58a-72bb-4293-88f8-8f6c99e87f7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īne Griga" initials="KG" lastIdx="4" clrIdx="0">
    <p:extLst>
      <p:ext uri="{19B8F6BF-5375-455C-9EA6-DF929625EA0E}">
        <p15:presenceInfo xmlns:p15="http://schemas.microsoft.com/office/powerpoint/2012/main" userId="S-1-5-21-734147818-1251574435-2103723179-7325" providerId="AD"/>
      </p:ext>
    </p:extLst>
  </p:cmAuthor>
  <p:cmAuthor id="2" name="Imants Kasparāns" initials="IK" lastIdx="1" clrIdx="1">
    <p:extLst>
      <p:ext uri="{19B8F6BF-5375-455C-9EA6-DF929625EA0E}">
        <p15:presenceInfo xmlns:p15="http://schemas.microsoft.com/office/powerpoint/2012/main" userId="S::Imants.Kasparans@bvkb.gov.lv::9825c6f9-a546-4763-bfa6-bed77fb597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AD6300"/>
    <a:srgbClr val="B43500"/>
    <a:srgbClr val="1DC4EB"/>
    <a:srgbClr val="1081A0"/>
    <a:srgbClr val="008080"/>
    <a:srgbClr val="0E86A2"/>
    <a:srgbClr val="33CC33"/>
    <a:srgbClr val="0C8892"/>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80117" cy="500703"/>
          </a:xfrm>
          <a:prstGeom prst="rect">
            <a:avLst/>
          </a:prstGeom>
        </p:spPr>
        <p:txBody>
          <a:bodyPr vert="horz" lIns="92281" tIns="46141" rIns="92281" bIns="46141" rtlCol="0"/>
          <a:lstStyle>
            <a:lvl1pPr algn="l">
              <a:defRPr sz="1200"/>
            </a:lvl1pPr>
          </a:lstStyle>
          <a:p>
            <a:endParaRPr lang="lv-LV"/>
          </a:p>
        </p:txBody>
      </p:sp>
      <p:sp>
        <p:nvSpPr>
          <p:cNvPr id="3" name="Date Placeholder 2"/>
          <p:cNvSpPr>
            <a:spLocks noGrp="1"/>
          </p:cNvSpPr>
          <p:nvPr>
            <p:ph type="dt" sz="quarter" idx="1"/>
          </p:nvPr>
        </p:nvSpPr>
        <p:spPr>
          <a:xfrm>
            <a:off x="3893742" y="2"/>
            <a:ext cx="2980117" cy="500703"/>
          </a:xfrm>
          <a:prstGeom prst="rect">
            <a:avLst/>
          </a:prstGeom>
        </p:spPr>
        <p:txBody>
          <a:bodyPr vert="horz" lIns="92281" tIns="46141" rIns="92281" bIns="46141" rtlCol="0"/>
          <a:lstStyle>
            <a:lvl1pPr algn="r">
              <a:defRPr sz="1200"/>
            </a:lvl1pPr>
          </a:lstStyle>
          <a:p>
            <a:fld id="{B65B81F9-2954-457F-90A6-169AB8A5C95E}" type="datetimeFigureOut">
              <a:rPr lang="lv-LV" smtClean="0"/>
              <a:t>17.07.2023</a:t>
            </a:fld>
            <a:endParaRPr lang="lv-LV"/>
          </a:p>
        </p:txBody>
      </p:sp>
      <p:sp>
        <p:nvSpPr>
          <p:cNvPr id="4" name="Footer Placeholder 3"/>
          <p:cNvSpPr>
            <a:spLocks noGrp="1"/>
          </p:cNvSpPr>
          <p:nvPr>
            <p:ph type="ftr" sz="quarter" idx="2"/>
          </p:nvPr>
        </p:nvSpPr>
        <p:spPr>
          <a:xfrm>
            <a:off x="0" y="9502136"/>
            <a:ext cx="2980117" cy="500703"/>
          </a:xfrm>
          <a:prstGeom prst="rect">
            <a:avLst/>
          </a:prstGeom>
        </p:spPr>
        <p:txBody>
          <a:bodyPr vert="horz" lIns="92281" tIns="46141" rIns="92281" bIns="46141" rtlCol="0" anchor="b"/>
          <a:lstStyle>
            <a:lvl1pPr algn="l">
              <a:defRPr sz="1200"/>
            </a:lvl1pPr>
          </a:lstStyle>
          <a:p>
            <a:endParaRPr lang="lv-LV"/>
          </a:p>
        </p:txBody>
      </p:sp>
      <p:sp>
        <p:nvSpPr>
          <p:cNvPr id="5" name="Slide Number Placeholder 4"/>
          <p:cNvSpPr>
            <a:spLocks noGrp="1"/>
          </p:cNvSpPr>
          <p:nvPr>
            <p:ph type="sldNum" sz="quarter" idx="3"/>
          </p:nvPr>
        </p:nvSpPr>
        <p:spPr>
          <a:xfrm>
            <a:off x="3893742" y="9502136"/>
            <a:ext cx="2980117" cy="500703"/>
          </a:xfrm>
          <a:prstGeom prst="rect">
            <a:avLst/>
          </a:prstGeom>
        </p:spPr>
        <p:txBody>
          <a:bodyPr vert="horz" lIns="92281" tIns="46141" rIns="92281" bIns="46141" rtlCol="0" anchor="b"/>
          <a:lstStyle>
            <a:lvl1pPr algn="r">
              <a:defRPr sz="1200"/>
            </a:lvl1pPr>
          </a:lstStyle>
          <a:p>
            <a:fld id="{33C78289-7823-4A1B-98B3-0C7413FAAB9D}" type="slidenum">
              <a:rPr lang="lv-LV" smtClean="0"/>
              <a:t>‹#›</a:t>
            </a:fld>
            <a:endParaRPr lang="lv-LV"/>
          </a:p>
        </p:txBody>
      </p:sp>
    </p:spTree>
    <p:extLst>
      <p:ext uri="{BB962C8B-B14F-4D97-AF65-F5344CB8AC3E}">
        <p14:creationId xmlns:p14="http://schemas.microsoft.com/office/powerpoint/2010/main" val="391548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9367" cy="501878"/>
          </a:xfrm>
          <a:prstGeom prst="rect">
            <a:avLst/>
          </a:prstGeom>
        </p:spPr>
        <p:txBody>
          <a:bodyPr vert="horz" lIns="92281" tIns="46141" rIns="92281" bIns="46141" rtlCol="0"/>
          <a:lstStyle>
            <a:lvl1pPr algn="l">
              <a:defRPr sz="1200"/>
            </a:lvl1pPr>
          </a:lstStyle>
          <a:p>
            <a:endParaRPr lang="lv-LV"/>
          </a:p>
        </p:txBody>
      </p:sp>
      <p:sp>
        <p:nvSpPr>
          <p:cNvPr id="3" name="Date Placeholder 2"/>
          <p:cNvSpPr>
            <a:spLocks noGrp="1"/>
          </p:cNvSpPr>
          <p:nvPr>
            <p:ph type="dt" idx="1"/>
          </p:nvPr>
        </p:nvSpPr>
        <p:spPr>
          <a:xfrm>
            <a:off x="3894506" y="1"/>
            <a:ext cx="2979367" cy="501878"/>
          </a:xfrm>
          <a:prstGeom prst="rect">
            <a:avLst/>
          </a:prstGeom>
        </p:spPr>
        <p:txBody>
          <a:bodyPr vert="horz" lIns="92281" tIns="46141" rIns="92281" bIns="46141" rtlCol="0"/>
          <a:lstStyle>
            <a:lvl1pPr algn="r">
              <a:defRPr sz="1200"/>
            </a:lvl1pPr>
          </a:lstStyle>
          <a:p>
            <a:fld id="{5780F945-E499-4C92-8DE8-F10CF2F41073}" type="datetimeFigureOut">
              <a:rPr lang="lv-LV" smtClean="0"/>
              <a:pPr/>
              <a:t>17.07.2023</a:t>
            </a:fld>
            <a:endParaRPr lang="lv-LV"/>
          </a:p>
        </p:txBody>
      </p:sp>
      <p:sp>
        <p:nvSpPr>
          <p:cNvPr id="4" name="Slide Image Placeholder 3"/>
          <p:cNvSpPr>
            <a:spLocks noGrp="1" noRot="1" noChangeAspect="1"/>
          </p:cNvSpPr>
          <p:nvPr>
            <p:ph type="sldImg" idx="2"/>
          </p:nvPr>
        </p:nvSpPr>
        <p:spPr>
          <a:xfrm>
            <a:off x="439738" y="1252538"/>
            <a:ext cx="5995987" cy="3371850"/>
          </a:xfrm>
          <a:prstGeom prst="rect">
            <a:avLst/>
          </a:prstGeom>
          <a:noFill/>
          <a:ln w="12700">
            <a:solidFill>
              <a:prstClr val="black"/>
            </a:solidFill>
          </a:ln>
        </p:spPr>
        <p:txBody>
          <a:bodyPr vert="horz" lIns="92281" tIns="46141" rIns="92281" bIns="46141" rtlCol="0" anchor="ctr"/>
          <a:lstStyle/>
          <a:p>
            <a:endParaRPr lang="lv-LV"/>
          </a:p>
        </p:txBody>
      </p:sp>
      <p:sp>
        <p:nvSpPr>
          <p:cNvPr id="5" name="Notes Placeholder 4"/>
          <p:cNvSpPr>
            <a:spLocks noGrp="1"/>
          </p:cNvSpPr>
          <p:nvPr>
            <p:ph type="body" sz="quarter" idx="3"/>
          </p:nvPr>
        </p:nvSpPr>
        <p:spPr>
          <a:xfrm>
            <a:off x="687547" y="4813866"/>
            <a:ext cx="5500370" cy="3938618"/>
          </a:xfrm>
          <a:prstGeom prst="rect">
            <a:avLst/>
          </a:prstGeom>
        </p:spPr>
        <p:txBody>
          <a:bodyPr vert="horz" lIns="92281" tIns="46141" rIns="92281" bIns="4614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2" y="9500961"/>
            <a:ext cx="2979367" cy="501878"/>
          </a:xfrm>
          <a:prstGeom prst="rect">
            <a:avLst/>
          </a:prstGeom>
        </p:spPr>
        <p:txBody>
          <a:bodyPr vert="horz" lIns="92281" tIns="46141" rIns="92281" bIns="46141" rtlCol="0" anchor="b"/>
          <a:lstStyle>
            <a:lvl1pPr algn="l">
              <a:defRPr sz="1200"/>
            </a:lvl1pPr>
          </a:lstStyle>
          <a:p>
            <a:endParaRPr lang="lv-LV"/>
          </a:p>
        </p:txBody>
      </p:sp>
      <p:sp>
        <p:nvSpPr>
          <p:cNvPr id="7" name="Slide Number Placeholder 6"/>
          <p:cNvSpPr>
            <a:spLocks noGrp="1"/>
          </p:cNvSpPr>
          <p:nvPr>
            <p:ph type="sldNum" sz="quarter" idx="5"/>
          </p:nvPr>
        </p:nvSpPr>
        <p:spPr>
          <a:xfrm>
            <a:off x="3894506" y="9500961"/>
            <a:ext cx="2979367" cy="501878"/>
          </a:xfrm>
          <a:prstGeom prst="rect">
            <a:avLst/>
          </a:prstGeom>
        </p:spPr>
        <p:txBody>
          <a:bodyPr vert="horz" lIns="92281" tIns="46141" rIns="92281" bIns="46141" rtlCol="0" anchor="b"/>
          <a:lstStyle>
            <a:lvl1pPr algn="r">
              <a:defRPr sz="1200"/>
            </a:lvl1pPr>
          </a:lstStyle>
          <a:p>
            <a:fld id="{4A608D30-51D5-4434-8A74-401C909CFEB7}" type="slidenum">
              <a:rPr lang="lv-LV" smtClean="0"/>
              <a:pPr/>
              <a:t>‹#›</a:t>
            </a:fld>
            <a:endParaRPr lang="lv-LV"/>
          </a:p>
        </p:txBody>
      </p:sp>
    </p:spTree>
    <p:extLst>
      <p:ext uri="{BB962C8B-B14F-4D97-AF65-F5344CB8AC3E}">
        <p14:creationId xmlns:p14="http://schemas.microsoft.com/office/powerpoint/2010/main" val="363662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4A608D30-51D5-4434-8A74-401C909CFEB7}" type="slidenum">
              <a:rPr lang="lv-LV" smtClean="0"/>
              <a:pPr/>
              <a:t>1</a:t>
            </a:fld>
            <a:endParaRPr lang="lv-LV"/>
          </a:p>
        </p:txBody>
      </p:sp>
    </p:spTree>
    <p:extLst>
      <p:ext uri="{BB962C8B-B14F-4D97-AF65-F5344CB8AC3E}">
        <p14:creationId xmlns:p14="http://schemas.microsoft.com/office/powerpoint/2010/main" val="72095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Žogs</a:t>
            </a:r>
            <a:r>
              <a:rPr lang="en-US"/>
              <a:t>, 1.stāva </a:t>
            </a:r>
            <a:r>
              <a:rPr lang="en-US" err="1"/>
              <a:t>logi</a:t>
            </a:r>
            <a:r>
              <a:rPr lang="en-US"/>
              <a:t>, </a:t>
            </a:r>
            <a:r>
              <a:rPr lang="en-US" err="1"/>
              <a:t>signalizācija</a:t>
            </a:r>
            <a:endParaRPr lang="en-US" err="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A608D30-51D5-4434-8A74-401C909CFEB7}" type="slidenum">
              <a:rPr lang="lv-LV" smtClean="0"/>
              <a:pPr/>
              <a:t>12</a:t>
            </a:fld>
            <a:endParaRPr lang="lv-LV"/>
          </a:p>
        </p:txBody>
      </p:sp>
    </p:spTree>
    <p:extLst>
      <p:ext uri="{BB962C8B-B14F-4D97-AF65-F5344CB8AC3E}">
        <p14:creationId xmlns:p14="http://schemas.microsoft.com/office/powerpoint/2010/main" val="3874322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Energosertifikāciju</a:t>
            </a:r>
            <a:r>
              <a:rPr lang="en-US"/>
              <a:t> </a:t>
            </a:r>
            <a:r>
              <a:rPr lang="en-US" err="1"/>
              <a:t>veic</a:t>
            </a:r>
            <a:r>
              <a:rPr lang="en-US"/>
              <a:t> </a:t>
            </a:r>
            <a:endParaRPr lang="en-US" err="1"/>
          </a:p>
          <a:p>
            <a:r>
              <a:rPr lang="en-US" err="1"/>
              <a:t>ekspluatējamas</a:t>
            </a:r>
            <a:r>
              <a:rPr lang="en-US"/>
              <a:t> </a:t>
            </a:r>
            <a:r>
              <a:rPr lang="en-US" err="1"/>
              <a:t>ēkas</a:t>
            </a:r>
            <a:r>
              <a:rPr lang="en-US"/>
              <a:t> </a:t>
            </a:r>
            <a:r>
              <a:rPr lang="en-US" err="1"/>
              <a:t>daļai</a:t>
            </a:r>
            <a:r>
              <a:rPr lang="en-US"/>
              <a:t>, </a:t>
            </a:r>
            <a:r>
              <a:rPr lang="en-US" err="1"/>
              <a:t>kuras</a:t>
            </a:r>
            <a:r>
              <a:rPr lang="en-US"/>
              <a:t> </a:t>
            </a:r>
            <a:r>
              <a:rPr lang="en-US" err="1"/>
              <a:t>kopējā</a:t>
            </a:r>
            <a:r>
              <a:rPr lang="en-US"/>
              <a:t> </a:t>
            </a:r>
            <a:r>
              <a:rPr lang="en-US" err="1"/>
              <a:t>telpu</a:t>
            </a:r>
            <a:r>
              <a:rPr lang="en-US"/>
              <a:t> </a:t>
            </a:r>
            <a:r>
              <a:rPr lang="en-US" err="1"/>
              <a:t>platība</a:t>
            </a:r>
            <a:r>
              <a:rPr lang="en-US"/>
              <a:t> </a:t>
            </a:r>
            <a:r>
              <a:rPr lang="en-US" err="1"/>
              <a:t>pārsniedz</a:t>
            </a:r>
            <a:r>
              <a:rPr lang="en-US"/>
              <a:t> 50 </a:t>
            </a:r>
            <a:r>
              <a:rPr lang="en-US" err="1"/>
              <a:t>kvadrātmetrus</a:t>
            </a:r>
            <a:r>
              <a:rPr lang="en-US"/>
              <a:t>, ja </a:t>
            </a:r>
            <a:r>
              <a:rPr lang="en-US" err="1"/>
              <a:t>šai</a:t>
            </a:r>
            <a:r>
              <a:rPr lang="en-US"/>
              <a:t> </a:t>
            </a:r>
            <a:r>
              <a:rPr lang="en-US" err="1"/>
              <a:t>ēkas</a:t>
            </a:r>
            <a:r>
              <a:rPr lang="en-US"/>
              <a:t> </a:t>
            </a:r>
            <a:r>
              <a:rPr lang="en-US" err="1"/>
              <a:t>daļai</a:t>
            </a:r>
            <a:r>
              <a:rPr lang="en-US"/>
              <a:t> </a:t>
            </a:r>
            <a:r>
              <a:rPr lang="en-US" err="1"/>
              <a:t>ir</a:t>
            </a:r>
            <a:r>
              <a:rPr lang="en-US"/>
              <a:t> </a:t>
            </a:r>
            <a:r>
              <a:rPr lang="en-US" err="1"/>
              <a:t>individuāla</a:t>
            </a:r>
            <a:r>
              <a:rPr lang="en-US"/>
              <a:t> </a:t>
            </a:r>
            <a:r>
              <a:rPr lang="en-US" err="1"/>
              <a:t>energonesēja</a:t>
            </a:r>
            <a:r>
              <a:rPr lang="en-US"/>
              <a:t> </a:t>
            </a:r>
            <a:r>
              <a:rPr lang="en-US" err="1"/>
              <a:t>vai</a:t>
            </a:r>
            <a:r>
              <a:rPr lang="en-US"/>
              <a:t> </a:t>
            </a:r>
            <a:r>
              <a:rPr lang="en-US" err="1"/>
              <a:t>siltumenerģijas</a:t>
            </a:r>
            <a:r>
              <a:rPr lang="en-US"/>
              <a:t> </a:t>
            </a:r>
            <a:r>
              <a:rPr lang="en-US" err="1"/>
              <a:t>uzskaite</a:t>
            </a:r>
            <a:endParaRPr lang="en-US">
              <a:cs typeface="Calibri"/>
            </a:endParaRPr>
          </a:p>
          <a:p>
            <a:r>
              <a:rPr lang="en-US" err="1"/>
              <a:t>gadījumos</a:t>
            </a:r>
            <a:r>
              <a:rPr lang="en-US"/>
              <a:t>, </a:t>
            </a:r>
            <a:r>
              <a:rPr lang="en-US" err="1"/>
              <a:t>kad</a:t>
            </a:r>
            <a:r>
              <a:rPr lang="en-US"/>
              <a:t> </a:t>
            </a:r>
            <a:r>
              <a:rPr lang="en-US" err="1"/>
              <a:t>ēkas</a:t>
            </a:r>
            <a:r>
              <a:rPr lang="en-US"/>
              <a:t> </a:t>
            </a:r>
            <a:r>
              <a:rPr lang="en-US" err="1"/>
              <a:t>īpašnieks</a:t>
            </a:r>
            <a:r>
              <a:rPr lang="en-US"/>
              <a:t> </a:t>
            </a:r>
            <a:r>
              <a:rPr lang="en-US" err="1"/>
              <a:t>ir</a:t>
            </a:r>
            <a:r>
              <a:rPr lang="en-US"/>
              <a:t> </a:t>
            </a:r>
            <a:r>
              <a:rPr lang="en-US" err="1"/>
              <a:t>pieņēmis</a:t>
            </a:r>
            <a:r>
              <a:rPr lang="en-US"/>
              <a:t> </a:t>
            </a:r>
            <a:r>
              <a:rPr lang="en-US" err="1"/>
              <a:t>lēmumu</a:t>
            </a:r>
            <a:r>
              <a:rPr lang="en-US"/>
              <a:t> par </a:t>
            </a:r>
            <a:r>
              <a:rPr lang="en-US" err="1"/>
              <a:t>ēkas</a:t>
            </a:r>
            <a:r>
              <a:rPr lang="en-US"/>
              <a:t> </a:t>
            </a:r>
            <a:r>
              <a:rPr lang="en-US" err="1"/>
              <a:t>energosertifikāciju</a:t>
            </a:r>
            <a:endParaRPr lang="en-US" err="1">
              <a:cs typeface="Calibri"/>
            </a:endParaRPr>
          </a:p>
          <a:p>
            <a:r>
              <a:rPr lang="en-US" err="1"/>
              <a:t>publiskai</a:t>
            </a:r>
            <a:r>
              <a:rPr lang="en-US"/>
              <a:t> </a:t>
            </a:r>
            <a:r>
              <a:rPr lang="en-US" err="1"/>
              <a:t>ēkai</a:t>
            </a:r>
            <a:r>
              <a:rPr lang="en-US"/>
              <a:t>, </a:t>
            </a:r>
            <a:r>
              <a:rPr lang="en-US" err="1"/>
              <a:t>kuras</a:t>
            </a:r>
            <a:r>
              <a:rPr lang="en-US"/>
              <a:t> </a:t>
            </a:r>
            <a:r>
              <a:rPr lang="en-US" err="1"/>
              <a:t>iekštelpu</a:t>
            </a:r>
            <a:r>
              <a:rPr lang="en-US"/>
              <a:t> </a:t>
            </a:r>
            <a:r>
              <a:rPr lang="en-US" err="1"/>
              <a:t>platība</a:t>
            </a:r>
            <a:r>
              <a:rPr lang="en-US"/>
              <a:t> </a:t>
            </a:r>
            <a:r>
              <a:rPr lang="en-US" err="1"/>
              <a:t>ir</a:t>
            </a:r>
            <a:r>
              <a:rPr lang="en-US"/>
              <a:t> </a:t>
            </a:r>
            <a:r>
              <a:rPr lang="en-US" err="1"/>
              <a:t>lielāka</a:t>
            </a:r>
            <a:r>
              <a:rPr lang="en-US"/>
              <a:t> par 250 </a:t>
            </a:r>
            <a:r>
              <a:rPr lang="en-US" err="1"/>
              <a:t>kvadrātmetriem</a:t>
            </a:r>
            <a:r>
              <a:rPr lang="en-US"/>
              <a:t> un kuru </a:t>
            </a:r>
            <a:r>
              <a:rPr lang="en-US" err="1"/>
              <a:t>izmanto</a:t>
            </a:r>
            <a:r>
              <a:rPr lang="en-US"/>
              <a:t> </a:t>
            </a:r>
            <a:r>
              <a:rPr lang="en-US" err="1"/>
              <a:t>valsts</a:t>
            </a:r>
            <a:r>
              <a:rPr lang="en-US"/>
              <a:t> </a:t>
            </a:r>
            <a:r>
              <a:rPr lang="en-US" err="1"/>
              <a:t>vai</a:t>
            </a:r>
            <a:r>
              <a:rPr lang="en-US"/>
              <a:t> </a:t>
            </a:r>
            <a:r>
              <a:rPr lang="en-US" err="1"/>
              <a:t>pašvaldības</a:t>
            </a:r>
            <a:r>
              <a:rPr lang="en-US"/>
              <a:t> </a:t>
            </a:r>
            <a:r>
              <a:rPr lang="en-US" err="1"/>
              <a:t>iestāde</a:t>
            </a:r>
            <a:endParaRPr lang="en-US" err="1">
              <a:cs typeface="Calibri"/>
            </a:endParaRPr>
          </a:p>
          <a:p>
            <a:r>
              <a:rPr lang="en-US" err="1"/>
              <a:t>valstij</a:t>
            </a:r>
            <a:r>
              <a:rPr lang="en-US"/>
              <a:t> </a:t>
            </a:r>
            <a:r>
              <a:rPr lang="en-US" err="1"/>
              <a:t>vai</a:t>
            </a:r>
            <a:r>
              <a:rPr lang="en-US"/>
              <a:t> </a:t>
            </a:r>
            <a:r>
              <a:rPr lang="en-US" err="1"/>
              <a:t>pašvaldībai</a:t>
            </a:r>
            <a:r>
              <a:rPr lang="en-US"/>
              <a:t> </a:t>
            </a:r>
            <a:r>
              <a:rPr lang="en-US" err="1"/>
              <a:t>piederošai</a:t>
            </a:r>
            <a:r>
              <a:rPr lang="en-US"/>
              <a:t> </a:t>
            </a:r>
            <a:r>
              <a:rPr lang="en-US" err="1"/>
              <a:t>publiskai</a:t>
            </a:r>
            <a:r>
              <a:rPr lang="en-US"/>
              <a:t> </a:t>
            </a:r>
            <a:r>
              <a:rPr lang="en-US" err="1"/>
              <a:t>ēkai</a:t>
            </a:r>
            <a:r>
              <a:rPr lang="en-US"/>
              <a:t>, </a:t>
            </a:r>
            <a:r>
              <a:rPr lang="en-US" err="1"/>
              <a:t>kuras</a:t>
            </a:r>
            <a:r>
              <a:rPr lang="en-US"/>
              <a:t> </a:t>
            </a:r>
            <a:r>
              <a:rPr lang="en-US" err="1"/>
              <a:t>kopējā</a:t>
            </a:r>
            <a:r>
              <a:rPr lang="en-US"/>
              <a:t> </a:t>
            </a:r>
            <a:r>
              <a:rPr lang="en-US" err="1"/>
              <a:t>iekštelpu</a:t>
            </a:r>
            <a:r>
              <a:rPr lang="en-US"/>
              <a:t> </a:t>
            </a:r>
            <a:r>
              <a:rPr lang="en-US" err="1"/>
              <a:t>platība</a:t>
            </a:r>
            <a:r>
              <a:rPr lang="en-US"/>
              <a:t> </a:t>
            </a:r>
            <a:r>
              <a:rPr lang="en-US" err="1"/>
              <a:t>pārsniedz</a:t>
            </a:r>
            <a:r>
              <a:rPr lang="en-US"/>
              <a:t> 250 </a:t>
            </a:r>
            <a:r>
              <a:rPr lang="en-US" err="1"/>
              <a:t>kvadrātmetrus</a:t>
            </a:r>
            <a:endParaRPr lang="en-US" err="1">
              <a:cs typeface="Calibri"/>
            </a:endParaRPr>
          </a:p>
          <a:p>
            <a:endParaRPr lang="en-US">
              <a:cs typeface="Calibri"/>
            </a:endParaRPr>
          </a:p>
          <a:p>
            <a:r>
              <a:rPr lang="en-US" err="1"/>
              <a:t>Energosertifikāciju</a:t>
            </a:r>
            <a:r>
              <a:rPr lang="en-US"/>
              <a:t> </a:t>
            </a:r>
            <a:r>
              <a:rPr lang="en-US" err="1"/>
              <a:t>neveic</a:t>
            </a:r>
            <a:endParaRPr lang="en-US" err="1">
              <a:cs typeface="Calibri"/>
            </a:endParaRPr>
          </a:p>
          <a:p>
            <a:r>
              <a:rPr lang="en-US"/>
              <a:t>ja </a:t>
            </a:r>
            <a:r>
              <a:rPr lang="en-US" err="1"/>
              <a:t>enerģiju</a:t>
            </a:r>
            <a:r>
              <a:rPr lang="en-US"/>
              <a:t> </a:t>
            </a:r>
            <a:r>
              <a:rPr lang="en-US" err="1"/>
              <a:t>neizmanto</a:t>
            </a:r>
            <a:r>
              <a:rPr lang="en-US"/>
              <a:t> </a:t>
            </a:r>
            <a:r>
              <a:rPr lang="en-US" err="1"/>
              <a:t>iekštelpu</a:t>
            </a:r>
            <a:r>
              <a:rPr lang="en-US"/>
              <a:t> </a:t>
            </a:r>
            <a:r>
              <a:rPr lang="en-US" err="1"/>
              <a:t>mikroklimata</a:t>
            </a:r>
            <a:r>
              <a:rPr lang="en-US"/>
              <a:t> </a:t>
            </a:r>
            <a:r>
              <a:rPr lang="en-US" err="1"/>
              <a:t>regulēšanai</a:t>
            </a:r>
            <a:endParaRPr lang="en-US">
              <a:cs typeface="Calibri"/>
            </a:endParaRPr>
          </a:p>
          <a:p>
            <a:r>
              <a:rPr lang="en-US" err="1"/>
              <a:t>kultūras</a:t>
            </a:r>
            <a:r>
              <a:rPr lang="en-US"/>
              <a:t> </a:t>
            </a:r>
            <a:r>
              <a:rPr lang="en-US" err="1"/>
              <a:t>pieminekļiem</a:t>
            </a:r>
            <a:endParaRPr lang="en-US">
              <a:cs typeface="Calibri"/>
            </a:endParaRPr>
          </a:p>
          <a:p>
            <a:r>
              <a:rPr lang="en-US"/>
              <a:t>ja </a:t>
            </a:r>
            <a:r>
              <a:rPr lang="en-US" err="1"/>
              <a:t>ēka</a:t>
            </a:r>
            <a:r>
              <a:rPr lang="en-US"/>
              <a:t> </a:t>
            </a:r>
            <a:r>
              <a:rPr lang="en-US" err="1"/>
              <a:t>projektēta</a:t>
            </a:r>
            <a:r>
              <a:rPr lang="en-US"/>
              <a:t> un </a:t>
            </a:r>
            <a:r>
              <a:rPr lang="en-US" err="1"/>
              <a:t>būvēta</a:t>
            </a:r>
            <a:r>
              <a:rPr lang="en-US"/>
              <a:t> </a:t>
            </a:r>
            <a:r>
              <a:rPr lang="en-US" err="1"/>
              <a:t>dievkalpojumiem</a:t>
            </a:r>
            <a:r>
              <a:rPr lang="en-US"/>
              <a:t> un </a:t>
            </a:r>
            <a:r>
              <a:rPr lang="en-US" err="1"/>
              <a:t>citām</a:t>
            </a:r>
            <a:r>
              <a:rPr lang="en-US"/>
              <a:t> </a:t>
            </a:r>
            <a:r>
              <a:rPr lang="en-US" err="1"/>
              <a:t>reliģiskām</a:t>
            </a:r>
            <a:r>
              <a:rPr lang="en-US"/>
              <a:t> </a:t>
            </a:r>
            <a:r>
              <a:rPr lang="en-US" err="1"/>
              <a:t>darbībām</a:t>
            </a:r>
            <a:endParaRPr lang="en-US" err="1">
              <a:cs typeface="Calibri"/>
            </a:endParaRPr>
          </a:p>
          <a:p>
            <a:r>
              <a:rPr lang="en-US"/>
              <a:t>ja </a:t>
            </a:r>
            <a:r>
              <a:rPr lang="en-US" err="1"/>
              <a:t>dzīvojamo</a:t>
            </a:r>
            <a:r>
              <a:rPr lang="en-US"/>
              <a:t> </a:t>
            </a:r>
            <a:r>
              <a:rPr lang="en-US" err="1"/>
              <a:t>ēku</a:t>
            </a:r>
            <a:r>
              <a:rPr lang="en-US"/>
              <a:t>, ko </a:t>
            </a:r>
            <a:r>
              <a:rPr lang="en-US" err="1"/>
              <a:t>izmanto</a:t>
            </a:r>
            <a:r>
              <a:rPr lang="en-US"/>
              <a:t> </a:t>
            </a:r>
            <a:r>
              <a:rPr lang="en-US" err="1"/>
              <a:t>vai</a:t>
            </a:r>
            <a:r>
              <a:rPr lang="en-US"/>
              <a:t> </a:t>
            </a:r>
            <a:r>
              <a:rPr lang="en-US" err="1"/>
              <a:t>paredzēts</a:t>
            </a:r>
            <a:r>
              <a:rPr lang="en-US"/>
              <a:t> </a:t>
            </a:r>
            <a:r>
              <a:rPr lang="en-US" err="1"/>
              <a:t>izmantot</a:t>
            </a:r>
            <a:r>
              <a:rPr lang="en-US"/>
              <a:t> </a:t>
            </a:r>
            <a:r>
              <a:rPr lang="en-US" err="1"/>
              <a:t>mazāk</a:t>
            </a:r>
            <a:r>
              <a:rPr lang="en-US"/>
              <a:t> par </a:t>
            </a:r>
            <a:r>
              <a:rPr lang="en-US" err="1"/>
              <a:t>četriem</a:t>
            </a:r>
            <a:r>
              <a:rPr lang="en-US"/>
              <a:t> </a:t>
            </a:r>
            <a:r>
              <a:rPr lang="en-US" err="1"/>
              <a:t>mēnešiem</a:t>
            </a:r>
            <a:r>
              <a:rPr lang="en-US"/>
              <a:t> </a:t>
            </a:r>
            <a:r>
              <a:rPr lang="en-US" err="1"/>
              <a:t>gadā</a:t>
            </a:r>
            <a:endParaRPr lang="en-US">
              <a:cs typeface="Calibri"/>
            </a:endParaRPr>
          </a:p>
          <a:p>
            <a:r>
              <a:rPr lang="en-US"/>
              <a:t>ja </a:t>
            </a:r>
            <a:r>
              <a:rPr lang="en-US" err="1"/>
              <a:t>ēkas</a:t>
            </a:r>
            <a:r>
              <a:rPr lang="en-US"/>
              <a:t> </a:t>
            </a:r>
            <a:r>
              <a:rPr lang="en-US" err="1"/>
              <a:t>kopējā</a:t>
            </a:r>
            <a:r>
              <a:rPr lang="en-US"/>
              <a:t> </a:t>
            </a:r>
            <a:r>
              <a:rPr lang="en-US" err="1"/>
              <a:t>iekštelpu</a:t>
            </a:r>
            <a:r>
              <a:rPr lang="en-US"/>
              <a:t> </a:t>
            </a:r>
            <a:r>
              <a:rPr lang="en-US" err="1"/>
              <a:t>platība</a:t>
            </a:r>
            <a:r>
              <a:rPr lang="en-US"/>
              <a:t> </a:t>
            </a:r>
            <a:r>
              <a:rPr lang="en-US" err="1"/>
              <a:t>ir</a:t>
            </a:r>
            <a:r>
              <a:rPr lang="en-US"/>
              <a:t> </a:t>
            </a:r>
            <a:r>
              <a:rPr lang="en-US" err="1"/>
              <a:t>mazāka</a:t>
            </a:r>
            <a:r>
              <a:rPr lang="en-US"/>
              <a:t> par 50 </a:t>
            </a:r>
            <a:r>
              <a:rPr lang="en-US" err="1"/>
              <a:t>kvadrātmetriem</a:t>
            </a:r>
            <a:endParaRPr lang="en-US">
              <a:cs typeface="Calibri"/>
            </a:endParaRPr>
          </a:p>
          <a:p>
            <a:r>
              <a:rPr lang="en-US" err="1"/>
              <a:t>ēkām</a:t>
            </a:r>
            <a:r>
              <a:rPr lang="en-US"/>
              <a:t> </a:t>
            </a:r>
            <a:r>
              <a:rPr lang="en-US" err="1"/>
              <a:t>kuras</a:t>
            </a:r>
            <a:r>
              <a:rPr lang="en-US"/>
              <a:t> </a:t>
            </a:r>
            <a:r>
              <a:rPr lang="en-US" err="1"/>
              <a:t>paredzētas</a:t>
            </a:r>
            <a:r>
              <a:rPr lang="en-US"/>
              <a:t> </a:t>
            </a:r>
            <a:r>
              <a:rPr lang="en-US" err="1"/>
              <a:t>lietošanai</a:t>
            </a:r>
            <a:r>
              <a:rPr lang="en-US"/>
              <a:t> </a:t>
            </a:r>
            <a:r>
              <a:rPr lang="en-US" err="1"/>
              <a:t>uz</a:t>
            </a:r>
            <a:r>
              <a:rPr lang="en-US"/>
              <a:t> </a:t>
            </a:r>
            <a:r>
              <a:rPr lang="en-US" err="1"/>
              <a:t>laiku</a:t>
            </a:r>
            <a:r>
              <a:rPr lang="en-US"/>
              <a:t>, ne </a:t>
            </a:r>
            <a:r>
              <a:rPr lang="en-US" err="1"/>
              <a:t>ilgāku</a:t>
            </a:r>
            <a:r>
              <a:rPr lang="en-US"/>
              <a:t> par </a:t>
            </a:r>
            <a:r>
              <a:rPr lang="en-US" err="1"/>
              <a:t>diviem</a:t>
            </a:r>
            <a:r>
              <a:rPr lang="en-US"/>
              <a:t> </a:t>
            </a:r>
            <a:r>
              <a:rPr lang="en-US" err="1"/>
              <a:t>gadiem</a:t>
            </a:r>
            <a:endParaRPr lang="en-US">
              <a:cs typeface="Calibri"/>
            </a:endParaRPr>
          </a:p>
          <a:p>
            <a:r>
              <a:rPr lang="en-US" err="1"/>
              <a:t>rūpnieciskās</a:t>
            </a:r>
            <a:r>
              <a:rPr lang="en-US"/>
              <a:t> </a:t>
            </a:r>
            <a:r>
              <a:rPr lang="en-US" err="1"/>
              <a:t>ražošanas</a:t>
            </a:r>
            <a:r>
              <a:rPr lang="en-US"/>
              <a:t> </a:t>
            </a:r>
            <a:r>
              <a:rPr lang="en-US" err="1"/>
              <a:t>ēkām</a:t>
            </a:r>
            <a:r>
              <a:rPr lang="en-US"/>
              <a:t> un </a:t>
            </a:r>
            <a:r>
              <a:rPr lang="en-US" err="1"/>
              <a:t>lauku</a:t>
            </a:r>
            <a:r>
              <a:rPr lang="en-US"/>
              <a:t> </a:t>
            </a:r>
            <a:r>
              <a:rPr lang="en-US" err="1"/>
              <a:t>saimniecību</a:t>
            </a:r>
            <a:r>
              <a:rPr lang="en-US"/>
              <a:t> </a:t>
            </a:r>
            <a:r>
              <a:rPr lang="en-US" err="1"/>
              <a:t>nedzīvojamām</a:t>
            </a:r>
            <a:r>
              <a:rPr lang="en-US"/>
              <a:t> </a:t>
            </a:r>
            <a:r>
              <a:rPr lang="en-US" err="1"/>
              <a:t>ēkām</a:t>
            </a:r>
            <a:r>
              <a:rPr lang="en-US"/>
              <a:t> </a:t>
            </a:r>
            <a:r>
              <a:rPr lang="en-US" err="1"/>
              <a:t>ar</a:t>
            </a:r>
            <a:r>
              <a:rPr lang="en-US"/>
              <a:t> </a:t>
            </a:r>
            <a:r>
              <a:rPr lang="en-US" err="1"/>
              <a:t>zemu</a:t>
            </a:r>
            <a:r>
              <a:rPr lang="en-US"/>
              <a:t> </a:t>
            </a:r>
            <a:r>
              <a:rPr lang="en-US" err="1"/>
              <a:t>enerģijas</a:t>
            </a:r>
            <a:r>
              <a:rPr lang="en-US"/>
              <a:t> </a:t>
            </a:r>
            <a:r>
              <a:rPr lang="en-US" err="1"/>
              <a:t>pieprasījumu</a:t>
            </a:r>
            <a:endParaRPr lang="en-US">
              <a:cs typeface="Calibri"/>
            </a:endParaRPr>
          </a:p>
          <a:p>
            <a:r>
              <a:rPr lang="en-US"/>
              <a:t>Latvijas </a:t>
            </a:r>
            <a:r>
              <a:rPr lang="en-US" err="1"/>
              <a:t>Republikas</a:t>
            </a:r>
            <a:r>
              <a:rPr lang="en-US"/>
              <a:t> </a:t>
            </a:r>
            <a:r>
              <a:rPr lang="en-US" err="1"/>
              <a:t>diplomātiskās</a:t>
            </a:r>
            <a:r>
              <a:rPr lang="en-US"/>
              <a:t> un </a:t>
            </a:r>
            <a:r>
              <a:rPr lang="en-US" err="1"/>
              <a:t>konsulārās</a:t>
            </a:r>
            <a:r>
              <a:rPr lang="en-US"/>
              <a:t> </a:t>
            </a:r>
            <a:r>
              <a:rPr lang="en-US" err="1"/>
              <a:t>pārstāvniecības</a:t>
            </a:r>
            <a:r>
              <a:rPr lang="en-US"/>
              <a:t> </a:t>
            </a:r>
            <a:r>
              <a:rPr lang="en-US" err="1"/>
              <a:t>ēkām</a:t>
            </a:r>
            <a:r>
              <a:rPr lang="en-US"/>
              <a:t> </a:t>
            </a:r>
            <a:r>
              <a:rPr lang="en-US" err="1"/>
              <a:t>ārvalstīs</a:t>
            </a:r>
            <a:endParaRPr lang="en-US" err="1">
              <a:cs typeface="Calibri"/>
            </a:endParaRPr>
          </a:p>
        </p:txBody>
      </p:sp>
      <p:sp>
        <p:nvSpPr>
          <p:cNvPr id="4" name="Slide Number Placeholder 3"/>
          <p:cNvSpPr>
            <a:spLocks noGrp="1"/>
          </p:cNvSpPr>
          <p:nvPr>
            <p:ph type="sldNum" sz="quarter" idx="5"/>
          </p:nvPr>
        </p:nvSpPr>
        <p:spPr/>
        <p:txBody>
          <a:bodyPr/>
          <a:lstStyle/>
          <a:p>
            <a:fld id="{4A608D30-51D5-4434-8A74-401C909CFEB7}" type="slidenum">
              <a:rPr lang="lv-LV" smtClean="0"/>
              <a:pPr/>
              <a:t>13</a:t>
            </a:fld>
            <a:endParaRPr lang="lv-LV"/>
          </a:p>
        </p:txBody>
      </p:sp>
    </p:spTree>
    <p:extLst>
      <p:ext uri="{BB962C8B-B14F-4D97-AF65-F5344CB8AC3E}">
        <p14:creationId xmlns:p14="http://schemas.microsoft.com/office/powerpoint/2010/main" val="138928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Dažādi</a:t>
            </a:r>
            <a:r>
              <a:rPr lang="en-US"/>
              <a:t> </a:t>
            </a:r>
            <a:r>
              <a:rPr lang="en-US" err="1"/>
              <a:t>ārējie</a:t>
            </a:r>
            <a:r>
              <a:rPr lang="en-US"/>
              <a:t> </a:t>
            </a:r>
            <a:r>
              <a:rPr lang="en-US" err="1"/>
              <a:t>apstākļi</a:t>
            </a:r>
            <a:r>
              <a:rPr lang="en-US"/>
              <a:t> </a:t>
            </a:r>
            <a:r>
              <a:rPr lang="en-US" err="1"/>
              <a:t>ietekmē</a:t>
            </a:r>
            <a:r>
              <a:rPr lang="en-US"/>
              <a:t> </a:t>
            </a:r>
            <a:r>
              <a:rPr lang="en-US" err="1"/>
              <a:t>ēkas</a:t>
            </a:r>
            <a:r>
              <a:rPr lang="en-US"/>
              <a:t> </a:t>
            </a:r>
            <a:r>
              <a:rPr lang="en-US" err="1"/>
              <a:t>mehānisko</a:t>
            </a:r>
            <a:r>
              <a:rPr lang="en-US"/>
              <a:t> </a:t>
            </a:r>
            <a:r>
              <a:rPr lang="en-US" err="1"/>
              <a:t>stiprību</a:t>
            </a:r>
            <a:r>
              <a:rPr lang="en-US"/>
              <a:t> un </a:t>
            </a:r>
            <a:r>
              <a:rPr lang="en-US" err="1"/>
              <a:t>stabilitāti</a:t>
            </a:r>
            <a:r>
              <a:rPr lang="en-US"/>
              <a:t> - "</a:t>
            </a:r>
            <a:r>
              <a:rPr lang="en-US" err="1"/>
              <a:t>laika</a:t>
            </a:r>
            <a:r>
              <a:rPr lang="en-US"/>
              <a:t> </a:t>
            </a:r>
            <a:r>
              <a:rPr lang="en-US" err="1"/>
              <a:t>zobs</a:t>
            </a:r>
            <a:r>
              <a:rPr lang="en-US"/>
              <a:t>"</a:t>
            </a:r>
          </a:p>
        </p:txBody>
      </p:sp>
      <p:sp>
        <p:nvSpPr>
          <p:cNvPr id="4" name="Slide Number Placeholder 3"/>
          <p:cNvSpPr>
            <a:spLocks noGrp="1"/>
          </p:cNvSpPr>
          <p:nvPr>
            <p:ph type="sldNum" sz="quarter" idx="5"/>
          </p:nvPr>
        </p:nvSpPr>
        <p:spPr/>
        <p:txBody>
          <a:bodyPr/>
          <a:lstStyle/>
          <a:p>
            <a:fld id="{4A608D30-51D5-4434-8A74-401C909CFEB7}" type="slidenum">
              <a:rPr lang="lv-LV" smtClean="0"/>
              <a:pPr/>
              <a:t>3</a:t>
            </a:fld>
            <a:endParaRPr lang="lv-LV"/>
          </a:p>
        </p:txBody>
      </p:sp>
    </p:spTree>
    <p:extLst>
      <p:ext uri="{BB962C8B-B14F-4D97-AF65-F5344CB8AC3E}">
        <p14:creationId xmlns:p14="http://schemas.microsoft.com/office/powerpoint/2010/main" val="178191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kad</a:t>
            </a:r>
            <a:r>
              <a:rPr lang="en-US">
                <a:ea typeface="Calibri"/>
                <a:cs typeface="Calibri"/>
              </a:rPr>
              <a:t> </a:t>
            </a:r>
            <a:r>
              <a:rPr lang="en-US" err="1">
                <a:ea typeface="Calibri"/>
                <a:cs typeface="Calibri"/>
              </a:rPr>
              <a:t>ārēju</a:t>
            </a:r>
            <a:r>
              <a:rPr lang="en-US">
                <a:ea typeface="Calibri"/>
                <a:cs typeface="Calibri"/>
              </a:rPr>
              <a:t> </a:t>
            </a:r>
            <a:r>
              <a:rPr lang="en-US" err="1">
                <a:ea typeface="Calibri"/>
                <a:cs typeface="Calibri"/>
              </a:rPr>
              <a:t>apstākļu</a:t>
            </a:r>
            <a:r>
              <a:rPr lang="en-US">
                <a:ea typeface="Calibri"/>
                <a:cs typeface="Calibri"/>
              </a:rPr>
              <a:t> </a:t>
            </a:r>
            <a:r>
              <a:rPr lang="en-US" err="1">
                <a:ea typeface="Calibri"/>
                <a:cs typeface="Calibri"/>
              </a:rPr>
              <a:t>ietekmē</a:t>
            </a:r>
            <a:r>
              <a:rPr lang="en-US">
                <a:ea typeface="Calibri"/>
                <a:cs typeface="Calibri"/>
              </a:rPr>
              <a:t> </a:t>
            </a:r>
            <a:r>
              <a:rPr lang="en-US" err="1">
                <a:ea typeface="Calibri"/>
                <a:cs typeface="Calibri"/>
              </a:rPr>
              <a:t>ir</a:t>
            </a:r>
            <a:r>
              <a:rPr lang="en-US">
                <a:ea typeface="Calibri"/>
                <a:cs typeface="Calibri"/>
              </a:rPr>
              <a:t> </a:t>
            </a:r>
            <a:r>
              <a:rPr lang="en-US" err="1">
                <a:ea typeface="Calibri"/>
                <a:cs typeface="Calibri"/>
              </a:rPr>
              <a:t>bojātas</a:t>
            </a:r>
            <a:r>
              <a:rPr lang="en-US">
                <a:ea typeface="Calibri"/>
                <a:cs typeface="Calibri"/>
              </a:rPr>
              <a:t> </a:t>
            </a:r>
            <a:r>
              <a:rPr lang="en-US" err="1">
                <a:ea typeface="Calibri"/>
                <a:cs typeface="Calibri"/>
              </a:rPr>
              <a:t>ēkas</a:t>
            </a:r>
            <a:r>
              <a:rPr lang="en-US">
                <a:ea typeface="Calibri"/>
                <a:cs typeface="Calibri"/>
              </a:rPr>
              <a:t> </a:t>
            </a:r>
            <a:r>
              <a:rPr lang="en-US" err="1">
                <a:ea typeface="Calibri"/>
                <a:cs typeface="Calibri"/>
              </a:rPr>
              <a:t>konstrukcijas</a:t>
            </a:r>
            <a:endParaRPr lang="en-US">
              <a:ea typeface="Calibri"/>
              <a:cs typeface="Calibri"/>
            </a:endParaRPr>
          </a:p>
        </p:txBody>
      </p:sp>
      <p:sp>
        <p:nvSpPr>
          <p:cNvPr id="4" name="Slide Number Placeholder 3"/>
          <p:cNvSpPr>
            <a:spLocks noGrp="1"/>
          </p:cNvSpPr>
          <p:nvPr>
            <p:ph type="sldNum" sz="quarter" idx="5"/>
          </p:nvPr>
        </p:nvSpPr>
        <p:spPr/>
        <p:txBody>
          <a:bodyPr/>
          <a:lstStyle/>
          <a:p>
            <a:fld id="{4A608D30-51D5-4434-8A74-401C909CFEB7}" type="slidenum">
              <a:rPr lang="lv-LV" smtClean="0"/>
              <a:pPr/>
              <a:t>4</a:t>
            </a:fld>
            <a:endParaRPr lang="lv-LV"/>
          </a:p>
        </p:txBody>
      </p:sp>
    </p:spTree>
    <p:extLst>
      <p:ext uri="{BB962C8B-B14F-4D97-AF65-F5344CB8AC3E}">
        <p14:creationId xmlns:p14="http://schemas.microsoft.com/office/powerpoint/2010/main" val="4132354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 </a:t>
            </a:r>
            <a:r>
              <a:rPr lang="en-US" err="1"/>
              <a:t>ir</a:t>
            </a:r>
            <a:r>
              <a:rPr lang="en-US"/>
              <a:t> </a:t>
            </a:r>
            <a:r>
              <a:rPr lang="en-US" err="1"/>
              <a:t>augsts</a:t>
            </a:r>
            <a:r>
              <a:rPr lang="en-US"/>
              <a:t> </a:t>
            </a:r>
            <a:r>
              <a:rPr lang="en-US" err="1"/>
              <a:t>gruntsūdens</a:t>
            </a:r>
            <a:r>
              <a:rPr lang="en-US"/>
              <a:t> </a:t>
            </a:r>
            <a:r>
              <a:rPr lang="en-US" err="1"/>
              <a:t>līmenis</a:t>
            </a:r>
            <a:r>
              <a:rPr lang="en-US"/>
              <a:t>, </a:t>
            </a:r>
            <a:r>
              <a:rPr lang="en-US" err="1"/>
              <a:t>sienas</a:t>
            </a:r>
            <a:r>
              <a:rPr lang="en-US"/>
              <a:t> </a:t>
            </a:r>
            <a:r>
              <a:rPr lang="en-US" err="1"/>
              <a:t>nepārtraukti</a:t>
            </a:r>
            <a:r>
              <a:rPr lang="en-US"/>
              <a:t> </a:t>
            </a:r>
            <a:r>
              <a:rPr lang="en-US" err="1"/>
              <a:t>būs</a:t>
            </a:r>
            <a:r>
              <a:rPr lang="en-US"/>
              <a:t> </a:t>
            </a:r>
            <a:r>
              <a:rPr lang="en-US" err="1"/>
              <a:t>mitras</a:t>
            </a:r>
            <a:r>
              <a:rPr lang="en-US"/>
              <a:t> un </a:t>
            </a:r>
            <a:r>
              <a:rPr lang="en-US" err="1"/>
              <a:t>pagrabā</a:t>
            </a:r>
            <a:r>
              <a:rPr lang="en-US"/>
              <a:t> </a:t>
            </a:r>
            <a:r>
              <a:rPr lang="en-US" err="1"/>
              <a:t>turēsies</a:t>
            </a:r>
            <a:r>
              <a:rPr lang="en-US"/>
              <a:t> </a:t>
            </a:r>
            <a:r>
              <a:rPr lang="en-US" err="1"/>
              <a:t>ūdens</a:t>
            </a:r>
            <a:r>
              <a:rPr lang="en-US"/>
              <a:t>.</a:t>
            </a:r>
          </a:p>
          <a:p>
            <a:r>
              <a:rPr lang="en-US" b="1" err="1"/>
              <a:t>Pagraba</a:t>
            </a:r>
            <a:r>
              <a:rPr lang="en-US" b="1"/>
              <a:t> </a:t>
            </a:r>
            <a:r>
              <a:rPr lang="en-US" b="1" err="1"/>
              <a:t>ārējo</a:t>
            </a:r>
            <a:r>
              <a:rPr lang="en-US" b="1"/>
              <a:t> </a:t>
            </a:r>
            <a:r>
              <a:rPr lang="en-US" b="1" err="1"/>
              <a:t>sienu</a:t>
            </a:r>
            <a:r>
              <a:rPr lang="en-US" b="1"/>
              <a:t> </a:t>
            </a:r>
            <a:r>
              <a:rPr lang="en-US" b="1" err="1"/>
              <a:t>apstrāde</a:t>
            </a:r>
            <a:endParaRPr lang="en-US" err="1"/>
          </a:p>
          <a:p>
            <a:r>
              <a:rPr lang="en-US" b="1" err="1"/>
              <a:t>Pretspiediena</a:t>
            </a:r>
            <a:r>
              <a:rPr lang="en-US" b="1"/>
              <a:t> </a:t>
            </a:r>
            <a:r>
              <a:rPr lang="en-US" b="1" err="1"/>
              <a:t>izolācija</a:t>
            </a:r>
            <a:endParaRPr lang="en-US" err="1"/>
          </a:p>
          <a:p>
            <a:r>
              <a:rPr lang="en-US" b="1" err="1"/>
              <a:t>Bezspiediena</a:t>
            </a:r>
            <a:r>
              <a:rPr lang="en-US" b="1"/>
              <a:t> </a:t>
            </a:r>
            <a:r>
              <a:rPr lang="en-US" b="1" err="1"/>
              <a:t>izolācija</a:t>
            </a:r>
            <a:endParaRPr lang="en-US" err="1"/>
          </a:p>
          <a:p>
            <a:r>
              <a:rPr lang="en-US" err="1"/>
              <a:t>Bezspiediena</a:t>
            </a:r>
            <a:r>
              <a:rPr lang="en-US"/>
              <a:t> </a:t>
            </a:r>
            <a:r>
              <a:rPr lang="en-US" err="1"/>
              <a:t>hidroizolāciju</a:t>
            </a:r>
            <a:r>
              <a:rPr lang="en-US"/>
              <a:t> var </a:t>
            </a:r>
            <a:r>
              <a:rPr lang="en-US" err="1"/>
              <a:t>veikt</a:t>
            </a:r>
            <a:r>
              <a:rPr lang="en-US"/>
              <a:t>, ja </a:t>
            </a:r>
            <a:r>
              <a:rPr lang="en-US" err="1"/>
              <a:t>gruntsūdeņi</a:t>
            </a:r>
            <a:r>
              <a:rPr lang="en-US"/>
              <a:t> </a:t>
            </a:r>
            <a:r>
              <a:rPr lang="en-US" err="1"/>
              <a:t>atrodas</a:t>
            </a:r>
            <a:r>
              <a:rPr lang="en-US"/>
              <a:t> </a:t>
            </a:r>
            <a:r>
              <a:rPr lang="en-US" err="1"/>
              <a:t>zemāk</a:t>
            </a:r>
            <a:r>
              <a:rPr lang="en-US"/>
              <a:t> par </a:t>
            </a:r>
            <a:r>
              <a:rPr lang="en-US" err="1"/>
              <a:t>pagraba</a:t>
            </a:r>
            <a:r>
              <a:rPr lang="en-US"/>
              <a:t> </a:t>
            </a:r>
            <a:r>
              <a:rPr lang="en-US" err="1"/>
              <a:t>pamatu</a:t>
            </a:r>
            <a:r>
              <a:rPr lang="en-US"/>
              <a:t> </a:t>
            </a:r>
            <a:r>
              <a:rPr lang="en-US" err="1"/>
              <a:t>līmeni</a:t>
            </a:r>
            <a:r>
              <a:rPr lang="en-US"/>
              <a:t>. </a:t>
            </a:r>
            <a:endParaRPr lang="en-US">
              <a:cs typeface="Calibri"/>
            </a:endParaRPr>
          </a:p>
          <a:p>
            <a:r>
              <a:rPr lang="en-US" b="1" err="1"/>
              <a:t>Drenāža</a:t>
            </a:r>
            <a:endParaRPr lang="en-US" err="1"/>
          </a:p>
          <a:p>
            <a:endParaRPr lang="en-US">
              <a:cs typeface="Calibri"/>
            </a:endParaRPr>
          </a:p>
        </p:txBody>
      </p:sp>
      <p:sp>
        <p:nvSpPr>
          <p:cNvPr id="4" name="Slide Number Placeholder 3"/>
          <p:cNvSpPr>
            <a:spLocks noGrp="1"/>
          </p:cNvSpPr>
          <p:nvPr>
            <p:ph type="sldNum" sz="quarter" idx="5"/>
          </p:nvPr>
        </p:nvSpPr>
        <p:spPr/>
        <p:txBody>
          <a:bodyPr/>
          <a:lstStyle/>
          <a:p>
            <a:fld id="{4A608D30-51D5-4434-8A74-401C909CFEB7}" type="slidenum">
              <a:rPr lang="lv-LV" smtClean="0"/>
              <a:pPr/>
              <a:t>6</a:t>
            </a:fld>
            <a:endParaRPr lang="lv-LV"/>
          </a:p>
        </p:txBody>
      </p:sp>
    </p:spTree>
    <p:extLst>
      <p:ext uri="{BB962C8B-B14F-4D97-AF65-F5344CB8AC3E}">
        <p14:creationId xmlns:p14="http://schemas.microsoft.com/office/powerpoint/2010/main" val="6182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a:t>
            </a:r>
            <a:r>
              <a:rPr lang="en-US" err="1"/>
              <a:t>jumta</a:t>
            </a:r>
            <a:r>
              <a:rPr lang="en-US"/>
              <a:t> </a:t>
            </a:r>
            <a:r>
              <a:rPr lang="en-US" err="1"/>
              <a:t>nenovāktais</a:t>
            </a:r>
            <a:r>
              <a:rPr lang="en-US"/>
              <a:t> </a:t>
            </a:r>
            <a:r>
              <a:rPr lang="en-US" err="1"/>
              <a:t>sniegs</a:t>
            </a:r>
            <a:r>
              <a:rPr lang="en-US"/>
              <a:t> </a:t>
            </a:r>
            <a:r>
              <a:rPr lang="en-US" err="1"/>
              <a:t>sablīvējas</a:t>
            </a:r>
            <a:r>
              <a:rPr lang="en-US"/>
              <a:t> un, </a:t>
            </a:r>
            <a:r>
              <a:rPr lang="en-US" err="1"/>
              <a:t>absorbējot</a:t>
            </a:r>
            <a:r>
              <a:rPr lang="en-US"/>
              <a:t> </a:t>
            </a:r>
            <a:r>
              <a:rPr lang="en-US" err="1"/>
              <a:t>gaisā</a:t>
            </a:r>
            <a:r>
              <a:rPr lang="en-US"/>
              <a:t> </a:t>
            </a:r>
            <a:r>
              <a:rPr lang="en-US" err="1"/>
              <a:t>esošo</a:t>
            </a:r>
            <a:r>
              <a:rPr lang="en-US"/>
              <a:t> </a:t>
            </a:r>
            <a:r>
              <a:rPr lang="en-US" err="1"/>
              <a:t>mitrumu</a:t>
            </a:r>
            <a:r>
              <a:rPr lang="en-US"/>
              <a:t>, </a:t>
            </a:r>
            <a:r>
              <a:rPr lang="en-US" err="1"/>
              <a:t>sniega</a:t>
            </a:r>
            <a:r>
              <a:rPr lang="en-US"/>
              <a:t> </a:t>
            </a:r>
            <a:r>
              <a:rPr lang="en-US" err="1"/>
              <a:t>svars</a:t>
            </a:r>
            <a:r>
              <a:rPr lang="en-US"/>
              <a:t> </a:t>
            </a:r>
            <a:r>
              <a:rPr lang="en-US" err="1"/>
              <a:t>pakāpeniski</a:t>
            </a:r>
            <a:r>
              <a:rPr lang="en-US"/>
              <a:t> </a:t>
            </a:r>
            <a:r>
              <a:rPr lang="en-US" err="1"/>
              <a:t>palielinās</a:t>
            </a:r>
            <a:r>
              <a:rPr lang="en-US"/>
              <a:t>, </a:t>
            </a:r>
            <a:r>
              <a:rPr lang="en-US" err="1"/>
              <a:t>tādējādi</a:t>
            </a:r>
            <a:r>
              <a:rPr lang="en-US"/>
              <a:t> </a:t>
            </a:r>
            <a:r>
              <a:rPr lang="en-US" err="1"/>
              <a:t>ar</a:t>
            </a:r>
            <a:r>
              <a:rPr lang="en-US"/>
              <a:t> </a:t>
            </a:r>
            <a:r>
              <a:rPr lang="en-US" err="1"/>
              <a:t>katru</a:t>
            </a:r>
            <a:r>
              <a:rPr lang="en-US"/>
              <a:t> </a:t>
            </a:r>
            <a:r>
              <a:rPr lang="en-US" err="1"/>
              <a:t>nākamo</a:t>
            </a:r>
            <a:r>
              <a:rPr lang="en-US"/>
              <a:t> </a:t>
            </a:r>
            <a:r>
              <a:rPr lang="en-US" err="1"/>
              <a:t>snigšanu</a:t>
            </a:r>
            <a:r>
              <a:rPr lang="en-US"/>
              <a:t>, </a:t>
            </a:r>
            <a:r>
              <a:rPr lang="en-US" err="1"/>
              <a:t>atkusni</a:t>
            </a:r>
            <a:r>
              <a:rPr lang="en-US"/>
              <a:t> un </a:t>
            </a:r>
            <a:r>
              <a:rPr lang="en-US" err="1"/>
              <a:t>sasalšanu</a:t>
            </a:r>
            <a:r>
              <a:rPr lang="en-US"/>
              <a:t> </a:t>
            </a:r>
            <a:r>
              <a:rPr lang="en-US" err="1"/>
              <a:t>rada</a:t>
            </a:r>
            <a:r>
              <a:rPr lang="en-US"/>
              <a:t> </a:t>
            </a:r>
            <a:r>
              <a:rPr lang="en-US" err="1"/>
              <a:t>aizvien</a:t>
            </a:r>
            <a:r>
              <a:rPr lang="en-US"/>
              <a:t> </a:t>
            </a:r>
            <a:r>
              <a:rPr lang="en-US" err="1"/>
              <a:t>lielāku</a:t>
            </a:r>
            <a:r>
              <a:rPr lang="en-US"/>
              <a:t> </a:t>
            </a:r>
            <a:r>
              <a:rPr lang="en-US" err="1"/>
              <a:t>slodzi</a:t>
            </a:r>
            <a:r>
              <a:rPr lang="en-US"/>
              <a:t> </a:t>
            </a:r>
            <a:r>
              <a:rPr lang="en-US" err="1"/>
              <a:t>jumta</a:t>
            </a:r>
            <a:r>
              <a:rPr lang="en-US"/>
              <a:t> </a:t>
            </a:r>
            <a:r>
              <a:rPr lang="en-US" err="1"/>
              <a:t>konstrukcijām</a:t>
            </a:r>
            <a:r>
              <a:rPr lang="en-US"/>
              <a:t>.</a:t>
            </a:r>
          </a:p>
          <a:p>
            <a:pPr algn="just"/>
            <a:r>
              <a:rPr lang="en-US" err="1"/>
              <a:t>Piemēram</a:t>
            </a:r>
            <a:r>
              <a:rPr lang="en-US"/>
              <a:t>, 20 </a:t>
            </a:r>
            <a:r>
              <a:rPr lang="en-US" err="1"/>
              <a:t>centimetrus</a:t>
            </a:r>
            <a:r>
              <a:rPr lang="en-US"/>
              <a:t> </a:t>
            </a:r>
            <a:r>
              <a:rPr lang="en-US" err="1"/>
              <a:t>biezs</a:t>
            </a:r>
            <a:r>
              <a:rPr lang="en-US"/>
              <a:t>, </a:t>
            </a:r>
            <a:r>
              <a:rPr lang="en-US" err="1"/>
              <a:t>svaigi</a:t>
            </a:r>
            <a:r>
              <a:rPr lang="en-US"/>
              <a:t> </a:t>
            </a:r>
            <a:r>
              <a:rPr lang="en-US" err="1"/>
              <a:t>sasniguša</a:t>
            </a:r>
            <a:r>
              <a:rPr lang="en-US"/>
              <a:t> </a:t>
            </a:r>
            <a:r>
              <a:rPr lang="en-US" err="1"/>
              <a:t>sniega</a:t>
            </a:r>
            <a:r>
              <a:rPr lang="en-US"/>
              <a:t> </a:t>
            </a:r>
            <a:r>
              <a:rPr lang="en-US" err="1"/>
              <a:t>slānis</a:t>
            </a:r>
            <a:r>
              <a:rPr lang="en-US"/>
              <a:t> </a:t>
            </a:r>
            <a:r>
              <a:rPr lang="en-US" err="1"/>
              <a:t>uz</a:t>
            </a:r>
            <a:r>
              <a:rPr lang="en-US"/>
              <a:t> </a:t>
            </a:r>
            <a:r>
              <a:rPr lang="en-US" err="1"/>
              <a:t>vienu</a:t>
            </a:r>
            <a:r>
              <a:rPr lang="en-US"/>
              <a:t> </a:t>
            </a:r>
            <a:r>
              <a:rPr lang="en-US" err="1"/>
              <a:t>kvadrātmetru</a:t>
            </a:r>
            <a:r>
              <a:rPr lang="en-US"/>
              <a:t> </a:t>
            </a:r>
            <a:r>
              <a:rPr lang="en-US" err="1"/>
              <a:t>jumta</a:t>
            </a:r>
            <a:r>
              <a:rPr lang="en-US"/>
              <a:t> </a:t>
            </a:r>
            <a:r>
              <a:rPr lang="en-US" err="1"/>
              <a:t>platības</a:t>
            </a:r>
            <a:r>
              <a:rPr lang="en-US"/>
              <a:t> </a:t>
            </a:r>
            <a:r>
              <a:rPr lang="en-US" err="1"/>
              <a:t>rada</a:t>
            </a:r>
            <a:r>
              <a:rPr lang="en-US"/>
              <a:t> 40 </a:t>
            </a:r>
            <a:r>
              <a:rPr lang="en-US" err="1"/>
              <a:t>kilogramus</a:t>
            </a:r>
            <a:r>
              <a:rPr lang="en-US"/>
              <a:t> </a:t>
            </a:r>
            <a:r>
              <a:rPr lang="en-US" err="1"/>
              <a:t>lielu</a:t>
            </a:r>
            <a:r>
              <a:rPr lang="en-US"/>
              <a:t> </a:t>
            </a:r>
            <a:r>
              <a:rPr lang="en-US" err="1"/>
              <a:t>slodzi</a:t>
            </a:r>
            <a:r>
              <a:rPr lang="en-US"/>
              <a:t>. </a:t>
            </a:r>
            <a:r>
              <a:rPr lang="en-US" err="1"/>
              <a:t>Savukārt</a:t>
            </a:r>
            <a:r>
              <a:rPr lang="en-US"/>
              <a:t> </a:t>
            </a:r>
            <a:r>
              <a:rPr lang="en-US" err="1"/>
              <a:t>sablīvējušās</a:t>
            </a:r>
            <a:r>
              <a:rPr lang="en-US"/>
              <a:t> un </a:t>
            </a:r>
            <a:r>
              <a:rPr lang="en-US" err="1"/>
              <a:t>kūstošas</a:t>
            </a:r>
            <a:r>
              <a:rPr lang="en-US"/>
              <a:t> 20 </a:t>
            </a:r>
            <a:r>
              <a:rPr lang="en-US" err="1"/>
              <a:t>centimetrus</a:t>
            </a:r>
            <a:r>
              <a:rPr lang="en-US"/>
              <a:t> </a:t>
            </a:r>
            <a:r>
              <a:rPr lang="en-US" err="1"/>
              <a:t>biezas</a:t>
            </a:r>
            <a:r>
              <a:rPr lang="en-US"/>
              <a:t> </a:t>
            </a:r>
            <a:r>
              <a:rPr lang="en-US" err="1"/>
              <a:t>sniega</a:t>
            </a:r>
            <a:r>
              <a:rPr lang="en-US"/>
              <a:t> </a:t>
            </a:r>
            <a:r>
              <a:rPr lang="en-US" err="1"/>
              <a:t>kārtas</a:t>
            </a:r>
            <a:r>
              <a:rPr lang="en-US"/>
              <a:t> </a:t>
            </a:r>
            <a:r>
              <a:rPr lang="en-US" err="1"/>
              <a:t>slodze</a:t>
            </a:r>
            <a:r>
              <a:rPr lang="en-US"/>
              <a:t> </a:t>
            </a:r>
            <a:r>
              <a:rPr lang="en-US" err="1"/>
              <a:t>uz</a:t>
            </a:r>
            <a:r>
              <a:rPr lang="en-US"/>
              <a:t> </a:t>
            </a:r>
            <a:r>
              <a:rPr lang="en-US" err="1"/>
              <a:t>jumta</a:t>
            </a:r>
            <a:r>
              <a:rPr lang="en-US"/>
              <a:t> </a:t>
            </a:r>
            <a:r>
              <a:rPr lang="en-US" err="1"/>
              <a:t>seguma</a:t>
            </a:r>
            <a:r>
              <a:rPr lang="en-US"/>
              <a:t> </a:t>
            </a:r>
            <a:r>
              <a:rPr lang="en-US" err="1"/>
              <a:t>vienu</a:t>
            </a:r>
            <a:r>
              <a:rPr lang="en-US"/>
              <a:t> </a:t>
            </a:r>
            <a:r>
              <a:rPr lang="en-US" err="1"/>
              <a:t>kvadrātmetru</a:t>
            </a:r>
            <a:r>
              <a:rPr lang="en-US"/>
              <a:t> </a:t>
            </a:r>
            <a:r>
              <a:rPr lang="en-US" err="1"/>
              <a:t>veido</a:t>
            </a:r>
            <a:r>
              <a:rPr lang="en-US"/>
              <a:t> </a:t>
            </a:r>
            <a:r>
              <a:rPr lang="en-US" err="1"/>
              <a:t>apmēram</a:t>
            </a:r>
            <a:r>
              <a:rPr lang="en-US"/>
              <a:t> 100 </a:t>
            </a:r>
            <a:r>
              <a:rPr lang="en-US" err="1"/>
              <a:t>kilogramus</a:t>
            </a:r>
            <a:r>
              <a:rPr lang="en-US"/>
              <a:t> </a:t>
            </a:r>
            <a:r>
              <a:rPr lang="en-US" err="1"/>
              <a:t>lielu</a:t>
            </a:r>
            <a:r>
              <a:rPr lang="en-US"/>
              <a:t> </a:t>
            </a:r>
            <a:r>
              <a:rPr lang="en-US" err="1"/>
              <a:t>slodzi</a:t>
            </a:r>
            <a:r>
              <a:rPr lang="en-US"/>
              <a:t>. </a:t>
            </a:r>
            <a:r>
              <a:rPr lang="en-US" err="1"/>
              <a:t>Aptuvenam</a:t>
            </a:r>
            <a:r>
              <a:rPr lang="en-US"/>
              <a:t> </a:t>
            </a:r>
            <a:r>
              <a:rPr lang="en-US" err="1"/>
              <a:t>salīdzinājumam</a:t>
            </a:r>
            <a:r>
              <a:rPr lang="en-US"/>
              <a:t> - 20 </a:t>
            </a:r>
            <a:r>
              <a:rPr lang="en-US" err="1"/>
              <a:t>centimetrus</a:t>
            </a:r>
            <a:r>
              <a:rPr lang="en-US"/>
              <a:t> </a:t>
            </a:r>
            <a:r>
              <a:rPr lang="en-US" err="1"/>
              <a:t>bieza</a:t>
            </a:r>
            <a:r>
              <a:rPr lang="en-US"/>
              <a:t>, </a:t>
            </a:r>
            <a:r>
              <a:rPr lang="en-US" err="1"/>
              <a:t>sablīvējusies</a:t>
            </a:r>
            <a:r>
              <a:rPr lang="en-US"/>
              <a:t> un </a:t>
            </a:r>
            <a:r>
              <a:rPr lang="en-US" err="1"/>
              <a:t>kūstoša</a:t>
            </a:r>
            <a:r>
              <a:rPr lang="en-US"/>
              <a:t> </a:t>
            </a:r>
            <a:r>
              <a:rPr lang="en-US" err="1"/>
              <a:t>sniega</a:t>
            </a:r>
            <a:r>
              <a:rPr lang="en-US"/>
              <a:t> </a:t>
            </a:r>
            <a:r>
              <a:rPr lang="en-US" err="1"/>
              <a:t>kārta</a:t>
            </a:r>
            <a:r>
              <a:rPr lang="en-US"/>
              <a:t> </a:t>
            </a:r>
            <a:r>
              <a:rPr lang="en-US" err="1"/>
              <a:t>uz</a:t>
            </a:r>
            <a:r>
              <a:rPr lang="en-US"/>
              <a:t> 75 </a:t>
            </a:r>
            <a:r>
              <a:rPr lang="en-US" err="1"/>
              <a:t>kvadrātmetru</a:t>
            </a:r>
            <a:r>
              <a:rPr lang="en-US"/>
              <a:t> </a:t>
            </a:r>
            <a:r>
              <a:rPr lang="en-US" err="1"/>
              <a:t>lielu</a:t>
            </a:r>
            <a:r>
              <a:rPr lang="en-US"/>
              <a:t> </a:t>
            </a:r>
            <a:r>
              <a:rPr lang="en-US" err="1"/>
              <a:t>jumta</a:t>
            </a:r>
            <a:r>
              <a:rPr lang="en-US"/>
              <a:t> </a:t>
            </a:r>
            <a:r>
              <a:rPr lang="en-US" err="1"/>
              <a:t>segumu</a:t>
            </a:r>
            <a:r>
              <a:rPr lang="en-US"/>
              <a:t> un </a:t>
            </a:r>
            <a:r>
              <a:rPr lang="en-US" err="1"/>
              <a:t>tā</a:t>
            </a:r>
            <a:r>
              <a:rPr lang="en-US"/>
              <a:t> </a:t>
            </a:r>
            <a:r>
              <a:rPr lang="en-US" err="1"/>
              <a:t>balsta</a:t>
            </a:r>
            <a:r>
              <a:rPr lang="en-US"/>
              <a:t> </a:t>
            </a:r>
            <a:r>
              <a:rPr lang="en-US" err="1"/>
              <a:t>konstrukcijām</a:t>
            </a:r>
            <a:r>
              <a:rPr lang="en-US"/>
              <a:t> </a:t>
            </a:r>
            <a:r>
              <a:rPr lang="en-US" err="1"/>
              <a:t>rada</a:t>
            </a:r>
            <a:r>
              <a:rPr lang="en-US"/>
              <a:t> </a:t>
            </a:r>
            <a:r>
              <a:rPr lang="en-US" err="1"/>
              <a:t>tādu</a:t>
            </a:r>
            <a:r>
              <a:rPr lang="en-US"/>
              <a:t> </a:t>
            </a:r>
            <a:r>
              <a:rPr lang="en-US" err="1"/>
              <a:t>slodzi</a:t>
            </a:r>
            <a:r>
              <a:rPr lang="en-US"/>
              <a:t>, it </a:t>
            </a:r>
            <a:r>
              <a:rPr lang="en-US" err="1"/>
              <a:t>kā</a:t>
            </a:r>
            <a:r>
              <a:rPr lang="en-US"/>
              <a:t> </a:t>
            </a:r>
            <a:r>
              <a:rPr lang="en-US" err="1"/>
              <a:t>uz</a:t>
            </a:r>
            <a:r>
              <a:rPr lang="en-US"/>
              <a:t> </a:t>
            </a:r>
            <a:r>
              <a:rPr lang="en-US" err="1"/>
              <a:t>šī</a:t>
            </a:r>
            <a:r>
              <a:rPr lang="en-US"/>
              <a:t> </a:t>
            </a:r>
            <a:r>
              <a:rPr lang="en-US" err="1"/>
              <a:t>jumta</a:t>
            </a:r>
            <a:r>
              <a:rPr lang="en-US"/>
              <a:t> </a:t>
            </a:r>
            <a:r>
              <a:rPr lang="en-US" err="1"/>
              <a:t>būtu</a:t>
            </a:r>
            <a:r>
              <a:rPr lang="en-US"/>
              <a:t> </a:t>
            </a:r>
            <a:r>
              <a:rPr lang="en-US" err="1"/>
              <a:t>sastājušies</a:t>
            </a:r>
            <a:r>
              <a:rPr lang="en-US"/>
              <a:t> 100 </a:t>
            </a:r>
            <a:r>
              <a:rPr lang="en-US" err="1"/>
              <a:t>pieauguši</a:t>
            </a:r>
            <a:r>
              <a:rPr lang="en-US"/>
              <a:t> </a:t>
            </a:r>
            <a:r>
              <a:rPr lang="en-US" err="1"/>
              <a:t>cilvēki</a:t>
            </a:r>
            <a:r>
              <a:rPr lang="en-US"/>
              <a:t>.</a:t>
            </a:r>
            <a:endParaRPr lang="en-US">
              <a:cs typeface="Calibri"/>
            </a:endParaRPr>
          </a:p>
          <a:p>
            <a:pPr algn="just"/>
            <a:r>
              <a:rPr lang="en-US" err="1"/>
              <a:t>Sniegu</a:t>
            </a:r>
            <a:r>
              <a:rPr lang="en-US"/>
              <a:t> no </a:t>
            </a:r>
            <a:r>
              <a:rPr lang="en-US" err="1"/>
              <a:t>ēku</a:t>
            </a:r>
            <a:r>
              <a:rPr lang="en-US"/>
              <a:t> </a:t>
            </a:r>
            <a:r>
              <a:rPr lang="en-US" err="1"/>
              <a:t>jumtiem</a:t>
            </a:r>
            <a:r>
              <a:rPr lang="en-US"/>
              <a:t> </a:t>
            </a:r>
            <a:r>
              <a:rPr lang="en-US" err="1"/>
              <a:t>vajadzētu</a:t>
            </a:r>
            <a:r>
              <a:rPr lang="en-US"/>
              <a:t> </a:t>
            </a:r>
            <a:r>
              <a:rPr lang="en-US" err="1"/>
              <a:t>notīrīt</a:t>
            </a:r>
            <a:r>
              <a:rPr lang="en-US"/>
              <a:t> </a:t>
            </a:r>
            <a:r>
              <a:rPr lang="en-US" err="1"/>
              <a:t>pēc</a:t>
            </a:r>
            <a:r>
              <a:rPr lang="en-US"/>
              <a:t> </a:t>
            </a:r>
            <a:r>
              <a:rPr lang="en-US" err="1"/>
              <a:t>iespējas</a:t>
            </a:r>
            <a:r>
              <a:rPr lang="en-US"/>
              <a:t> </a:t>
            </a:r>
            <a:r>
              <a:rPr lang="en-US" err="1"/>
              <a:t>ātrāk</a:t>
            </a:r>
            <a:r>
              <a:rPr lang="en-US"/>
              <a:t> </a:t>
            </a:r>
            <a:r>
              <a:rPr lang="en-US" err="1"/>
              <a:t>pēc</a:t>
            </a:r>
            <a:r>
              <a:rPr lang="en-US"/>
              <a:t> </a:t>
            </a:r>
            <a:r>
              <a:rPr lang="en-US" err="1"/>
              <a:t>snigšanas</a:t>
            </a:r>
            <a:r>
              <a:rPr lang="en-US"/>
              <a:t> - </a:t>
            </a:r>
            <a:r>
              <a:rPr lang="en-US" err="1"/>
              <a:t>vēlams</a:t>
            </a:r>
            <a:r>
              <a:rPr lang="en-US"/>
              <a:t> </a:t>
            </a:r>
            <a:r>
              <a:rPr lang="en-US" err="1"/>
              <a:t>tuvāko</a:t>
            </a:r>
            <a:r>
              <a:rPr lang="en-US"/>
              <a:t> </a:t>
            </a:r>
            <a:r>
              <a:rPr lang="en-US" err="1"/>
              <a:t>pāris</a:t>
            </a:r>
            <a:r>
              <a:rPr lang="en-US"/>
              <a:t> </a:t>
            </a:r>
            <a:r>
              <a:rPr lang="en-US" err="1"/>
              <a:t>dienu</a:t>
            </a:r>
            <a:r>
              <a:rPr lang="en-US"/>
              <a:t> </a:t>
            </a:r>
            <a:r>
              <a:rPr lang="en-US" err="1"/>
              <a:t>laikā</a:t>
            </a:r>
            <a:r>
              <a:rPr lang="en-US"/>
              <a:t> -, </a:t>
            </a:r>
            <a:r>
              <a:rPr lang="en-US" err="1"/>
              <a:t>lai</a:t>
            </a:r>
            <a:r>
              <a:rPr lang="en-US"/>
              <a:t> </a:t>
            </a:r>
            <a:r>
              <a:rPr lang="en-US" err="1"/>
              <a:t>novērstu</a:t>
            </a:r>
            <a:r>
              <a:rPr lang="en-US"/>
              <a:t> </a:t>
            </a:r>
            <a:r>
              <a:rPr lang="en-US" err="1"/>
              <a:t>sniega</a:t>
            </a:r>
            <a:r>
              <a:rPr lang="en-US"/>
              <a:t> </a:t>
            </a:r>
            <a:r>
              <a:rPr lang="en-US" err="1"/>
              <a:t>kārtas</a:t>
            </a:r>
            <a:r>
              <a:rPr lang="en-US"/>
              <a:t> </a:t>
            </a:r>
            <a:r>
              <a:rPr lang="en-US" err="1"/>
              <a:t>tālāku</a:t>
            </a:r>
            <a:r>
              <a:rPr lang="en-US"/>
              <a:t> </a:t>
            </a:r>
            <a:r>
              <a:rPr lang="en-US" err="1"/>
              <a:t>uzkrāšanos</a:t>
            </a:r>
            <a:r>
              <a:rPr lang="en-US"/>
              <a:t> un </a:t>
            </a:r>
            <a:r>
              <a:rPr lang="en-US" err="1"/>
              <a:t>sablīvēšanos</a:t>
            </a:r>
            <a:r>
              <a:rPr lang="en-US"/>
              <a:t>.</a:t>
            </a:r>
            <a:endParaRPr lang="en-US">
              <a:cs typeface="Calibri"/>
            </a:endParaRPr>
          </a:p>
          <a:p>
            <a:r>
              <a:rPr lang="en-US"/>
              <a:t>Ja no </a:t>
            </a:r>
            <a:r>
              <a:rPr lang="en-US" err="1"/>
              <a:t>ēkas</a:t>
            </a:r>
            <a:r>
              <a:rPr lang="en-US"/>
              <a:t> </a:t>
            </a:r>
            <a:r>
              <a:rPr lang="en-US" err="1"/>
              <a:t>jumta</a:t>
            </a:r>
            <a:r>
              <a:rPr lang="en-US"/>
              <a:t> </a:t>
            </a:r>
            <a:r>
              <a:rPr lang="en-US" err="1"/>
              <a:t>laikus</a:t>
            </a:r>
            <a:r>
              <a:rPr lang="en-US"/>
              <a:t> nav </a:t>
            </a:r>
            <a:r>
              <a:rPr lang="en-US" err="1"/>
              <a:t>notīrīts</a:t>
            </a:r>
            <a:r>
              <a:rPr lang="en-US"/>
              <a:t> </a:t>
            </a:r>
            <a:r>
              <a:rPr lang="en-US" err="1"/>
              <a:t>sniegs</a:t>
            </a:r>
            <a:r>
              <a:rPr lang="en-US"/>
              <a:t>, </a:t>
            </a:r>
            <a:r>
              <a:rPr lang="en-US" err="1"/>
              <a:t>tā</a:t>
            </a:r>
            <a:r>
              <a:rPr lang="en-US"/>
              <a:t> </a:t>
            </a:r>
            <a:r>
              <a:rPr lang="en-US" err="1"/>
              <a:t>radītās</a:t>
            </a:r>
            <a:r>
              <a:rPr lang="en-US"/>
              <a:t> </a:t>
            </a:r>
            <a:r>
              <a:rPr lang="en-US" err="1"/>
              <a:t>slodzes</a:t>
            </a:r>
            <a:r>
              <a:rPr lang="en-US"/>
              <a:t> </a:t>
            </a:r>
            <a:r>
              <a:rPr lang="en-US" err="1"/>
              <a:t>dēļ</a:t>
            </a:r>
            <a:r>
              <a:rPr lang="en-US"/>
              <a:t> var </a:t>
            </a:r>
            <a:r>
              <a:rPr lang="en-US" err="1"/>
              <a:t>sākt</a:t>
            </a:r>
            <a:r>
              <a:rPr lang="en-US"/>
              <a:t> </a:t>
            </a:r>
            <a:r>
              <a:rPr lang="en-US" err="1"/>
              <a:t>veidoties</a:t>
            </a:r>
            <a:r>
              <a:rPr lang="en-US"/>
              <a:t> </a:t>
            </a:r>
            <a:r>
              <a:rPr lang="en-US" err="1"/>
              <a:t>plaisas</a:t>
            </a:r>
            <a:r>
              <a:rPr lang="en-US"/>
              <a:t> </a:t>
            </a:r>
            <a:r>
              <a:rPr lang="en-US" err="1"/>
              <a:t>konstrukciju</a:t>
            </a:r>
            <a:r>
              <a:rPr lang="en-US"/>
              <a:t> </a:t>
            </a:r>
            <a:r>
              <a:rPr lang="en-US" err="1"/>
              <a:t>savienojumu</a:t>
            </a:r>
            <a:r>
              <a:rPr lang="en-US"/>
              <a:t> un </a:t>
            </a:r>
            <a:r>
              <a:rPr lang="en-US" err="1"/>
              <a:t>metinājuma</a:t>
            </a:r>
            <a:r>
              <a:rPr lang="en-US"/>
              <a:t> </a:t>
            </a:r>
            <a:r>
              <a:rPr lang="en-US" err="1"/>
              <a:t>vietās</a:t>
            </a:r>
            <a:r>
              <a:rPr lang="en-US"/>
              <a:t>.</a:t>
            </a:r>
            <a:endParaRPr lang="en-US">
              <a:cs typeface="Calibri"/>
            </a:endParaRPr>
          </a:p>
          <a:p>
            <a:pPr algn="just"/>
            <a:r>
              <a:rPr lang="en-US" err="1"/>
              <a:t>Tāpat</a:t>
            </a:r>
            <a:r>
              <a:rPr lang="en-US"/>
              <a:t> var </a:t>
            </a:r>
            <a:r>
              <a:rPr lang="en-US" err="1"/>
              <a:t>deformēties</a:t>
            </a:r>
            <a:r>
              <a:rPr lang="en-US"/>
              <a:t> </a:t>
            </a:r>
            <a:r>
              <a:rPr lang="en-US" err="1"/>
              <a:t>jumta</a:t>
            </a:r>
            <a:r>
              <a:rPr lang="en-US"/>
              <a:t>, </a:t>
            </a:r>
            <a:r>
              <a:rPr lang="en-US" err="1"/>
              <a:t>ēkas</a:t>
            </a:r>
            <a:r>
              <a:rPr lang="en-US"/>
              <a:t> </a:t>
            </a:r>
            <a:r>
              <a:rPr lang="en-US" err="1"/>
              <a:t>nesošo</a:t>
            </a:r>
            <a:r>
              <a:rPr lang="en-US"/>
              <a:t> </a:t>
            </a:r>
            <a:r>
              <a:rPr lang="en-US" err="1"/>
              <a:t>sienu</a:t>
            </a:r>
            <a:r>
              <a:rPr lang="en-US"/>
              <a:t> un </a:t>
            </a:r>
            <a:r>
              <a:rPr lang="en-US" err="1"/>
              <a:t>pārsegumu</a:t>
            </a:r>
            <a:r>
              <a:rPr lang="en-US"/>
              <a:t> </a:t>
            </a:r>
            <a:r>
              <a:rPr lang="en-US" err="1"/>
              <a:t>konstrukcijas</a:t>
            </a:r>
            <a:r>
              <a:rPr lang="en-US"/>
              <a:t>. </a:t>
            </a:r>
            <a:r>
              <a:rPr lang="en-US" err="1"/>
              <a:t>Neizturot</a:t>
            </a:r>
            <a:r>
              <a:rPr lang="en-US"/>
              <a:t> </a:t>
            </a:r>
            <a:r>
              <a:rPr lang="en-US" err="1"/>
              <a:t>pārslodzi</a:t>
            </a:r>
            <a:r>
              <a:rPr lang="en-US"/>
              <a:t>, </a:t>
            </a:r>
            <a:r>
              <a:rPr lang="en-US" err="1"/>
              <a:t>jumts</a:t>
            </a:r>
            <a:r>
              <a:rPr lang="en-US"/>
              <a:t> var </a:t>
            </a:r>
            <a:r>
              <a:rPr lang="en-US" err="1"/>
              <a:t>iebrukt</a:t>
            </a:r>
            <a:r>
              <a:rPr lang="en-US"/>
              <a:t>. </a:t>
            </a:r>
            <a:r>
              <a:rPr lang="en-US" err="1"/>
              <a:t>Pārslodzes</a:t>
            </a:r>
            <a:r>
              <a:rPr lang="en-US"/>
              <a:t> </a:t>
            </a:r>
            <a:r>
              <a:rPr lang="en-US" err="1"/>
              <a:t>dēļ</a:t>
            </a:r>
            <a:r>
              <a:rPr lang="en-US"/>
              <a:t> </a:t>
            </a:r>
            <a:r>
              <a:rPr lang="en-US" err="1"/>
              <a:t>sabojāts</a:t>
            </a:r>
            <a:r>
              <a:rPr lang="en-US"/>
              <a:t> </a:t>
            </a:r>
            <a:r>
              <a:rPr lang="en-US" err="1"/>
              <a:t>jumts</a:t>
            </a:r>
            <a:r>
              <a:rPr lang="en-US"/>
              <a:t> </a:t>
            </a:r>
            <a:r>
              <a:rPr lang="en-US" err="1"/>
              <a:t>atkušņa</a:t>
            </a:r>
            <a:r>
              <a:rPr lang="en-US"/>
              <a:t> </a:t>
            </a:r>
            <a:r>
              <a:rPr lang="en-US" err="1"/>
              <a:t>laikā</a:t>
            </a:r>
            <a:r>
              <a:rPr lang="en-US"/>
              <a:t> </a:t>
            </a:r>
            <a:r>
              <a:rPr lang="en-US" err="1"/>
              <a:t>nespēj</a:t>
            </a:r>
            <a:r>
              <a:rPr lang="en-US"/>
              <a:t> </a:t>
            </a:r>
            <a:r>
              <a:rPr lang="en-US" err="1"/>
              <a:t>pasargāt</a:t>
            </a:r>
            <a:r>
              <a:rPr lang="en-US"/>
              <a:t> no </a:t>
            </a:r>
            <a:r>
              <a:rPr lang="en-US" err="1"/>
              <a:t>sniega</a:t>
            </a:r>
            <a:r>
              <a:rPr lang="en-US"/>
              <a:t> </a:t>
            </a:r>
            <a:r>
              <a:rPr lang="en-US" err="1"/>
              <a:t>ūdens</a:t>
            </a:r>
            <a:r>
              <a:rPr lang="en-US"/>
              <a:t>, kas var </a:t>
            </a:r>
            <a:r>
              <a:rPr lang="en-US" err="1"/>
              <a:t>iekļūt</a:t>
            </a:r>
            <a:r>
              <a:rPr lang="en-US"/>
              <a:t> </a:t>
            </a:r>
            <a:r>
              <a:rPr lang="en-US" err="1"/>
              <a:t>telpās</a:t>
            </a:r>
            <a:r>
              <a:rPr lang="en-US"/>
              <a:t>, </a:t>
            </a:r>
            <a:r>
              <a:rPr lang="en-US" err="1"/>
              <a:t>kā</a:t>
            </a:r>
            <a:r>
              <a:rPr lang="en-US"/>
              <a:t> </a:t>
            </a:r>
            <a:r>
              <a:rPr lang="en-US" err="1"/>
              <a:t>arī</a:t>
            </a:r>
            <a:r>
              <a:rPr lang="en-US"/>
              <a:t> </a:t>
            </a:r>
            <a:r>
              <a:rPr lang="en-US" err="1"/>
              <a:t>sabojāt</a:t>
            </a:r>
            <a:r>
              <a:rPr lang="en-US"/>
              <a:t> </a:t>
            </a:r>
            <a:r>
              <a:rPr lang="en-US" err="1"/>
              <a:t>ēku</a:t>
            </a:r>
            <a:r>
              <a:rPr lang="en-US"/>
              <a:t> </a:t>
            </a:r>
            <a:r>
              <a:rPr lang="en-US" err="1"/>
              <a:t>fasādes</a:t>
            </a:r>
            <a:r>
              <a:rPr lang="en-US"/>
              <a:t> un </a:t>
            </a:r>
            <a:r>
              <a:rPr lang="en-US" err="1"/>
              <a:t>radīt</a:t>
            </a:r>
            <a:r>
              <a:rPr lang="en-US"/>
              <a:t> </a:t>
            </a:r>
            <a:r>
              <a:rPr lang="en-US" err="1"/>
              <a:t>vēl</a:t>
            </a:r>
            <a:r>
              <a:rPr lang="en-US"/>
              <a:t> </a:t>
            </a:r>
            <a:r>
              <a:rPr lang="en-US" err="1"/>
              <a:t>citus</a:t>
            </a:r>
            <a:r>
              <a:rPr lang="en-US"/>
              <a:t> </a:t>
            </a:r>
            <a:r>
              <a:rPr lang="en-US" err="1"/>
              <a:t>zaudējumus</a:t>
            </a:r>
            <a:r>
              <a:rPr lang="en-US"/>
              <a:t>.</a:t>
            </a:r>
            <a:endParaRPr lang="en-US">
              <a:cs typeface="Calibri"/>
            </a:endParaRPr>
          </a:p>
          <a:p>
            <a:pPr algn="just"/>
            <a:r>
              <a:rPr lang="en-US" err="1"/>
              <a:t>Lielāks</a:t>
            </a:r>
            <a:r>
              <a:rPr lang="en-US"/>
              <a:t> </a:t>
            </a:r>
            <a:r>
              <a:rPr lang="en-US" err="1"/>
              <a:t>jumta</a:t>
            </a:r>
            <a:r>
              <a:rPr lang="en-US"/>
              <a:t> </a:t>
            </a:r>
            <a:r>
              <a:rPr lang="en-US" err="1"/>
              <a:t>iebrukšanas</a:t>
            </a:r>
            <a:r>
              <a:rPr lang="en-US"/>
              <a:t> </a:t>
            </a:r>
            <a:r>
              <a:rPr lang="en-US" err="1"/>
              <a:t>vai</a:t>
            </a:r>
            <a:r>
              <a:rPr lang="en-US"/>
              <a:t> </a:t>
            </a:r>
            <a:r>
              <a:rPr lang="en-US" err="1"/>
              <a:t>tā</a:t>
            </a:r>
            <a:r>
              <a:rPr lang="en-US"/>
              <a:t> </a:t>
            </a:r>
            <a:r>
              <a:rPr lang="en-US" err="1"/>
              <a:t>konstrukciju</a:t>
            </a:r>
            <a:r>
              <a:rPr lang="en-US"/>
              <a:t> </a:t>
            </a:r>
            <a:r>
              <a:rPr lang="en-US" err="1"/>
              <a:t>bojājumu</a:t>
            </a:r>
            <a:r>
              <a:rPr lang="en-US"/>
              <a:t> risks </a:t>
            </a:r>
            <a:r>
              <a:rPr lang="en-US" err="1"/>
              <a:t>ir</a:t>
            </a:r>
            <a:r>
              <a:rPr lang="en-US"/>
              <a:t> </a:t>
            </a:r>
            <a:r>
              <a:rPr lang="en-US" err="1"/>
              <a:t>ēkām</a:t>
            </a:r>
            <a:r>
              <a:rPr lang="en-US"/>
              <a:t>, </a:t>
            </a:r>
            <a:r>
              <a:rPr lang="en-US" err="1"/>
              <a:t>kuras</a:t>
            </a:r>
            <a:r>
              <a:rPr lang="en-US"/>
              <a:t> </a:t>
            </a:r>
            <a:r>
              <a:rPr lang="en-US" err="1"/>
              <a:t>atrodas</a:t>
            </a:r>
            <a:r>
              <a:rPr lang="en-US"/>
              <a:t> </a:t>
            </a:r>
            <a:r>
              <a:rPr lang="en-US" err="1"/>
              <a:t>atklātās</a:t>
            </a:r>
            <a:r>
              <a:rPr lang="en-US"/>
              <a:t> </a:t>
            </a:r>
            <a:r>
              <a:rPr lang="en-US" err="1"/>
              <a:t>vietās</a:t>
            </a:r>
            <a:r>
              <a:rPr lang="en-US"/>
              <a:t> un </a:t>
            </a:r>
            <a:r>
              <a:rPr lang="en-US" err="1"/>
              <a:t>ir</a:t>
            </a:r>
            <a:r>
              <a:rPr lang="en-US"/>
              <a:t> </a:t>
            </a:r>
            <a:r>
              <a:rPr lang="en-US" err="1"/>
              <a:t>vairāk</a:t>
            </a:r>
            <a:r>
              <a:rPr lang="en-US"/>
              <a:t> </a:t>
            </a:r>
            <a:r>
              <a:rPr lang="en-US" err="1"/>
              <a:t>pakļautas</a:t>
            </a:r>
            <a:r>
              <a:rPr lang="en-US"/>
              <a:t> </a:t>
            </a:r>
            <a:r>
              <a:rPr lang="en-US" err="1"/>
              <a:t>vēja</a:t>
            </a:r>
            <a:r>
              <a:rPr lang="en-US"/>
              <a:t> </a:t>
            </a:r>
            <a:r>
              <a:rPr lang="en-US" err="1"/>
              <a:t>brāzmām</a:t>
            </a:r>
            <a:r>
              <a:rPr lang="en-US"/>
              <a:t>. </a:t>
            </a:r>
            <a:r>
              <a:rPr lang="en-US" err="1"/>
              <a:t>Stiprs</a:t>
            </a:r>
            <a:r>
              <a:rPr lang="en-US"/>
              <a:t> </a:t>
            </a:r>
            <a:r>
              <a:rPr lang="en-US" err="1"/>
              <a:t>vējš</a:t>
            </a:r>
            <a:r>
              <a:rPr lang="en-US"/>
              <a:t> </a:t>
            </a:r>
            <a:r>
              <a:rPr lang="en-US" err="1"/>
              <a:t>sniega</a:t>
            </a:r>
            <a:r>
              <a:rPr lang="en-US"/>
              <a:t> </a:t>
            </a:r>
            <a:r>
              <a:rPr lang="en-US" err="1"/>
              <a:t>kušanas</a:t>
            </a:r>
            <a:r>
              <a:rPr lang="en-US"/>
              <a:t> </a:t>
            </a:r>
            <a:r>
              <a:rPr lang="en-US" err="1"/>
              <a:t>laikā</a:t>
            </a:r>
            <a:r>
              <a:rPr lang="en-US"/>
              <a:t> </a:t>
            </a:r>
            <a:r>
              <a:rPr lang="en-US" err="1"/>
              <a:t>jūtami</a:t>
            </a:r>
            <a:r>
              <a:rPr lang="en-US"/>
              <a:t> </a:t>
            </a:r>
            <a:r>
              <a:rPr lang="en-US" err="1"/>
              <a:t>palielina</a:t>
            </a:r>
            <a:r>
              <a:rPr lang="en-US"/>
              <a:t> </a:t>
            </a:r>
            <a:r>
              <a:rPr lang="en-US" err="1"/>
              <a:t>slodzi</a:t>
            </a:r>
            <a:r>
              <a:rPr lang="en-US"/>
              <a:t>, kuru </a:t>
            </a:r>
            <a:r>
              <a:rPr lang="en-US" err="1"/>
              <a:t>nākas</a:t>
            </a:r>
            <a:r>
              <a:rPr lang="en-US"/>
              <a:t> </a:t>
            </a:r>
            <a:r>
              <a:rPr lang="en-US" err="1"/>
              <a:t>izturēt</a:t>
            </a:r>
            <a:r>
              <a:rPr lang="en-US"/>
              <a:t> </a:t>
            </a:r>
            <a:r>
              <a:rPr lang="en-US" err="1"/>
              <a:t>jumta</a:t>
            </a:r>
            <a:r>
              <a:rPr lang="en-US"/>
              <a:t> </a:t>
            </a:r>
            <a:r>
              <a:rPr lang="en-US" err="1"/>
              <a:t>segumam</a:t>
            </a:r>
            <a:r>
              <a:rPr lang="en-US"/>
              <a:t> un </a:t>
            </a:r>
            <a:r>
              <a:rPr lang="en-US" err="1"/>
              <a:t>tā</a:t>
            </a:r>
            <a:r>
              <a:rPr lang="en-US"/>
              <a:t> </a:t>
            </a:r>
            <a:r>
              <a:rPr lang="en-US" err="1"/>
              <a:t>konstrukcijām</a:t>
            </a:r>
            <a:r>
              <a:rPr lang="en-US"/>
              <a:t>.</a:t>
            </a:r>
            <a:endParaRPr lang="en-US">
              <a:cs typeface="Calibri"/>
            </a:endParaRPr>
          </a:p>
          <a:p>
            <a:pPr algn="just"/>
            <a:r>
              <a:rPr lang="en-US" err="1"/>
              <a:t>Atkusnis</a:t>
            </a:r>
            <a:r>
              <a:rPr lang="en-US"/>
              <a:t> </a:t>
            </a:r>
            <a:r>
              <a:rPr lang="en-US" err="1"/>
              <a:t>dienā</a:t>
            </a:r>
            <a:r>
              <a:rPr lang="en-US"/>
              <a:t> un </a:t>
            </a:r>
            <a:r>
              <a:rPr lang="en-US" err="1"/>
              <a:t>sals</a:t>
            </a:r>
            <a:r>
              <a:rPr lang="en-US"/>
              <a:t> </a:t>
            </a:r>
            <a:r>
              <a:rPr lang="en-US" err="1"/>
              <a:t>naktī</a:t>
            </a:r>
            <a:r>
              <a:rPr lang="en-US"/>
              <a:t> </a:t>
            </a:r>
            <a:r>
              <a:rPr lang="en-US" err="1"/>
              <a:t>ir</a:t>
            </a:r>
            <a:r>
              <a:rPr lang="en-US"/>
              <a:t> </a:t>
            </a:r>
            <a:r>
              <a:rPr lang="en-US" err="1"/>
              <a:t>apstākļi</a:t>
            </a:r>
            <a:r>
              <a:rPr lang="en-US"/>
              <a:t>, </a:t>
            </a:r>
            <a:r>
              <a:rPr lang="en-US" err="1"/>
              <a:t>kuros</a:t>
            </a:r>
            <a:r>
              <a:rPr lang="en-US"/>
              <a:t> pie </a:t>
            </a:r>
            <a:r>
              <a:rPr lang="en-US" err="1"/>
              <a:t>māju</a:t>
            </a:r>
            <a:r>
              <a:rPr lang="en-US"/>
              <a:t> </a:t>
            </a:r>
            <a:r>
              <a:rPr lang="en-US" err="1"/>
              <a:t>jumtiem</a:t>
            </a:r>
            <a:r>
              <a:rPr lang="en-US"/>
              <a:t> var </a:t>
            </a:r>
            <a:r>
              <a:rPr lang="en-US" err="1"/>
              <a:t>izveidoties</a:t>
            </a:r>
            <a:r>
              <a:rPr lang="en-US"/>
              <a:t> </a:t>
            </a:r>
            <a:r>
              <a:rPr lang="en-US" err="1"/>
              <a:t>lāstekas</a:t>
            </a:r>
            <a:r>
              <a:rPr lang="en-US"/>
              <a:t>, </a:t>
            </a:r>
            <a:r>
              <a:rPr lang="en-US" err="1"/>
              <a:t>radot</a:t>
            </a:r>
            <a:r>
              <a:rPr lang="en-US"/>
              <a:t> </a:t>
            </a:r>
            <a:r>
              <a:rPr lang="en-US" err="1"/>
              <a:t>papildu</a:t>
            </a:r>
            <a:r>
              <a:rPr lang="en-US"/>
              <a:t> </a:t>
            </a:r>
            <a:r>
              <a:rPr lang="en-US" err="1"/>
              <a:t>bīstamību</a:t>
            </a:r>
            <a:r>
              <a:rPr lang="en-US"/>
              <a:t> </a:t>
            </a:r>
            <a:r>
              <a:rPr lang="en-US" err="1"/>
              <a:t>gan</a:t>
            </a:r>
            <a:r>
              <a:rPr lang="en-US"/>
              <a:t> </a:t>
            </a:r>
            <a:r>
              <a:rPr lang="en-US" err="1"/>
              <a:t>garāmgājējiem</a:t>
            </a:r>
            <a:r>
              <a:rPr lang="en-US"/>
              <a:t>, </a:t>
            </a:r>
            <a:r>
              <a:rPr lang="en-US" err="1"/>
              <a:t>gan</a:t>
            </a:r>
            <a:r>
              <a:rPr lang="en-US"/>
              <a:t> </a:t>
            </a:r>
            <a:r>
              <a:rPr lang="en-US" err="1"/>
              <a:t>ēku</a:t>
            </a:r>
            <a:r>
              <a:rPr lang="en-US"/>
              <a:t> </a:t>
            </a:r>
            <a:r>
              <a:rPr lang="en-US" err="1"/>
              <a:t>tuvumā</a:t>
            </a:r>
            <a:r>
              <a:rPr lang="en-US"/>
              <a:t> </a:t>
            </a:r>
            <a:r>
              <a:rPr lang="en-US" err="1"/>
              <a:t>novietotajām</a:t>
            </a:r>
            <a:r>
              <a:rPr lang="en-US"/>
              <a:t> </a:t>
            </a:r>
            <a:r>
              <a:rPr lang="en-US" err="1"/>
              <a:t>automašīnām</a:t>
            </a:r>
            <a:r>
              <a:rPr lang="en-US"/>
              <a:t>.</a:t>
            </a:r>
            <a:endParaRPr lang="en-US">
              <a:cs typeface="Calibri"/>
            </a:endParaRPr>
          </a:p>
          <a:p>
            <a:pPr algn="just"/>
            <a:endParaRPr lang="en-US">
              <a:cs typeface="Calibri"/>
            </a:endParaRPr>
          </a:p>
          <a:p>
            <a:r>
              <a:rPr lang="en-US" err="1"/>
              <a:t>Visbiežāk</a:t>
            </a:r>
            <a:r>
              <a:rPr lang="en-US"/>
              <a:t> </a:t>
            </a:r>
            <a:r>
              <a:rPr lang="en-US" err="1"/>
              <a:t>notekcauruļu</a:t>
            </a:r>
            <a:r>
              <a:rPr lang="en-US"/>
              <a:t> </a:t>
            </a:r>
            <a:r>
              <a:rPr lang="en-US" err="1"/>
              <a:t>aizsērēšanai</a:t>
            </a:r>
            <a:r>
              <a:rPr lang="en-US"/>
              <a:t> par </a:t>
            </a:r>
            <a:r>
              <a:rPr lang="en-US" err="1"/>
              <a:t>iemeslu</a:t>
            </a:r>
            <a:r>
              <a:rPr lang="en-US"/>
              <a:t> </a:t>
            </a:r>
            <a:r>
              <a:rPr lang="en-US" err="1"/>
              <a:t>ir</a:t>
            </a:r>
            <a:r>
              <a:rPr lang="en-US"/>
              <a:t> </a:t>
            </a:r>
            <a:r>
              <a:rPr lang="en-US" err="1"/>
              <a:t>smilšu</a:t>
            </a:r>
            <a:r>
              <a:rPr lang="en-US"/>
              <a:t>, </a:t>
            </a:r>
            <a:r>
              <a:rPr lang="en-US" err="1"/>
              <a:t>skuju</a:t>
            </a:r>
            <a:r>
              <a:rPr lang="en-US"/>
              <a:t> un </a:t>
            </a:r>
            <a:r>
              <a:rPr lang="en-US" err="1"/>
              <a:t>tamlīdzīgi</a:t>
            </a:r>
            <a:r>
              <a:rPr lang="en-US"/>
              <a:t> </a:t>
            </a:r>
            <a:r>
              <a:rPr lang="en-US" err="1"/>
              <a:t>sanesumi</a:t>
            </a:r>
            <a:r>
              <a:rPr lang="en-US"/>
              <a:t>, </a:t>
            </a:r>
            <a:r>
              <a:rPr lang="en-US" err="1"/>
              <a:t>tādēļ</a:t>
            </a:r>
            <a:r>
              <a:rPr lang="en-US"/>
              <a:t> </a:t>
            </a:r>
            <a:r>
              <a:rPr lang="en-US" err="1"/>
              <a:t>paaugstinātam</a:t>
            </a:r>
            <a:r>
              <a:rPr lang="en-US"/>
              <a:t> </a:t>
            </a:r>
            <a:r>
              <a:rPr lang="en-US" err="1"/>
              <a:t>riskam</a:t>
            </a:r>
            <a:r>
              <a:rPr lang="en-US"/>
              <a:t> </a:t>
            </a:r>
            <a:r>
              <a:rPr lang="en-US" err="1"/>
              <a:t>ir</a:t>
            </a:r>
            <a:r>
              <a:rPr lang="en-US"/>
              <a:t> </a:t>
            </a:r>
            <a:r>
              <a:rPr lang="en-US" err="1"/>
              <a:t>pakļautas</a:t>
            </a:r>
            <a:r>
              <a:rPr lang="en-US"/>
              <a:t> </a:t>
            </a:r>
            <a:r>
              <a:rPr lang="en-US" err="1"/>
              <a:t>noteksistēmas</a:t>
            </a:r>
            <a:r>
              <a:rPr lang="en-US"/>
              <a:t> </a:t>
            </a:r>
            <a:r>
              <a:rPr lang="en-US" err="1"/>
              <a:t>ēkās</a:t>
            </a:r>
            <a:r>
              <a:rPr lang="en-US"/>
              <a:t>, kas </a:t>
            </a:r>
            <a:r>
              <a:rPr lang="en-US" err="1"/>
              <a:t>atrodas</a:t>
            </a:r>
            <a:r>
              <a:rPr lang="en-US"/>
              <a:t> </a:t>
            </a:r>
            <a:r>
              <a:rPr lang="en-US" err="1"/>
              <a:t>jūras</a:t>
            </a:r>
            <a:r>
              <a:rPr lang="en-US"/>
              <a:t> </a:t>
            </a:r>
            <a:r>
              <a:rPr lang="en-US" err="1"/>
              <a:t>vai</a:t>
            </a:r>
            <a:r>
              <a:rPr lang="en-US"/>
              <a:t> </a:t>
            </a:r>
            <a:r>
              <a:rPr lang="en-US" err="1"/>
              <a:t>priežu</a:t>
            </a:r>
            <a:r>
              <a:rPr lang="en-US"/>
              <a:t> </a:t>
            </a:r>
            <a:r>
              <a:rPr lang="en-US" err="1"/>
              <a:t>mežu</a:t>
            </a:r>
            <a:r>
              <a:rPr lang="en-US"/>
              <a:t> </a:t>
            </a:r>
            <a:r>
              <a:rPr lang="en-US" err="1"/>
              <a:t>tuvumā</a:t>
            </a:r>
            <a:r>
              <a:rPr lang="en-US"/>
              <a:t>. </a:t>
            </a:r>
            <a:r>
              <a:rPr lang="en-US" err="1"/>
              <a:t>Notekcaurules</a:t>
            </a:r>
            <a:r>
              <a:rPr lang="en-US"/>
              <a:t> var </a:t>
            </a:r>
            <a:r>
              <a:rPr lang="en-US" err="1"/>
              <a:t>aizdambēt</a:t>
            </a:r>
            <a:r>
              <a:rPr lang="en-US"/>
              <a:t> </a:t>
            </a:r>
            <a:r>
              <a:rPr lang="en-US" err="1"/>
              <a:t>arī</a:t>
            </a:r>
            <a:r>
              <a:rPr lang="en-US"/>
              <a:t> koku </a:t>
            </a:r>
            <a:r>
              <a:rPr lang="en-US" err="1"/>
              <a:t>lapas</a:t>
            </a:r>
            <a:r>
              <a:rPr lang="en-US"/>
              <a:t>, </a:t>
            </a:r>
            <a:r>
              <a:rPr lang="en-US" err="1"/>
              <a:t>atkritumi</a:t>
            </a:r>
            <a:r>
              <a:rPr lang="en-US"/>
              <a:t>, kas </a:t>
            </a:r>
            <a:r>
              <a:rPr lang="en-US" err="1"/>
              <a:t>sabiruši</a:t>
            </a:r>
            <a:r>
              <a:rPr lang="en-US"/>
              <a:t> </a:t>
            </a:r>
            <a:r>
              <a:rPr lang="en-US" err="1"/>
              <a:t>gūlijās</a:t>
            </a:r>
            <a:r>
              <a:rPr lang="en-US"/>
              <a:t>, un </a:t>
            </a:r>
            <a:r>
              <a:rPr lang="en-US" err="1"/>
              <a:t>citi</a:t>
            </a:r>
            <a:r>
              <a:rPr lang="en-US"/>
              <a:t> </a:t>
            </a:r>
            <a:r>
              <a:rPr lang="en-US" err="1"/>
              <a:t>svešķermeņi</a:t>
            </a:r>
            <a:r>
              <a:rPr lang="en-US"/>
              <a:t>.</a:t>
            </a:r>
            <a:endParaRPr lang="en-US">
              <a:cs typeface="Calibri"/>
            </a:endParaRPr>
          </a:p>
          <a:p>
            <a:r>
              <a:rPr lang="en-US" err="1"/>
              <a:t>Apmēram</a:t>
            </a:r>
            <a:r>
              <a:rPr lang="en-US"/>
              <a:t> </a:t>
            </a:r>
            <a:r>
              <a:rPr lang="en-US" err="1"/>
              <a:t>divreiz</a:t>
            </a:r>
            <a:r>
              <a:rPr lang="en-US"/>
              <a:t> </a:t>
            </a:r>
            <a:r>
              <a:rPr lang="en-US" err="1"/>
              <a:t>gadā</a:t>
            </a:r>
            <a:r>
              <a:rPr lang="en-US"/>
              <a:t> </a:t>
            </a:r>
            <a:r>
              <a:rPr lang="en-US" err="1"/>
              <a:t>ieteicams</a:t>
            </a:r>
            <a:r>
              <a:rPr lang="en-US"/>
              <a:t> </a:t>
            </a:r>
            <a:r>
              <a:rPr lang="en-US" err="1"/>
              <a:t>veikt</a:t>
            </a:r>
            <a:r>
              <a:rPr lang="en-US"/>
              <a:t> </a:t>
            </a:r>
            <a:r>
              <a:rPr lang="en-US" err="1"/>
              <a:t>lietusūdens</a:t>
            </a:r>
            <a:r>
              <a:rPr lang="en-US"/>
              <a:t> </a:t>
            </a:r>
            <a:r>
              <a:rPr lang="en-US" err="1"/>
              <a:t>noteksistēmas</a:t>
            </a:r>
            <a:r>
              <a:rPr lang="en-US"/>
              <a:t> </a:t>
            </a:r>
            <a:r>
              <a:rPr lang="en-US" err="1"/>
              <a:t>tīrīšanu</a:t>
            </a:r>
            <a:r>
              <a:rPr lang="en-US"/>
              <a:t>. Tas, </a:t>
            </a:r>
            <a:r>
              <a:rPr lang="en-US" err="1"/>
              <a:t>cik</a:t>
            </a:r>
            <a:r>
              <a:rPr lang="en-US"/>
              <a:t> </a:t>
            </a:r>
            <a:r>
              <a:rPr lang="en-US" err="1"/>
              <a:t>bieži</a:t>
            </a:r>
            <a:r>
              <a:rPr lang="en-US"/>
              <a:t> </a:t>
            </a:r>
            <a:r>
              <a:rPr lang="en-US" err="1"/>
              <a:t>šī</a:t>
            </a:r>
            <a:r>
              <a:rPr lang="en-US"/>
              <a:t> </a:t>
            </a:r>
            <a:r>
              <a:rPr lang="en-US" err="1"/>
              <a:t>procedūra</a:t>
            </a:r>
            <a:r>
              <a:rPr lang="en-US"/>
              <a:t> </a:t>
            </a:r>
            <a:r>
              <a:rPr lang="en-US" err="1"/>
              <a:t>ir</a:t>
            </a:r>
            <a:r>
              <a:rPr lang="en-US"/>
              <a:t> </a:t>
            </a:r>
            <a:r>
              <a:rPr lang="en-US" err="1"/>
              <a:t>jāatkārto</a:t>
            </a:r>
            <a:r>
              <a:rPr lang="en-US"/>
              <a:t>, </a:t>
            </a:r>
            <a:r>
              <a:rPr lang="en-US" err="1"/>
              <a:t>ir</a:t>
            </a:r>
            <a:r>
              <a:rPr lang="en-US"/>
              <a:t> </a:t>
            </a:r>
            <a:r>
              <a:rPr lang="en-US" err="1"/>
              <a:t>atkarīgs</a:t>
            </a:r>
            <a:r>
              <a:rPr lang="en-US"/>
              <a:t> no </a:t>
            </a:r>
            <a:r>
              <a:rPr lang="en-US" err="1"/>
              <a:t>mājokļa</a:t>
            </a:r>
            <a:r>
              <a:rPr lang="en-US"/>
              <a:t> </a:t>
            </a:r>
            <a:r>
              <a:rPr lang="en-US" err="1"/>
              <a:t>atrašanās</a:t>
            </a:r>
            <a:r>
              <a:rPr lang="en-US"/>
              <a:t> </a:t>
            </a:r>
            <a:r>
              <a:rPr lang="en-US" err="1"/>
              <a:t>vietas</a:t>
            </a:r>
            <a:r>
              <a:rPr lang="en-US"/>
              <a:t>.</a:t>
            </a:r>
            <a:endParaRPr lang="en-US">
              <a:cs typeface="Calibri"/>
            </a:endParaRPr>
          </a:p>
          <a:p>
            <a:r>
              <a:rPr lang="en-US" err="1"/>
              <a:t>Tekņu</a:t>
            </a:r>
            <a:r>
              <a:rPr lang="en-US"/>
              <a:t> </a:t>
            </a:r>
            <a:r>
              <a:rPr lang="en-US" err="1"/>
              <a:t>regulāra</a:t>
            </a:r>
            <a:r>
              <a:rPr lang="en-US"/>
              <a:t> </a:t>
            </a:r>
            <a:r>
              <a:rPr lang="en-US" err="1"/>
              <a:t>tīrīšana</a:t>
            </a:r>
            <a:r>
              <a:rPr lang="en-US"/>
              <a:t> </a:t>
            </a:r>
            <a:r>
              <a:rPr lang="en-US" err="1"/>
              <a:t>ļaus</a:t>
            </a:r>
            <a:r>
              <a:rPr lang="en-US"/>
              <a:t> </a:t>
            </a:r>
            <a:r>
              <a:rPr lang="en-US" err="1"/>
              <a:t>ūdenim</a:t>
            </a:r>
            <a:r>
              <a:rPr lang="en-US"/>
              <a:t> </a:t>
            </a:r>
            <a:r>
              <a:rPr lang="en-US" err="1"/>
              <a:t>brīvi</a:t>
            </a:r>
            <a:r>
              <a:rPr lang="en-US"/>
              <a:t> </a:t>
            </a:r>
            <a:r>
              <a:rPr lang="en-US" err="1"/>
              <a:t>aizplūst</a:t>
            </a:r>
            <a:r>
              <a:rPr lang="en-US"/>
              <a:t>, </a:t>
            </a:r>
            <a:r>
              <a:rPr lang="en-US" err="1"/>
              <a:t>neļaus</a:t>
            </a:r>
            <a:r>
              <a:rPr lang="en-US"/>
              <a:t> </a:t>
            </a:r>
            <a:r>
              <a:rPr lang="en-US" err="1"/>
              <a:t>veidoties</a:t>
            </a:r>
            <a:r>
              <a:rPr lang="en-US"/>
              <a:t> </a:t>
            </a:r>
            <a:r>
              <a:rPr lang="en-US" err="1"/>
              <a:t>aizsprostojumiem</a:t>
            </a:r>
            <a:r>
              <a:rPr lang="en-US"/>
              <a:t>, kas pie </a:t>
            </a:r>
            <a:r>
              <a:rPr lang="en-US" err="1"/>
              <a:t>negatīvām</a:t>
            </a:r>
            <a:r>
              <a:rPr lang="en-US"/>
              <a:t> </a:t>
            </a:r>
            <a:r>
              <a:rPr lang="en-US" err="1"/>
              <a:t>temperatūrām</a:t>
            </a:r>
            <a:r>
              <a:rPr lang="en-US"/>
              <a:t> </a:t>
            </a:r>
            <a:r>
              <a:rPr lang="en-US" err="1"/>
              <a:t>varētu</a:t>
            </a:r>
            <a:r>
              <a:rPr lang="en-US"/>
              <a:t> </a:t>
            </a:r>
            <a:r>
              <a:rPr lang="en-US" err="1"/>
              <a:t>veicināt</a:t>
            </a:r>
            <a:r>
              <a:rPr lang="en-US"/>
              <a:t> </a:t>
            </a:r>
            <a:r>
              <a:rPr lang="en-US" err="1"/>
              <a:t>ledus</a:t>
            </a:r>
            <a:r>
              <a:rPr lang="en-US"/>
              <a:t> </a:t>
            </a:r>
            <a:r>
              <a:rPr lang="en-US" err="1"/>
              <a:t>veidošanos</a:t>
            </a:r>
            <a:r>
              <a:rPr lang="en-US"/>
              <a:t> </a:t>
            </a:r>
            <a:r>
              <a:rPr lang="en-US" err="1"/>
              <a:t>teknēs</a:t>
            </a:r>
            <a:r>
              <a:rPr lang="en-US"/>
              <a:t> un </a:t>
            </a:r>
            <a:r>
              <a:rPr lang="en-US" err="1"/>
              <a:t>arī</a:t>
            </a:r>
            <a:r>
              <a:rPr lang="en-US"/>
              <a:t> ap </a:t>
            </a:r>
            <a:r>
              <a:rPr lang="en-US" err="1"/>
              <a:t>tām</a:t>
            </a:r>
            <a:r>
              <a:rPr lang="en-US"/>
              <a:t> – </a:t>
            </a:r>
            <a:r>
              <a:rPr lang="en-US" err="1"/>
              <a:t>lāstekas</a:t>
            </a:r>
            <a:endParaRPr lang="en-US" err="1">
              <a:cs typeface="Calibri"/>
            </a:endParaRPr>
          </a:p>
          <a:p>
            <a:pPr algn="just"/>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A608D30-51D5-4434-8A74-401C909CFEB7}" type="slidenum">
              <a:rPr lang="lv-LV" smtClean="0"/>
              <a:pPr/>
              <a:t>7</a:t>
            </a:fld>
            <a:endParaRPr lang="lv-LV"/>
          </a:p>
        </p:txBody>
      </p:sp>
    </p:spTree>
    <p:extLst>
      <p:ext uri="{BB962C8B-B14F-4D97-AF65-F5344CB8AC3E}">
        <p14:creationId xmlns:p14="http://schemas.microsoft.com/office/powerpoint/2010/main" val="390672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Nolietoti</a:t>
            </a:r>
            <a:r>
              <a:rPr lang="en-US"/>
              <a:t> </a:t>
            </a:r>
            <a:r>
              <a:rPr lang="en-US" err="1"/>
              <a:t>vecu</a:t>
            </a:r>
            <a:r>
              <a:rPr lang="en-US"/>
              <a:t> </a:t>
            </a:r>
            <a:r>
              <a:rPr lang="en-US" err="1"/>
              <a:t>ēku</a:t>
            </a:r>
            <a:r>
              <a:rPr lang="en-US"/>
              <a:t> </a:t>
            </a:r>
            <a:r>
              <a:rPr lang="en-US" err="1"/>
              <a:t>jumti</a:t>
            </a:r>
            <a:r>
              <a:rPr lang="en-US"/>
              <a:t> (</a:t>
            </a:r>
            <a:r>
              <a:rPr lang="en-US" err="1"/>
              <a:t>izpuvušas</a:t>
            </a:r>
            <a:r>
              <a:rPr lang="en-US"/>
              <a:t> </a:t>
            </a:r>
            <a:r>
              <a:rPr lang="en-US" err="1"/>
              <a:t>nesošās</a:t>
            </a:r>
            <a:r>
              <a:rPr lang="en-US"/>
              <a:t> </a:t>
            </a:r>
            <a:r>
              <a:rPr lang="en-US" err="1"/>
              <a:t>konstrukcijas</a:t>
            </a:r>
            <a:r>
              <a:rPr lang="en-US"/>
              <a:t>, </a:t>
            </a:r>
            <a:r>
              <a:rPr lang="en-US" err="1"/>
              <a:t>izveidojušies</a:t>
            </a:r>
            <a:r>
              <a:rPr lang="en-US"/>
              <a:t> </a:t>
            </a:r>
            <a:r>
              <a:rPr lang="en-US" err="1"/>
              <a:t>caurumi</a:t>
            </a:r>
            <a:r>
              <a:rPr lang="en-US"/>
              <a:t>) var </a:t>
            </a:r>
            <a:r>
              <a:rPr lang="en-US" err="1"/>
              <a:t>neizturēt</a:t>
            </a:r>
            <a:r>
              <a:rPr lang="en-US"/>
              <a:t> </a:t>
            </a:r>
            <a:r>
              <a:rPr lang="en-US" err="1"/>
              <a:t>vēja</a:t>
            </a:r>
            <a:r>
              <a:rPr lang="en-US"/>
              <a:t> </a:t>
            </a:r>
            <a:r>
              <a:rPr lang="en-US" err="1"/>
              <a:t>brāzmas</a:t>
            </a:r>
            <a:r>
              <a:rPr lang="en-US"/>
              <a:t>, bet </a:t>
            </a:r>
            <a:r>
              <a:rPr lang="en-US" err="1"/>
              <a:t>arī</a:t>
            </a:r>
            <a:r>
              <a:rPr lang="en-US"/>
              <a:t> </a:t>
            </a:r>
            <a:r>
              <a:rPr lang="en-US" err="1"/>
              <a:t>vecām</a:t>
            </a:r>
            <a:r>
              <a:rPr lang="en-US"/>
              <a:t> </a:t>
            </a:r>
            <a:r>
              <a:rPr lang="en-US" err="1"/>
              <a:t>ēkām</a:t>
            </a:r>
            <a:r>
              <a:rPr lang="en-US"/>
              <a:t> </a:t>
            </a:r>
            <a:r>
              <a:rPr lang="en-US" err="1"/>
              <a:t>visbiežāk</a:t>
            </a:r>
            <a:r>
              <a:rPr lang="en-US"/>
              <a:t> </a:t>
            </a:r>
            <a:r>
              <a:rPr lang="en-US" err="1"/>
              <a:t>tiek</a:t>
            </a:r>
            <a:r>
              <a:rPr lang="en-US"/>
              <a:t> </a:t>
            </a:r>
            <a:r>
              <a:rPr lang="en-US" err="1"/>
              <a:t>noplēsti</a:t>
            </a:r>
            <a:r>
              <a:rPr lang="en-US"/>
              <a:t> </a:t>
            </a:r>
            <a:r>
              <a:rPr lang="en-US" err="1"/>
              <a:t>tikai</a:t>
            </a:r>
            <a:r>
              <a:rPr lang="en-US"/>
              <a:t> </a:t>
            </a:r>
            <a:r>
              <a:rPr lang="en-US" err="1"/>
              <a:t>tādi</a:t>
            </a:r>
            <a:r>
              <a:rPr lang="en-US"/>
              <a:t> </a:t>
            </a:r>
            <a:r>
              <a:rPr lang="en-US" err="1"/>
              <a:t>jumti</a:t>
            </a:r>
            <a:r>
              <a:rPr lang="en-US"/>
              <a:t>, </a:t>
            </a:r>
            <a:r>
              <a:rPr lang="en-US" err="1"/>
              <a:t>kuri</a:t>
            </a:r>
            <a:r>
              <a:rPr lang="en-US"/>
              <a:t> </a:t>
            </a:r>
            <a:r>
              <a:rPr lang="en-US" err="1"/>
              <a:t>ir</a:t>
            </a:r>
            <a:r>
              <a:rPr lang="en-US"/>
              <a:t> cauri un </a:t>
            </a:r>
            <a:r>
              <a:rPr lang="en-US" err="1"/>
              <a:t>jau</a:t>
            </a:r>
            <a:r>
              <a:rPr lang="en-US"/>
              <a:t> </a:t>
            </a:r>
            <a:r>
              <a:rPr lang="en-US" err="1"/>
              <a:t>sākuši</a:t>
            </a:r>
            <a:r>
              <a:rPr lang="en-US"/>
              <a:t> </a:t>
            </a:r>
            <a:r>
              <a:rPr lang="en-US" err="1"/>
              <a:t>tecēt</a:t>
            </a:r>
            <a:r>
              <a:rPr lang="en-US"/>
              <a:t>. Lai </a:t>
            </a:r>
            <a:r>
              <a:rPr lang="en-US" err="1"/>
              <a:t>šādu</a:t>
            </a:r>
            <a:r>
              <a:rPr lang="en-US"/>
              <a:t> </a:t>
            </a:r>
            <a:r>
              <a:rPr lang="en-US" err="1"/>
              <a:t>risku</a:t>
            </a:r>
            <a:r>
              <a:rPr lang="en-US"/>
              <a:t> </a:t>
            </a:r>
            <a:r>
              <a:rPr lang="en-US" err="1"/>
              <a:t>novērstu</a:t>
            </a:r>
            <a:r>
              <a:rPr lang="en-US"/>
              <a:t>, </a:t>
            </a:r>
            <a:r>
              <a:rPr lang="en-US" err="1"/>
              <a:t>jumtu</a:t>
            </a:r>
            <a:r>
              <a:rPr lang="en-US"/>
              <a:t> </a:t>
            </a:r>
            <a:r>
              <a:rPr lang="en-US" err="1"/>
              <a:t>vajag</a:t>
            </a:r>
            <a:r>
              <a:rPr lang="en-US"/>
              <a:t> </a:t>
            </a:r>
            <a:r>
              <a:rPr lang="en-US" err="1"/>
              <a:t>kopt</a:t>
            </a:r>
            <a:r>
              <a:rPr lang="en-US"/>
              <a:t>, </a:t>
            </a:r>
            <a:r>
              <a:rPr lang="en-US" err="1"/>
              <a:t>regulāri</a:t>
            </a:r>
            <a:r>
              <a:rPr lang="en-US"/>
              <a:t> </a:t>
            </a:r>
            <a:r>
              <a:rPr lang="en-US" err="1"/>
              <a:t>salabot</a:t>
            </a:r>
            <a:r>
              <a:rPr lang="en-US"/>
              <a:t> </a:t>
            </a:r>
            <a:r>
              <a:rPr lang="en-US" err="1"/>
              <a:t>bojājumus</a:t>
            </a:r>
            <a:r>
              <a:rPr lang="en-US"/>
              <a:t>. </a:t>
            </a:r>
            <a:r>
              <a:rPr lang="en-US" err="1"/>
              <a:t>Labojot</a:t>
            </a:r>
            <a:r>
              <a:rPr lang="en-US"/>
              <a:t> </a:t>
            </a:r>
            <a:r>
              <a:rPr lang="en-US" err="1"/>
              <a:t>jumtu</a:t>
            </a:r>
            <a:r>
              <a:rPr lang="en-US"/>
              <a:t> </a:t>
            </a:r>
            <a:r>
              <a:rPr lang="en-US" err="1"/>
              <a:t>jāpārliecinās</a:t>
            </a:r>
            <a:r>
              <a:rPr lang="en-US"/>
              <a:t> par </a:t>
            </a:r>
            <a:r>
              <a:rPr lang="en-US" err="1"/>
              <a:t>tā</a:t>
            </a:r>
            <a:r>
              <a:rPr lang="en-US"/>
              <a:t> </a:t>
            </a:r>
            <a:r>
              <a:rPr lang="en-US" err="1"/>
              <a:t>tehnisko</a:t>
            </a:r>
            <a:r>
              <a:rPr lang="en-US"/>
              <a:t> </a:t>
            </a:r>
            <a:r>
              <a:rPr lang="en-US" err="1"/>
              <a:t>stāvokli</a:t>
            </a:r>
            <a:r>
              <a:rPr lang="en-US"/>
              <a:t> – </a:t>
            </a:r>
            <a:r>
              <a:rPr lang="en-US" err="1"/>
              <a:t>vai</a:t>
            </a:r>
            <a:r>
              <a:rPr lang="en-US"/>
              <a:t> nav </a:t>
            </a:r>
            <a:r>
              <a:rPr lang="en-US" err="1"/>
              <a:t>nepieciešams</a:t>
            </a:r>
            <a:r>
              <a:rPr lang="en-US"/>
              <a:t> </a:t>
            </a:r>
            <a:r>
              <a:rPr lang="en-US" err="1"/>
              <a:t>kapitālais</a:t>
            </a:r>
            <a:r>
              <a:rPr lang="en-US"/>
              <a:t> </a:t>
            </a:r>
            <a:r>
              <a:rPr lang="en-US" err="1"/>
              <a:t>remonts</a:t>
            </a:r>
            <a:r>
              <a:rPr lang="en-US"/>
              <a:t>. </a:t>
            </a:r>
            <a:r>
              <a:rPr lang="en-US" err="1"/>
              <a:t>Klājot</a:t>
            </a:r>
            <a:r>
              <a:rPr lang="en-US"/>
              <a:t> </a:t>
            </a:r>
            <a:r>
              <a:rPr lang="en-US" err="1"/>
              <a:t>jaunu</a:t>
            </a:r>
            <a:r>
              <a:rPr lang="en-US"/>
              <a:t> </a:t>
            </a:r>
            <a:r>
              <a:rPr lang="en-US" err="1"/>
              <a:t>jumtu</a:t>
            </a:r>
            <a:r>
              <a:rPr lang="en-US"/>
              <a:t> </a:t>
            </a:r>
            <a:r>
              <a:rPr lang="en-US" err="1"/>
              <a:t>vecai</a:t>
            </a:r>
            <a:r>
              <a:rPr lang="en-US"/>
              <a:t> </a:t>
            </a:r>
            <a:r>
              <a:rPr lang="en-US" err="1"/>
              <a:t>ēkai</a:t>
            </a:r>
            <a:r>
              <a:rPr lang="en-US"/>
              <a:t>, </a:t>
            </a:r>
            <a:r>
              <a:rPr lang="en-US" err="1"/>
              <a:t>jāpārliecinās</a:t>
            </a:r>
            <a:r>
              <a:rPr lang="en-US"/>
              <a:t> par </a:t>
            </a:r>
            <a:r>
              <a:rPr lang="en-US" err="1"/>
              <a:t>nesošo</a:t>
            </a:r>
            <a:r>
              <a:rPr lang="en-US"/>
              <a:t> </a:t>
            </a:r>
            <a:r>
              <a:rPr lang="en-US" err="1"/>
              <a:t>konstrukciju</a:t>
            </a:r>
            <a:r>
              <a:rPr lang="en-US"/>
              <a:t> </a:t>
            </a:r>
            <a:r>
              <a:rPr lang="en-US" err="1"/>
              <a:t>izturību</a:t>
            </a:r>
            <a:r>
              <a:rPr lang="en-US"/>
              <a:t>, it </a:t>
            </a:r>
            <a:r>
              <a:rPr lang="en-US" err="1"/>
              <a:t>sevišķi</a:t>
            </a:r>
            <a:r>
              <a:rPr lang="en-US"/>
              <a:t> </a:t>
            </a:r>
            <a:r>
              <a:rPr lang="en-US" err="1"/>
              <a:t>vietās</a:t>
            </a:r>
            <a:r>
              <a:rPr lang="en-US"/>
              <a:t> </a:t>
            </a:r>
            <a:r>
              <a:rPr lang="en-US" err="1"/>
              <a:t>kur</a:t>
            </a:r>
            <a:r>
              <a:rPr lang="en-US"/>
              <a:t> </a:t>
            </a:r>
            <a:r>
              <a:rPr lang="en-US" err="1"/>
              <a:t>tiek</a:t>
            </a:r>
            <a:r>
              <a:rPr lang="en-US"/>
              <a:t> </a:t>
            </a:r>
            <a:r>
              <a:rPr lang="en-US" err="1"/>
              <a:t>stiprinātas</a:t>
            </a:r>
            <a:r>
              <a:rPr lang="en-US"/>
              <a:t> </a:t>
            </a:r>
            <a:r>
              <a:rPr lang="en-US" err="1"/>
              <a:t>spāres</a:t>
            </a:r>
            <a:r>
              <a:rPr lang="en-US"/>
              <a:t>. </a:t>
            </a:r>
            <a:r>
              <a:rPr lang="en-US" err="1"/>
              <a:t>Bīstama</a:t>
            </a:r>
            <a:r>
              <a:rPr lang="en-US"/>
              <a:t> </a:t>
            </a:r>
            <a:r>
              <a:rPr lang="en-US" err="1"/>
              <a:t>ir</a:t>
            </a:r>
            <a:r>
              <a:rPr lang="en-US"/>
              <a:t> ne </a:t>
            </a:r>
            <a:r>
              <a:rPr lang="en-US" err="1"/>
              <a:t>tikai</a:t>
            </a:r>
            <a:r>
              <a:rPr lang="en-US"/>
              <a:t> </a:t>
            </a:r>
            <a:r>
              <a:rPr lang="en-US" err="1"/>
              <a:t>koka</a:t>
            </a:r>
            <a:r>
              <a:rPr lang="en-US"/>
              <a:t> </a:t>
            </a:r>
            <a:r>
              <a:rPr lang="en-US" err="1"/>
              <a:t>pūšana</a:t>
            </a:r>
            <a:r>
              <a:rPr lang="en-US"/>
              <a:t>, </a:t>
            </a:r>
            <a:r>
              <a:rPr lang="en-US" err="1"/>
              <a:t>mitrums</a:t>
            </a:r>
            <a:r>
              <a:rPr lang="en-US"/>
              <a:t> var </a:t>
            </a:r>
            <a:r>
              <a:rPr lang="en-US" err="1"/>
              <a:t>izraisīt</a:t>
            </a:r>
            <a:r>
              <a:rPr lang="en-US"/>
              <a:t> </a:t>
            </a:r>
            <a:r>
              <a:rPr lang="en-US" err="1"/>
              <a:t>arī</a:t>
            </a:r>
            <a:r>
              <a:rPr lang="en-US"/>
              <a:t> </a:t>
            </a:r>
            <a:r>
              <a:rPr lang="en-US" err="1"/>
              <a:t>dzelzs</a:t>
            </a:r>
            <a:r>
              <a:rPr lang="en-US"/>
              <a:t> </a:t>
            </a:r>
            <a:r>
              <a:rPr lang="en-US" err="1"/>
              <a:t>stiprinājumu</a:t>
            </a:r>
            <a:r>
              <a:rPr lang="en-US"/>
              <a:t> </a:t>
            </a:r>
            <a:r>
              <a:rPr lang="en-US" err="1"/>
              <a:t>sarūsēšanu</a:t>
            </a:r>
            <a:r>
              <a:rPr lang="en-US"/>
              <a:t>. </a:t>
            </a:r>
          </a:p>
          <a:p>
            <a:r>
              <a:rPr lang="en-US"/>
              <a:t>Ja </a:t>
            </a:r>
            <a:r>
              <a:rPr lang="en-US" i="1"/>
              <a:t>parapets</a:t>
            </a:r>
            <a:r>
              <a:rPr lang="en-US"/>
              <a:t> nav </a:t>
            </a:r>
            <a:r>
              <a:rPr lang="en-US" err="1"/>
              <a:t>pietiekami</a:t>
            </a:r>
            <a:r>
              <a:rPr lang="en-US"/>
              <a:t> </a:t>
            </a:r>
            <a:r>
              <a:rPr lang="en-US" err="1"/>
              <a:t>labi</a:t>
            </a:r>
            <a:r>
              <a:rPr lang="en-US"/>
              <a:t> </a:t>
            </a:r>
            <a:r>
              <a:rPr lang="en-US" err="1"/>
              <a:t>nostiprināts</a:t>
            </a:r>
            <a:r>
              <a:rPr lang="en-US"/>
              <a:t>, </a:t>
            </a:r>
            <a:r>
              <a:rPr lang="en-US" err="1"/>
              <a:t>vējš</a:t>
            </a:r>
            <a:r>
              <a:rPr lang="en-US"/>
              <a:t> to </a:t>
            </a:r>
            <a:r>
              <a:rPr lang="en-US" err="1"/>
              <a:t>atrauj</a:t>
            </a:r>
            <a:r>
              <a:rPr lang="en-US"/>
              <a:t> un </a:t>
            </a:r>
            <a:r>
              <a:rPr lang="en-US" err="1"/>
              <a:t>atkailina</a:t>
            </a:r>
            <a:r>
              <a:rPr lang="en-US"/>
              <a:t> </a:t>
            </a:r>
            <a:r>
              <a:rPr lang="en-US" err="1"/>
              <a:t>jumta</a:t>
            </a:r>
            <a:r>
              <a:rPr lang="en-US"/>
              <a:t> </a:t>
            </a:r>
            <a:r>
              <a:rPr lang="en-US" err="1"/>
              <a:t>konstrukciju</a:t>
            </a:r>
            <a:r>
              <a:rPr lang="en-US"/>
              <a:t>, </a:t>
            </a:r>
            <a:r>
              <a:rPr lang="en-US" err="1"/>
              <a:t>pēc</a:t>
            </a:r>
            <a:r>
              <a:rPr lang="en-US"/>
              <a:t> tam </a:t>
            </a:r>
            <a:r>
              <a:rPr lang="en-US" err="1"/>
              <a:t>noposta</a:t>
            </a:r>
            <a:r>
              <a:rPr lang="en-US"/>
              <a:t> </a:t>
            </a:r>
            <a:r>
              <a:rPr lang="en-US" err="1"/>
              <a:t>visu</a:t>
            </a:r>
            <a:r>
              <a:rPr lang="en-US"/>
              <a:t> </a:t>
            </a:r>
            <a:r>
              <a:rPr lang="en-US" err="1"/>
              <a:t>jumta</a:t>
            </a:r>
            <a:r>
              <a:rPr lang="en-US"/>
              <a:t> </a:t>
            </a:r>
            <a:r>
              <a:rPr lang="en-US" err="1"/>
              <a:t>klājumu</a:t>
            </a:r>
            <a:r>
              <a:rPr lang="en-US"/>
              <a:t>. </a:t>
            </a:r>
            <a:r>
              <a:rPr lang="en-US" err="1"/>
              <a:t>Nomainot</a:t>
            </a:r>
            <a:r>
              <a:rPr lang="en-US"/>
              <a:t> </a:t>
            </a:r>
            <a:r>
              <a:rPr lang="en-US" err="1"/>
              <a:t>parapetu</a:t>
            </a:r>
            <a:r>
              <a:rPr lang="en-US"/>
              <a:t> </a:t>
            </a:r>
            <a:r>
              <a:rPr lang="en-US" err="1"/>
              <a:t>vecai</a:t>
            </a:r>
            <a:r>
              <a:rPr lang="en-US"/>
              <a:t> </a:t>
            </a:r>
            <a:r>
              <a:rPr lang="en-US" err="1"/>
              <a:t>ēkai</a:t>
            </a:r>
            <a:r>
              <a:rPr lang="en-US"/>
              <a:t>, </a:t>
            </a:r>
            <a:r>
              <a:rPr lang="en-US" err="1"/>
              <a:t>jāpārliecinās</a:t>
            </a:r>
            <a:r>
              <a:rPr lang="en-US"/>
              <a:t>, </a:t>
            </a:r>
            <a:r>
              <a:rPr lang="en-US" err="1"/>
              <a:t>vai</a:t>
            </a:r>
            <a:r>
              <a:rPr lang="en-US"/>
              <a:t> </a:t>
            </a:r>
            <a:r>
              <a:rPr lang="en-US" err="1"/>
              <a:t>latas</a:t>
            </a:r>
            <a:r>
              <a:rPr lang="en-US"/>
              <a:t>, pie </a:t>
            </a:r>
            <a:r>
              <a:rPr lang="en-US" err="1"/>
              <a:t>kurām</a:t>
            </a:r>
            <a:r>
              <a:rPr lang="en-US"/>
              <a:t> </a:t>
            </a:r>
            <a:r>
              <a:rPr lang="en-US" err="1"/>
              <a:t>tiks</a:t>
            </a:r>
            <a:r>
              <a:rPr lang="en-US"/>
              <a:t> </a:t>
            </a:r>
            <a:r>
              <a:rPr lang="en-US" err="1"/>
              <a:t>stiprināts</a:t>
            </a:r>
            <a:r>
              <a:rPr lang="en-US"/>
              <a:t> </a:t>
            </a:r>
            <a:r>
              <a:rPr lang="en-US" err="1"/>
              <a:t>jaunais</a:t>
            </a:r>
            <a:r>
              <a:rPr lang="en-US"/>
              <a:t> parapets, </a:t>
            </a:r>
            <a:r>
              <a:rPr lang="en-US" err="1"/>
              <a:t>ir</a:t>
            </a:r>
            <a:r>
              <a:rPr lang="en-US"/>
              <a:t> </a:t>
            </a:r>
            <a:r>
              <a:rPr lang="en-US" err="1"/>
              <a:t>pietiekami</a:t>
            </a:r>
            <a:r>
              <a:rPr lang="en-US"/>
              <a:t> </a:t>
            </a:r>
            <a:r>
              <a:rPr lang="en-US" err="1"/>
              <a:t>izturīgas</a:t>
            </a:r>
            <a:r>
              <a:rPr lang="en-US"/>
              <a:t>. Ja </a:t>
            </a:r>
            <a:r>
              <a:rPr lang="en-US" err="1"/>
              <a:t>latas</a:t>
            </a:r>
            <a:r>
              <a:rPr lang="en-US"/>
              <a:t> </a:t>
            </a:r>
            <a:r>
              <a:rPr lang="en-US" err="1"/>
              <a:t>bojātas</a:t>
            </a:r>
            <a:r>
              <a:rPr lang="en-US"/>
              <a:t>, </a:t>
            </a:r>
            <a:r>
              <a:rPr lang="en-US" err="1"/>
              <a:t>tās</a:t>
            </a:r>
            <a:r>
              <a:rPr lang="en-US"/>
              <a:t> </a:t>
            </a:r>
            <a:r>
              <a:rPr lang="en-US" err="1"/>
              <a:t>jānomaina</a:t>
            </a:r>
            <a:r>
              <a:rPr lang="en-US"/>
              <a:t>. </a:t>
            </a:r>
          </a:p>
          <a:p>
            <a:r>
              <a:rPr lang="en-US">
                <a:cs typeface="Calibri"/>
              </a:rPr>
              <a:t>Koku </a:t>
            </a:r>
            <a:r>
              <a:rPr lang="en-US" err="1">
                <a:cs typeface="Calibri"/>
              </a:rPr>
              <a:t>uzkrišana</a:t>
            </a:r>
          </a:p>
        </p:txBody>
      </p:sp>
      <p:sp>
        <p:nvSpPr>
          <p:cNvPr id="4" name="Slide Number Placeholder 3"/>
          <p:cNvSpPr>
            <a:spLocks noGrp="1"/>
          </p:cNvSpPr>
          <p:nvPr>
            <p:ph type="sldNum" sz="quarter" idx="5"/>
          </p:nvPr>
        </p:nvSpPr>
        <p:spPr/>
        <p:txBody>
          <a:bodyPr/>
          <a:lstStyle/>
          <a:p>
            <a:fld id="{4A608D30-51D5-4434-8A74-401C909CFEB7}" type="slidenum">
              <a:rPr lang="lv-LV" smtClean="0"/>
              <a:pPr/>
              <a:t>8</a:t>
            </a:fld>
            <a:endParaRPr lang="lv-LV"/>
          </a:p>
        </p:txBody>
      </p:sp>
    </p:spTree>
    <p:extLst>
      <p:ext uri="{BB962C8B-B14F-4D97-AF65-F5344CB8AC3E}">
        <p14:creationId xmlns:p14="http://schemas.microsoft.com/office/powerpoint/2010/main" val="305229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Zibenim</a:t>
            </a:r>
            <a:r>
              <a:rPr lang="en-US"/>
              <a:t> </a:t>
            </a:r>
            <a:r>
              <a:rPr lang="en-US" err="1"/>
              <a:t>iesperot</a:t>
            </a:r>
            <a:r>
              <a:rPr lang="en-US"/>
              <a:t> </a:t>
            </a:r>
            <a:r>
              <a:rPr lang="en-US" err="1"/>
              <a:t>ēkā</a:t>
            </a:r>
            <a:r>
              <a:rPr lang="en-US"/>
              <a:t>, </a:t>
            </a:r>
            <a:r>
              <a:rPr lang="en-US" err="1"/>
              <a:t>izlādes</a:t>
            </a:r>
            <a:r>
              <a:rPr lang="en-US"/>
              <a:t> </a:t>
            </a:r>
            <a:r>
              <a:rPr lang="en-US" err="1"/>
              <a:t>strāva</a:t>
            </a:r>
            <a:r>
              <a:rPr lang="en-US"/>
              <a:t> </a:t>
            </a:r>
            <a:r>
              <a:rPr lang="en-US" err="1"/>
              <a:t>plūst</a:t>
            </a:r>
            <a:r>
              <a:rPr lang="en-US"/>
              <a:t> </a:t>
            </a:r>
            <a:r>
              <a:rPr lang="en-US" err="1"/>
              <a:t>caur</a:t>
            </a:r>
            <a:r>
              <a:rPr lang="en-US"/>
              <a:t> </a:t>
            </a:r>
            <a:r>
              <a:rPr lang="en-US" err="1"/>
              <a:t>ēkas</a:t>
            </a:r>
            <a:r>
              <a:rPr lang="en-US"/>
              <a:t> </a:t>
            </a:r>
            <a:r>
              <a:rPr lang="en-US" err="1"/>
              <a:t>konstrukcijām</a:t>
            </a:r>
            <a:r>
              <a:rPr lang="en-US"/>
              <a:t>, </a:t>
            </a:r>
            <a:r>
              <a:rPr lang="en-US" err="1"/>
              <a:t>tādēļ</a:t>
            </a:r>
            <a:r>
              <a:rPr lang="en-US"/>
              <a:t> var </a:t>
            </a:r>
            <a:r>
              <a:rPr lang="en-US" err="1"/>
              <a:t>rasties</a:t>
            </a:r>
            <a:r>
              <a:rPr lang="en-US"/>
              <a:t> </a:t>
            </a:r>
            <a:r>
              <a:rPr lang="en-US" err="1"/>
              <a:t>ēkas</a:t>
            </a:r>
            <a:r>
              <a:rPr lang="en-US"/>
              <a:t> </a:t>
            </a:r>
            <a:r>
              <a:rPr lang="en-US" err="1"/>
              <a:t>vai</a:t>
            </a:r>
            <a:r>
              <a:rPr lang="en-US"/>
              <a:t> </a:t>
            </a:r>
            <a:r>
              <a:rPr lang="en-US" err="1"/>
              <a:t>elektronisko</a:t>
            </a:r>
            <a:r>
              <a:rPr lang="en-US"/>
              <a:t> </a:t>
            </a:r>
            <a:r>
              <a:rPr lang="en-US" err="1"/>
              <a:t>iekārtu</a:t>
            </a:r>
            <a:r>
              <a:rPr lang="en-US"/>
              <a:t> </a:t>
            </a:r>
            <a:r>
              <a:rPr lang="en-US" err="1"/>
              <a:t>bojājumi</a:t>
            </a:r>
            <a:r>
              <a:rPr lang="en-US"/>
              <a:t>, </a:t>
            </a:r>
            <a:r>
              <a:rPr lang="en-US" err="1"/>
              <a:t>izcelties</a:t>
            </a:r>
            <a:r>
              <a:rPr lang="en-US"/>
              <a:t> </a:t>
            </a:r>
            <a:r>
              <a:rPr lang="en-US" err="1"/>
              <a:t>ugunsgrēks</a:t>
            </a:r>
            <a:r>
              <a:rPr lang="en-US"/>
              <a:t> </a:t>
            </a:r>
            <a:r>
              <a:rPr lang="en-US" err="1"/>
              <a:t>vai</a:t>
            </a:r>
            <a:r>
              <a:rPr lang="en-US"/>
              <a:t> </a:t>
            </a:r>
            <a:r>
              <a:rPr lang="en-US" err="1"/>
              <a:t>telpās</a:t>
            </a:r>
            <a:r>
              <a:rPr lang="en-US"/>
              <a:t> </a:t>
            </a:r>
            <a:r>
              <a:rPr lang="en-US" err="1"/>
              <a:t>veidoties</a:t>
            </a:r>
            <a:r>
              <a:rPr lang="en-US"/>
              <a:t> </a:t>
            </a:r>
            <a:r>
              <a:rPr lang="en-US" err="1"/>
              <a:t>dzīvībai</a:t>
            </a:r>
            <a:r>
              <a:rPr lang="en-US"/>
              <a:t> </a:t>
            </a:r>
            <a:r>
              <a:rPr lang="en-US" err="1"/>
              <a:t>bīstama</a:t>
            </a:r>
            <a:r>
              <a:rPr lang="en-US"/>
              <a:t> </a:t>
            </a:r>
            <a:r>
              <a:rPr lang="en-US" err="1"/>
              <a:t>potenciālu</a:t>
            </a:r>
            <a:r>
              <a:rPr lang="en-US"/>
              <a:t> </a:t>
            </a:r>
            <a:r>
              <a:rPr lang="en-US" err="1"/>
              <a:t>starpība</a:t>
            </a:r>
            <a:r>
              <a:rPr lang="en-US"/>
              <a:t>. </a:t>
            </a:r>
            <a:r>
              <a:rPr lang="en-US" err="1"/>
              <a:t>Zibensaizsardzība</a:t>
            </a:r>
            <a:r>
              <a:rPr lang="en-US"/>
              <a:t> </a:t>
            </a:r>
            <a:r>
              <a:rPr lang="en-US" err="1"/>
              <a:t>novērš</a:t>
            </a:r>
            <a:r>
              <a:rPr lang="en-US"/>
              <a:t> </a:t>
            </a:r>
            <a:r>
              <a:rPr lang="en-US" err="1"/>
              <a:t>izlādes</a:t>
            </a:r>
            <a:r>
              <a:rPr lang="en-US"/>
              <a:t> </a:t>
            </a:r>
            <a:r>
              <a:rPr lang="en-US" err="1"/>
              <a:t>radītus</a:t>
            </a:r>
            <a:r>
              <a:rPr lang="en-US"/>
              <a:t> </a:t>
            </a:r>
            <a:r>
              <a:rPr lang="en-US" err="1"/>
              <a:t>zaudējumus</a:t>
            </a:r>
            <a:r>
              <a:rPr lang="en-US"/>
              <a:t>.</a:t>
            </a:r>
          </a:p>
        </p:txBody>
      </p:sp>
      <p:sp>
        <p:nvSpPr>
          <p:cNvPr id="4" name="Slide Number Placeholder 3"/>
          <p:cNvSpPr>
            <a:spLocks noGrp="1"/>
          </p:cNvSpPr>
          <p:nvPr>
            <p:ph type="sldNum" sz="quarter" idx="5"/>
          </p:nvPr>
        </p:nvSpPr>
        <p:spPr/>
        <p:txBody>
          <a:bodyPr/>
          <a:lstStyle/>
          <a:p>
            <a:fld id="{4A608D30-51D5-4434-8A74-401C909CFEB7}" type="slidenum">
              <a:rPr lang="lv-LV" smtClean="0"/>
              <a:pPr/>
              <a:t>9</a:t>
            </a:fld>
            <a:endParaRPr lang="lv-LV"/>
          </a:p>
        </p:txBody>
      </p:sp>
    </p:spTree>
    <p:extLst>
      <p:ext uri="{BB962C8B-B14F-4D97-AF65-F5344CB8AC3E}">
        <p14:creationId xmlns:p14="http://schemas.microsoft.com/office/powerpoint/2010/main" val="91081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2021. </a:t>
            </a:r>
            <a:r>
              <a:rPr lang="en-US" err="1"/>
              <a:t>gada</a:t>
            </a:r>
            <a:r>
              <a:rPr lang="en-US"/>
              <a:t> 15. </a:t>
            </a:r>
            <a:r>
              <a:rPr lang="en-US" err="1"/>
              <a:t>jūnija</a:t>
            </a:r>
            <a:r>
              <a:rPr lang="en-US"/>
              <a:t> </a:t>
            </a:r>
            <a:r>
              <a:rPr lang="en-US" err="1"/>
              <a:t>Ministru</a:t>
            </a:r>
            <a:r>
              <a:rPr lang="en-US"/>
              <a:t> </a:t>
            </a:r>
            <a:r>
              <a:rPr lang="en-US" err="1"/>
              <a:t>kabineta</a:t>
            </a:r>
            <a:r>
              <a:rPr lang="en-US"/>
              <a:t> </a:t>
            </a:r>
            <a:r>
              <a:rPr lang="en-US" err="1"/>
              <a:t>noteikumi</a:t>
            </a:r>
            <a:r>
              <a:rPr lang="en-US"/>
              <a:t> Nr. 384 "</a:t>
            </a:r>
            <a:r>
              <a:rPr lang="en-US" b="1" err="1"/>
              <a:t>Būvju</a:t>
            </a:r>
            <a:r>
              <a:rPr lang="en-US" b="1"/>
              <a:t> </a:t>
            </a:r>
            <a:r>
              <a:rPr lang="en-US" b="1" err="1"/>
              <a:t>tehniskās</a:t>
            </a:r>
            <a:r>
              <a:rPr lang="en-US" b="1"/>
              <a:t> </a:t>
            </a:r>
            <a:r>
              <a:rPr lang="en-US" b="1" err="1"/>
              <a:t>apsekošanas</a:t>
            </a:r>
            <a:r>
              <a:rPr lang="en-US" b="1"/>
              <a:t> </a:t>
            </a:r>
            <a:r>
              <a:rPr lang="en-US" b="1" err="1"/>
              <a:t>būvnormatīvs</a:t>
            </a:r>
            <a:r>
              <a:rPr lang="en-US" b="1"/>
              <a:t> LBN 405-21"</a:t>
            </a:r>
          </a:p>
          <a:p>
            <a:pPr>
              <a:lnSpc>
                <a:spcPct val="90000"/>
              </a:lnSpc>
            </a:pPr>
            <a:r>
              <a:rPr lang="lv-LV" b="1"/>
              <a:t>Nedroša būve – </a:t>
            </a:r>
            <a:endParaRPr lang="en-US"/>
          </a:p>
          <a:p>
            <a:pPr>
              <a:lnSpc>
                <a:spcPct val="90000"/>
              </a:lnSpc>
            </a:pPr>
            <a:r>
              <a:rPr lang="lv-LV"/>
              <a:t>būve, kura neatbilst būtiskām būvei izvirzāmām mehāniskās stiprības un stabilitātes, ugunsdrošības vai lietošanas drošības prasībām, kā arī kurai trūkst nosedzošu būvkonstrukciju, ir atklātas ailas vai tās nav nodrošinātas pret nepiederošu personu iekļūšanu tajā vai tajā ir nedrošas būvkonstrukcijas, kas var nokrist, apgāzties vai iebrukt.</a:t>
            </a:r>
            <a:endParaRPr lang="en-US"/>
          </a:p>
          <a:p>
            <a:pPr>
              <a:lnSpc>
                <a:spcPct val="90000"/>
              </a:lnSpc>
            </a:pPr>
            <a:r>
              <a:rPr lang="lv-LV" b="1" err="1"/>
              <a:t>Pirmsavārijas</a:t>
            </a:r>
            <a:r>
              <a:rPr lang="lv-LV" b="1"/>
              <a:t> stāvoklis – </a:t>
            </a:r>
            <a:endParaRPr lang="lv-LV"/>
          </a:p>
          <a:p>
            <a:pPr>
              <a:lnSpc>
                <a:spcPct val="90000"/>
              </a:lnSpc>
            </a:pPr>
            <a:r>
              <a:rPr lang="lv-LV"/>
              <a:t>negatīvas izmaiņas būves vai tās daļas būvkonstrukciju, inženiertīklu vai to elementu tehniskajā stāvoklī, kuru dēļ draud iestāties pēkšņs neprognozējams pilnīgs vai daļējs darbspējas zudums</a:t>
            </a:r>
            <a:endParaRPr lang="lv-LV">
              <a:cs typeface="Calibri"/>
            </a:endParaRPr>
          </a:p>
          <a:p>
            <a:pPr>
              <a:lnSpc>
                <a:spcPct val="90000"/>
              </a:lnSpc>
            </a:pPr>
            <a:r>
              <a:rPr lang="lv-LV" b="1"/>
              <a:t>Avārijas stāvoklis – </a:t>
            </a:r>
            <a:endParaRPr lang="en-US"/>
          </a:p>
          <a:p>
            <a:pPr>
              <a:lnSpc>
                <a:spcPct val="90000"/>
              </a:lnSpc>
            </a:pPr>
            <a:r>
              <a:rPr lang="lv-LV"/>
              <a:t>būves vai tās daļas būvkonstrukciju, inženiertīklu vai to elementu darbspējas pilnīgs vai daļējs zudums pēc notikušas avārijas</a:t>
            </a:r>
            <a:endParaRPr lang="lv-LV">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4A608D30-51D5-4434-8A74-401C909CFEB7}" type="slidenum">
              <a:rPr lang="lv-LV" smtClean="0"/>
              <a:pPr/>
              <a:t>10</a:t>
            </a:fld>
            <a:endParaRPr lang="lv-LV"/>
          </a:p>
        </p:txBody>
      </p:sp>
    </p:spTree>
    <p:extLst>
      <p:ext uri="{BB962C8B-B14F-4D97-AF65-F5344CB8AC3E}">
        <p14:creationId xmlns:p14="http://schemas.microsoft.com/office/powerpoint/2010/main" val="1091095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Kā</a:t>
            </a:r>
            <a:r>
              <a:rPr lang="en-US"/>
              <a:t> </a:t>
            </a:r>
            <a:r>
              <a:rPr lang="en-US" err="1"/>
              <a:t>sakārtot</a:t>
            </a:r>
            <a:r>
              <a:rPr lang="en-US"/>
              <a:t> </a:t>
            </a:r>
            <a:r>
              <a:rPr lang="en-US" err="1"/>
              <a:t>graustu</a:t>
            </a:r>
            <a:r>
              <a:rPr lang="en-US"/>
              <a:t>?</a:t>
            </a:r>
          </a:p>
          <a:p>
            <a:r>
              <a:rPr lang="en-US" b="1" err="1"/>
              <a:t>Bīstamības</a:t>
            </a:r>
            <a:r>
              <a:rPr lang="en-US" b="1"/>
              <a:t> </a:t>
            </a:r>
            <a:r>
              <a:rPr lang="en-US" b="1" err="1"/>
              <a:t>novēršana</a:t>
            </a:r>
            <a:endParaRPr lang="en-US" b="1">
              <a:cs typeface="Calibri"/>
            </a:endParaRPr>
          </a:p>
          <a:p>
            <a:pPr>
              <a:lnSpc>
                <a:spcPct val="90000"/>
              </a:lnSpc>
              <a:spcBef>
                <a:spcPts val="1000"/>
              </a:spcBef>
            </a:pPr>
            <a:r>
              <a:rPr lang="en-US" err="1"/>
              <a:t>Būves</a:t>
            </a:r>
            <a:r>
              <a:rPr lang="en-US"/>
              <a:t> </a:t>
            </a:r>
            <a:r>
              <a:rPr lang="en-US" err="1"/>
              <a:t>atjaunošana</a:t>
            </a:r>
            <a:r>
              <a:rPr lang="en-US"/>
              <a:t> — </a:t>
            </a:r>
            <a:r>
              <a:rPr lang="en-US" err="1"/>
              <a:t>būvdarbi</a:t>
            </a:r>
            <a:r>
              <a:rPr lang="en-US"/>
              <a:t>, kuru </a:t>
            </a:r>
            <a:r>
              <a:rPr lang="en-US" err="1"/>
              <a:t>rezultātā</a:t>
            </a:r>
            <a:r>
              <a:rPr lang="en-US"/>
              <a:t> </a:t>
            </a:r>
            <a:r>
              <a:rPr lang="en-US" err="1"/>
              <a:t>ir</a:t>
            </a:r>
            <a:r>
              <a:rPr lang="en-US"/>
              <a:t> </a:t>
            </a:r>
            <a:r>
              <a:rPr lang="en-US" err="1"/>
              <a:t>nomainīti</a:t>
            </a:r>
            <a:r>
              <a:rPr lang="en-US"/>
              <a:t> </a:t>
            </a:r>
            <a:r>
              <a:rPr lang="en-US" err="1"/>
              <a:t>nolietojušies</a:t>
            </a:r>
            <a:r>
              <a:rPr lang="en-US"/>
              <a:t> </a:t>
            </a:r>
            <a:r>
              <a:rPr lang="en-US" err="1"/>
              <a:t>būves</a:t>
            </a:r>
            <a:r>
              <a:rPr lang="en-US"/>
              <a:t> </a:t>
            </a:r>
            <a:r>
              <a:rPr lang="en-US" err="1"/>
              <a:t>nesošie</a:t>
            </a:r>
            <a:r>
              <a:rPr lang="en-US"/>
              <a:t> </a:t>
            </a:r>
            <a:r>
              <a:rPr lang="en-US" err="1"/>
              <a:t>elementi</a:t>
            </a:r>
            <a:r>
              <a:rPr lang="en-US"/>
              <a:t> </a:t>
            </a:r>
            <a:r>
              <a:rPr lang="en-US" err="1"/>
              <a:t>vai</a:t>
            </a:r>
            <a:r>
              <a:rPr lang="en-US"/>
              <a:t> </a:t>
            </a:r>
            <a:r>
              <a:rPr lang="en-US" err="1"/>
              <a:t>konstrukcijas</a:t>
            </a:r>
            <a:r>
              <a:rPr lang="en-US"/>
              <a:t> </a:t>
            </a:r>
            <a:r>
              <a:rPr lang="en-US" err="1"/>
              <a:t>vai</a:t>
            </a:r>
            <a:r>
              <a:rPr lang="en-US"/>
              <a:t> </a:t>
            </a:r>
            <a:r>
              <a:rPr lang="en-US" err="1"/>
              <a:t>veikti</a:t>
            </a:r>
            <a:r>
              <a:rPr lang="en-US"/>
              <a:t> </a:t>
            </a:r>
            <a:r>
              <a:rPr lang="en-US" err="1"/>
              <a:t>funkcionāli</a:t>
            </a:r>
            <a:r>
              <a:rPr lang="en-US"/>
              <a:t> </a:t>
            </a:r>
            <a:r>
              <a:rPr lang="en-US" err="1"/>
              <a:t>vai</a:t>
            </a:r>
            <a:r>
              <a:rPr lang="en-US"/>
              <a:t> </a:t>
            </a:r>
            <a:r>
              <a:rPr lang="en-US" err="1"/>
              <a:t>tehniski</a:t>
            </a:r>
            <a:r>
              <a:rPr lang="en-US"/>
              <a:t> </a:t>
            </a:r>
            <a:r>
              <a:rPr lang="en-US" err="1"/>
              <a:t>uzlabojumi</a:t>
            </a:r>
            <a:r>
              <a:rPr lang="en-US"/>
              <a:t>, </a:t>
            </a:r>
            <a:r>
              <a:rPr lang="en-US" err="1"/>
              <a:t>nemainot</a:t>
            </a:r>
            <a:r>
              <a:rPr lang="en-US"/>
              <a:t> </a:t>
            </a:r>
            <a:r>
              <a:rPr lang="en-US" err="1"/>
              <a:t>būves</a:t>
            </a:r>
            <a:r>
              <a:rPr lang="en-US"/>
              <a:t> </a:t>
            </a:r>
            <a:r>
              <a:rPr lang="en-US" err="1"/>
              <a:t>apjomu</a:t>
            </a:r>
            <a:r>
              <a:rPr lang="en-US"/>
              <a:t> </a:t>
            </a:r>
            <a:r>
              <a:rPr lang="en-US" err="1"/>
              <a:t>vai</a:t>
            </a:r>
            <a:r>
              <a:rPr lang="en-US"/>
              <a:t> </a:t>
            </a:r>
            <a:r>
              <a:rPr lang="en-US" err="1"/>
              <a:t>nesošo</a:t>
            </a:r>
            <a:r>
              <a:rPr lang="en-US"/>
              <a:t> </a:t>
            </a:r>
            <a:r>
              <a:rPr lang="en-US" err="1"/>
              <a:t>elementu</a:t>
            </a:r>
            <a:r>
              <a:rPr lang="en-US"/>
              <a:t> </a:t>
            </a:r>
            <a:r>
              <a:rPr lang="en-US" err="1"/>
              <a:t>nestspēju</a:t>
            </a:r>
            <a:endParaRPr lang="en-US">
              <a:cs typeface="Calibri"/>
            </a:endParaRPr>
          </a:p>
          <a:p>
            <a:pPr>
              <a:lnSpc>
                <a:spcPct val="90000"/>
              </a:lnSpc>
              <a:spcBef>
                <a:spcPts val="1000"/>
              </a:spcBef>
            </a:pPr>
            <a:r>
              <a:rPr lang="en-US"/>
              <a:t>I, II </a:t>
            </a:r>
            <a:r>
              <a:rPr lang="en-US" err="1"/>
              <a:t>vai</a:t>
            </a:r>
            <a:r>
              <a:rPr lang="en-US"/>
              <a:t> III </a:t>
            </a:r>
            <a:r>
              <a:rPr lang="en-US" err="1"/>
              <a:t>grupas</a:t>
            </a:r>
            <a:r>
              <a:rPr lang="en-US"/>
              <a:t> </a:t>
            </a:r>
            <a:r>
              <a:rPr lang="en-US" err="1"/>
              <a:t>ēkas</a:t>
            </a:r>
            <a:r>
              <a:rPr lang="en-US"/>
              <a:t> </a:t>
            </a:r>
            <a:r>
              <a:rPr lang="en-US" err="1"/>
              <a:t>vai</a:t>
            </a:r>
            <a:r>
              <a:rPr lang="en-US"/>
              <a:t> </a:t>
            </a:r>
            <a:r>
              <a:rPr lang="en-US" err="1"/>
              <a:t>tās</a:t>
            </a:r>
            <a:r>
              <a:rPr lang="en-US"/>
              <a:t> </a:t>
            </a:r>
            <a:r>
              <a:rPr lang="en-US" err="1"/>
              <a:t>daļas</a:t>
            </a:r>
            <a:r>
              <a:rPr lang="en-US"/>
              <a:t> </a:t>
            </a:r>
            <a:r>
              <a:rPr lang="en-US" err="1"/>
              <a:t>atjaunošana</a:t>
            </a:r>
            <a:r>
              <a:rPr lang="en-US"/>
              <a:t> - </a:t>
            </a:r>
            <a:r>
              <a:rPr lang="en-US" err="1"/>
              <a:t>Paskaidrojuma</a:t>
            </a:r>
            <a:r>
              <a:rPr lang="en-US"/>
              <a:t> </a:t>
            </a:r>
            <a:r>
              <a:rPr lang="en-US" err="1"/>
              <a:t>raksts</a:t>
            </a:r>
            <a:endParaRPr lang="en-US"/>
          </a:p>
          <a:p>
            <a:pPr>
              <a:lnSpc>
                <a:spcPct val="90000"/>
              </a:lnSpc>
              <a:spcBef>
                <a:spcPts val="1000"/>
              </a:spcBef>
            </a:pPr>
            <a:r>
              <a:rPr lang="en-US" err="1"/>
              <a:t>Būves</a:t>
            </a:r>
            <a:r>
              <a:rPr lang="en-US"/>
              <a:t> </a:t>
            </a:r>
            <a:r>
              <a:rPr lang="en-US" err="1"/>
              <a:t>pārbūve</a:t>
            </a:r>
            <a:r>
              <a:rPr lang="en-US"/>
              <a:t> — </a:t>
            </a:r>
            <a:r>
              <a:rPr lang="en-US" err="1"/>
              <a:t>būvdarbi</a:t>
            </a:r>
            <a:r>
              <a:rPr lang="en-US"/>
              <a:t>, kuru </a:t>
            </a:r>
            <a:r>
              <a:rPr lang="en-US" err="1"/>
              <a:t>rezultātā</a:t>
            </a:r>
            <a:r>
              <a:rPr lang="en-US"/>
              <a:t> </a:t>
            </a:r>
            <a:r>
              <a:rPr lang="en-US" err="1"/>
              <a:t>ir</a:t>
            </a:r>
            <a:r>
              <a:rPr lang="en-US"/>
              <a:t> </a:t>
            </a:r>
            <a:r>
              <a:rPr lang="en-US" err="1"/>
              <a:t>mainīts</a:t>
            </a:r>
            <a:r>
              <a:rPr lang="en-US"/>
              <a:t> </a:t>
            </a:r>
            <a:r>
              <a:rPr lang="en-US" err="1"/>
              <a:t>būves</a:t>
            </a:r>
            <a:r>
              <a:rPr lang="en-US"/>
              <a:t> </a:t>
            </a:r>
            <a:r>
              <a:rPr lang="en-US" err="1"/>
              <a:t>vai</a:t>
            </a:r>
            <a:r>
              <a:rPr lang="en-US"/>
              <a:t> </a:t>
            </a:r>
            <a:r>
              <a:rPr lang="en-US" err="1"/>
              <a:t>tās</a:t>
            </a:r>
            <a:r>
              <a:rPr lang="en-US"/>
              <a:t> </a:t>
            </a:r>
            <a:r>
              <a:rPr lang="en-US" err="1"/>
              <a:t>daļas</a:t>
            </a:r>
            <a:r>
              <a:rPr lang="en-US"/>
              <a:t> </a:t>
            </a:r>
            <a:r>
              <a:rPr lang="en-US" err="1"/>
              <a:t>apjoms</a:t>
            </a:r>
            <a:r>
              <a:rPr lang="en-US"/>
              <a:t> </a:t>
            </a:r>
            <a:r>
              <a:rPr lang="en-US" err="1"/>
              <a:t>vai</a:t>
            </a:r>
            <a:r>
              <a:rPr lang="en-US"/>
              <a:t> </a:t>
            </a:r>
            <a:r>
              <a:rPr lang="en-US" err="1"/>
              <a:t>pastiprināti</a:t>
            </a:r>
            <a:r>
              <a:rPr lang="en-US"/>
              <a:t> </a:t>
            </a:r>
            <a:r>
              <a:rPr lang="en-US" err="1"/>
              <a:t>nesošie</a:t>
            </a:r>
            <a:r>
              <a:rPr lang="en-US"/>
              <a:t> </a:t>
            </a:r>
            <a:r>
              <a:rPr lang="en-US" err="1"/>
              <a:t>elementi</a:t>
            </a:r>
            <a:r>
              <a:rPr lang="en-US"/>
              <a:t> </a:t>
            </a:r>
            <a:r>
              <a:rPr lang="en-US" err="1"/>
              <a:t>vai</a:t>
            </a:r>
            <a:r>
              <a:rPr lang="en-US"/>
              <a:t> </a:t>
            </a:r>
            <a:r>
              <a:rPr lang="en-US" err="1"/>
              <a:t>konstrukcijas</a:t>
            </a:r>
            <a:r>
              <a:rPr lang="en-US"/>
              <a:t>, </a:t>
            </a:r>
            <a:r>
              <a:rPr lang="en-US" err="1"/>
              <a:t>mainot</a:t>
            </a:r>
            <a:r>
              <a:rPr lang="en-US"/>
              <a:t> </a:t>
            </a:r>
            <a:r>
              <a:rPr lang="en-US" err="1"/>
              <a:t>vai</a:t>
            </a:r>
            <a:r>
              <a:rPr lang="en-US"/>
              <a:t> </a:t>
            </a:r>
            <a:r>
              <a:rPr lang="en-US" err="1"/>
              <a:t>nemainot</a:t>
            </a:r>
            <a:r>
              <a:rPr lang="en-US"/>
              <a:t> </a:t>
            </a:r>
            <a:r>
              <a:rPr lang="en-US" err="1"/>
              <a:t>lietošanas</a:t>
            </a:r>
            <a:r>
              <a:rPr lang="en-US"/>
              <a:t> </a:t>
            </a:r>
            <a:r>
              <a:rPr lang="en-US" err="1"/>
              <a:t>veidu</a:t>
            </a:r>
            <a:endParaRPr lang="en-US"/>
          </a:p>
          <a:p>
            <a:pPr>
              <a:lnSpc>
                <a:spcPct val="90000"/>
              </a:lnSpc>
              <a:spcBef>
                <a:spcPts val="1000"/>
              </a:spcBef>
            </a:pPr>
            <a:r>
              <a:rPr lang="en-US" err="1"/>
              <a:t>Būves</a:t>
            </a:r>
            <a:r>
              <a:rPr lang="en-US"/>
              <a:t> </a:t>
            </a:r>
            <a:r>
              <a:rPr lang="en-US" err="1"/>
              <a:t>restaurācija</a:t>
            </a:r>
            <a:r>
              <a:rPr lang="en-US"/>
              <a:t> — </a:t>
            </a:r>
            <a:r>
              <a:rPr lang="en-US" err="1"/>
              <a:t>būvdarbi</a:t>
            </a:r>
            <a:r>
              <a:rPr lang="en-US"/>
              <a:t>, kurus </a:t>
            </a:r>
            <a:r>
              <a:rPr lang="en-US" err="1"/>
              <a:t>veic</a:t>
            </a:r>
            <a:r>
              <a:rPr lang="en-US"/>
              <a:t> </a:t>
            </a:r>
            <a:r>
              <a:rPr lang="en-US" err="1"/>
              <a:t>zinātniski</a:t>
            </a:r>
            <a:r>
              <a:rPr lang="en-US"/>
              <a:t> </a:t>
            </a:r>
            <a:r>
              <a:rPr lang="en-US" err="1"/>
              <a:t>pamatotai</a:t>
            </a:r>
            <a:r>
              <a:rPr lang="en-US"/>
              <a:t> </a:t>
            </a:r>
            <a:r>
              <a:rPr lang="en-US" err="1"/>
              <a:t>būves</a:t>
            </a:r>
            <a:r>
              <a:rPr lang="en-US"/>
              <a:t> </a:t>
            </a:r>
            <a:r>
              <a:rPr lang="en-US" err="1"/>
              <a:t>vai</a:t>
            </a:r>
            <a:r>
              <a:rPr lang="en-US"/>
              <a:t> </a:t>
            </a:r>
            <a:r>
              <a:rPr lang="en-US" err="1"/>
              <a:t>tās</a:t>
            </a:r>
            <a:r>
              <a:rPr lang="en-US"/>
              <a:t> </a:t>
            </a:r>
            <a:r>
              <a:rPr lang="en-US" err="1"/>
              <a:t>daļas</a:t>
            </a:r>
            <a:r>
              <a:rPr lang="en-US"/>
              <a:t> </a:t>
            </a:r>
            <a:r>
              <a:rPr lang="en-US" err="1"/>
              <a:t>atjaunošanai</a:t>
            </a:r>
            <a:r>
              <a:rPr lang="en-US"/>
              <a:t>, </a:t>
            </a:r>
            <a:r>
              <a:rPr lang="en-US" err="1"/>
              <a:t>lietojot</a:t>
            </a:r>
            <a:r>
              <a:rPr lang="en-US"/>
              <a:t> </a:t>
            </a:r>
            <a:r>
              <a:rPr lang="en-US" err="1"/>
              <a:t>oriģinālam</a:t>
            </a:r>
            <a:r>
              <a:rPr lang="en-US"/>
              <a:t> </a:t>
            </a:r>
            <a:r>
              <a:rPr lang="en-US" err="1"/>
              <a:t>atbilstošus</a:t>
            </a:r>
            <a:r>
              <a:rPr lang="en-US"/>
              <a:t> </a:t>
            </a:r>
            <a:r>
              <a:rPr lang="en-US" err="1"/>
              <a:t>materiālus</a:t>
            </a:r>
            <a:r>
              <a:rPr lang="en-US"/>
              <a:t>, </a:t>
            </a:r>
            <a:r>
              <a:rPr lang="en-US" err="1"/>
              <a:t>paņēmienus</a:t>
            </a:r>
            <a:r>
              <a:rPr lang="en-US"/>
              <a:t> </a:t>
            </a:r>
            <a:r>
              <a:rPr lang="en-US" err="1"/>
              <a:t>vai</a:t>
            </a:r>
            <a:r>
              <a:rPr lang="en-US"/>
              <a:t> </a:t>
            </a:r>
            <a:r>
              <a:rPr lang="en-US" err="1"/>
              <a:t>tehnoloģijas</a:t>
            </a:r>
            <a:endParaRPr lang="en-US">
              <a:cs typeface="Calibri"/>
            </a:endParaRPr>
          </a:p>
          <a:p>
            <a:pPr>
              <a:lnSpc>
                <a:spcPct val="90000"/>
              </a:lnSpc>
              <a:spcBef>
                <a:spcPts val="1000"/>
              </a:spcBef>
            </a:pPr>
            <a:endParaRPr lang="en-US"/>
          </a:p>
          <a:p>
            <a:pPr>
              <a:lnSpc>
                <a:spcPct val="90000"/>
              </a:lnSpc>
              <a:spcBef>
                <a:spcPts val="1000"/>
              </a:spcBef>
            </a:pPr>
            <a:r>
              <a:rPr lang="en-US" b="1" err="1"/>
              <a:t>Konservācija</a:t>
            </a:r>
            <a:endParaRPr lang="en-US" err="1"/>
          </a:p>
          <a:p>
            <a:pPr>
              <a:lnSpc>
                <a:spcPct val="90000"/>
              </a:lnSpc>
            </a:pPr>
            <a:r>
              <a:rPr lang="en-US" err="1"/>
              <a:t>būvdarbi</a:t>
            </a:r>
            <a:r>
              <a:rPr lang="en-US"/>
              <a:t>, kurus </a:t>
            </a:r>
            <a:r>
              <a:rPr lang="en-US" err="1"/>
              <a:t>veic</a:t>
            </a:r>
            <a:r>
              <a:rPr lang="en-US"/>
              <a:t> </a:t>
            </a:r>
            <a:r>
              <a:rPr lang="en-US" err="1"/>
              <a:t>būves</a:t>
            </a:r>
            <a:r>
              <a:rPr lang="en-US"/>
              <a:t> </a:t>
            </a:r>
            <a:r>
              <a:rPr lang="en-US" err="1"/>
              <a:t>konstrukciju</a:t>
            </a:r>
            <a:r>
              <a:rPr lang="en-US"/>
              <a:t> </a:t>
            </a:r>
            <a:r>
              <a:rPr lang="en-US" err="1"/>
              <a:t>nostiprināšanai</a:t>
            </a:r>
            <a:r>
              <a:rPr lang="en-US"/>
              <a:t> un </a:t>
            </a:r>
            <a:r>
              <a:rPr lang="en-US" err="1"/>
              <a:t>aizsardzībai</a:t>
            </a:r>
            <a:r>
              <a:rPr lang="en-US"/>
              <a:t> </a:t>
            </a:r>
            <a:r>
              <a:rPr lang="en-US" err="1"/>
              <a:t>pret</a:t>
            </a:r>
            <a:r>
              <a:rPr lang="en-US"/>
              <a:t> </a:t>
            </a:r>
            <a:r>
              <a:rPr lang="en-US" err="1"/>
              <a:t>nelabvēlīgu</a:t>
            </a:r>
            <a:r>
              <a:rPr lang="en-US"/>
              <a:t> </a:t>
            </a:r>
            <a:r>
              <a:rPr lang="en-US" err="1"/>
              <a:t>ārējo</a:t>
            </a:r>
            <a:r>
              <a:rPr lang="en-US"/>
              <a:t> </a:t>
            </a:r>
            <a:r>
              <a:rPr lang="en-US" err="1"/>
              <a:t>iedarbību</a:t>
            </a:r>
            <a:r>
              <a:rPr lang="en-US"/>
              <a:t>, </a:t>
            </a:r>
            <a:r>
              <a:rPr lang="en-US" err="1"/>
              <a:t>kā</a:t>
            </a:r>
            <a:r>
              <a:rPr lang="en-US"/>
              <a:t> </a:t>
            </a:r>
            <a:r>
              <a:rPr lang="en-US" err="1"/>
              <a:t>arī</a:t>
            </a:r>
            <a:r>
              <a:rPr lang="en-US"/>
              <a:t> </a:t>
            </a:r>
            <a:r>
              <a:rPr lang="en-US" err="1"/>
              <a:t>izbūvēto</a:t>
            </a:r>
            <a:r>
              <a:rPr lang="en-US"/>
              <a:t> </a:t>
            </a:r>
            <a:r>
              <a:rPr lang="en-US" err="1"/>
              <a:t>inženiertīklu</a:t>
            </a:r>
            <a:r>
              <a:rPr lang="en-US"/>
              <a:t> </a:t>
            </a:r>
            <a:r>
              <a:rPr lang="en-US" err="1"/>
              <a:t>atslēgšanai</a:t>
            </a:r>
            <a:r>
              <a:rPr lang="en-US"/>
              <a:t>, </a:t>
            </a:r>
            <a:r>
              <a:rPr lang="en-US" err="1"/>
              <a:t>lai</a:t>
            </a:r>
            <a:r>
              <a:rPr lang="en-US"/>
              <a:t> </a:t>
            </a:r>
            <a:r>
              <a:rPr lang="en-US" err="1"/>
              <a:t>būves</a:t>
            </a:r>
            <a:r>
              <a:rPr lang="en-US"/>
              <a:t> </a:t>
            </a:r>
            <a:r>
              <a:rPr lang="en-US" err="1"/>
              <a:t>konstrukcijas</a:t>
            </a:r>
            <a:r>
              <a:rPr lang="en-US"/>
              <a:t> </a:t>
            </a:r>
            <a:r>
              <a:rPr lang="en-US" err="1"/>
              <a:t>nenonāktu</a:t>
            </a:r>
            <a:r>
              <a:rPr lang="en-US"/>
              <a:t> </a:t>
            </a:r>
            <a:r>
              <a:rPr lang="en-US" err="1"/>
              <a:t>cilvēku</a:t>
            </a:r>
            <a:r>
              <a:rPr lang="en-US"/>
              <a:t> </a:t>
            </a:r>
            <a:r>
              <a:rPr lang="en-US" err="1"/>
              <a:t>dzīvībai</a:t>
            </a:r>
            <a:r>
              <a:rPr lang="en-US"/>
              <a:t>, </a:t>
            </a:r>
            <a:r>
              <a:rPr lang="en-US" err="1"/>
              <a:t>veselībai</a:t>
            </a:r>
            <a:r>
              <a:rPr lang="en-US"/>
              <a:t> </a:t>
            </a:r>
            <a:r>
              <a:rPr lang="en-US" err="1"/>
              <a:t>vai</a:t>
            </a:r>
            <a:r>
              <a:rPr lang="en-US"/>
              <a:t> </a:t>
            </a:r>
            <a:r>
              <a:rPr lang="en-US" err="1"/>
              <a:t>videi</a:t>
            </a:r>
            <a:r>
              <a:rPr lang="en-US"/>
              <a:t> </a:t>
            </a:r>
            <a:r>
              <a:rPr lang="en-US" err="1"/>
              <a:t>bīstamā</a:t>
            </a:r>
            <a:r>
              <a:rPr lang="en-US"/>
              <a:t> </a:t>
            </a:r>
            <a:r>
              <a:rPr lang="en-US" err="1"/>
              <a:t>stāvoklī</a:t>
            </a:r>
            <a:endParaRPr lang="en-US" err="1">
              <a:cs typeface="Calibri"/>
            </a:endParaRPr>
          </a:p>
          <a:p>
            <a:pPr>
              <a:lnSpc>
                <a:spcPct val="90000"/>
              </a:lnSpc>
              <a:spcBef>
                <a:spcPts val="1000"/>
              </a:spcBef>
            </a:pPr>
            <a:r>
              <a:rPr lang="en-US" err="1"/>
              <a:t>Ēku</a:t>
            </a:r>
            <a:r>
              <a:rPr lang="en-US"/>
              <a:t> </a:t>
            </a:r>
            <a:r>
              <a:rPr lang="en-US" err="1"/>
              <a:t>būvnoteikumi</a:t>
            </a:r>
            <a:endParaRPr lang="en-US" err="1">
              <a:cs typeface="Calibri"/>
            </a:endParaRPr>
          </a:p>
          <a:p>
            <a:pPr>
              <a:lnSpc>
                <a:spcPct val="90000"/>
              </a:lnSpc>
              <a:spcBef>
                <a:spcPts val="1000"/>
              </a:spcBef>
            </a:pPr>
            <a:r>
              <a:rPr lang="en-US"/>
              <a:t>25.punkts Ja </a:t>
            </a:r>
            <a:r>
              <a:rPr lang="en-US" err="1"/>
              <a:t>ekspluatācijā</a:t>
            </a:r>
            <a:r>
              <a:rPr lang="en-US"/>
              <a:t> </a:t>
            </a:r>
            <a:r>
              <a:rPr lang="en-US" err="1"/>
              <a:t>pieņemtas</a:t>
            </a:r>
            <a:r>
              <a:rPr lang="en-US"/>
              <a:t> </a:t>
            </a:r>
            <a:r>
              <a:rPr lang="en-US" err="1"/>
              <a:t>ēkas</a:t>
            </a:r>
            <a:r>
              <a:rPr lang="en-US"/>
              <a:t> </a:t>
            </a:r>
            <a:r>
              <a:rPr lang="en-US" err="1"/>
              <a:t>stāvoklis</a:t>
            </a:r>
            <a:r>
              <a:rPr lang="en-US"/>
              <a:t> </a:t>
            </a:r>
            <a:r>
              <a:rPr lang="en-US" err="1"/>
              <a:t>neatbilst</a:t>
            </a:r>
            <a:r>
              <a:rPr lang="en-US"/>
              <a:t> BL 9.pantā </a:t>
            </a:r>
            <a:r>
              <a:rPr lang="en-US" err="1"/>
              <a:t>noteiktajām</a:t>
            </a:r>
            <a:r>
              <a:rPr lang="en-US"/>
              <a:t> </a:t>
            </a:r>
            <a:r>
              <a:rPr lang="en-US" err="1"/>
              <a:t>būtiskajām</a:t>
            </a:r>
            <a:r>
              <a:rPr lang="en-US"/>
              <a:t> </a:t>
            </a:r>
            <a:r>
              <a:rPr lang="en-US" err="1"/>
              <a:t>prasībām</a:t>
            </a:r>
            <a:r>
              <a:rPr lang="en-US"/>
              <a:t> </a:t>
            </a:r>
            <a:r>
              <a:rPr lang="en-US" err="1"/>
              <a:t>attiecībā</a:t>
            </a:r>
            <a:r>
              <a:rPr lang="en-US"/>
              <a:t> </a:t>
            </a:r>
            <a:r>
              <a:rPr lang="en-US" err="1"/>
              <a:t>uz</a:t>
            </a:r>
            <a:r>
              <a:rPr lang="en-US"/>
              <a:t> </a:t>
            </a:r>
            <a:r>
              <a:rPr lang="en-US" err="1"/>
              <a:t>būves</a:t>
            </a:r>
            <a:r>
              <a:rPr lang="en-US"/>
              <a:t> </a:t>
            </a:r>
            <a:r>
              <a:rPr lang="en-US" err="1"/>
              <a:t>lietošanas</a:t>
            </a:r>
            <a:r>
              <a:rPr lang="en-US"/>
              <a:t> </a:t>
            </a:r>
            <a:r>
              <a:rPr lang="en-US" err="1"/>
              <a:t>drošību</a:t>
            </a:r>
            <a:r>
              <a:rPr lang="en-US"/>
              <a:t>, </a:t>
            </a:r>
            <a:r>
              <a:rPr lang="en-US" err="1"/>
              <a:t>mehānisko</a:t>
            </a:r>
            <a:r>
              <a:rPr lang="en-US"/>
              <a:t> </a:t>
            </a:r>
            <a:r>
              <a:rPr lang="en-US" err="1"/>
              <a:t>stiprību</a:t>
            </a:r>
            <a:r>
              <a:rPr lang="en-US"/>
              <a:t> un </a:t>
            </a:r>
            <a:r>
              <a:rPr lang="en-US" err="1"/>
              <a:t>stabilitāti</a:t>
            </a:r>
            <a:r>
              <a:rPr lang="en-US"/>
              <a:t> </a:t>
            </a:r>
            <a:r>
              <a:rPr lang="en-US" err="1"/>
              <a:t>vai</a:t>
            </a:r>
            <a:r>
              <a:rPr lang="en-US"/>
              <a:t> ja </a:t>
            </a:r>
            <a:r>
              <a:rPr lang="en-US" err="1"/>
              <a:t>ēka</a:t>
            </a:r>
            <a:r>
              <a:rPr lang="en-US"/>
              <a:t> </a:t>
            </a:r>
            <a:r>
              <a:rPr lang="en-US" err="1"/>
              <a:t>nonākusi</a:t>
            </a:r>
            <a:r>
              <a:rPr lang="en-US"/>
              <a:t> </a:t>
            </a:r>
            <a:r>
              <a:rPr lang="en-US" err="1"/>
              <a:t>tādā</a:t>
            </a:r>
            <a:r>
              <a:rPr lang="en-US"/>
              <a:t> </a:t>
            </a:r>
            <a:r>
              <a:rPr lang="en-US" err="1"/>
              <a:t>tehniskajā</a:t>
            </a:r>
            <a:r>
              <a:rPr lang="en-US"/>
              <a:t> </a:t>
            </a:r>
            <a:r>
              <a:rPr lang="en-US" err="1"/>
              <a:t>stāvoklī</a:t>
            </a:r>
            <a:r>
              <a:rPr lang="en-US"/>
              <a:t>, ka </a:t>
            </a:r>
            <a:r>
              <a:rPr lang="en-US" err="1"/>
              <a:t>kļuvusi</a:t>
            </a:r>
            <a:r>
              <a:rPr lang="en-US"/>
              <a:t> </a:t>
            </a:r>
            <a:r>
              <a:rPr lang="en-US" err="1"/>
              <a:t>bīstama</a:t>
            </a:r>
            <a:r>
              <a:rPr lang="en-US"/>
              <a:t>, tad, </a:t>
            </a:r>
            <a:r>
              <a:rPr lang="en-US" err="1"/>
              <a:t>ierosinot</a:t>
            </a:r>
            <a:r>
              <a:rPr lang="en-US"/>
              <a:t> </a:t>
            </a:r>
            <a:r>
              <a:rPr lang="en-US" err="1"/>
              <a:t>ēkas</a:t>
            </a:r>
            <a:r>
              <a:rPr lang="en-US"/>
              <a:t> </a:t>
            </a:r>
            <a:r>
              <a:rPr lang="en-US" err="1"/>
              <a:t>konservāciju</a:t>
            </a:r>
            <a:r>
              <a:rPr lang="en-US"/>
              <a:t>, </a:t>
            </a:r>
            <a:r>
              <a:rPr lang="en-US" err="1"/>
              <a:t>iesniedz</a:t>
            </a:r>
            <a:r>
              <a:rPr lang="en-US"/>
              <a:t> </a:t>
            </a:r>
            <a:r>
              <a:rPr lang="en-US" err="1"/>
              <a:t>paskaidrojuma</a:t>
            </a:r>
            <a:r>
              <a:rPr lang="en-US"/>
              <a:t> </a:t>
            </a:r>
            <a:r>
              <a:rPr lang="en-US" err="1"/>
              <a:t>rakstu</a:t>
            </a:r>
            <a:r>
              <a:rPr lang="en-US"/>
              <a:t>, </a:t>
            </a:r>
            <a:r>
              <a:rPr lang="en-US" err="1"/>
              <a:t>kurai</a:t>
            </a:r>
            <a:r>
              <a:rPr lang="en-US"/>
              <a:t> </a:t>
            </a:r>
            <a:r>
              <a:rPr lang="en-US" err="1"/>
              <a:t>pievieno</a:t>
            </a:r>
            <a:r>
              <a:rPr lang="en-US"/>
              <a:t> </a:t>
            </a:r>
            <a:r>
              <a:rPr lang="en-US" err="1"/>
              <a:t>ēkas</a:t>
            </a:r>
            <a:r>
              <a:rPr lang="en-US"/>
              <a:t> </a:t>
            </a:r>
            <a:r>
              <a:rPr lang="en-US" err="1"/>
              <a:t>konservācijas</a:t>
            </a:r>
            <a:r>
              <a:rPr lang="en-US"/>
              <a:t> </a:t>
            </a:r>
            <a:r>
              <a:rPr lang="en-US" err="1"/>
              <a:t>darbu</a:t>
            </a:r>
            <a:r>
              <a:rPr lang="en-US"/>
              <a:t> </a:t>
            </a:r>
            <a:r>
              <a:rPr lang="en-US" err="1"/>
              <a:t>veikšanas</a:t>
            </a:r>
            <a:r>
              <a:rPr lang="en-US"/>
              <a:t> </a:t>
            </a:r>
            <a:r>
              <a:rPr lang="en-US" err="1"/>
              <a:t>projektu</a:t>
            </a:r>
            <a:r>
              <a:rPr lang="en-US"/>
              <a:t> (</a:t>
            </a:r>
            <a:r>
              <a:rPr lang="en-US" err="1"/>
              <a:t>skaidrojošu</a:t>
            </a:r>
            <a:r>
              <a:rPr lang="en-US"/>
              <a:t> </a:t>
            </a:r>
            <a:r>
              <a:rPr lang="en-US" err="1"/>
              <a:t>aprakstu</a:t>
            </a:r>
            <a:r>
              <a:rPr lang="en-US"/>
              <a:t> un </a:t>
            </a:r>
            <a:r>
              <a:rPr lang="en-US" err="1"/>
              <a:t>risinājumus</a:t>
            </a:r>
            <a:r>
              <a:rPr lang="en-US"/>
              <a:t>) un </a:t>
            </a:r>
            <a:r>
              <a:rPr lang="en-US" err="1"/>
              <a:t>darbu</a:t>
            </a:r>
            <a:r>
              <a:rPr lang="en-US"/>
              <a:t> </a:t>
            </a:r>
            <a:r>
              <a:rPr lang="en-US" err="1"/>
              <a:t>organizēšanas</a:t>
            </a:r>
            <a:r>
              <a:rPr lang="en-US"/>
              <a:t> </a:t>
            </a:r>
            <a:r>
              <a:rPr lang="en-US" err="1"/>
              <a:t>projektu</a:t>
            </a:r>
            <a:r>
              <a:rPr lang="en-US"/>
              <a:t>.</a:t>
            </a:r>
          </a:p>
          <a:p>
            <a:pPr>
              <a:lnSpc>
                <a:spcPct val="90000"/>
              </a:lnSpc>
              <a:spcBef>
                <a:spcPts val="1000"/>
              </a:spcBef>
            </a:pPr>
            <a:endParaRPr lang="en-US"/>
          </a:p>
          <a:p>
            <a:r>
              <a:rPr lang="en-US" b="1" err="1"/>
              <a:t>Nojaukšana</a:t>
            </a:r>
            <a:endParaRPr lang="en-US" err="1"/>
          </a:p>
          <a:p>
            <a:r>
              <a:rPr lang="en-US" err="1"/>
              <a:t>būvdarbi</a:t>
            </a:r>
            <a:r>
              <a:rPr lang="en-US"/>
              <a:t>, kuru </a:t>
            </a:r>
            <a:r>
              <a:rPr lang="en-US" err="1"/>
              <a:t>rezultātā</a:t>
            </a:r>
            <a:r>
              <a:rPr lang="en-US"/>
              <a:t> </a:t>
            </a:r>
            <a:r>
              <a:rPr lang="en-US" err="1"/>
              <a:t>būve</a:t>
            </a:r>
            <a:r>
              <a:rPr lang="en-US"/>
              <a:t> </a:t>
            </a:r>
            <a:r>
              <a:rPr lang="en-US" err="1"/>
              <a:t>beidz</a:t>
            </a:r>
            <a:r>
              <a:rPr lang="en-US"/>
              <a:t> </a:t>
            </a:r>
            <a:r>
              <a:rPr lang="en-US" err="1"/>
              <a:t>pastāvēt</a:t>
            </a:r>
            <a:endParaRPr lang="en-US">
              <a:cs typeface="Calibri"/>
            </a:endParaRPr>
          </a:p>
          <a:p>
            <a:pPr>
              <a:lnSpc>
                <a:spcPct val="90000"/>
              </a:lnSpc>
              <a:spcBef>
                <a:spcPts val="1000"/>
              </a:spcBef>
            </a:pPr>
            <a:r>
              <a:rPr lang="en-US"/>
              <a:t>I </a:t>
            </a:r>
            <a:r>
              <a:rPr lang="en-US" err="1"/>
              <a:t>grupas</a:t>
            </a:r>
            <a:r>
              <a:rPr lang="en-US"/>
              <a:t> </a:t>
            </a:r>
            <a:r>
              <a:rPr lang="en-US" err="1"/>
              <a:t>ēkas</a:t>
            </a:r>
            <a:r>
              <a:rPr lang="en-US"/>
              <a:t> </a:t>
            </a:r>
            <a:r>
              <a:rPr lang="en-US" err="1"/>
              <a:t>nojaukšana</a:t>
            </a:r>
            <a:r>
              <a:rPr lang="en-US"/>
              <a:t> </a:t>
            </a:r>
            <a:r>
              <a:rPr lang="en-US" err="1"/>
              <a:t>vai</a:t>
            </a:r>
            <a:r>
              <a:rPr lang="en-US"/>
              <a:t> II </a:t>
            </a:r>
            <a:r>
              <a:rPr lang="en-US" err="1"/>
              <a:t>grupas</a:t>
            </a:r>
            <a:r>
              <a:rPr lang="en-US"/>
              <a:t> </a:t>
            </a:r>
            <a:r>
              <a:rPr lang="en-US" err="1"/>
              <a:t>palīgēkas</a:t>
            </a:r>
            <a:r>
              <a:rPr lang="en-US"/>
              <a:t> </a:t>
            </a:r>
            <a:r>
              <a:rPr lang="en-US" err="1"/>
              <a:t>nojaukšana</a:t>
            </a:r>
            <a:r>
              <a:rPr lang="en-US"/>
              <a:t> - </a:t>
            </a:r>
            <a:r>
              <a:rPr lang="en-US" err="1"/>
              <a:t>Paziņojums</a:t>
            </a:r>
            <a:r>
              <a:rPr lang="en-US"/>
              <a:t> par </a:t>
            </a:r>
            <a:r>
              <a:rPr lang="en-US" err="1"/>
              <a:t>būvniecību</a:t>
            </a:r>
            <a:endParaRPr lang="en-US" err="1">
              <a:cs typeface="Calibri"/>
            </a:endParaRPr>
          </a:p>
          <a:p>
            <a:pPr>
              <a:lnSpc>
                <a:spcPct val="90000"/>
              </a:lnSpc>
              <a:spcBef>
                <a:spcPts val="1000"/>
              </a:spcBef>
            </a:pPr>
            <a:r>
              <a:rPr lang="en-US"/>
              <a:t>II </a:t>
            </a:r>
            <a:r>
              <a:rPr lang="en-US" err="1"/>
              <a:t>vai</a:t>
            </a:r>
            <a:r>
              <a:rPr lang="en-US"/>
              <a:t> III </a:t>
            </a:r>
            <a:r>
              <a:rPr lang="en-US" err="1"/>
              <a:t>grupas</a:t>
            </a:r>
            <a:r>
              <a:rPr lang="en-US"/>
              <a:t> </a:t>
            </a:r>
            <a:r>
              <a:rPr lang="en-US" err="1"/>
              <a:t>ēkas</a:t>
            </a:r>
            <a:r>
              <a:rPr lang="en-US"/>
              <a:t> </a:t>
            </a:r>
            <a:r>
              <a:rPr lang="en-US" err="1"/>
              <a:t>nojaukšana</a:t>
            </a:r>
            <a:r>
              <a:rPr lang="en-US"/>
              <a:t> - </a:t>
            </a:r>
            <a:r>
              <a:rPr lang="en-US" err="1"/>
              <a:t>Paskaidrojuma</a:t>
            </a:r>
            <a:r>
              <a:rPr lang="en-US"/>
              <a:t> </a:t>
            </a:r>
            <a:r>
              <a:rPr lang="en-US" err="1"/>
              <a:t>raksts</a:t>
            </a:r>
            <a:endParaRPr lang="en-US">
              <a:cs typeface="Calibri"/>
            </a:endParaRPr>
          </a:p>
        </p:txBody>
      </p:sp>
      <p:sp>
        <p:nvSpPr>
          <p:cNvPr id="4" name="Slide Number Placeholder 3"/>
          <p:cNvSpPr>
            <a:spLocks noGrp="1"/>
          </p:cNvSpPr>
          <p:nvPr>
            <p:ph type="sldNum" sz="quarter" idx="5"/>
          </p:nvPr>
        </p:nvSpPr>
        <p:spPr/>
        <p:txBody>
          <a:bodyPr/>
          <a:lstStyle/>
          <a:p>
            <a:fld id="{4A608D30-51D5-4434-8A74-401C909CFEB7}" type="slidenum">
              <a:rPr lang="lv-LV" smtClean="0"/>
              <a:pPr/>
              <a:t>11</a:t>
            </a:fld>
            <a:endParaRPr lang="lv-LV"/>
          </a:p>
        </p:txBody>
      </p:sp>
    </p:spTree>
    <p:extLst>
      <p:ext uri="{BB962C8B-B14F-4D97-AF65-F5344CB8AC3E}">
        <p14:creationId xmlns:p14="http://schemas.microsoft.com/office/powerpoint/2010/main" val="3904832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38AB8787-F646-4501-A862-F1D6D30A721F}" type="datetime1">
              <a:rPr lang="lv-LV" smtClean="0"/>
              <a:pPr/>
              <a:t>17.07.2023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2F832BF-1DDA-4BBE-B340-68BC40090DFC}" type="slidenum">
              <a:rPr lang="lv-LV" smtClean="0"/>
              <a:pPr/>
              <a:t>‹#›</a:t>
            </a:fld>
            <a:endParaRPr lang="lv-LV"/>
          </a:p>
        </p:txBody>
      </p:sp>
    </p:spTree>
    <p:extLst>
      <p:ext uri="{BB962C8B-B14F-4D97-AF65-F5344CB8AC3E}">
        <p14:creationId xmlns:p14="http://schemas.microsoft.com/office/powerpoint/2010/main" val="3081544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E1BE0838-AB40-445A-8FC9-6EDEF8F03368}" type="datetime1">
              <a:rPr lang="lv-LV" smtClean="0"/>
              <a:pPr/>
              <a:t>17.07.2023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2F832BF-1DDA-4BBE-B340-68BC40090DFC}" type="slidenum">
              <a:rPr lang="lv-LV" smtClean="0"/>
              <a:pPr/>
              <a:t>‹#›</a:t>
            </a:fld>
            <a:endParaRPr lang="lv-LV"/>
          </a:p>
        </p:txBody>
      </p:sp>
    </p:spTree>
    <p:extLst>
      <p:ext uri="{BB962C8B-B14F-4D97-AF65-F5344CB8AC3E}">
        <p14:creationId xmlns:p14="http://schemas.microsoft.com/office/powerpoint/2010/main" val="406122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337037D5-4EB0-43AD-BF5D-E6BAFFED9260}" type="datetime1">
              <a:rPr lang="lv-LV" smtClean="0"/>
              <a:pPr/>
              <a:t>17.07.2023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2F832BF-1DDA-4BBE-B340-68BC40090DFC}" type="slidenum">
              <a:rPr lang="lv-LV" smtClean="0"/>
              <a:pPr/>
              <a:t>‹#›</a:t>
            </a:fld>
            <a:endParaRPr lang="lv-LV"/>
          </a:p>
        </p:txBody>
      </p:sp>
    </p:spTree>
    <p:extLst>
      <p:ext uri="{BB962C8B-B14F-4D97-AF65-F5344CB8AC3E}">
        <p14:creationId xmlns:p14="http://schemas.microsoft.com/office/powerpoint/2010/main" val="287874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852" y="-18612"/>
            <a:ext cx="10515600" cy="1325563"/>
          </a:xfrm>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9F5930D3-BF83-4C79-98B4-D60E3BBFDE96}" type="datetime1">
              <a:rPr lang="lv-LV" smtClean="0"/>
              <a:pPr/>
              <a:t>17.07.2023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a:xfrm>
            <a:off x="8610600" y="6195575"/>
            <a:ext cx="2743200" cy="365125"/>
          </a:xfrm>
        </p:spPr>
        <p:txBody>
          <a:bodyPr/>
          <a:lstStyle/>
          <a:p>
            <a:fld id="{32F832BF-1DDA-4BBE-B340-68BC40090DFC}" type="slidenum">
              <a:rPr lang="lv-LV" smtClean="0"/>
              <a:pPr/>
              <a:t>‹#›</a:t>
            </a:fld>
            <a:endParaRPr lang="lv-LV"/>
          </a:p>
        </p:txBody>
      </p:sp>
      <p:pic>
        <p:nvPicPr>
          <p:cNvPr id="7" name="Picture 6"/>
          <p:cNvPicPr>
            <a:picLocks noChangeAspect="1"/>
          </p:cNvPicPr>
          <p:nvPr userDrawn="1"/>
        </p:nvPicPr>
        <p:blipFill rotWithShape="1">
          <a:blip r:embed="rId2" cstate="print"/>
          <a:srcRect l="42765" t="13473" r="28727" b="56141"/>
          <a:stretch/>
        </p:blipFill>
        <p:spPr>
          <a:xfrm>
            <a:off x="0" y="0"/>
            <a:ext cx="2384083" cy="1588168"/>
          </a:xfrm>
          <a:prstGeom prst="rect">
            <a:avLst/>
          </a:prstGeom>
        </p:spPr>
      </p:pic>
    </p:spTree>
    <p:extLst>
      <p:ext uri="{BB962C8B-B14F-4D97-AF65-F5344CB8AC3E}">
        <p14:creationId xmlns:p14="http://schemas.microsoft.com/office/powerpoint/2010/main" val="338330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8AAB1E-907C-45A2-99A7-64E5F03267B4}" type="datetime1">
              <a:rPr lang="lv-LV" smtClean="0"/>
              <a:pPr/>
              <a:t>17.07.2023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2F832BF-1DDA-4BBE-B340-68BC40090DFC}" type="slidenum">
              <a:rPr lang="lv-LV" smtClean="0"/>
              <a:pPr/>
              <a:t>‹#›</a:t>
            </a:fld>
            <a:endParaRPr lang="lv-LV"/>
          </a:p>
        </p:txBody>
      </p:sp>
    </p:spTree>
    <p:extLst>
      <p:ext uri="{BB962C8B-B14F-4D97-AF65-F5344CB8AC3E}">
        <p14:creationId xmlns:p14="http://schemas.microsoft.com/office/powerpoint/2010/main" val="3847722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0AB64563-D0C8-403D-86B6-93AAB89E2093}" type="datetime1">
              <a:rPr lang="lv-LV" smtClean="0"/>
              <a:pPr/>
              <a:t>17.07.2023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2F832BF-1DDA-4BBE-B340-68BC40090DFC}" type="slidenum">
              <a:rPr lang="lv-LV" smtClean="0"/>
              <a:pPr/>
              <a:t>‹#›</a:t>
            </a:fld>
            <a:endParaRPr lang="lv-LV"/>
          </a:p>
        </p:txBody>
      </p:sp>
    </p:spTree>
    <p:extLst>
      <p:ext uri="{BB962C8B-B14F-4D97-AF65-F5344CB8AC3E}">
        <p14:creationId xmlns:p14="http://schemas.microsoft.com/office/powerpoint/2010/main" val="3855919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8FE4E601-96AB-4EB3-AEC6-BED519576316}" type="datetime1">
              <a:rPr lang="lv-LV" smtClean="0"/>
              <a:pPr/>
              <a:t>17.07.2023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32F832BF-1DDA-4BBE-B340-68BC40090DFC}" type="slidenum">
              <a:rPr lang="lv-LV" smtClean="0"/>
              <a:pPr/>
              <a:t>‹#›</a:t>
            </a:fld>
            <a:endParaRPr lang="lv-LV"/>
          </a:p>
        </p:txBody>
      </p:sp>
    </p:spTree>
    <p:extLst>
      <p:ext uri="{BB962C8B-B14F-4D97-AF65-F5344CB8AC3E}">
        <p14:creationId xmlns:p14="http://schemas.microsoft.com/office/powerpoint/2010/main" val="120391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CF7F5189-6390-43DF-9E13-92987D68E0F4}" type="datetime1">
              <a:rPr lang="lv-LV" smtClean="0"/>
              <a:pPr/>
              <a:t>17.07.2023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32F832BF-1DDA-4BBE-B340-68BC40090DFC}" type="slidenum">
              <a:rPr lang="lv-LV" smtClean="0"/>
              <a:pPr/>
              <a:t>‹#›</a:t>
            </a:fld>
            <a:endParaRPr lang="lv-LV"/>
          </a:p>
        </p:txBody>
      </p:sp>
    </p:spTree>
    <p:extLst>
      <p:ext uri="{BB962C8B-B14F-4D97-AF65-F5344CB8AC3E}">
        <p14:creationId xmlns:p14="http://schemas.microsoft.com/office/powerpoint/2010/main" val="411466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D8BAB2-C859-4B1F-9806-937E6554A032}" type="datetime1">
              <a:rPr lang="lv-LV" smtClean="0"/>
              <a:pPr/>
              <a:t>17.07.2023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32F832BF-1DDA-4BBE-B340-68BC40090DFC}" type="slidenum">
              <a:rPr lang="lv-LV" smtClean="0"/>
              <a:pPr/>
              <a:t>‹#›</a:t>
            </a:fld>
            <a:endParaRPr lang="lv-LV"/>
          </a:p>
        </p:txBody>
      </p:sp>
    </p:spTree>
    <p:extLst>
      <p:ext uri="{BB962C8B-B14F-4D97-AF65-F5344CB8AC3E}">
        <p14:creationId xmlns:p14="http://schemas.microsoft.com/office/powerpoint/2010/main" val="54533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56D43D-D335-4095-8404-1DFADA601DD6}" type="datetime1">
              <a:rPr lang="lv-LV" smtClean="0"/>
              <a:pPr/>
              <a:t>17.07.2023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2F832BF-1DDA-4BBE-B340-68BC40090DFC}" type="slidenum">
              <a:rPr lang="lv-LV" smtClean="0"/>
              <a:pPr/>
              <a:t>‹#›</a:t>
            </a:fld>
            <a:endParaRPr lang="lv-LV"/>
          </a:p>
        </p:txBody>
      </p:sp>
    </p:spTree>
    <p:extLst>
      <p:ext uri="{BB962C8B-B14F-4D97-AF65-F5344CB8AC3E}">
        <p14:creationId xmlns:p14="http://schemas.microsoft.com/office/powerpoint/2010/main" val="387157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0B4A98-A2CD-4EC6-8246-94F35604F3ED}" type="datetime1">
              <a:rPr lang="lv-LV" smtClean="0"/>
              <a:pPr/>
              <a:t>17.07.2023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2F832BF-1DDA-4BBE-B340-68BC40090DFC}" type="slidenum">
              <a:rPr lang="lv-LV" smtClean="0"/>
              <a:pPr/>
              <a:t>‹#›</a:t>
            </a:fld>
            <a:endParaRPr lang="lv-LV"/>
          </a:p>
        </p:txBody>
      </p:sp>
    </p:spTree>
    <p:extLst>
      <p:ext uri="{BB962C8B-B14F-4D97-AF65-F5344CB8AC3E}">
        <p14:creationId xmlns:p14="http://schemas.microsoft.com/office/powerpoint/2010/main" val="88693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2B8DA-DF14-4BB5-88A7-B72992F525C8}" type="datetime1">
              <a:rPr lang="lv-LV" smtClean="0"/>
              <a:pPr/>
              <a:t>17.07.2023</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F832BF-1DDA-4BBE-B340-68BC40090DFC}" type="slidenum">
              <a:rPr lang="lv-LV" smtClean="0"/>
              <a:pPr/>
              <a:t>‹#›</a:t>
            </a:fld>
            <a:endParaRPr lang="lv-LV"/>
          </a:p>
        </p:txBody>
      </p:sp>
    </p:spTree>
    <p:extLst>
      <p:ext uri="{BB962C8B-B14F-4D97-AF65-F5344CB8AC3E}">
        <p14:creationId xmlns:p14="http://schemas.microsoft.com/office/powerpoint/2010/main" val="2496402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a:xfrm>
            <a:off x="8718755" y="6146216"/>
            <a:ext cx="2743200" cy="365125"/>
          </a:xfrm>
        </p:spPr>
        <p:txBody>
          <a:bodyPr/>
          <a:lstStyle/>
          <a:p>
            <a:fld id="{32F832BF-1DDA-4BBE-B340-68BC40090DFC}" type="slidenum">
              <a:rPr lang="lv-LV" smtClean="0"/>
              <a:pPr/>
              <a:t>1</a:t>
            </a:fld>
            <a:endParaRPr lang="lv-LV"/>
          </a:p>
        </p:txBody>
      </p:sp>
      <p:pic>
        <p:nvPicPr>
          <p:cNvPr id="6" name="Picture 5"/>
          <p:cNvPicPr>
            <a:picLocks noChangeAspect="1"/>
          </p:cNvPicPr>
          <p:nvPr/>
        </p:nvPicPr>
        <p:blipFill rotWithShape="1">
          <a:blip r:embed="rId3" cstate="print"/>
          <a:srcRect l="42765" t="13473" r="28727" b="56141"/>
          <a:stretch/>
        </p:blipFill>
        <p:spPr>
          <a:xfrm>
            <a:off x="4264663" y="0"/>
            <a:ext cx="3672454" cy="2446421"/>
          </a:xfrm>
          <a:prstGeom prst="rect">
            <a:avLst/>
          </a:prstGeom>
        </p:spPr>
      </p:pic>
      <p:sp>
        <p:nvSpPr>
          <p:cNvPr id="5" name="Text Placeholder 2"/>
          <p:cNvSpPr txBox="1">
            <a:spLocks/>
          </p:cNvSpPr>
          <p:nvPr/>
        </p:nvSpPr>
        <p:spPr>
          <a:xfrm>
            <a:off x="1394234" y="5295504"/>
            <a:ext cx="9823010" cy="1215837"/>
          </a:xfrm>
          <a:prstGeom prst="rect">
            <a:avLst/>
          </a:prstGeom>
        </p:spPr>
        <p:txBody>
          <a:bodyPr vert="horz" lIns="91440" tIns="45720" rIns="91440" bIns="45720" rtlCol="0" anchor="ctr">
            <a:noAutofit/>
          </a:bodyPr>
          <a:lstStyle>
            <a:defPPr>
              <a:defRPr lang="lv-LV"/>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lv-LV" sz="2000">
                <a:solidFill>
                  <a:schemeClr val="tx1"/>
                </a:solidFill>
              </a:rPr>
              <a:t>Būvdarbu kontroles departamenta</a:t>
            </a:r>
          </a:p>
          <a:p>
            <a:pPr algn="r"/>
            <a:r>
              <a:rPr lang="lv-LV" sz="2000">
                <a:solidFill>
                  <a:schemeClr val="tx1"/>
                </a:solidFill>
              </a:rPr>
              <a:t>Būvju ekspluatācijas kontroles nodaļas </a:t>
            </a:r>
            <a:endParaRPr lang="lv-LV" sz="2000">
              <a:solidFill>
                <a:schemeClr val="tx1"/>
              </a:solidFill>
              <a:cs typeface="Calibri"/>
            </a:endParaRPr>
          </a:p>
          <a:p>
            <a:pPr algn="r"/>
            <a:r>
              <a:rPr lang="lv-LV" sz="2000">
                <a:solidFill>
                  <a:schemeClr val="tx1"/>
                </a:solidFill>
              </a:rPr>
              <a:t>inspektors </a:t>
            </a:r>
            <a:r>
              <a:rPr lang="lv-LV" sz="2000" b="1">
                <a:solidFill>
                  <a:schemeClr val="tx1"/>
                </a:solidFill>
              </a:rPr>
              <a:t>Ralfs Kārkliņš</a:t>
            </a:r>
            <a:endParaRPr lang="lv-LV" sz="2000" b="1">
              <a:solidFill>
                <a:schemeClr val="tx1"/>
              </a:solidFill>
              <a:cs typeface="Calibri"/>
            </a:endParaRPr>
          </a:p>
          <a:p>
            <a:pPr algn="r"/>
            <a:endParaRPr lang="lv-LV" sz="1600">
              <a:solidFill>
                <a:schemeClr val="tx1"/>
              </a:solidFill>
              <a:cs typeface="Calibri"/>
            </a:endParaRPr>
          </a:p>
          <a:p>
            <a:pPr algn="r"/>
            <a:endParaRPr lang="lv-LV" sz="1600">
              <a:solidFill>
                <a:schemeClr val="tx1"/>
              </a:solidFill>
            </a:endParaRPr>
          </a:p>
        </p:txBody>
      </p:sp>
      <p:sp>
        <p:nvSpPr>
          <p:cNvPr id="7" name="TextBox 6">
            <a:extLst>
              <a:ext uri="{FF2B5EF4-FFF2-40B4-BE49-F238E27FC236}">
                <a16:creationId xmlns:a16="http://schemas.microsoft.com/office/drawing/2014/main" id="{580D16C2-1821-42F1-AA5D-0D86D166113B}"/>
              </a:ext>
            </a:extLst>
          </p:cNvPr>
          <p:cNvSpPr txBox="1"/>
          <p:nvPr/>
        </p:nvSpPr>
        <p:spPr>
          <a:xfrm>
            <a:off x="1524000" y="3132500"/>
            <a:ext cx="9144000" cy="954107"/>
          </a:xfrm>
          <a:prstGeom prst="rect">
            <a:avLst/>
          </a:prstGeom>
          <a:noFill/>
        </p:spPr>
        <p:txBody>
          <a:bodyPr wrap="square" rtlCol="0">
            <a:spAutoFit/>
          </a:bodyPr>
          <a:lstStyle/>
          <a:p>
            <a:pPr algn="ctr"/>
            <a:r>
              <a:rPr lang="lv-LV" sz="2800" b="1" dirty="0"/>
              <a:t>Ēkas īpašnieka rīcība ēkas mehāniskās stiprības un stabilitātes nodrošināšanai</a:t>
            </a:r>
          </a:p>
        </p:txBody>
      </p:sp>
    </p:spTree>
    <p:extLst>
      <p:ext uri="{BB962C8B-B14F-4D97-AF65-F5344CB8AC3E}">
        <p14:creationId xmlns:p14="http://schemas.microsoft.com/office/powerpoint/2010/main" val="54371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A2938-9D34-4368-AE32-F34C161B6BEB}"/>
              </a:ext>
            </a:extLst>
          </p:cNvPr>
          <p:cNvSpPr>
            <a:spLocks noGrp="1"/>
          </p:cNvSpPr>
          <p:nvPr>
            <p:ph type="title"/>
          </p:nvPr>
        </p:nvSpPr>
        <p:spPr>
          <a:xfrm>
            <a:off x="2359742" y="-892"/>
            <a:ext cx="9836361" cy="1462302"/>
          </a:xfrm>
        </p:spPr>
        <p:txBody>
          <a:bodyPr>
            <a:normAutofit/>
          </a:bodyPr>
          <a:lstStyle/>
          <a:p>
            <a:r>
              <a:rPr lang="lv-LV" sz="4000">
                <a:ea typeface="+mj-lt"/>
                <a:cs typeface="+mj-lt"/>
              </a:rPr>
              <a:t>Ēkas tehniskais stāvoklis</a:t>
            </a:r>
          </a:p>
        </p:txBody>
      </p:sp>
      <p:sp>
        <p:nvSpPr>
          <p:cNvPr id="4" name="Slide Number Placeholder 3">
            <a:extLst>
              <a:ext uri="{FF2B5EF4-FFF2-40B4-BE49-F238E27FC236}">
                <a16:creationId xmlns:a16="http://schemas.microsoft.com/office/drawing/2014/main" id="{7D3043A4-3E0F-4F26-BEC4-1A4BA2462D4B}"/>
              </a:ext>
            </a:extLst>
          </p:cNvPr>
          <p:cNvSpPr>
            <a:spLocks noGrp="1"/>
          </p:cNvSpPr>
          <p:nvPr>
            <p:ph type="sldNum" sz="quarter" idx="12"/>
          </p:nvPr>
        </p:nvSpPr>
        <p:spPr/>
        <p:txBody>
          <a:bodyPr/>
          <a:lstStyle/>
          <a:p>
            <a:fld id="{32F832BF-1DDA-4BBE-B340-68BC40090DFC}" type="slidenum">
              <a:rPr lang="lv-LV" smtClean="0"/>
              <a:pPr/>
              <a:t>10</a:t>
            </a:fld>
            <a:endParaRPr lang="lv-LV"/>
          </a:p>
        </p:txBody>
      </p:sp>
      <p:pic>
        <p:nvPicPr>
          <p:cNvPr id="3" name="Picture 4">
            <a:extLst>
              <a:ext uri="{FF2B5EF4-FFF2-40B4-BE49-F238E27FC236}">
                <a16:creationId xmlns:a16="http://schemas.microsoft.com/office/drawing/2014/main" id="{1BD6354F-A407-9841-0002-A0344D38DEF5}"/>
              </a:ext>
            </a:extLst>
          </p:cNvPr>
          <p:cNvPicPr>
            <a:picLocks noChangeAspect="1"/>
          </p:cNvPicPr>
          <p:nvPr/>
        </p:nvPicPr>
        <p:blipFill>
          <a:blip r:embed="rId3"/>
          <a:stretch>
            <a:fillRect/>
          </a:stretch>
        </p:blipFill>
        <p:spPr>
          <a:xfrm>
            <a:off x="378940" y="1401793"/>
            <a:ext cx="4926227" cy="4919386"/>
          </a:xfrm>
          <a:prstGeom prst="rect">
            <a:avLst/>
          </a:prstGeom>
        </p:spPr>
      </p:pic>
      <p:pic>
        <p:nvPicPr>
          <p:cNvPr id="6" name="Picture 6">
            <a:extLst>
              <a:ext uri="{FF2B5EF4-FFF2-40B4-BE49-F238E27FC236}">
                <a16:creationId xmlns:a16="http://schemas.microsoft.com/office/drawing/2014/main" id="{840972DC-B584-3BDF-21BC-F70679CFC874}"/>
              </a:ext>
            </a:extLst>
          </p:cNvPr>
          <p:cNvPicPr>
            <a:picLocks noChangeAspect="1"/>
          </p:cNvPicPr>
          <p:nvPr/>
        </p:nvPicPr>
        <p:blipFill>
          <a:blip r:embed="rId4"/>
          <a:stretch>
            <a:fillRect/>
          </a:stretch>
        </p:blipFill>
        <p:spPr>
          <a:xfrm>
            <a:off x="5072744" y="1605643"/>
            <a:ext cx="6281056" cy="4724399"/>
          </a:xfrm>
          <a:prstGeom prst="rect">
            <a:avLst/>
          </a:prstGeom>
        </p:spPr>
      </p:pic>
      <p:sp>
        <p:nvSpPr>
          <p:cNvPr id="7" name="Oval 6">
            <a:extLst>
              <a:ext uri="{FF2B5EF4-FFF2-40B4-BE49-F238E27FC236}">
                <a16:creationId xmlns:a16="http://schemas.microsoft.com/office/drawing/2014/main" id="{C7DD68F2-F48A-3826-049D-877117122074}"/>
              </a:ext>
            </a:extLst>
          </p:cNvPr>
          <p:cNvSpPr/>
          <p:nvPr/>
        </p:nvSpPr>
        <p:spPr>
          <a:xfrm>
            <a:off x="5471886" y="954314"/>
            <a:ext cx="5208209" cy="4821161"/>
          </a:xfrm>
          <a:prstGeom prst="ellips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D516455-8091-4930-A8EF-CCB364CDE996}"/>
              </a:ext>
            </a:extLst>
          </p:cNvPr>
          <p:cNvSpPr/>
          <p:nvPr/>
        </p:nvSpPr>
        <p:spPr>
          <a:xfrm>
            <a:off x="9428389" y="2407104"/>
            <a:ext cx="914400" cy="914400"/>
          </a:xfrm>
          <a:prstGeom prst="ellipse">
            <a:avLst/>
          </a:prstGeom>
          <a:noFill/>
          <a:ln w="57150">
            <a:solidFill>
              <a:srgbClr val="AD6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0E9537F-08A7-7A42-4335-14D62696B4B7}"/>
              </a:ext>
            </a:extLst>
          </p:cNvPr>
          <p:cNvSpPr/>
          <p:nvPr/>
        </p:nvSpPr>
        <p:spPr>
          <a:xfrm>
            <a:off x="8852807" y="3692979"/>
            <a:ext cx="914400" cy="914400"/>
          </a:xfrm>
          <a:prstGeom prst="ellipse">
            <a:avLst/>
          </a:prstGeom>
          <a:noFill/>
          <a:ln w="57150">
            <a:solidFill>
              <a:srgbClr val="B43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719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39018-B621-3F88-D187-5FF5C88198DA}"/>
              </a:ext>
            </a:extLst>
          </p:cNvPr>
          <p:cNvSpPr>
            <a:spLocks noGrp="1"/>
          </p:cNvSpPr>
          <p:nvPr>
            <p:ph type="title"/>
          </p:nvPr>
        </p:nvSpPr>
        <p:spPr>
          <a:xfrm>
            <a:off x="2333761" y="-3219"/>
            <a:ext cx="9861357" cy="1471805"/>
          </a:xfrm>
        </p:spPr>
        <p:txBody>
          <a:bodyPr/>
          <a:lstStyle/>
          <a:p>
            <a:r>
              <a:rPr lang="en-US">
                <a:ea typeface="+mj-lt"/>
                <a:cs typeface="+mj-lt"/>
              </a:rPr>
              <a:t>                              </a:t>
            </a:r>
            <a:r>
              <a:rPr lang="en-US" sz="4000">
                <a:ea typeface="+mj-lt"/>
                <a:cs typeface="+mj-lt"/>
              </a:rPr>
              <a:t>  </a:t>
            </a:r>
            <a:r>
              <a:rPr lang="en-US" sz="4000" err="1">
                <a:ea typeface="+mj-lt"/>
                <a:cs typeface="+mj-lt"/>
              </a:rPr>
              <a:t>Grausts</a:t>
            </a:r>
            <a:endParaRPr lang="en-US" sz="4000" err="1">
              <a:cs typeface="Calibri Light"/>
            </a:endParaRPr>
          </a:p>
        </p:txBody>
      </p:sp>
      <p:sp>
        <p:nvSpPr>
          <p:cNvPr id="3" name="Content Placeholder 2">
            <a:extLst>
              <a:ext uri="{FF2B5EF4-FFF2-40B4-BE49-F238E27FC236}">
                <a16:creationId xmlns:a16="http://schemas.microsoft.com/office/drawing/2014/main" id="{807EFEAA-902C-9C7F-7D45-67C489106A9D}"/>
              </a:ext>
            </a:extLst>
          </p:cNvPr>
          <p:cNvSpPr>
            <a:spLocks noGrp="1"/>
          </p:cNvSpPr>
          <p:nvPr>
            <p:ph idx="1"/>
          </p:nvPr>
        </p:nvSpPr>
        <p:spPr>
          <a:xfrm>
            <a:off x="2330168" y="2346075"/>
            <a:ext cx="9430728" cy="3852166"/>
          </a:xfrm>
        </p:spPr>
        <p:txBody>
          <a:bodyPr vert="horz" lIns="91440" tIns="45720" rIns="91440" bIns="45720" rtlCol="0" anchor="t">
            <a:normAutofit lnSpcReduction="10000"/>
          </a:bodyPr>
          <a:lstStyle/>
          <a:p>
            <a:pPr marL="0" indent="0" algn="ctr">
              <a:buNone/>
            </a:pPr>
            <a:endParaRPr lang="en-US">
              <a:ea typeface="+mn-lt"/>
              <a:cs typeface="Calibri"/>
            </a:endParaRPr>
          </a:p>
          <a:p>
            <a:pPr marL="0" indent="0" algn="ctr">
              <a:buNone/>
            </a:pPr>
            <a:r>
              <a:rPr lang="en-US">
                <a:ea typeface="+mn-lt"/>
                <a:cs typeface="Calibri"/>
              </a:rPr>
              <a:t>            </a:t>
            </a:r>
            <a:endParaRPr lang="en-US" err="1">
              <a:ea typeface="Calibri"/>
              <a:cs typeface="Calibri"/>
            </a:endParaRPr>
          </a:p>
          <a:p>
            <a:pPr marL="0" indent="0">
              <a:buNone/>
            </a:pPr>
            <a:endParaRPr lang="en-US">
              <a:ea typeface="Calibri"/>
              <a:cs typeface="Calibri"/>
            </a:endParaRPr>
          </a:p>
          <a:p>
            <a:pPr marL="0" indent="0">
              <a:buNone/>
            </a:pPr>
            <a:r>
              <a:rPr lang="en-US" err="1">
                <a:ea typeface="Calibri"/>
                <a:cs typeface="Calibri"/>
              </a:rPr>
              <a:t>Rīcība</a:t>
            </a:r>
            <a:r>
              <a:rPr lang="en-US">
                <a:ea typeface="Calibri"/>
                <a:cs typeface="Calibri"/>
              </a:rPr>
              <a:t>:</a:t>
            </a:r>
            <a:endParaRPr lang="en-US"/>
          </a:p>
          <a:p>
            <a:pPr marL="457200" indent="-457200"/>
            <a:r>
              <a:rPr lang="en-US" err="1">
                <a:ea typeface="Calibri"/>
                <a:cs typeface="Calibri"/>
              </a:rPr>
              <a:t>ēkas</a:t>
            </a:r>
            <a:r>
              <a:rPr lang="en-US">
                <a:ea typeface="Calibri"/>
                <a:cs typeface="Calibri"/>
              </a:rPr>
              <a:t> </a:t>
            </a:r>
            <a:r>
              <a:rPr lang="en-US" err="1">
                <a:ea typeface="Calibri"/>
                <a:cs typeface="Calibri"/>
              </a:rPr>
              <a:t>norobežošana</a:t>
            </a:r>
            <a:endParaRPr lang="en-US">
              <a:ea typeface="Calibri"/>
              <a:cs typeface="Calibri"/>
            </a:endParaRPr>
          </a:p>
          <a:p>
            <a:pPr marL="457200" indent="-457200"/>
            <a:r>
              <a:rPr lang="en-US" err="1">
                <a:ea typeface="Calibri"/>
                <a:cs typeface="Calibri"/>
              </a:rPr>
              <a:t>trešo</a:t>
            </a:r>
            <a:r>
              <a:rPr lang="en-US">
                <a:ea typeface="Calibri"/>
                <a:cs typeface="Calibri"/>
              </a:rPr>
              <a:t> </a:t>
            </a:r>
            <a:r>
              <a:rPr lang="en-US" err="1">
                <a:ea typeface="Calibri"/>
                <a:cs typeface="Calibri"/>
              </a:rPr>
              <a:t>personu</a:t>
            </a:r>
            <a:r>
              <a:rPr lang="en-US">
                <a:ea typeface="Calibri"/>
                <a:cs typeface="Calibri"/>
              </a:rPr>
              <a:t> </a:t>
            </a:r>
            <a:r>
              <a:rPr lang="en-US" err="1">
                <a:ea typeface="Calibri"/>
                <a:cs typeface="Calibri"/>
              </a:rPr>
              <a:t>piekļuves</a:t>
            </a:r>
            <a:r>
              <a:rPr lang="en-US">
                <a:ea typeface="Calibri"/>
                <a:cs typeface="Calibri"/>
              </a:rPr>
              <a:t> </a:t>
            </a:r>
            <a:r>
              <a:rPr lang="en-US" err="1">
                <a:ea typeface="Calibri"/>
                <a:cs typeface="Calibri"/>
              </a:rPr>
              <a:t>ierobežošana</a:t>
            </a:r>
            <a:endParaRPr lang="en-US">
              <a:ea typeface="Calibri"/>
              <a:cs typeface="Calibri"/>
            </a:endParaRPr>
          </a:p>
          <a:p>
            <a:pPr marL="457200" indent="-457200"/>
            <a:r>
              <a:rPr lang="en-US" err="1">
                <a:ea typeface="Calibri"/>
                <a:cs typeface="Calibri"/>
              </a:rPr>
              <a:t>patstāvīgs</a:t>
            </a:r>
            <a:r>
              <a:rPr lang="en-US">
                <a:ea typeface="Calibri"/>
                <a:cs typeface="Calibri"/>
              </a:rPr>
              <a:t> </a:t>
            </a:r>
            <a:r>
              <a:rPr lang="en-US" err="1">
                <a:ea typeface="Calibri"/>
                <a:cs typeface="Calibri"/>
              </a:rPr>
              <a:t>monitorings</a:t>
            </a:r>
            <a:endParaRPr lang="en-US">
              <a:ea typeface="Calibri"/>
              <a:cs typeface="Calibri"/>
            </a:endParaRPr>
          </a:p>
          <a:p>
            <a:pPr marL="457200" indent="-457200"/>
            <a:r>
              <a:rPr lang="en-US" err="1">
                <a:ea typeface="Calibri"/>
                <a:cs typeface="Calibri"/>
              </a:rPr>
              <a:t>bīstamības</a:t>
            </a:r>
            <a:r>
              <a:rPr lang="en-US">
                <a:ea typeface="+mn-lt"/>
                <a:cs typeface="+mn-lt"/>
              </a:rPr>
              <a:t> </a:t>
            </a:r>
            <a:r>
              <a:rPr lang="en-US" err="1">
                <a:ea typeface="+mn-lt"/>
                <a:cs typeface="+mn-lt"/>
              </a:rPr>
              <a:t>novēršana</a:t>
            </a:r>
            <a:r>
              <a:rPr lang="en-US">
                <a:ea typeface="+mn-lt"/>
                <a:cs typeface="Calibri"/>
              </a:rPr>
              <a:t>,</a:t>
            </a:r>
            <a:r>
              <a:rPr lang="en-US">
                <a:ea typeface="Calibri"/>
                <a:cs typeface="Calibri"/>
              </a:rPr>
              <a:t> </a:t>
            </a:r>
            <a:r>
              <a:rPr lang="en-US" err="1">
                <a:ea typeface="Calibri"/>
                <a:cs typeface="Calibri"/>
              </a:rPr>
              <a:t>konservācija</a:t>
            </a:r>
            <a:r>
              <a:rPr lang="en-US">
                <a:ea typeface="Calibri"/>
                <a:cs typeface="Calibri"/>
              </a:rPr>
              <a:t> </a:t>
            </a:r>
            <a:r>
              <a:rPr lang="en-US" err="1">
                <a:ea typeface="Calibri"/>
                <a:cs typeface="Calibri"/>
              </a:rPr>
              <a:t>vai</a:t>
            </a:r>
            <a:r>
              <a:rPr lang="en-US">
                <a:ea typeface="Calibri"/>
                <a:cs typeface="Calibri"/>
              </a:rPr>
              <a:t> </a:t>
            </a:r>
            <a:r>
              <a:rPr lang="en-US" err="1">
                <a:ea typeface="Calibri"/>
                <a:cs typeface="Calibri"/>
              </a:rPr>
              <a:t>nojaukšana</a:t>
            </a:r>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90ED225F-7DAE-7FBC-124D-93F0F1CF179D}"/>
              </a:ext>
            </a:extLst>
          </p:cNvPr>
          <p:cNvSpPr>
            <a:spLocks noGrp="1"/>
          </p:cNvSpPr>
          <p:nvPr>
            <p:ph type="sldNum" sz="quarter" idx="12"/>
          </p:nvPr>
        </p:nvSpPr>
        <p:spPr/>
        <p:txBody>
          <a:bodyPr/>
          <a:lstStyle/>
          <a:p>
            <a:fld id="{32F832BF-1DDA-4BBE-B340-68BC40090DFC}" type="slidenum">
              <a:rPr lang="lv-LV" smtClean="0"/>
              <a:pPr/>
              <a:t>11</a:t>
            </a:fld>
            <a:endParaRPr lang="lv-LV"/>
          </a:p>
        </p:txBody>
      </p:sp>
      <p:sp>
        <p:nvSpPr>
          <p:cNvPr id="5" name="Arrow: Down 4">
            <a:extLst>
              <a:ext uri="{FF2B5EF4-FFF2-40B4-BE49-F238E27FC236}">
                <a16:creationId xmlns:a16="http://schemas.microsoft.com/office/drawing/2014/main" id="{31C62F3C-261B-FDED-ADA1-7195E3F7801C}"/>
              </a:ext>
            </a:extLst>
          </p:cNvPr>
          <p:cNvSpPr/>
          <p:nvPr/>
        </p:nvSpPr>
        <p:spPr>
          <a:xfrm>
            <a:off x="6644715" y="1321035"/>
            <a:ext cx="1229279" cy="976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0F88232-FDF7-7360-5F7F-CA824304A590}"/>
              </a:ext>
            </a:extLst>
          </p:cNvPr>
          <p:cNvSpPr/>
          <p:nvPr/>
        </p:nvSpPr>
        <p:spPr>
          <a:xfrm>
            <a:off x="3144512" y="2605217"/>
            <a:ext cx="8221001" cy="1091406"/>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cs typeface="Calibri"/>
            </a:endParaRPr>
          </a:p>
          <a:p>
            <a:pPr algn="ctr"/>
            <a:r>
              <a:rPr lang="en-US">
                <a:solidFill>
                  <a:schemeClr val="tx1"/>
                </a:solidFill>
                <a:cs typeface="Calibri"/>
              </a:rPr>
              <a:t> </a:t>
            </a:r>
            <a:r>
              <a:rPr lang="en-US" sz="2800">
                <a:solidFill>
                  <a:schemeClr val="tx1"/>
                </a:solidFill>
                <a:cs typeface="Calibri"/>
              </a:rPr>
              <a:t>Veca un </a:t>
            </a:r>
            <a:r>
              <a:rPr lang="en-US" sz="2800" err="1">
                <a:solidFill>
                  <a:schemeClr val="tx1"/>
                </a:solidFill>
                <a:cs typeface="Calibri"/>
              </a:rPr>
              <a:t>izmantošanai</a:t>
            </a:r>
            <a:r>
              <a:rPr lang="en-US" sz="2800">
                <a:solidFill>
                  <a:schemeClr val="tx1"/>
                </a:solidFill>
                <a:cs typeface="Calibri"/>
              </a:rPr>
              <a:t> </a:t>
            </a:r>
            <a:r>
              <a:rPr lang="en-US" sz="2800" err="1">
                <a:solidFill>
                  <a:schemeClr val="tx1"/>
                </a:solidFill>
                <a:cs typeface="Calibri"/>
              </a:rPr>
              <a:t>nederīga</a:t>
            </a:r>
            <a:r>
              <a:rPr lang="en-US" sz="2800">
                <a:solidFill>
                  <a:schemeClr val="tx1"/>
                </a:solidFill>
                <a:cs typeface="Calibri"/>
              </a:rPr>
              <a:t> </a:t>
            </a:r>
            <a:r>
              <a:rPr lang="en-US" sz="2800" err="1">
                <a:solidFill>
                  <a:schemeClr val="tx1"/>
                </a:solidFill>
                <a:cs typeface="Calibri"/>
              </a:rPr>
              <a:t>celtne</a:t>
            </a:r>
            <a:endParaRPr lang="en-US" sz="2800" err="1">
              <a:solidFill>
                <a:schemeClr val="tx1"/>
              </a:solidFill>
              <a:ea typeface="+mn-lt"/>
              <a:cs typeface="+mn-lt"/>
            </a:endParaRPr>
          </a:p>
          <a:p>
            <a:pPr algn="ctr"/>
            <a:endParaRPr lang="en-US">
              <a:cs typeface="Calibri"/>
            </a:endParaRPr>
          </a:p>
        </p:txBody>
      </p:sp>
      <p:pic>
        <p:nvPicPr>
          <p:cNvPr id="8" name="Picture 9">
            <a:extLst>
              <a:ext uri="{FF2B5EF4-FFF2-40B4-BE49-F238E27FC236}">
                <a16:creationId xmlns:a16="http://schemas.microsoft.com/office/drawing/2014/main" id="{3C998F8E-E0A1-A8B6-49F6-69A20BD8E714}"/>
              </a:ext>
            </a:extLst>
          </p:cNvPr>
          <p:cNvPicPr>
            <a:picLocks noChangeAspect="1"/>
          </p:cNvPicPr>
          <p:nvPr/>
        </p:nvPicPr>
        <p:blipFill>
          <a:blip r:embed="rId3"/>
          <a:stretch>
            <a:fillRect/>
          </a:stretch>
        </p:blipFill>
        <p:spPr>
          <a:xfrm>
            <a:off x="10073664" y="89511"/>
            <a:ext cx="2028825" cy="2028825"/>
          </a:xfrm>
          <a:prstGeom prst="rect">
            <a:avLst/>
          </a:prstGeom>
        </p:spPr>
      </p:pic>
      <p:cxnSp>
        <p:nvCxnSpPr>
          <p:cNvPr id="10" name="Straight Arrow Connector 9">
            <a:extLst>
              <a:ext uri="{FF2B5EF4-FFF2-40B4-BE49-F238E27FC236}">
                <a16:creationId xmlns:a16="http://schemas.microsoft.com/office/drawing/2014/main" id="{7A15A4AF-3226-F91D-071D-28F476A62B8C}"/>
              </a:ext>
            </a:extLst>
          </p:cNvPr>
          <p:cNvCxnSpPr/>
          <p:nvPr/>
        </p:nvCxnSpPr>
        <p:spPr>
          <a:xfrm flipV="1">
            <a:off x="10337798" y="1652953"/>
            <a:ext cx="1230922" cy="976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C159E6F-24B4-6885-D8A1-D9E209EDBC03}"/>
              </a:ext>
            </a:extLst>
          </p:cNvPr>
          <p:cNvSpPr/>
          <p:nvPr/>
        </p:nvSpPr>
        <p:spPr>
          <a:xfrm>
            <a:off x="10646751" y="857982"/>
            <a:ext cx="615461" cy="6643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847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C609D203-8714-DAC3-9EBB-AFE33CC72C9C}"/>
              </a:ext>
            </a:extLst>
          </p:cNvPr>
          <p:cNvPicPr>
            <a:picLocks noChangeAspect="1"/>
          </p:cNvPicPr>
          <p:nvPr/>
        </p:nvPicPr>
        <p:blipFill>
          <a:blip r:embed="rId3"/>
          <a:stretch>
            <a:fillRect/>
          </a:stretch>
        </p:blipFill>
        <p:spPr>
          <a:xfrm>
            <a:off x="7018291" y="1589545"/>
            <a:ext cx="4768242" cy="3550086"/>
          </a:xfrm>
          <a:prstGeom prst="rect">
            <a:avLst/>
          </a:prstGeom>
        </p:spPr>
      </p:pic>
      <p:pic>
        <p:nvPicPr>
          <p:cNvPr id="7" name="Picture 7">
            <a:extLst>
              <a:ext uri="{FF2B5EF4-FFF2-40B4-BE49-F238E27FC236}">
                <a16:creationId xmlns:a16="http://schemas.microsoft.com/office/drawing/2014/main" id="{01B24DC8-837E-858F-827C-62CE9D8A9BC0}"/>
              </a:ext>
            </a:extLst>
          </p:cNvPr>
          <p:cNvPicPr>
            <a:picLocks noChangeAspect="1"/>
          </p:cNvPicPr>
          <p:nvPr/>
        </p:nvPicPr>
        <p:blipFill>
          <a:blip r:embed="rId4"/>
          <a:stretch>
            <a:fillRect/>
          </a:stretch>
        </p:blipFill>
        <p:spPr>
          <a:xfrm>
            <a:off x="458677" y="1594127"/>
            <a:ext cx="4726487" cy="3550084"/>
          </a:xfrm>
          <a:prstGeom prst="rect">
            <a:avLst/>
          </a:prstGeom>
        </p:spPr>
      </p:pic>
      <p:sp>
        <p:nvSpPr>
          <p:cNvPr id="2" name="Title 1">
            <a:extLst>
              <a:ext uri="{FF2B5EF4-FFF2-40B4-BE49-F238E27FC236}">
                <a16:creationId xmlns:a16="http://schemas.microsoft.com/office/drawing/2014/main" id="{38FC0154-7E44-7F56-2A2C-3CCFCD0B99CA}"/>
              </a:ext>
            </a:extLst>
          </p:cNvPr>
          <p:cNvSpPr>
            <a:spLocks noGrp="1"/>
          </p:cNvSpPr>
          <p:nvPr>
            <p:ph type="title"/>
          </p:nvPr>
        </p:nvSpPr>
        <p:spPr>
          <a:xfrm>
            <a:off x="2381208" y="2264"/>
            <a:ext cx="9805791" cy="1461262"/>
          </a:xfrm>
        </p:spPr>
        <p:txBody>
          <a:bodyPr/>
          <a:lstStyle/>
          <a:p>
            <a:r>
              <a:rPr lang="en-US" sz="4000" err="1">
                <a:latin typeface="Calibri Light"/>
                <a:cs typeface="Calibri"/>
              </a:rPr>
              <a:t>Pasākumi</a:t>
            </a:r>
            <a:r>
              <a:rPr lang="en-US" sz="4000">
                <a:latin typeface="Calibri Light"/>
                <a:cs typeface="Calibri"/>
              </a:rPr>
              <a:t> </a:t>
            </a:r>
            <a:r>
              <a:rPr lang="en-US" sz="4000" err="1">
                <a:latin typeface="Calibri Light"/>
                <a:cs typeface="Calibri"/>
              </a:rPr>
              <a:t>lietošanas</a:t>
            </a:r>
            <a:r>
              <a:rPr lang="en-US" sz="4000">
                <a:latin typeface="Calibri Light"/>
                <a:cs typeface="Calibri"/>
              </a:rPr>
              <a:t> </a:t>
            </a:r>
            <a:r>
              <a:rPr lang="en-US" sz="4000" err="1">
                <a:latin typeface="Calibri Light"/>
                <a:cs typeface="Calibri"/>
              </a:rPr>
              <a:t>drošības</a:t>
            </a:r>
            <a:r>
              <a:rPr lang="en-US" sz="4000">
                <a:latin typeface="Calibri Light"/>
                <a:cs typeface="Calibri"/>
              </a:rPr>
              <a:t> </a:t>
            </a:r>
            <a:r>
              <a:rPr lang="en-US" sz="4000" err="1">
                <a:latin typeface="Calibri Light"/>
                <a:cs typeface="Calibri"/>
              </a:rPr>
              <a:t>nodrošināšanai</a:t>
            </a:r>
            <a:r>
              <a:rPr lang="en-US" sz="4000">
                <a:latin typeface="Calibri Light"/>
                <a:cs typeface="Calibri"/>
              </a:rPr>
              <a:t> </a:t>
            </a:r>
            <a:endParaRPr lang="en-US" sz="4000">
              <a:latin typeface="Calibri Light"/>
              <a:cs typeface="Calibri Light"/>
            </a:endParaRPr>
          </a:p>
        </p:txBody>
      </p:sp>
      <p:sp>
        <p:nvSpPr>
          <p:cNvPr id="4" name="Slide Number Placeholder 3">
            <a:extLst>
              <a:ext uri="{FF2B5EF4-FFF2-40B4-BE49-F238E27FC236}">
                <a16:creationId xmlns:a16="http://schemas.microsoft.com/office/drawing/2014/main" id="{15449B56-31F5-A189-F55F-258CAA7B77F8}"/>
              </a:ext>
            </a:extLst>
          </p:cNvPr>
          <p:cNvSpPr>
            <a:spLocks noGrp="1"/>
          </p:cNvSpPr>
          <p:nvPr>
            <p:ph type="sldNum" sz="quarter" idx="12"/>
          </p:nvPr>
        </p:nvSpPr>
        <p:spPr/>
        <p:txBody>
          <a:bodyPr/>
          <a:lstStyle/>
          <a:p>
            <a:fld id="{32F832BF-1DDA-4BBE-B340-68BC40090DFC}" type="slidenum">
              <a:rPr lang="lv-LV" smtClean="0"/>
              <a:pPr/>
              <a:t>12</a:t>
            </a:fld>
            <a:endParaRPr lang="lv-LV"/>
          </a:p>
        </p:txBody>
      </p:sp>
      <p:pic>
        <p:nvPicPr>
          <p:cNvPr id="11" name="Picture 11">
            <a:extLst>
              <a:ext uri="{FF2B5EF4-FFF2-40B4-BE49-F238E27FC236}">
                <a16:creationId xmlns:a16="http://schemas.microsoft.com/office/drawing/2014/main" id="{33626EDF-6E4E-BAC1-C4B7-A0945334B450}"/>
              </a:ext>
            </a:extLst>
          </p:cNvPr>
          <p:cNvPicPr>
            <a:picLocks noChangeAspect="1"/>
          </p:cNvPicPr>
          <p:nvPr/>
        </p:nvPicPr>
        <p:blipFill>
          <a:blip r:embed="rId5"/>
          <a:stretch>
            <a:fillRect/>
          </a:stretch>
        </p:blipFill>
        <p:spPr>
          <a:xfrm>
            <a:off x="769538" y="2021082"/>
            <a:ext cx="5175336" cy="3884112"/>
          </a:xfrm>
          <a:prstGeom prst="rect">
            <a:avLst/>
          </a:prstGeom>
        </p:spPr>
      </p:pic>
      <p:pic>
        <p:nvPicPr>
          <p:cNvPr id="8" name="Picture 8">
            <a:extLst>
              <a:ext uri="{FF2B5EF4-FFF2-40B4-BE49-F238E27FC236}">
                <a16:creationId xmlns:a16="http://schemas.microsoft.com/office/drawing/2014/main" id="{71AA6D10-87CA-B492-E48D-DCF6A5B0548F}"/>
              </a:ext>
            </a:extLst>
          </p:cNvPr>
          <p:cNvPicPr>
            <a:picLocks noChangeAspect="1"/>
          </p:cNvPicPr>
          <p:nvPr/>
        </p:nvPicPr>
        <p:blipFill>
          <a:blip r:embed="rId6"/>
          <a:stretch>
            <a:fillRect/>
          </a:stretch>
        </p:blipFill>
        <p:spPr>
          <a:xfrm>
            <a:off x="1214058" y="2430088"/>
            <a:ext cx="5425857" cy="4051125"/>
          </a:xfrm>
          <a:prstGeom prst="rect">
            <a:avLst/>
          </a:prstGeom>
        </p:spPr>
      </p:pic>
      <p:pic>
        <p:nvPicPr>
          <p:cNvPr id="9" name="Picture 9">
            <a:extLst>
              <a:ext uri="{FF2B5EF4-FFF2-40B4-BE49-F238E27FC236}">
                <a16:creationId xmlns:a16="http://schemas.microsoft.com/office/drawing/2014/main" id="{8DC70AF0-CAE8-F07E-8C6F-B55B267F54EF}"/>
              </a:ext>
            </a:extLst>
          </p:cNvPr>
          <p:cNvPicPr>
            <a:picLocks noChangeAspect="1"/>
          </p:cNvPicPr>
          <p:nvPr/>
        </p:nvPicPr>
        <p:blipFill>
          <a:blip r:embed="rId7"/>
          <a:stretch>
            <a:fillRect/>
          </a:stretch>
        </p:blipFill>
        <p:spPr>
          <a:xfrm>
            <a:off x="5639793" y="2018961"/>
            <a:ext cx="5830407" cy="3542359"/>
          </a:xfrm>
          <a:prstGeom prst="rect">
            <a:avLst/>
          </a:prstGeom>
        </p:spPr>
      </p:pic>
      <p:pic>
        <p:nvPicPr>
          <p:cNvPr id="12" name="Picture 12">
            <a:extLst>
              <a:ext uri="{FF2B5EF4-FFF2-40B4-BE49-F238E27FC236}">
                <a16:creationId xmlns:a16="http://schemas.microsoft.com/office/drawing/2014/main" id="{4FD92D59-7F05-557C-583A-72EC80EAE2ED}"/>
              </a:ext>
            </a:extLst>
          </p:cNvPr>
          <p:cNvPicPr>
            <a:picLocks noChangeAspect="1"/>
          </p:cNvPicPr>
          <p:nvPr/>
        </p:nvPicPr>
        <p:blipFill>
          <a:blip r:embed="rId8"/>
          <a:stretch>
            <a:fillRect/>
          </a:stretch>
        </p:blipFill>
        <p:spPr>
          <a:xfrm>
            <a:off x="5639793" y="2439635"/>
            <a:ext cx="5426876" cy="4045143"/>
          </a:xfrm>
          <a:prstGeom prst="rect">
            <a:avLst/>
          </a:prstGeom>
        </p:spPr>
      </p:pic>
    </p:spTree>
    <p:extLst>
      <p:ext uri="{BB962C8B-B14F-4D97-AF65-F5344CB8AC3E}">
        <p14:creationId xmlns:p14="http://schemas.microsoft.com/office/powerpoint/2010/main" val="206697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5FCB6-74BE-DAE9-64D5-6DD698DF82F2}"/>
              </a:ext>
            </a:extLst>
          </p:cNvPr>
          <p:cNvSpPr>
            <a:spLocks noGrp="1"/>
          </p:cNvSpPr>
          <p:nvPr>
            <p:ph type="title"/>
          </p:nvPr>
        </p:nvSpPr>
        <p:spPr>
          <a:xfrm>
            <a:off x="2356852" y="926"/>
            <a:ext cx="9245600" cy="1452563"/>
          </a:xfrm>
        </p:spPr>
        <p:txBody>
          <a:bodyPr/>
          <a:lstStyle/>
          <a:p>
            <a:r>
              <a:rPr lang="en-US" sz="4000" err="1">
                <a:cs typeface="Calibri Light"/>
              </a:rPr>
              <a:t>Ēkas</a:t>
            </a:r>
            <a:r>
              <a:rPr lang="en-US" sz="4000">
                <a:cs typeface="Calibri Light"/>
              </a:rPr>
              <a:t> </a:t>
            </a:r>
            <a:r>
              <a:rPr lang="en-US" sz="4000" err="1">
                <a:cs typeface="Calibri Light"/>
              </a:rPr>
              <a:t>enegosertifikācija</a:t>
            </a:r>
            <a:endParaRPr lang="en-US" sz="4000">
              <a:cs typeface="Calibri Light"/>
            </a:endParaRPr>
          </a:p>
        </p:txBody>
      </p:sp>
      <p:sp>
        <p:nvSpPr>
          <p:cNvPr id="3" name="Content Placeholder 2">
            <a:extLst>
              <a:ext uri="{FF2B5EF4-FFF2-40B4-BE49-F238E27FC236}">
                <a16:creationId xmlns:a16="http://schemas.microsoft.com/office/drawing/2014/main" id="{13C20CB7-42CA-42E8-1BD4-3F9BAF940C8A}"/>
              </a:ext>
            </a:extLst>
          </p:cNvPr>
          <p:cNvSpPr>
            <a:spLocks noGrp="1"/>
          </p:cNvSpPr>
          <p:nvPr>
            <p:ph idx="1"/>
          </p:nvPr>
        </p:nvSpPr>
        <p:spPr>
          <a:xfrm>
            <a:off x="2406092" y="1632442"/>
            <a:ext cx="5523111" cy="4370876"/>
          </a:xfrm>
        </p:spPr>
        <p:txBody>
          <a:bodyPr vert="horz" lIns="91440" tIns="45720" rIns="91440" bIns="45720" rtlCol="0" anchor="t">
            <a:normAutofit/>
          </a:bodyPr>
          <a:lstStyle/>
          <a:p>
            <a:pPr marL="0" indent="0">
              <a:buNone/>
            </a:pPr>
            <a:endParaRPr lang="en-US">
              <a:ea typeface="+mn-lt"/>
              <a:cs typeface="+mn-lt"/>
            </a:endParaRPr>
          </a:p>
          <a:p>
            <a:pPr marL="0" indent="0">
              <a:buNone/>
            </a:pPr>
            <a:r>
              <a:rPr lang="en-US" err="1">
                <a:ea typeface="+mn-lt"/>
                <a:cs typeface="+mn-lt"/>
              </a:rPr>
              <a:t>Īpašnieks</a:t>
            </a:r>
            <a:r>
              <a:rPr lang="en-US">
                <a:ea typeface="+mn-lt"/>
                <a:cs typeface="+mn-lt"/>
              </a:rPr>
              <a:t> </a:t>
            </a:r>
            <a:r>
              <a:rPr lang="en-US" err="1">
                <a:ea typeface="+mn-lt"/>
                <a:cs typeface="+mn-lt"/>
              </a:rPr>
              <a:t>nodrošina</a:t>
            </a:r>
            <a:r>
              <a:rPr lang="en-US">
                <a:ea typeface="+mn-lt"/>
                <a:cs typeface="+mn-lt"/>
              </a:rPr>
              <a:t> </a:t>
            </a:r>
            <a:r>
              <a:rPr lang="en-US" err="1">
                <a:ea typeface="+mn-lt"/>
                <a:cs typeface="+mn-lt"/>
              </a:rPr>
              <a:t>ekspluatējamas</a:t>
            </a:r>
            <a:r>
              <a:rPr lang="en-US">
                <a:ea typeface="+mn-lt"/>
                <a:cs typeface="+mn-lt"/>
              </a:rPr>
              <a:t> </a:t>
            </a:r>
            <a:r>
              <a:rPr lang="en-US" err="1">
                <a:ea typeface="+mn-lt"/>
                <a:cs typeface="+mn-lt"/>
              </a:rPr>
              <a:t>ēkas</a:t>
            </a:r>
            <a:r>
              <a:rPr lang="en-US">
                <a:ea typeface="+mn-lt"/>
                <a:cs typeface="+mn-lt"/>
              </a:rPr>
              <a:t> </a:t>
            </a:r>
            <a:r>
              <a:rPr lang="en-US" err="1">
                <a:ea typeface="+mn-lt"/>
                <a:cs typeface="+mn-lt"/>
              </a:rPr>
              <a:t>vai</a:t>
            </a:r>
            <a:r>
              <a:rPr lang="en-US">
                <a:ea typeface="+mn-lt"/>
                <a:cs typeface="+mn-lt"/>
              </a:rPr>
              <a:t> </a:t>
            </a:r>
            <a:r>
              <a:rPr lang="en-US" err="1">
                <a:ea typeface="+mn-lt"/>
                <a:cs typeface="+mn-lt"/>
              </a:rPr>
              <a:t>tās</a:t>
            </a:r>
            <a:r>
              <a:rPr lang="en-US">
                <a:ea typeface="+mn-lt"/>
                <a:cs typeface="+mn-lt"/>
              </a:rPr>
              <a:t> </a:t>
            </a:r>
            <a:r>
              <a:rPr lang="en-US" err="1">
                <a:ea typeface="+mn-lt"/>
                <a:cs typeface="+mn-lt"/>
              </a:rPr>
              <a:t>daļas</a:t>
            </a:r>
            <a:r>
              <a:rPr lang="en-US">
                <a:ea typeface="+mn-lt"/>
                <a:cs typeface="+mn-lt"/>
              </a:rPr>
              <a:t>  </a:t>
            </a:r>
            <a:r>
              <a:rPr lang="en-US" err="1">
                <a:ea typeface="+mn-lt"/>
                <a:cs typeface="+mn-lt"/>
              </a:rPr>
              <a:t>energosertifikāciju</a:t>
            </a:r>
            <a:endParaRPr lang="en-US" err="1"/>
          </a:p>
          <a:p>
            <a:pPr marL="0" indent="0">
              <a:buNone/>
            </a:pPr>
            <a:endParaRPr lang="en-US">
              <a:ea typeface="+mn-lt"/>
              <a:cs typeface="+mn-lt"/>
            </a:endParaRPr>
          </a:p>
          <a:p>
            <a:pPr marL="0" indent="0">
              <a:buNone/>
            </a:pPr>
            <a:endParaRPr lang="en-US">
              <a:ea typeface="+mn-lt"/>
              <a:cs typeface="+mn-lt"/>
            </a:endParaRPr>
          </a:p>
          <a:p>
            <a:pPr marL="0" indent="0">
              <a:buNone/>
            </a:pPr>
            <a:r>
              <a:rPr lang="en-US" err="1">
                <a:ea typeface="+mn-lt"/>
                <a:cs typeface="+mn-lt"/>
              </a:rPr>
              <a:t>Energosertifikātu</a:t>
            </a:r>
            <a:r>
              <a:rPr lang="en-US">
                <a:ea typeface="+mn-lt"/>
                <a:cs typeface="+mn-lt"/>
              </a:rPr>
              <a:t> </a:t>
            </a:r>
            <a:r>
              <a:rPr lang="en-US" err="1">
                <a:ea typeface="+mn-lt"/>
                <a:cs typeface="+mn-lt"/>
              </a:rPr>
              <a:t>izvieto</a:t>
            </a:r>
            <a:r>
              <a:rPr lang="en-US">
                <a:ea typeface="+mn-lt"/>
                <a:cs typeface="+mn-lt"/>
              </a:rPr>
              <a:t> </a:t>
            </a:r>
            <a:r>
              <a:rPr lang="en-US" err="1">
                <a:ea typeface="+mn-lt"/>
                <a:cs typeface="+mn-lt"/>
              </a:rPr>
              <a:t>ēkā</a:t>
            </a:r>
            <a:r>
              <a:rPr lang="en-US">
                <a:ea typeface="+mn-lt"/>
                <a:cs typeface="+mn-lt"/>
              </a:rPr>
              <a:t> </a:t>
            </a:r>
            <a:r>
              <a:rPr lang="en-US" err="1">
                <a:ea typeface="+mn-lt"/>
                <a:cs typeface="+mn-lt"/>
              </a:rPr>
              <a:t>apmeklētājiem</a:t>
            </a:r>
            <a:r>
              <a:rPr lang="en-US">
                <a:ea typeface="+mn-lt"/>
                <a:cs typeface="+mn-lt"/>
              </a:rPr>
              <a:t> </a:t>
            </a:r>
            <a:r>
              <a:rPr lang="en-US" err="1">
                <a:ea typeface="+mn-lt"/>
                <a:cs typeface="+mn-lt"/>
              </a:rPr>
              <a:t>redzamā</a:t>
            </a:r>
            <a:r>
              <a:rPr lang="en-US">
                <a:ea typeface="+mn-lt"/>
                <a:cs typeface="+mn-lt"/>
              </a:rPr>
              <a:t> </a:t>
            </a:r>
            <a:r>
              <a:rPr lang="en-US" err="1">
                <a:ea typeface="+mn-lt"/>
                <a:cs typeface="+mn-lt"/>
              </a:rPr>
              <a:t>vietā</a:t>
            </a:r>
            <a:endParaRPr lang="en-US">
              <a:cs typeface="Calibri"/>
            </a:endParaRPr>
          </a:p>
        </p:txBody>
      </p:sp>
      <p:sp>
        <p:nvSpPr>
          <p:cNvPr id="4" name="Slide Number Placeholder 3">
            <a:extLst>
              <a:ext uri="{FF2B5EF4-FFF2-40B4-BE49-F238E27FC236}">
                <a16:creationId xmlns:a16="http://schemas.microsoft.com/office/drawing/2014/main" id="{FE04F457-541D-8039-2E1D-BF1675E044C9}"/>
              </a:ext>
            </a:extLst>
          </p:cNvPr>
          <p:cNvSpPr>
            <a:spLocks noGrp="1"/>
          </p:cNvSpPr>
          <p:nvPr>
            <p:ph type="sldNum" sz="quarter" idx="12"/>
          </p:nvPr>
        </p:nvSpPr>
        <p:spPr/>
        <p:txBody>
          <a:bodyPr/>
          <a:lstStyle/>
          <a:p>
            <a:fld id="{32F832BF-1DDA-4BBE-B340-68BC40090DFC}" type="slidenum">
              <a:rPr lang="lv-LV" smtClean="0"/>
              <a:pPr/>
              <a:t>13</a:t>
            </a:fld>
            <a:endParaRPr lang="lv-LV"/>
          </a:p>
        </p:txBody>
      </p:sp>
      <p:pic>
        <p:nvPicPr>
          <p:cNvPr id="5" name="Picture 5">
            <a:extLst>
              <a:ext uri="{FF2B5EF4-FFF2-40B4-BE49-F238E27FC236}">
                <a16:creationId xmlns:a16="http://schemas.microsoft.com/office/drawing/2014/main" id="{F7D9D1B1-CAE8-EECA-32D3-3C174F7082D7}"/>
              </a:ext>
            </a:extLst>
          </p:cNvPr>
          <p:cNvPicPr>
            <a:picLocks noChangeAspect="1"/>
          </p:cNvPicPr>
          <p:nvPr/>
        </p:nvPicPr>
        <p:blipFill>
          <a:blip r:embed="rId3"/>
          <a:stretch>
            <a:fillRect/>
          </a:stretch>
        </p:blipFill>
        <p:spPr>
          <a:xfrm>
            <a:off x="8663189" y="1802534"/>
            <a:ext cx="2743200" cy="3446116"/>
          </a:xfrm>
          <a:prstGeom prst="rect">
            <a:avLst/>
          </a:prstGeom>
        </p:spPr>
      </p:pic>
      <p:pic>
        <p:nvPicPr>
          <p:cNvPr id="7" name="Picture 7">
            <a:extLst>
              <a:ext uri="{FF2B5EF4-FFF2-40B4-BE49-F238E27FC236}">
                <a16:creationId xmlns:a16="http://schemas.microsoft.com/office/drawing/2014/main" id="{79620E74-992E-9E2D-1847-CB340A56D5A3}"/>
              </a:ext>
            </a:extLst>
          </p:cNvPr>
          <p:cNvPicPr>
            <a:picLocks noChangeAspect="1"/>
          </p:cNvPicPr>
          <p:nvPr/>
        </p:nvPicPr>
        <p:blipFill>
          <a:blip r:embed="rId4"/>
          <a:stretch>
            <a:fillRect/>
          </a:stretch>
        </p:blipFill>
        <p:spPr>
          <a:xfrm>
            <a:off x="1664264" y="3925733"/>
            <a:ext cx="541696" cy="1206501"/>
          </a:xfrm>
          <a:prstGeom prst="rect">
            <a:avLst/>
          </a:prstGeom>
        </p:spPr>
      </p:pic>
    </p:spTree>
    <p:extLst>
      <p:ext uri="{BB962C8B-B14F-4D97-AF65-F5344CB8AC3E}">
        <p14:creationId xmlns:p14="http://schemas.microsoft.com/office/powerpoint/2010/main" val="4170628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0D74-BCE2-32D8-9F7B-75F4697B89A2}"/>
              </a:ext>
            </a:extLst>
          </p:cNvPr>
          <p:cNvSpPr>
            <a:spLocks noGrp="1"/>
          </p:cNvSpPr>
          <p:nvPr>
            <p:ph type="title"/>
          </p:nvPr>
        </p:nvSpPr>
        <p:spPr>
          <a:xfrm>
            <a:off x="2387828" y="-27"/>
            <a:ext cx="9800063" cy="1446368"/>
          </a:xfrm>
        </p:spPr>
        <p:txBody>
          <a:bodyPr/>
          <a:lstStyle/>
          <a:p>
            <a:r>
              <a:rPr lang="en-US" sz="4000" err="1">
                <a:ea typeface="+mj-lt"/>
                <a:cs typeface="+mj-lt"/>
              </a:rPr>
              <a:t>Atbildība</a:t>
            </a:r>
            <a:r>
              <a:rPr lang="en-US" sz="4000">
                <a:ea typeface="+mj-lt"/>
                <a:cs typeface="+mj-lt"/>
              </a:rPr>
              <a:t> </a:t>
            </a:r>
            <a:r>
              <a:rPr lang="en-US" sz="4000" err="1">
                <a:ea typeface="+mj-lt"/>
                <a:cs typeface="+mj-lt"/>
              </a:rPr>
              <a:t>ēku</a:t>
            </a:r>
            <a:r>
              <a:rPr lang="en-US" sz="4000">
                <a:ea typeface="+mj-lt"/>
                <a:cs typeface="+mj-lt"/>
              </a:rPr>
              <a:t> </a:t>
            </a:r>
            <a:r>
              <a:rPr lang="en-US" sz="4000" err="1">
                <a:ea typeface="+mj-lt"/>
                <a:cs typeface="+mj-lt"/>
              </a:rPr>
              <a:t>ekspluatācijas</a:t>
            </a:r>
            <a:r>
              <a:rPr lang="en-US" sz="4000">
                <a:ea typeface="+mj-lt"/>
                <a:cs typeface="+mj-lt"/>
              </a:rPr>
              <a:t> </a:t>
            </a:r>
            <a:r>
              <a:rPr lang="en-US" sz="4000" err="1">
                <a:ea typeface="+mj-lt"/>
                <a:cs typeface="+mj-lt"/>
              </a:rPr>
              <a:t>ietvaros</a:t>
            </a:r>
            <a:endParaRPr lang="en-US" sz="4000">
              <a:ea typeface="+mj-lt"/>
              <a:cs typeface="+mj-lt"/>
            </a:endParaRPr>
          </a:p>
        </p:txBody>
      </p:sp>
      <p:sp>
        <p:nvSpPr>
          <p:cNvPr id="3" name="Content Placeholder 2">
            <a:extLst>
              <a:ext uri="{FF2B5EF4-FFF2-40B4-BE49-F238E27FC236}">
                <a16:creationId xmlns:a16="http://schemas.microsoft.com/office/drawing/2014/main" id="{0ACDA893-1E2B-9667-C760-10E2383937AB}"/>
              </a:ext>
            </a:extLst>
          </p:cNvPr>
          <p:cNvSpPr>
            <a:spLocks noGrp="1"/>
          </p:cNvSpPr>
          <p:nvPr>
            <p:ph idx="1"/>
          </p:nvPr>
        </p:nvSpPr>
        <p:spPr>
          <a:xfrm>
            <a:off x="791737" y="3656284"/>
            <a:ext cx="10515600" cy="4351338"/>
          </a:xfrm>
        </p:spPr>
        <p:txBody>
          <a:bodyPr vert="horz" lIns="91440" tIns="45720" rIns="91440" bIns="45720" rtlCol="0" anchor="t">
            <a:normAutofit/>
          </a:bodyPr>
          <a:lstStyle/>
          <a:p>
            <a:pPr>
              <a:lnSpc>
                <a:spcPct val="100000"/>
              </a:lnSpc>
              <a:spcBef>
                <a:spcPts val="0"/>
              </a:spcBef>
            </a:pPr>
            <a:endParaRPr lang="en-US" b="1">
              <a:ea typeface="+mn-lt"/>
              <a:cs typeface="+mn-lt"/>
            </a:endParaRP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83DDA3A-1A54-CE4C-D728-D25A6E8447CA}"/>
              </a:ext>
            </a:extLst>
          </p:cNvPr>
          <p:cNvSpPr>
            <a:spLocks noGrp="1"/>
          </p:cNvSpPr>
          <p:nvPr>
            <p:ph type="sldNum" sz="quarter" idx="12"/>
          </p:nvPr>
        </p:nvSpPr>
        <p:spPr/>
        <p:txBody>
          <a:bodyPr/>
          <a:lstStyle/>
          <a:p>
            <a:fld id="{32F832BF-1DDA-4BBE-B340-68BC40090DFC}" type="slidenum">
              <a:rPr lang="lv-LV" smtClean="0"/>
              <a:pPr/>
              <a:t>2</a:t>
            </a:fld>
            <a:endParaRPr lang="lv-LV"/>
          </a:p>
        </p:txBody>
      </p:sp>
      <p:graphicFrame>
        <p:nvGraphicFramePr>
          <p:cNvPr id="307" name="Table 307">
            <a:extLst>
              <a:ext uri="{FF2B5EF4-FFF2-40B4-BE49-F238E27FC236}">
                <a16:creationId xmlns:a16="http://schemas.microsoft.com/office/drawing/2014/main" id="{E3A1E0CE-8B9E-4B38-F758-1639B89B0907}"/>
              </a:ext>
            </a:extLst>
          </p:cNvPr>
          <p:cNvGraphicFramePr>
            <a:graphicFrameLocks noGrp="1"/>
          </p:cNvGraphicFramePr>
          <p:nvPr>
            <p:extLst>
              <p:ext uri="{D42A27DB-BD31-4B8C-83A1-F6EECF244321}">
                <p14:modId xmlns:p14="http://schemas.microsoft.com/office/powerpoint/2010/main" val="2453713677"/>
              </p:ext>
            </p:extLst>
          </p:nvPr>
        </p:nvGraphicFramePr>
        <p:xfrm>
          <a:off x="2362969" y="1577878"/>
          <a:ext cx="9622530" cy="4349021"/>
        </p:xfrm>
        <a:graphic>
          <a:graphicData uri="http://schemas.openxmlformats.org/drawingml/2006/table">
            <a:tbl>
              <a:tblPr firstRow="1" bandRow="1">
                <a:tableStyleId>{5C22544A-7EE6-4342-B048-85BDC9FD1C3A}</a:tableStyleId>
              </a:tblPr>
              <a:tblGrid>
                <a:gridCol w="4856787">
                  <a:extLst>
                    <a:ext uri="{9D8B030D-6E8A-4147-A177-3AD203B41FA5}">
                      <a16:colId xmlns:a16="http://schemas.microsoft.com/office/drawing/2014/main" val="1243549817"/>
                    </a:ext>
                  </a:extLst>
                </a:gridCol>
                <a:gridCol w="4765743">
                  <a:extLst>
                    <a:ext uri="{9D8B030D-6E8A-4147-A177-3AD203B41FA5}">
                      <a16:colId xmlns:a16="http://schemas.microsoft.com/office/drawing/2014/main" val="1596364681"/>
                    </a:ext>
                  </a:extLst>
                </a:gridCol>
              </a:tblGrid>
              <a:tr h="952472">
                <a:tc>
                  <a:txBody>
                    <a:bodyPr/>
                    <a:lstStyle/>
                    <a:p>
                      <a:pPr lvl="0" algn="ctr">
                        <a:buNone/>
                      </a:pPr>
                      <a:r>
                        <a:rPr lang="en-US" sz="2800" b="1" i="0" u="none" strike="noStrike" noProof="0" err="1">
                          <a:solidFill>
                            <a:schemeClr val="tx1"/>
                          </a:solidFill>
                          <a:latin typeface="Calibri"/>
                        </a:rPr>
                        <a:t>Civillikuma</a:t>
                      </a:r>
                      <a:r>
                        <a:rPr lang="en-US" sz="2800" b="1" i="0" u="none" strike="noStrike" noProof="0">
                          <a:solidFill>
                            <a:schemeClr val="tx1"/>
                          </a:solidFill>
                          <a:latin typeface="Calibri"/>
                        </a:rPr>
                        <a:t> 1084.pants</a:t>
                      </a:r>
                      <a:endParaRPr lang="en-US" sz="2800">
                        <a:solidFill>
                          <a:schemeClr val="tx1"/>
                        </a:solidFill>
                      </a:endParaRPr>
                    </a:p>
                  </a:txBody>
                  <a:tcPr/>
                </a:tc>
                <a:tc>
                  <a:txBody>
                    <a:bodyPr/>
                    <a:lstStyle/>
                    <a:p>
                      <a:pPr marL="0" marR="0" lvl="0" indent="0" algn="ctr">
                        <a:lnSpc>
                          <a:spcPct val="90000"/>
                        </a:lnSpc>
                        <a:spcBef>
                          <a:spcPts val="0"/>
                        </a:spcBef>
                        <a:spcAft>
                          <a:spcPts val="0"/>
                        </a:spcAft>
                        <a:buNone/>
                      </a:pPr>
                      <a:r>
                        <a:rPr lang="en-US" sz="2800" b="1" i="0" u="none" strike="noStrike" noProof="0" err="1">
                          <a:solidFill>
                            <a:schemeClr val="tx1"/>
                          </a:solidFill>
                          <a:latin typeface="Calibri"/>
                        </a:rPr>
                        <a:t>Būvniecības</a:t>
                      </a:r>
                      <a:r>
                        <a:rPr lang="en-US" sz="2800" b="1" i="0" u="none" strike="noStrike" noProof="0">
                          <a:solidFill>
                            <a:schemeClr val="tx1"/>
                          </a:solidFill>
                          <a:latin typeface="Calibri"/>
                        </a:rPr>
                        <a:t> </a:t>
                      </a:r>
                      <a:r>
                        <a:rPr lang="en-US" sz="2800" b="1" i="0" u="none" strike="noStrike" noProof="0" err="1">
                          <a:solidFill>
                            <a:schemeClr val="tx1"/>
                          </a:solidFill>
                          <a:latin typeface="Calibri"/>
                        </a:rPr>
                        <a:t>likuma</a:t>
                      </a:r>
                      <a:r>
                        <a:rPr lang="en-US" sz="2800" b="1" i="0" u="none" strike="noStrike" noProof="0">
                          <a:solidFill>
                            <a:schemeClr val="tx1"/>
                          </a:solidFill>
                          <a:latin typeface="Calibri"/>
                        </a:rPr>
                        <a:t> </a:t>
                      </a:r>
                      <a:endParaRPr lang="en-US" sz="2800" b="0" i="0" u="none" strike="noStrike" noProof="0">
                        <a:solidFill>
                          <a:schemeClr val="tx1"/>
                        </a:solidFill>
                        <a:latin typeface="Calibri"/>
                      </a:endParaRPr>
                    </a:p>
                    <a:p>
                      <a:pPr marL="0" marR="0" lvl="0" indent="0" algn="ctr">
                        <a:lnSpc>
                          <a:spcPct val="90000"/>
                        </a:lnSpc>
                        <a:spcBef>
                          <a:spcPts val="0"/>
                        </a:spcBef>
                        <a:spcAft>
                          <a:spcPts val="0"/>
                        </a:spcAft>
                        <a:buNone/>
                      </a:pPr>
                      <a:r>
                        <a:rPr lang="en-US" sz="2800" b="1" i="0" u="none" strike="noStrike" noProof="0">
                          <a:solidFill>
                            <a:schemeClr val="tx1"/>
                          </a:solidFill>
                          <a:latin typeface="Calibri"/>
                        </a:rPr>
                        <a:t>21.panta </a:t>
                      </a:r>
                      <a:r>
                        <a:rPr lang="en-US" sz="2800" b="1" i="0" u="none" strike="noStrike" noProof="0" err="1">
                          <a:solidFill>
                            <a:schemeClr val="tx1"/>
                          </a:solidFill>
                          <a:latin typeface="Calibri"/>
                        </a:rPr>
                        <a:t>ceturtā</a:t>
                      </a:r>
                      <a:r>
                        <a:rPr lang="en-US" sz="2800" b="1" i="0" u="none" strike="noStrike" noProof="0">
                          <a:solidFill>
                            <a:schemeClr val="tx1"/>
                          </a:solidFill>
                          <a:latin typeface="Calibri"/>
                        </a:rPr>
                        <a:t> </a:t>
                      </a:r>
                      <a:r>
                        <a:rPr lang="en-US" sz="2800" b="1" i="0" u="none" strike="noStrike" noProof="0" err="1">
                          <a:solidFill>
                            <a:schemeClr val="tx1"/>
                          </a:solidFill>
                          <a:latin typeface="Calibri"/>
                        </a:rPr>
                        <a:t>daļa</a:t>
                      </a:r>
                      <a:endParaRPr lang="en-US" sz="2800" b="0" i="0" u="none" strike="noStrike" noProof="0" err="1">
                        <a:solidFill>
                          <a:schemeClr val="tx1"/>
                        </a:solidFill>
                        <a:latin typeface="Calibri"/>
                      </a:endParaRPr>
                    </a:p>
                  </a:txBody>
                  <a:tcPr/>
                </a:tc>
                <a:extLst>
                  <a:ext uri="{0D108BD9-81ED-4DB2-BD59-A6C34878D82A}">
                    <a16:rowId xmlns:a16="http://schemas.microsoft.com/office/drawing/2014/main" val="3346206988"/>
                  </a:ext>
                </a:extLst>
              </a:tr>
              <a:tr h="3396549">
                <a:tc>
                  <a:txBody>
                    <a:bodyPr/>
                    <a:lstStyle/>
                    <a:p>
                      <a:pPr lvl="0">
                        <a:buNone/>
                      </a:pPr>
                      <a:r>
                        <a:rPr lang="en-US" sz="2800" b="0" i="0" u="none" strike="noStrike" noProof="0" err="1">
                          <a:latin typeface="Calibri"/>
                        </a:rPr>
                        <a:t>Katram</a:t>
                      </a:r>
                      <a:r>
                        <a:rPr lang="en-US" sz="2800" b="0" i="0" u="none" strike="noStrike" noProof="0">
                          <a:latin typeface="Calibri"/>
                        </a:rPr>
                        <a:t> </a:t>
                      </a:r>
                      <a:r>
                        <a:rPr lang="en-US" sz="2800" b="0" i="0" u="none" strike="noStrike" noProof="0" err="1">
                          <a:latin typeface="Calibri"/>
                        </a:rPr>
                        <a:t>būves</a:t>
                      </a:r>
                      <a:r>
                        <a:rPr lang="en-US" sz="2800" b="0" i="0" u="none" strike="noStrike" noProof="0">
                          <a:latin typeface="Calibri"/>
                        </a:rPr>
                        <a:t> </a:t>
                      </a:r>
                      <a:r>
                        <a:rPr lang="en-US" sz="2800" b="0" i="0" u="none" strike="noStrike" noProof="0" err="1">
                          <a:latin typeface="Calibri"/>
                        </a:rPr>
                        <a:t>īpašniekam</a:t>
                      </a:r>
                      <a:r>
                        <a:rPr lang="en-US" sz="2800" b="0" i="0" u="none" strike="noStrike" noProof="0">
                          <a:latin typeface="Calibri"/>
                        </a:rPr>
                        <a:t>, </a:t>
                      </a:r>
                      <a:r>
                        <a:rPr lang="en-US" sz="2800" b="0" i="0" u="none" strike="noStrike" noProof="0" err="1">
                          <a:latin typeface="Calibri"/>
                        </a:rPr>
                        <a:t>lai</a:t>
                      </a:r>
                      <a:r>
                        <a:rPr lang="en-US" sz="2800" b="0" i="0" u="none" strike="noStrike" noProof="0">
                          <a:latin typeface="Calibri"/>
                        </a:rPr>
                        <a:t> </a:t>
                      </a:r>
                      <a:endParaRPr lang="en-US" sz="2800"/>
                    </a:p>
                    <a:p>
                      <a:pPr lvl="0">
                        <a:buNone/>
                      </a:pPr>
                      <a:r>
                        <a:rPr lang="en-US" sz="2800" b="0" i="0" u="none" strike="noStrike" noProof="0" err="1">
                          <a:latin typeface="Calibri"/>
                        </a:rPr>
                        <a:t>aizsargātu</a:t>
                      </a:r>
                      <a:r>
                        <a:rPr lang="en-US" sz="2800" b="0" i="0" u="none" strike="noStrike" noProof="0">
                          <a:latin typeface="Calibri"/>
                        </a:rPr>
                        <a:t> </a:t>
                      </a:r>
                      <a:r>
                        <a:rPr lang="en-US" sz="2800" b="0" i="0" u="none" strike="noStrike" noProof="0" err="1">
                          <a:latin typeface="Calibri"/>
                        </a:rPr>
                        <a:t>sabiedrisko</a:t>
                      </a:r>
                      <a:r>
                        <a:rPr lang="en-US" sz="2800" b="0" i="0" u="none" strike="noStrike" noProof="0">
                          <a:latin typeface="Calibri"/>
                        </a:rPr>
                        <a:t> </a:t>
                      </a:r>
                      <a:r>
                        <a:rPr lang="en-US" sz="2800" b="0" i="0" u="none" strike="noStrike" noProof="0" err="1">
                          <a:latin typeface="Calibri"/>
                        </a:rPr>
                        <a:t>drošību</a:t>
                      </a:r>
                      <a:r>
                        <a:rPr lang="en-US" sz="2800" b="0" i="0" u="none" strike="noStrike" noProof="0">
                          <a:latin typeface="Calibri"/>
                        </a:rPr>
                        <a:t>, </a:t>
                      </a:r>
                      <a:endParaRPr lang="en-US" sz="2800"/>
                    </a:p>
                    <a:p>
                      <a:pPr lvl="0">
                        <a:buNone/>
                      </a:pPr>
                      <a:r>
                        <a:rPr lang="en-US" sz="2800" b="0" i="0" u="none" strike="noStrike" noProof="0" err="1">
                          <a:latin typeface="Calibri"/>
                        </a:rPr>
                        <a:t>jāuztur</a:t>
                      </a:r>
                      <a:r>
                        <a:rPr lang="en-US" sz="2800" b="0" i="0" u="none" strike="noStrike" noProof="0">
                          <a:latin typeface="Calibri"/>
                        </a:rPr>
                        <a:t> </a:t>
                      </a:r>
                      <a:r>
                        <a:rPr lang="en-US" sz="2800" b="0" i="0" u="none" strike="noStrike" noProof="0" err="1">
                          <a:latin typeface="Calibri"/>
                        </a:rPr>
                        <a:t>sava</a:t>
                      </a:r>
                      <a:r>
                        <a:rPr lang="en-US" sz="2800" b="0" i="0" u="none" strike="noStrike" noProof="0">
                          <a:latin typeface="Calibri"/>
                        </a:rPr>
                        <a:t> </a:t>
                      </a:r>
                      <a:r>
                        <a:rPr lang="en-US" sz="2800" b="0" i="0" u="none" strike="noStrike" noProof="0" err="1">
                          <a:latin typeface="Calibri"/>
                        </a:rPr>
                        <a:t>būve</a:t>
                      </a:r>
                      <a:r>
                        <a:rPr lang="en-US" sz="2800" b="0" i="0" u="none" strike="noStrike" noProof="0">
                          <a:latin typeface="Calibri"/>
                        </a:rPr>
                        <a:t> </a:t>
                      </a:r>
                      <a:r>
                        <a:rPr lang="en-US" sz="2800" b="0" i="0" u="none" strike="noStrike" noProof="0" err="1">
                          <a:latin typeface="Calibri"/>
                        </a:rPr>
                        <a:t>tādā</a:t>
                      </a:r>
                      <a:r>
                        <a:rPr lang="en-US" sz="2800" b="0" i="0" u="none" strike="noStrike" noProof="0">
                          <a:latin typeface="Calibri"/>
                        </a:rPr>
                        <a:t> </a:t>
                      </a:r>
                      <a:r>
                        <a:rPr lang="en-US" sz="2800" b="0" i="0" u="none" strike="noStrike" noProof="0" err="1">
                          <a:latin typeface="Calibri"/>
                        </a:rPr>
                        <a:t>stāvoklī</a:t>
                      </a:r>
                      <a:r>
                        <a:rPr lang="en-US" sz="2800" b="0" i="0" u="none" strike="noStrike" noProof="0">
                          <a:latin typeface="Calibri"/>
                        </a:rPr>
                        <a:t>, </a:t>
                      </a:r>
                      <a:endParaRPr lang="en-US" sz="2800"/>
                    </a:p>
                    <a:p>
                      <a:pPr lvl="0">
                        <a:buNone/>
                      </a:pPr>
                      <a:r>
                        <a:rPr lang="en-US" sz="2800" b="0" i="0" u="none" strike="noStrike" noProof="0">
                          <a:latin typeface="Calibri"/>
                        </a:rPr>
                        <a:t>ka no tās nevar rasties kaitējums</a:t>
                      </a:r>
                      <a:endParaRPr lang="en-US" sz="2800"/>
                    </a:p>
                    <a:p>
                      <a:pPr lvl="0">
                        <a:buNone/>
                      </a:pPr>
                      <a:r>
                        <a:rPr lang="en-US" sz="2800" b="0" i="0" u="none" strike="noStrike" noProof="0">
                          <a:latin typeface="Calibri"/>
                        </a:rPr>
                        <a:t>ne </a:t>
                      </a:r>
                      <a:r>
                        <a:rPr lang="en-US" sz="2800" b="0" i="0" u="none" strike="noStrike" noProof="0" err="1">
                          <a:latin typeface="Calibri"/>
                        </a:rPr>
                        <a:t>kaimiņam</a:t>
                      </a:r>
                      <a:r>
                        <a:rPr lang="en-US" sz="2800" b="0" i="0" u="none" strike="noStrike" noProof="0">
                          <a:latin typeface="Calibri"/>
                        </a:rPr>
                        <a:t>, ne </a:t>
                      </a:r>
                      <a:r>
                        <a:rPr lang="en-US" sz="2800" b="0" i="0" u="none" strike="noStrike" noProof="0" err="1">
                          <a:latin typeface="Calibri"/>
                        </a:rPr>
                        <a:t>garāmgājējam</a:t>
                      </a:r>
                      <a:r>
                        <a:rPr lang="en-US" sz="2800" b="0" i="0" u="none" strike="noStrike" noProof="0">
                          <a:latin typeface="Calibri"/>
                        </a:rPr>
                        <a:t>, ne arī tās lietotājam</a:t>
                      </a:r>
                      <a:endParaRPr lang="en-US" sz="2800"/>
                    </a:p>
                  </a:txBody>
                  <a:tcPr/>
                </a:tc>
                <a:tc>
                  <a:txBody>
                    <a:bodyPr/>
                    <a:lstStyle/>
                    <a:p>
                      <a:pPr lvl="0">
                        <a:buNone/>
                      </a:pPr>
                      <a:r>
                        <a:rPr lang="en-US" sz="2800" b="0" i="0" u="none" strike="noStrike" noProof="0" err="1">
                          <a:latin typeface="Calibri"/>
                        </a:rPr>
                        <a:t>Būves</a:t>
                      </a:r>
                      <a:r>
                        <a:rPr lang="en-US" sz="2800" b="0" i="0" u="none" strike="noStrike" noProof="0">
                          <a:latin typeface="Calibri"/>
                        </a:rPr>
                        <a:t> </a:t>
                      </a:r>
                      <a:r>
                        <a:rPr lang="en-US" sz="2800" b="0" i="0" u="none" strike="noStrike" noProof="0" err="1">
                          <a:latin typeface="Calibri"/>
                        </a:rPr>
                        <a:t>īpašnieks</a:t>
                      </a:r>
                      <a:r>
                        <a:rPr lang="en-US" sz="2800" b="0" i="0" u="none" strike="noStrike" noProof="0">
                          <a:latin typeface="Calibri"/>
                        </a:rPr>
                        <a:t> </a:t>
                      </a:r>
                      <a:r>
                        <a:rPr lang="en-US" sz="2800" b="0" i="0" u="none" strike="noStrike" noProof="0" err="1">
                          <a:latin typeface="Calibri"/>
                        </a:rPr>
                        <a:t>nodrošina</a:t>
                      </a:r>
                      <a:r>
                        <a:rPr lang="en-US" sz="2800" b="0" i="0" u="none" strike="noStrike" noProof="0">
                          <a:latin typeface="Calibri"/>
                        </a:rPr>
                        <a:t> </a:t>
                      </a:r>
                      <a:endParaRPr lang="en-US" sz="2800"/>
                    </a:p>
                    <a:p>
                      <a:pPr lvl="0">
                        <a:buNone/>
                      </a:pPr>
                      <a:r>
                        <a:rPr lang="en-US" sz="2800" b="0" i="0" u="none" strike="noStrike" noProof="0" err="1">
                          <a:latin typeface="Calibri"/>
                        </a:rPr>
                        <a:t>būves</a:t>
                      </a:r>
                      <a:r>
                        <a:rPr lang="en-US" sz="2800" b="0" i="0" u="none" strike="noStrike" noProof="0">
                          <a:latin typeface="Calibri"/>
                        </a:rPr>
                        <a:t> un </a:t>
                      </a:r>
                      <a:r>
                        <a:rPr lang="en-US" sz="2800" b="0" i="0" u="none" strike="noStrike" noProof="0" err="1">
                          <a:latin typeface="Calibri"/>
                        </a:rPr>
                        <a:t>tās</a:t>
                      </a:r>
                      <a:r>
                        <a:rPr lang="en-US" sz="2800" b="0" i="0" u="none" strike="noStrike" noProof="0">
                          <a:latin typeface="Calibri"/>
                        </a:rPr>
                        <a:t> </a:t>
                      </a:r>
                      <a:r>
                        <a:rPr lang="en-US" sz="2800" b="0" i="0" u="none" strike="noStrike" noProof="0" err="1">
                          <a:latin typeface="Calibri"/>
                        </a:rPr>
                        <a:t>elementu</a:t>
                      </a:r>
                      <a:r>
                        <a:rPr lang="en-US" sz="2800" b="0" i="0" u="none" strike="noStrike" noProof="0">
                          <a:latin typeface="Calibri"/>
                        </a:rPr>
                        <a:t> </a:t>
                      </a:r>
                      <a:endParaRPr lang="en-US" sz="2800"/>
                    </a:p>
                    <a:p>
                      <a:pPr lvl="0">
                        <a:buNone/>
                      </a:pPr>
                      <a:r>
                        <a:rPr lang="en-US" sz="2800" b="0" i="0" u="none" strike="noStrike" noProof="0" err="1">
                          <a:latin typeface="Calibri"/>
                        </a:rPr>
                        <a:t>uzturēšanu</a:t>
                      </a:r>
                      <a:r>
                        <a:rPr lang="en-US" sz="2800" b="0" i="0" u="none" strike="noStrike" noProof="0">
                          <a:latin typeface="Calibri"/>
                        </a:rPr>
                        <a:t> </a:t>
                      </a:r>
                      <a:r>
                        <a:rPr lang="en-US" sz="2800" b="0" i="0" u="none" strike="noStrike" noProof="0" err="1">
                          <a:latin typeface="Calibri"/>
                        </a:rPr>
                        <a:t>ekspluatācijas</a:t>
                      </a:r>
                      <a:r>
                        <a:rPr lang="en-US" sz="2800" b="0" i="0" u="none" strike="noStrike" noProof="0">
                          <a:latin typeface="Calibri"/>
                        </a:rPr>
                        <a:t> </a:t>
                      </a:r>
                      <a:r>
                        <a:rPr lang="en-US" sz="2800" b="0" i="0" u="none" strike="noStrike" noProof="0" err="1">
                          <a:latin typeface="Calibri"/>
                        </a:rPr>
                        <a:t>laikā,lai</a:t>
                      </a:r>
                      <a:r>
                        <a:rPr lang="en-US" sz="2800" b="0" i="0" u="none" strike="noStrike" noProof="0">
                          <a:latin typeface="Calibri"/>
                        </a:rPr>
                        <a:t> </a:t>
                      </a:r>
                      <a:r>
                        <a:rPr lang="en-US" sz="2800" b="0" i="0" u="none" strike="noStrike" noProof="0" err="1">
                          <a:latin typeface="Calibri"/>
                        </a:rPr>
                        <a:t>tā</a:t>
                      </a:r>
                      <a:r>
                        <a:rPr lang="en-US" sz="2800" b="0" i="0" u="none" strike="noStrike" noProof="0">
                          <a:latin typeface="Calibri"/>
                        </a:rPr>
                        <a:t> </a:t>
                      </a:r>
                      <a:r>
                        <a:rPr lang="en-US" sz="2800" b="0" i="0" u="none" strike="noStrike" noProof="0" err="1">
                          <a:latin typeface="Calibri"/>
                        </a:rPr>
                        <a:t>atbilstu</a:t>
                      </a:r>
                      <a:r>
                        <a:rPr lang="en-US" sz="2800" b="0" i="0" u="none" strike="noStrike" noProof="0">
                          <a:latin typeface="Calibri"/>
                        </a:rPr>
                        <a:t> </a:t>
                      </a:r>
                      <a:r>
                        <a:rPr lang="en-US" sz="2800" b="0" i="0" u="none" strike="noStrike" noProof="0" err="1">
                          <a:latin typeface="Calibri"/>
                        </a:rPr>
                        <a:t>būvei</a:t>
                      </a:r>
                      <a:r>
                        <a:rPr lang="en-US" sz="2800" b="0" i="0" u="none" strike="noStrike" noProof="0">
                          <a:latin typeface="Calibri"/>
                        </a:rPr>
                        <a:t> </a:t>
                      </a:r>
                      <a:r>
                        <a:rPr lang="en-US" sz="2800" b="0" i="0" u="none" strike="noStrike" noProof="0" err="1">
                          <a:latin typeface="Calibri"/>
                        </a:rPr>
                        <a:t>noteiktajāmbūtiskajām</a:t>
                      </a:r>
                      <a:r>
                        <a:rPr lang="en-US" sz="2800" b="0" i="0" u="none" strike="noStrike" noProof="0">
                          <a:latin typeface="Calibri"/>
                        </a:rPr>
                        <a:t> </a:t>
                      </a:r>
                      <a:r>
                        <a:rPr lang="en-US" sz="2800" b="0" i="0" u="none" strike="noStrike" noProof="0" err="1">
                          <a:latin typeface="Calibri"/>
                        </a:rPr>
                        <a:t>prasībām</a:t>
                      </a:r>
                      <a:endParaRPr lang="en-US" sz="2800" err="1"/>
                    </a:p>
                  </a:txBody>
                  <a:tcPr/>
                </a:tc>
                <a:extLst>
                  <a:ext uri="{0D108BD9-81ED-4DB2-BD59-A6C34878D82A}">
                    <a16:rowId xmlns:a16="http://schemas.microsoft.com/office/drawing/2014/main" val="3253013725"/>
                  </a:ext>
                </a:extLst>
              </a:tr>
            </a:tbl>
          </a:graphicData>
        </a:graphic>
      </p:graphicFrame>
    </p:spTree>
    <p:extLst>
      <p:ext uri="{BB962C8B-B14F-4D97-AF65-F5344CB8AC3E}">
        <p14:creationId xmlns:p14="http://schemas.microsoft.com/office/powerpoint/2010/main" val="69252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A2938-9D34-4368-AE32-F34C161B6BEB}"/>
              </a:ext>
            </a:extLst>
          </p:cNvPr>
          <p:cNvSpPr>
            <a:spLocks noGrp="1"/>
          </p:cNvSpPr>
          <p:nvPr>
            <p:ph type="title"/>
          </p:nvPr>
        </p:nvSpPr>
        <p:spPr>
          <a:xfrm>
            <a:off x="2310580" y="-892"/>
            <a:ext cx="9885522" cy="1307843"/>
          </a:xfrm>
        </p:spPr>
        <p:txBody>
          <a:bodyPr>
            <a:normAutofit/>
          </a:bodyPr>
          <a:lstStyle/>
          <a:p>
            <a:r>
              <a:rPr lang="lv-LV" sz="4000">
                <a:ea typeface="+mj-lt"/>
                <a:cs typeface="+mj-lt"/>
              </a:rPr>
              <a:t>Kas ietekmē mehānisko stiprību un stabilitāti</a:t>
            </a:r>
            <a:endParaRPr lang="en-US"/>
          </a:p>
        </p:txBody>
      </p:sp>
      <p:sp>
        <p:nvSpPr>
          <p:cNvPr id="4" name="Slide Number Placeholder 3">
            <a:extLst>
              <a:ext uri="{FF2B5EF4-FFF2-40B4-BE49-F238E27FC236}">
                <a16:creationId xmlns:a16="http://schemas.microsoft.com/office/drawing/2014/main" id="{7D3043A4-3E0F-4F26-BEC4-1A4BA2462D4B}"/>
              </a:ext>
            </a:extLst>
          </p:cNvPr>
          <p:cNvSpPr>
            <a:spLocks noGrp="1"/>
          </p:cNvSpPr>
          <p:nvPr>
            <p:ph type="sldNum" sz="quarter" idx="12"/>
          </p:nvPr>
        </p:nvSpPr>
        <p:spPr/>
        <p:txBody>
          <a:bodyPr/>
          <a:lstStyle/>
          <a:p>
            <a:fld id="{32F832BF-1DDA-4BBE-B340-68BC40090DFC}" type="slidenum">
              <a:rPr lang="lv-LV" smtClean="0"/>
              <a:pPr/>
              <a:t>3</a:t>
            </a:fld>
            <a:endParaRPr lang="lv-LV"/>
          </a:p>
        </p:txBody>
      </p:sp>
      <p:pic>
        <p:nvPicPr>
          <p:cNvPr id="3" name="Picture 4">
            <a:extLst>
              <a:ext uri="{FF2B5EF4-FFF2-40B4-BE49-F238E27FC236}">
                <a16:creationId xmlns:a16="http://schemas.microsoft.com/office/drawing/2014/main" id="{274A1CB0-75F3-FD71-366C-E14927645DB6}"/>
              </a:ext>
            </a:extLst>
          </p:cNvPr>
          <p:cNvPicPr>
            <a:picLocks noChangeAspect="1"/>
          </p:cNvPicPr>
          <p:nvPr/>
        </p:nvPicPr>
        <p:blipFill>
          <a:blip r:embed="rId3"/>
          <a:stretch>
            <a:fillRect/>
          </a:stretch>
        </p:blipFill>
        <p:spPr>
          <a:xfrm>
            <a:off x="1064079" y="1717662"/>
            <a:ext cx="10227128" cy="4252711"/>
          </a:xfrm>
          <a:prstGeom prst="rect">
            <a:avLst/>
          </a:prstGeom>
        </p:spPr>
      </p:pic>
    </p:spTree>
    <p:extLst>
      <p:ext uri="{BB962C8B-B14F-4D97-AF65-F5344CB8AC3E}">
        <p14:creationId xmlns:p14="http://schemas.microsoft.com/office/powerpoint/2010/main" val="3655276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A2938-9D34-4368-AE32-F34C161B6BEB}"/>
              </a:ext>
            </a:extLst>
          </p:cNvPr>
          <p:cNvSpPr>
            <a:spLocks noGrp="1"/>
          </p:cNvSpPr>
          <p:nvPr>
            <p:ph type="title"/>
          </p:nvPr>
        </p:nvSpPr>
        <p:spPr>
          <a:xfrm>
            <a:off x="2372603" y="-891"/>
            <a:ext cx="9823498" cy="1325563"/>
          </a:xfrm>
        </p:spPr>
        <p:txBody>
          <a:bodyPr>
            <a:normAutofit/>
          </a:bodyPr>
          <a:lstStyle/>
          <a:p>
            <a:r>
              <a:rPr lang="lv-LV" sz="4000">
                <a:ea typeface="+mj-lt"/>
                <a:cs typeface="+mj-lt"/>
              </a:rPr>
              <a:t>Ēkas īpašnieka rīcība ārkārtas situācijā</a:t>
            </a:r>
            <a:endParaRPr lang="lv-LV" sz="4000">
              <a:ea typeface="Calibri Light"/>
              <a:cs typeface="Calibri Light"/>
            </a:endParaRPr>
          </a:p>
        </p:txBody>
      </p:sp>
      <p:sp>
        <p:nvSpPr>
          <p:cNvPr id="4" name="Slide Number Placeholder 3">
            <a:extLst>
              <a:ext uri="{FF2B5EF4-FFF2-40B4-BE49-F238E27FC236}">
                <a16:creationId xmlns:a16="http://schemas.microsoft.com/office/drawing/2014/main" id="{7D3043A4-3E0F-4F26-BEC4-1A4BA2462D4B}"/>
              </a:ext>
            </a:extLst>
          </p:cNvPr>
          <p:cNvSpPr>
            <a:spLocks noGrp="1"/>
          </p:cNvSpPr>
          <p:nvPr>
            <p:ph type="sldNum" sz="quarter" idx="12"/>
          </p:nvPr>
        </p:nvSpPr>
        <p:spPr/>
        <p:txBody>
          <a:bodyPr/>
          <a:lstStyle/>
          <a:p>
            <a:fld id="{32F832BF-1DDA-4BBE-B340-68BC40090DFC}" type="slidenum">
              <a:rPr lang="lv-LV" smtClean="0"/>
              <a:pPr/>
              <a:t>4</a:t>
            </a:fld>
            <a:endParaRPr lang="lv-LV"/>
          </a:p>
        </p:txBody>
      </p:sp>
      <p:pic>
        <p:nvPicPr>
          <p:cNvPr id="3" name="Picture 4">
            <a:extLst>
              <a:ext uri="{FF2B5EF4-FFF2-40B4-BE49-F238E27FC236}">
                <a16:creationId xmlns:a16="http://schemas.microsoft.com/office/drawing/2014/main" id="{5F011A9C-E953-4B9C-6580-0D01E16ED1B3}"/>
              </a:ext>
            </a:extLst>
          </p:cNvPr>
          <p:cNvPicPr>
            <a:picLocks noChangeAspect="1"/>
          </p:cNvPicPr>
          <p:nvPr/>
        </p:nvPicPr>
        <p:blipFill>
          <a:blip r:embed="rId3"/>
          <a:stretch>
            <a:fillRect/>
          </a:stretch>
        </p:blipFill>
        <p:spPr>
          <a:xfrm>
            <a:off x="301084" y="1710316"/>
            <a:ext cx="2743200" cy="1077028"/>
          </a:xfrm>
          <a:prstGeom prst="rect">
            <a:avLst/>
          </a:prstGeom>
        </p:spPr>
      </p:pic>
      <p:pic>
        <p:nvPicPr>
          <p:cNvPr id="5" name="Picture 5">
            <a:extLst>
              <a:ext uri="{FF2B5EF4-FFF2-40B4-BE49-F238E27FC236}">
                <a16:creationId xmlns:a16="http://schemas.microsoft.com/office/drawing/2014/main" id="{E0683FFF-11DF-B91B-974B-55F589722C17}"/>
              </a:ext>
            </a:extLst>
          </p:cNvPr>
          <p:cNvPicPr>
            <a:picLocks noChangeAspect="1"/>
          </p:cNvPicPr>
          <p:nvPr/>
        </p:nvPicPr>
        <p:blipFill>
          <a:blip r:embed="rId4"/>
          <a:stretch>
            <a:fillRect/>
          </a:stretch>
        </p:blipFill>
        <p:spPr>
          <a:xfrm>
            <a:off x="1351156" y="2783093"/>
            <a:ext cx="2743200" cy="1050202"/>
          </a:xfrm>
          <a:prstGeom prst="rect">
            <a:avLst/>
          </a:prstGeom>
        </p:spPr>
      </p:pic>
      <p:pic>
        <p:nvPicPr>
          <p:cNvPr id="6" name="Picture 6">
            <a:extLst>
              <a:ext uri="{FF2B5EF4-FFF2-40B4-BE49-F238E27FC236}">
                <a16:creationId xmlns:a16="http://schemas.microsoft.com/office/drawing/2014/main" id="{A2481050-C8F1-8AA1-D766-E2CC9E3F6C73}"/>
              </a:ext>
            </a:extLst>
          </p:cNvPr>
          <p:cNvPicPr>
            <a:picLocks noChangeAspect="1"/>
          </p:cNvPicPr>
          <p:nvPr/>
        </p:nvPicPr>
        <p:blipFill>
          <a:blip r:embed="rId5"/>
          <a:stretch>
            <a:fillRect/>
          </a:stretch>
        </p:blipFill>
        <p:spPr>
          <a:xfrm>
            <a:off x="2373351" y="3920516"/>
            <a:ext cx="3077736" cy="1172869"/>
          </a:xfrm>
          <a:prstGeom prst="rect">
            <a:avLst/>
          </a:prstGeom>
        </p:spPr>
      </p:pic>
      <p:pic>
        <p:nvPicPr>
          <p:cNvPr id="7" name="Picture 7">
            <a:extLst>
              <a:ext uri="{FF2B5EF4-FFF2-40B4-BE49-F238E27FC236}">
                <a16:creationId xmlns:a16="http://schemas.microsoft.com/office/drawing/2014/main" id="{13315ACB-6BBE-9866-1C2E-0E4493C9D3BF}"/>
              </a:ext>
            </a:extLst>
          </p:cNvPr>
          <p:cNvPicPr>
            <a:picLocks noChangeAspect="1"/>
          </p:cNvPicPr>
          <p:nvPr/>
        </p:nvPicPr>
        <p:blipFill>
          <a:blip r:embed="rId6"/>
          <a:stretch>
            <a:fillRect/>
          </a:stretch>
        </p:blipFill>
        <p:spPr>
          <a:xfrm>
            <a:off x="3423424" y="5187936"/>
            <a:ext cx="2873297" cy="1221397"/>
          </a:xfrm>
          <a:prstGeom prst="rect">
            <a:avLst/>
          </a:prstGeom>
        </p:spPr>
      </p:pic>
      <p:pic>
        <p:nvPicPr>
          <p:cNvPr id="8" name="Picture 8">
            <a:extLst>
              <a:ext uri="{FF2B5EF4-FFF2-40B4-BE49-F238E27FC236}">
                <a16:creationId xmlns:a16="http://schemas.microsoft.com/office/drawing/2014/main" id="{FCE556F3-AFEC-2BC9-C217-2E806AABB616}"/>
              </a:ext>
            </a:extLst>
          </p:cNvPr>
          <p:cNvPicPr>
            <a:picLocks noChangeAspect="1"/>
          </p:cNvPicPr>
          <p:nvPr/>
        </p:nvPicPr>
        <p:blipFill>
          <a:blip r:embed="rId7"/>
          <a:stretch>
            <a:fillRect/>
          </a:stretch>
        </p:blipFill>
        <p:spPr>
          <a:xfrm>
            <a:off x="3869474" y="1472425"/>
            <a:ext cx="3300760" cy="1422709"/>
          </a:xfrm>
          <a:prstGeom prst="rect">
            <a:avLst/>
          </a:prstGeom>
        </p:spPr>
      </p:pic>
      <p:pic>
        <p:nvPicPr>
          <p:cNvPr id="9" name="Picture 9">
            <a:extLst>
              <a:ext uri="{FF2B5EF4-FFF2-40B4-BE49-F238E27FC236}">
                <a16:creationId xmlns:a16="http://schemas.microsoft.com/office/drawing/2014/main" id="{FF65E1C7-FA35-C1BC-3C76-8B52BDFF3C87}"/>
              </a:ext>
            </a:extLst>
          </p:cNvPr>
          <p:cNvPicPr>
            <a:picLocks noChangeAspect="1"/>
          </p:cNvPicPr>
          <p:nvPr/>
        </p:nvPicPr>
        <p:blipFill>
          <a:blip r:embed="rId8"/>
          <a:stretch>
            <a:fillRect/>
          </a:stretch>
        </p:blipFill>
        <p:spPr>
          <a:xfrm>
            <a:off x="5049644" y="2939294"/>
            <a:ext cx="2919761" cy="1109510"/>
          </a:xfrm>
          <a:prstGeom prst="rect">
            <a:avLst/>
          </a:prstGeom>
        </p:spPr>
      </p:pic>
      <p:pic>
        <p:nvPicPr>
          <p:cNvPr id="10" name="Picture 11">
            <a:extLst>
              <a:ext uri="{FF2B5EF4-FFF2-40B4-BE49-F238E27FC236}">
                <a16:creationId xmlns:a16="http://schemas.microsoft.com/office/drawing/2014/main" id="{B85C64BF-3067-F25C-E379-6D18A95785A4}"/>
              </a:ext>
            </a:extLst>
          </p:cNvPr>
          <p:cNvPicPr>
            <a:picLocks noChangeAspect="1"/>
          </p:cNvPicPr>
          <p:nvPr/>
        </p:nvPicPr>
        <p:blipFill>
          <a:blip r:embed="rId9"/>
          <a:stretch>
            <a:fillRect/>
          </a:stretch>
        </p:blipFill>
        <p:spPr>
          <a:xfrm>
            <a:off x="6201937" y="4086224"/>
            <a:ext cx="3059151" cy="1120232"/>
          </a:xfrm>
          <a:prstGeom prst="rect">
            <a:avLst/>
          </a:prstGeom>
        </p:spPr>
      </p:pic>
      <p:pic>
        <p:nvPicPr>
          <p:cNvPr id="12" name="Picture 12">
            <a:extLst>
              <a:ext uri="{FF2B5EF4-FFF2-40B4-BE49-F238E27FC236}">
                <a16:creationId xmlns:a16="http://schemas.microsoft.com/office/drawing/2014/main" id="{0D7D5660-90D3-650B-2796-E786C3CEFDCA}"/>
              </a:ext>
            </a:extLst>
          </p:cNvPr>
          <p:cNvPicPr>
            <a:picLocks noChangeAspect="1"/>
          </p:cNvPicPr>
          <p:nvPr/>
        </p:nvPicPr>
        <p:blipFill>
          <a:blip r:embed="rId10"/>
          <a:stretch>
            <a:fillRect/>
          </a:stretch>
        </p:blipFill>
        <p:spPr>
          <a:xfrm>
            <a:off x="7307765" y="5262431"/>
            <a:ext cx="2919760" cy="1072405"/>
          </a:xfrm>
          <a:prstGeom prst="rect">
            <a:avLst/>
          </a:prstGeom>
        </p:spPr>
      </p:pic>
      <p:pic>
        <p:nvPicPr>
          <p:cNvPr id="13" name="Picture 13">
            <a:extLst>
              <a:ext uri="{FF2B5EF4-FFF2-40B4-BE49-F238E27FC236}">
                <a16:creationId xmlns:a16="http://schemas.microsoft.com/office/drawing/2014/main" id="{748785F8-6139-D4E0-3465-6E9455D90A40}"/>
              </a:ext>
            </a:extLst>
          </p:cNvPr>
          <p:cNvPicPr>
            <a:picLocks noChangeAspect="1"/>
          </p:cNvPicPr>
          <p:nvPr/>
        </p:nvPicPr>
        <p:blipFill>
          <a:blip r:embed="rId11"/>
          <a:stretch>
            <a:fillRect/>
          </a:stretch>
        </p:blipFill>
        <p:spPr>
          <a:xfrm>
            <a:off x="7567961" y="1416855"/>
            <a:ext cx="3393687" cy="1255069"/>
          </a:xfrm>
          <a:prstGeom prst="rect">
            <a:avLst/>
          </a:prstGeom>
        </p:spPr>
      </p:pic>
      <p:pic>
        <p:nvPicPr>
          <p:cNvPr id="14" name="Picture 14">
            <a:extLst>
              <a:ext uri="{FF2B5EF4-FFF2-40B4-BE49-F238E27FC236}">
                <a16:creationId xmlns:a16="http://schemas.microsoft.com/office/drawing/2014/main" id="{FB12815F-E57A-6EDD-9E83-546170DD0E5D}"/>
              </a:ext>
            </a:extLst>
          </p:cNvPr>
          <p:cNvPicPr>
            <a:picLocks noChangeAspect="1"/>
          </p:cNvPicPr>
          <p:nvPr/>
        </p:nvPicPr>
        <p:blipFill>
          <a:blip r:embed="rId12"/>
          <a:stretch>
            <a:fillRect/>
          </a:stretch>
        </p:blipFill>
        <p:spPr>
          <a:xfrm>
            <a:off x="8748132" y="2778488"/>
            <a:ext cx="2966224" cy="1115169"/>
          </a:xfrm>
          <a:prstGeom prst="rect">
            <a:avLst/>
          </a:prstGeom>
        </p:spPr>
      </p:pic>
    </p:spTree>
    <p:extLst>
      <p:ext uri="{BB962C8B-B14F-4D97-AF65-F5344CB8AC3E}">
        <p14:creationId xmlns:p14="http://schemas.microsoft.com/office/powerpoint/2010/main" val="408748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50BD-609F-AFEE-7FB6-1251C1DB9C56}"/>
              </a:ext>
            </a:extLst>
          </p:cNvPr>
          <p:cNvSpPr>
            <a:spLocks noGrp="1"/>
          </p:cNvSpPr>
          <p:nvPr>
            <p:ph type="title"/>
          </p:nvPr>
        </p:nvSpPr>
        <p:spPr>
          <a:xfrm>
            <a:off x="2356852" y="-3219"/>
            <a:ext cx="9831753" cy="1464111"/>
          </a:xfrm>
        </p:spPr>
        <p:txBody>
          <a:bodyPr>
            <a:normAutofit/>
          </a:bodyPr>
          <a:lstStyle/>
          <a:p>
            <a:r>
              <a:rPr lang="lv-LV" sz="4000">
                <a:cs typeface="Calibri Light"/>
              </a:rPr>
              <a:t>Drošību ietekmējošie r</a:t>
            </a:r>
            <a:r>
              <a:rPr lang="en-US" sz="4000" err="1">
                <a:cs typeface="Calibri Light"/>
              </a:rPr>
              <a:t>iski</a:t>
            </a:r>
          </a:p>
        </p:txBody>
      </p:sp>
      <p:sp>
        <p:nvSpPr>
          <p:cNvPr id="3" name="Content Placeholder 2">
            <a:extLst>
              <a:ext uri="{FF2B5EF4-FFF2-40B4-BE49-F238E27FC236}">
                <a16:creationId xmlns:a16="http://schemas.microsoft.com/office/drawing/2014/main" id="{C1A81DDC-998C-F9A5-5F4E-7439100F845A}"/>
              </a:ext>
            </a:extLst>
          </p:cNvPr>
          <p:cNvSpPr>
            <a:spLocks noGrp="1"/>
          </p:cNvSpPr>
          <p:nvPr>
            <p:ph idx="1"/>
          </p:nvPr>
        </p:nvSpPr>
        <p:spPr>
          <a:xfrm>
            <a:off x="2401276" y="1825625"/>
            <a:ext cx="8962293" cy="4449029"/>
          </a:xfrm>
        </p:spPr>
        <p:txBody>
          <a:bodyPr vert="horz" lIns="91440" tIns="45720" rIns="91440" bIns="45720" rtlCol="0" anchor="t">
            <a:normAutofit/>
          </a:bodyPr>
          <a:lstStyle/>
          <a:p>
            <a:pPr>
              <a:lnSpc>
                <a:spcPct val="100000"/>
              </a:lnSpc>
            </a:pPr>
            <a:r>
              <a:rPr lang="en-US" err="1">
                <a:cs typeface="Calibri"/>
              </a:rPr>
              <a:t>ugunsdzēsības</a:t>
            </a:r>
            <a:r>
              <a:rPr lang="en-US">
                <a:cs typeface="Calibri"/>
              </a:rPr>
              <a:t> </a:t>
            </a:r>
            <a:r>
              <a:rPr lang="en-US" err="1">
                <a:cs typeface="Calibri"/>
              </a:rPr>
              <a:t>signalizācija</a:t>
            </a:r>
            <a:endParaRPr lang="en-US">
              <a:cs typeface="Calibri"/>
            </a:endParaRPr>
          </a:p>
          <a:p>
            <a:pPr>
              <a:lnSpc>
                <a:spcPct val="100000"/>
              </a:lnSpc>
            </a:pPr>
            <a:r>
              <a:rPr lang="en-US" err="1">
                <a:cs typeface="Calibri"/>
              </a:rPr>
              <a:t>jaunas</a:t>
            </a:r>
            <a:r>
              <a:rPr lang="en-US">
                <a:cs typeface="Calibri"/>
              </a:rPr>
              <a:t> </a:t>
            </a:r>
            <a:r>
              <a:rPr lang="en-US" err="1">
                <a:cs typeface="Calibri"/>
              </a:rPr>
              <a:t>plaisas</a:t>
            </a:r>
          </a:p>
          <a:p>
            <a:pPr>
              <a:lnSpc>
                <a:spcPct val="100000"/>
              </a:lnSpc>
            </a:pPr>
            <a:r>
              <a:rPr lang="en-US" err="1">
                <a:cs typeface="Calibri"/>
              </a:rPr>
              <a:t>esošo</a:t>
            </a:r>
            <a:r>
              <a:rPr lang="en-US">
                <a:cs typeface="Calibri"/>
              </a:rPr>
              <a:t> </a:t>
            </a:r>
            <a:r>
              <a:rPr lang="en-US" err="1">
                <a:cs typeface="Calibri"/>
              </a:rPr>
              <a:t>plaisu</a:t>
            </a:r>
            <a:r>
              <a:rPr lang="en-US">
                <a:cs typeface="Calibri"/>
              </a:rPr>
              <a:t> </a:t>
            </a:r>
            <a:r>
              <a:rPr lang="en-US" err="1">
                <a:cs typeface="Calibri"/>
              </a:rPr>
              <a:t>palielināšanās</a:t>
            </a:r>
            <a:endParaRPr lang="en-US">
              <a:cs typeface="Calibri"/>
            </a:endParaRPr>
          </a:p>
          <a:p>
            <a:pPr>
              <a:lnSpc>
                <a:spcPct val="100000"/>
              </a:lnSpc>
            </a:pPr>
            <a:r>
              <a:rPr lang="en-US" err="1">
                <a:cs typeface="Calibri"/>
              </a:rPr>
              <a:t>mehāniski</a:t>
            </a:r>
            <a:r>
              <a:rPr lang="en-US">
                <a:cs typeface="Calibri"/>
              </a:rPr>
              <a:t> </a:t>
            </a:r>
            <a:r>
              <a:rPr lang="en-US" err="1">
                <a:cs typeface="Calibri"/>
              </a:rPr>
              <a:t>bojājumi</a:t>
            </a:r>
            <a:endParaRPr lang="en-US">
              <a:cs typeface="Calibri"/>
            </a:endParaRPr>
          </a:p>
          <a:p>
            <a:pPr>
              <a:lnSpc>
                <a:spcPct val="100000"/>
              </a:lnSpc>
            </a:pPr>
            <a:r>
              <a:rPr lang="en-US" err="1">
                <a:cs typeface="Calibri"/>
              </a:rPr>
              <a:t>ugunsgrēks</a:t>
            </a:r>
            <a:endParaRPr lang="en-US">
              <a:cs typeface="Calibri"/>
            </a:endParaRPr>
          </a:p>
          <a:p>
            <a:pPr>
              <a:lnSpc>
                <a:spcPct val="100000"/>
              </a:lnSpc>
            </a:pPr>
            <a:r>
              <a:rPr lang="en-US">
                <a:ea typeface="+mn-lt"/>
                <a:cs typeface="+mn-lt"/>
              </a:rPr>
              <a:t>koku </a:t>
            </a:r>
            <a:r>
              <a:rPr lang="en-US" err="1">
                <a:ea typeface="+mn-lt"/>
                <a:cs typeface="+mn-lt"/>
              </a:rPr>
              <a:t>uzkrišana</a:t>
            </a:r>
            <a:endParaRPr lang="en-US">
              <a:ea typeface="+mn-lt"/>
              <a:cs typeface="+mn-lt"/>
            </a:endParaRPr>
          </a:p>
          <a:p>
            <a:pPr>
              <a:lnSpc>
                <a:spcPct val="100000"/>
              </a:lnSpc>
            </a:pPr>
            <a:r>
              <a:rPr lang="en-US" err="1">
                <a:ea typeface="+mn-lt"/>
                <a:cs typeface="+mn-lt"/>
              </a:rPr>
              <a:t>sprādziens</a:t>
            </a:r>
            <a:endParaRPr lang="en-US">
              <a:ea typeface="+mn-lt"/>
              <a:cs typeface="+mn-lt"/>
            </a:endParaRPr>
          </a:p>
        </p:txBody>
      </p:sp>
      <p:sp>
        <p:nvSpPr>
          <p:cNvPr id="4" name="Slide Number Placeholder 3">
            <a:extLst>
              <a:ext uri="{FF2B5EF4-FFF2-40B4-BE49-F238E27FC236}">
                <a16:creationId xmlns:a16="http://schemas.microsoft.com/office/drawing/2014/main" id="{24A57CB9-D3D9-EE74-E8E5-62FD4C1EF243}"/>
              </a:ext>
            </a:extLst>
          </p:cNvPr>
          <p:cNvSpPr>
            <a:spLocks noGrp="1"/>
          </p:cNvSpPr>
          <p:nvPr>
            <p:ph type="sldNum" sz="quarter" idx="12"/>
          </p:nvPr>
        </p:nvSpPr>
        <p:spPr/>
        <p:txBody>
          <a:bodyPr/>
          <a:lstStyle/>
          <a:p>
            <a:fld id="{32F832BF-1DDA-4BBE-B340-68BC40090DFC}" type="slidenum">
              <a:rPr lang="lv-LV" smtClean="0"/>
              <a:pPr/>
              <a:t>5</a:t>
            </a:fld>
            <a:endParaRPr lang="lv-LV"/>
          </a:p>
        </p:txBody>
      </p:sp>
      <p:pic>
        <p:nvPicPr>
          <p:cNvPr id="6" name="Picture 6">
            <a:extLst>
              <a:ext uri="{FF2B5EF4-FFF2-40B4-BE49-F238E27FC236}">
                <a16:creationId xmlns:a16="http://schemas.microsoft.com/office/drawing/2014/main" id="{605DCB8F-AE36-5FE9-7E9D-9B38461CBD93}"/>
              </a:ext>
            </a:extLst>
          </p:cNvPr>
          <p:cNvPicPr>
            <a:picLocks noChangeAspect="1"/>
          </p:cNvPicPr>
          <p:nvPr/>
        </p:nvPicPr>
        <p:blipFill>
          <a:blip r:embed="rId2"/>
          <a:stretch>
            <a:fillRect/>
          </a:stretch>
        </p:blipFill>
        <p:spPr>
          <a:xfrm>
            <a:off x="8075246" y="1639706"/>
            <a:ext cx="1834662" cy="989742"/>
          </a:xfrm>
          <a:prstGeom prst="rect">
            <a:avLst/>
          </a:prstGeom>
        </p:spPr>
      </p:pic>
      <p:pic>
        <p:nvPicPr>
          <p:cNvPr id="7" name="Picture 7">
            <a:extLst>
              <a:ext uri="{FF2B5EF4-FFF2-40B4-BE49-F238E27FC236}">
                <a16:creationId xmlns:a16="http://schemas.microsoft.com/office/drawing/2014/main" id="{B589C995-852B-156B-4FEE-689E96D0DC1B}"/>
              </a:ext>
            </a:extLst>
          </p:cNvPr>
          <p:cNvPicPr>
            <a:picLocks noChangeAspect="1"/>
          </p:cNvPicPr>
          <p:nvPr/>
        </p:nvPicPr>
        <p:blipFill>
          <a:blip r:embed="rId3"/>
          <a:stretch>
            <a:fillRect/>
          </a:stretch>
        </p:blipFill>
        <p:spPr>
          <a:xfrm>
            <a:off x="8263547" y="3173778"/>
            <a:ext cx="774212" cy="774212"/>
          </a:xfrm>
          <a:prstGeom prst="rect">
            <a:avLst/>
          </a:prstGeom>
        </p:spPr>
      </p:pic>
      <p:pic>
        <p:nvPicPr>
          <p:cNvPr id="9" name="Picture 9">
            <a:extLst>
              <a:ext uri="{FF2B5EF4-FFF2-40B4-BE49-F238E27FC236}">
                <a16:creationId xmlns:a16="http://schemas.microsoft.com/office/drawing/2014/main" id="{997D02AE-022E-5C36-E8E5-7446EAE12EF1}"/>
              </a:ext>
            </a:extLst>
          </p:cNvPr>
          <p:cNvPicPr>
            <a:picLocks noChangeAspect="1"/>
          </p:cNvPicPr>
          <p:nvPr/>
        </p:nvPicPr>
        <p:blipFill>
          <a:blip r:embed="rId4"/>
          <a:stretch>
            <a:fillRect/>
          </a:stretch>
        </p:blipFill>
        <p:spPr>
          <a:xfrm>
            <a:off x="7345241" y="2489933"/>
            <a:ext cx="783981" cy="783981"/>
          </a:xfrm>
          <a:prstGeom prst="rect">
            <a:avLst/>
          </a:prstGeom>
        </p:spPr>
      </p:pic>
      <p:pic>
        <p:nvPicPr>
          <p:cNvPr id="10" name="Picture 10">
            <a:extLst>
              <a:ext uri="{FF2B5EF4-FFF2-40B4-BE49-F238E27FC236}">
                <a16:creationId xmlns:a16="http://schemas.microsoft.com/office/drawing/2014/main" id="{A0CAD0B8-AACD-D5A6-C480-4241BE08DCAB}"/>
              </a:ext>
            </a:extLst>
          </p:cNvPr>
          <p:cNvPicPr>
            <a:picLocks noChangeAspect="1"/>
          </p:cNvPicPr>
          <p:nvPr/>
        </p:nvPicPr>
        <p:blipFill>
          <a:blip r:embed="rId5"/>
          <a:stretch>
            <a:fillRect/>
          </a:stretch>
        </p:blipFill>
        <p:spPr>
          <a:xfrm>
            <a:off x="7657855" y="3838085"/>
            <a:ext cx="686290" cy="686290"/>
          </a:xfrm>
          <a:prstGeom prst="rect">
            <a:avLst/>
          </a:prstGeom>
        </p:spPr>
      </p:pic>
      <p:pic>
        <p:nvPicPr>
          <p:cNvPr id="11" name="Picture 11">
            <a:extLst>
              <a:ext uri="{FF2B5EF4-FFF2-40B4-BE49-F238E27FC236}">
                <a16:creationId xmlns:a16="http://schemas.microsoft.com/office/drawing/2014/main" id="{C56EF64A-7835-2F05-301B-BF06D6510950}"/>
              </a:ext>
            </a:extLst>
          </p:cNvPr>
          <p:cNvPicPr>
            <a:picLocks noChangeAspect="1"/>
          </p:cNvPicPr>
          <p:nvPr/>
        </p:nvPicPr>
        <p:blipFill>
          <a:blip r:embed="rId6"/>
          <a:stretch>
            <a:fillRect/>
          </a:stretch>
        </p:blipFill>
        <p:spPr>
          <a:xfrm>
            <a:off x="8986470" y="4492623"/>
            <a:ext cx="793751" cy="793751"/>
          </a:xfrm>
          <a:prstGeom prst="rect">
            <a:avLst/>
          </a:prstGeom>
        </p:spPr>
      </p:pic>
      <p:pic>
        <p:nvPicPr>
          <p:cNvPr id="13" name="Picture 13">
            <a:extLst>
              <a:ext uri="{FF2B5EF4-FFF2-40B4-BE49-F238E27FC236}">
                <a16:creationId xmlns:a16="http://schemas.microsoft.com/office/drawing/2014/main" id="{159D5786-C9B6-0647-6623-7C57016D56A1}"/>
              </a:ext>
            </a:extLst>
          </p:cNvPr>
          <p:cNvPicPr>
            <a:picLocks noChangeAspect="1"/>
          </p:cNvPicPr>
          <p:nvPr/>
        </p:nvPicPr>
        <p:blipFill>
          <a:blip r:embed="rId7"/>
          <a:stretch>
            <a:fillRect/>
          </a:stretch>
        </p:blipFill>
        <p:spPr>
          <a:xfrm>
            <a:off x="7657855" y="5069010"/>
            <a:ext cx="764443" cy="744905"/>
          </a:xfrm>
          <a:prstGeom prst="rect">
            <a:avLst/>
          </a:prstGeom>
        </p:spPr>
      </p:pic>
    </p:spTree>
    <p:extLst>
      <p:ext uri="{BB962C8B-B14F-4D97-AF65-F5344CB8AC3E}">
        <p14:creationId xmlns:p14="http://schemas.microsoft.com/office/powerpoint/2010/main" val="534624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12A3-E223-A9B8-D72F-E2307433E6A3}"/>
              </a:ext>
            </a:extLst>
          </p:cNvPr>
          <p:cNvSpPr>
            <a:spLocks noGrp="1"/>
          </p:cNvSpPr>
          <p:nvPr>
            <p:ph type="title"/>
          </p:nvPr>
        </p:nvSpPr>
        <p:spPr>
          <a:xfrm>
            <a:off x="2360481" y="3159"/>
            <a:ext cx="9829800" cy="1477963"/>
          </a:xfrm>
        </p:spPr>
        <p:txBody>
          <a:bodyPr/>
          <a:lstStyle/>
          <a:p>
            <a:r>
              <a:rPr lang="lv-LV" sz="4000">
                <a:ea typeface="+mj-lt"/>
                <a:cs typeface="+mj-lt"/>
              </a:rPr>
              <a:t>Drošību ietekmējošie r</a:t>
            </a:r>
            <a:r>
              <a:rPr lang="en-US" sz="4000" err="1">
                <a:ea typeface="+mj-lt"/>
                <a:cs typeface="+mj-lt"/>
              </a:rPr>
              <a:t>iski</a:t>
            </a:r>
          </a:p>
        </p:txBody>
      </p:sp>
      <p:sp>
        <p:nvSpPr>
          <p:cNvPr id="4" name="Slide Number Placeholder 3">
            <a:extLst>
              <a:ext uri="{FF2B5EF4-FFF2-40B4-BE49-F238E27FC236}">
                <a16:creationId xmlns:a16="http://schemas.microsoft.com/office/drawing/2014/main" id="{4751DAD6-5976-F22E-51C4-D624EA71B117}"/>
              </a:ext>
            </a:extLst>
          </p:cNvPr>
          <p:cNvSpPr>
            <a:spLocks noGrp="1"/>
          </p:cNvSpPr>
          <p:nvPr>
            <p:ph type="sldNum" sz="quarter" idx="12"/>
          </p:nvPr>
        </p:nvSpPr>
        <p:spPr/>
        <p:txBody>
          <a:bodyPr/>
          <a:lstStyle/>
          <a:p>
            <a:fld id="{32F832BF-1DDA-4BBE-B340-68BC40090DFC}" type="slidenum">
              <a:rPr lang="lv-LV" smtClean="0"/>
              <a:pPr/>
              <a:t>6</a:t>
            </a:fld>
            <a:endParaRPr lang="lv-LV"/>
          </a:p>
        </p:txBody>
      </p:sp>
      <p:pic>
        <p:nvPicPr>
          <p:cNvPr id="8" name="Picture 8">
            <a:extLst>
              <a:ext uri="{FF2B5EF4-FFF2-40B4-BE49-F238E27FC236}">
                <a16:creationId xmlns:a16="http://schemas.microsoft.com/office/drawing/2014/main" id="{826C60D4-605E-386C-8E46-FADC3BD45C48}"/>
              </a:ext>
            </a:extLst>
          </p:cNvPr>
          <p:cNvPicPr>
            <a:picLocks noChangeAspect="1"/>
          </p:cNvPicPr>
          <p:nvPr/>
        </p:nvPicPr>
        <p:blipFill>
          <a:blip r:embed="rId3"/>
          <a:stretch>
            <a:fillRect/>
          </a:stretch>
        </p:blipFill>
        <p:spPr>
          <a:xfrm>
            <a:off x="1730040" y="2083055"/>
            <a:ext cx="5921828" cy="3861078"/>
          </a:xfrm>
          <a:prstGeom prst="rect">
            <a:avLst/>
          </a:prstGeom>
        </p:spPr>
      </p:pic>
      <p:sp>
        <p:nvSpPr>
          <p:cNvPr id="3" name="TextBox 2">
            <a:extLst>
              <a:ext uri="{FF2B5EF4-FFF2-40B4-BE49-F238E27FC236}">
                <a16:creationId xmlns:a16="http://schemas.microsoft.com/office/drawing/2014/main" id="{38252994-EB11-4DEC-1B24-69B0F2BEA35C}"/>
              </a:ext>
            </a:extLst>
          </p:cNvPr>
          <p:cNvSpPr txBox="1"/>
          <p:nvPr/>
        </p:nvSpPr>
        <p:spPr>
          <a:xfrm>
            <a:off x="8006861" y="3327401"/>
            <a:ext cx="220589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err="1">
                <a:latin typeface="Calibri Light"/>
              </a:rPr>
              <a:t>lietus</a:t>
            </a:r>
            <a:r>
              <a:rPr lang="en-US" sz="2800">
                <a:latin typeface="Calibri Light"/>
              </a:rPr>
              <a:t>,</a:t>
            </a:r>
            <a:endParaRPr lang="en-US" sz="2800" err="1">
              <a:latin typeface="Calibri"/>
              <a:cs typeface="Calibri"/>
            </a:endParaRPr>
          </a:p>
          <a:p>
            <a:pPr algn="ctr"/>
            <a:r>
              <a:rPr lang="en-US" sz="2800" err="1">
                <a:latin typeface="Calibri Light"/>
              </a:rPr>
              <a:t>plūdu</a:t>
            </a:r>
            <a:r>
              <a:rPr lang="en-US" sz="2800">
                <a:latin typeface="Calibri Light"/>
              </a:rPr>
              <a:t>,</a:t>
            </a:r>
            <a:endParaRPr lang="en-US" sz="2800" err="1">
              <a:latin typeface="Calibri"/>
              <a:cs typeface="Calibri"/>
            </a:endParaRPr>
          </a:p>
          <a:p>
            <a:pPr algn="ctr"/>
            <a:r>
              <a:rPr lang="en-US" sz="2800" err="1">
                <a:latin typeface="Calibri Light"/>
              </a:rPr>
              <a:t>gruntsūdens</a:t>
            </a:r>
            <a:r>
              <a:rPr lang="en-US" sz="2800">
                <a:latin typeface="Calibri Light"/>
                <a:cs typeface="Calibri Light"/>
              </a:rPr>
              <a:t>​</a:t>
            </a:r>
            <a:endParaRPr lang="en-US" sz="2800">
              <a:cs typeface="Calibri"/>
            </a:endParaRPr>
          </a:p>
        </p:txBody>
      </p:sp>
      <p:sp>
        <p:nvSpPr>
          <p:cNvPr id="6" name="TextBox 5">
            <a:extLst>
              <a:ext uri="{FF2B5EF4-FFF2-40B4-BE49-F238E27FC236}">
                <a16:creationId xmlns:a16="http://schemas.microsoft.com/office/drawing/2014/main" id="{5F35715D-63AC-9AB8-BE89-ED4CD7ADFA13}"/>
              </a:ext>
            </a:extLst>
          </p:cNvPr>
          <p:cNvSpPr txBox="1"/>
          <p:nvPr/>
        </p:nvSpPr>
        <p:spPr>
          <a:xfrm>
            <a:off x="7274169" y="2672862"/>
            <a:ext cx="38178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Calibri Light"/>
              </a:rPr>
              <a:t>mitruma</a:t>
            </a:r>
            <a:r>
              <a:rPr lang="en-US" sz="2800">
                <a:latin typeface="Calibri Light"/>
              </a:rPr>
              <a:t> </a:t>
            </a:r>
            <a:r>
              <a:rPr lang="en-US" sz="2800" err="1">
                <a:latin typeface="Calibri Light"/>
              </a:rPr>
              <a:t>radīti</a:t>
            </a:r>
            <a:r>
              <a:rPr lang="en-US" sz="2800">
                <a:latin typeface="Calibri Light"/>
              </a:rPr>
              <a:t> </a:t>
            </a:r>
            <a:r>
              <a:rPr lang="en-US" sz="2800" err="1">
                <a:latin typeface="Calibri Light"/>
              </a:rPr>
              <a:t>bojājumi</a:t>
            </a:r>
            <a:endParaRPr lang="en-US" sz="2800">
              <a:latin typeface="Calibri Light"/>
              <a:cs typeface="Calibri Light"/>
            </a:endParaRPr>
          </a:p>
        </p:txBody>
      </p:sp>
      <p:sp>
        <p:nvSpPr>
          <p:cNvPr id="7" name="TextBox 6">
            <a:extLst>
              <a:ext uri="{FF2B5EF4-FFF2-40B4-BE49-F238E27FC236}">
                <a16:creationId xmlns:a16="http://schemas.microsoft.com/office/drawing/2014/main" id="{99B6F396-228F-B76B-76E0-6CDAFA25EE08}"/>
              </a:ext>
            </a:extLst>
          </p:cNvPr>
          <p:cNvSpPr txBox="1"/>
          <p:nvPr/>
        </p:nvSpPr>
        <p:spPr>
          <a:xfrm>
            <a:off x="8299938" y="4773246"/>
            <a:ext cx="17662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err="1">
                <a:latin typeface="Calibri Light"/>
              </a:rPr>
              <a:t>ietekmē</a:t>
            </a:r>
            <a:endParaRPr lang="en-US" err="1">
              <a:cs typeface="Calibri"/>
            </a:endParaRPr>
          </a:p>
        </p:txBody>
      </p:sp>
    </p:spTree>
    <p:extLst>
      <p:ext uri="{BB962C8B-B14F-4D97-AF65-F5344CB8AC3E}">
        <p14:creationId xmlns:p14="http://schemas.microsoft.com/office/powerpoint/2010/main" val="371314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B749-1255-CF55-F437-40B99C9E1076}"/>
              </a:ext>
            </a:extLst>
          </p:cNvPr>
          <p:cNvSpPr>
            <a:spLocks noGrp="1"/>
          </p:cNvSpPr>
          <p:nvPr>
            <p:ph type="title"/>
          </p:nvPr>
        </p:nvSpPr>
        <p:spPr>
          <a:xfrm>
            <a:off x="2362759" y="-3701"/>
            <a:ext cx="9833345" cy="1467762"/>
          </a:xfrm>
        </p:spPr>
        <p:txBody>
          <a:bodyPr/>
          <a:lstStyle/>
          <a:p>
            <a:r>
              <a:rPr lang="lv-LV" sz="4000">
                <a:cs typeface="Calibri Light"/>
              </a:rPr>
              <a:t>Drošību ietekmējošie r</a:t>
            </a:r>
            <a:r>
              <a:rPr lang="en-US" sz="4000" err="1">
                <a:cs typeface="Calibri Light"/>
              </a:rPr>
              <a:t>iski</a:t>
            </a:r>
            <a:endParaRPr lang="en-US" sz="4000" err="1">
              <a:ea typeface="+mj-lt"/>
              <a:cs typeface="+mj-lt"/>
            </a:endParaRPr>
          </a:p>
        </p:txBody>
      </p:sp>
      <p:sp>
        <p:nvSpPr>
          <p:cNvPr id="4" name="Slide Number Placeholder 3">
            <a:extLst>
              <a:ext uri="{FF2B5EF4-FFF2-40B4-BE49-F238E27FC236}">
                <a16:creationId xmlns:a16="http://schemas.microsoft.com/office/drawing/2014/main" id="{82AA4A32-1D54-F5FC-165E-1B94C8609B83}"/>
              </a:ext>
            </a:extLst>
          </p:cNvPr>
          <p:cNvSpPr>
            <a:spLocks noGrp="1"/>
          </p:cNvSpPr>
          <p:nvPr>
            <p:ph type="sldNum" sz="quarter" idx="12"/>
          </p:nvPr>
        </p:nvSpPr>
        <p:spPr/>
        <p:txBody>
          <a:bodyPr/>
          <a:lstStyle/>
          <a:p>
            <a:fld id="{32F832BF-1DDA-4BBE-B340-68BC40090DFC}" type="slidenum">
              <a:rPr lang="lv-LV" smtClean="0"/>
              <a:pPr/>
              <a:t>7</a:t>
            </a:fld>
            <a:endParaRPr lang="lv-LV"/>
          </a:p>
        </p:txBody>
      </p:sp>
      <p:pic>
        <p:nvPicPr>
          <p:cNvPr id="11" name="Picture 11" descr="A picture containing building, outdoor&#10;&#10;Description automatically generated">
            <a:extLst>
              <a:ext uri="{FF2B5EF4-FFF2-40B4-BE49-F238E27FC236}">
                <a16:creationId xmlns:a16="http://schemas.microsoft.com/office/drawing/2014/main" id="{98CFFEA8-4323-A473-7956-BB13A792894C}"/>
              </a:ext>
            </a:extLst>
          </p:cNvPr>
          <p:cNvPicPr>
            <a:picLocks noGrp="1" noChangeAspect="1"/>
          </p:cNvPicPr>
          <p:nvPr>
            <p:ph idx="1"/>
          </p:nvPr>
        </p:nvPicPr>
        <p:blipFill>
          <a:blip r:embed="rId3"/>
          <a:stretch>
            <a:fillRect/>
          </a:stretch>
        </p:blipFill>
        <p:spPr>
          <a:xfrm>
            <a:off x="608226" y="2029525"/>
            <a:ext cx="5964096" cy="3241334"/>
          </a:xfrm>
        </p:spPr>
      </p:pic>
      <p:pic>
        <p:nvPicPr>
          <p:cNvPr id="3" name="Picture 4">
            <a:extLst>
              <a:ext uri="{FF2B5EF4-FFF2-40B4-BE49-F238E27FC236}">
                <a16:creationId xmlns:a16="http://schemas.microsoft.com/office/drawing/2014/main" id="{D73CD1F2-25B3-A049-25F6-9EB329F72C9F}"/>
              </a:ext>
            </a:extLst>
          </p:cNvPr>
          <p:cNvPicPr>
            <a:picLocks noChangeAspect="1"/>
          </p:cNvPicPr>
          <p:nvPr/>
        </p:nvPicPr>
        <p:blipFill>
          <a:blip r:embed="rId4"/>
          <a:stretch>
            <a:fillRect/>
          </a:stretch>
        </p:blipFill>
        <p:spPr>
          <a:xfrm>
            <a:off x="7043530" y="2029502"/>
            <a:ext cx="4278243" cy="3240734"/>
          </a:xfrm>
          <a:prstGeom prst="rect">
            <a:avLst/>
          </a:prstGeom>
        </p:spPr>
      </p:pic>
      <p:sp>
        <p:nvSpPr>
          <p:cNvPr id="5" name="TextBox 4">
            <a:extLst>
              <a:ext uri="{FF2B5EF4-FFF2-40B4-BE49-F238E27FC236}">
                <a16:creationId xmlns:a16="http://schemas.microsoft.com/office/drawing/2014/main" id="{5286C5F8-41F9-132A-BB49-1139D130073F}"/>
              </a:ext>
            </a:extLst>
          </p:cNvPr>
          <p:cNvSpPr txBox="1"/>
          <p:nvPr/>
        </p:nvSpPr>
        <p:spPr>
          <a:xfrm>
            <a:off x="1393093" y="5691554"/>
            <a:ext cx="50487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Calibri Light"/>
              </a:rPr>
              <a:t>Sniegs</a:t>
            </a:r>
            <a:r>
              <a:rPr lang="en-US">
                <a:latin typeface="Calibri Light"/>
              </a:rPr>
              <a:t> + </a:t>
            </a:r>
            <a:r>
              <a:rPr lang="en-US" err="1">
                <a:latin typeface="Calibri Light"/>
              </a:rPr>
              <a:t>krītošas</a:t>
            </a:r>
            <a:r>
              <a:rPr lang="en-US">
                <a:latin typeface="Calibri Light"/>
              </a:rPr>
              <a:t> </a:t>
            </a:r>
            <a:r>
              <a:rPr lang="en-US" err="1">
                <a:latin typeface="Calibri Light"/>
              </a:rPr>
              <a:t>lāstekas</a:t>
            </a:r>
            <a:r>
              <a:rPr lang="en-US">
                <a:latin typeface="Calibri Light"/>
              </a:rPr>
              <a:t> + </a:t>
            </a:r>
            <a:r>
              <a:rPr lang="en-US" err="1">
                <a:latin typeface="Calibri Light"/>
              </a:rPr>
              <a:t>jumta</a:t>
            </a:r>
            <a:r>
              <a:rPr lang="en-US">
                <a:latin typeface="Calibri Light"/>
              </a:rPr>
              <a:t> </a:t>
            </a:r>
            <a:r>
              <a:rPr lang="en-US" err="1">
                <a:latin typeface="Calibri Light"/>
              </a:rPr>
              <a:t>notekas</a:t>
            </a:r>
            <a:r>
              <a:rPr lang="en-US">
                <a:latin typeface="Calibri Light"/>
                <a:cs typeface="Calibri Light"/>
              </a:rPr>
              <a:t>​</a:t>
            </a:r>
            <a:endParaRPr lang="en-US"/>
          </a:p>
        </p:txBody>
      </p:sp>
    </p:spTree>
    <p:extLst>
      <p:ext uri="{BB962C8B-B14F-4D97-AF65-F5344CB8AC3E}">
        <p14:creationId xmlns:p14="http://schemas.microsoft.com/office/powerpoint/2010/main" val="57509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E8D0D-ABC3-3603-C399-AD2BACFE17A4}"/>
              </a:ext>
            </a:extLst>
          </p:cNvPr>
          <p:cNvSpPr>
            <a:spLocks noGrp="1"/>
          </p:cNvSpPr>
          <p:nvPr>
            <p:ph type="title"/>
          </p:nvPr>
        </p:nvSpPr>
        <p:spPr>
          <a:xfrm>
            <a:off x="2389982" y="3474"/>
            <a:ext cx="9212470" cy="1491216"/>
          </a:xfrm>
        </p:spPr>
        <p:txBody>
          <a:bodyPr/>
          <a:lstStyle/>
          <a:p>
            <a:r>
              <a:rPr lang="lv-LV" sz="4000">
                <a:cs typeface="Calibri Light"/>
              </a:rPr>
              <a:t>Drošību ietekmējošie r</a:t>
            </a:r>
            <a:r>
              <a:rPr lang="en-US" sz="4000" err="1">
                <a:cs typeface="Calibri Light"/>
              </a:rPr>
              <a:t>iski</a:t>
            </a:r>
            <a:endParaRPr lang="en-US" sz="4000" err="1">
              <a:ea typeface="+mj-lt"/>
              <a:cs typeface="+mj-lt"/>
            </a:endParaRPr>
          </a:p>
        </p:txBody>
      </p:sp>
      <p:sp>
        <p:nvSpPr>
          <p:cNvPr id="4" name="Slide Number Placeholder 3">
            <a:extLst>
              <a:ext uri="{FF2B5EF4-FFF2-40B4-BE49-F238E27FC236}">
                <a16:creationId xmlns:a16="http://schemas.microsoft.com/office/drawing/2014/main" id="{CE8F1064-31F0-D34F-DF85-6BCA014F1371}"/>
              </a:ext>
            </a:extLst>
          </p:cNvPr>
          <p:cNvSpPr>
            <a:spLocks noGrp="1"/>
          </p:cNvSpPr>
          <p:nvPr>
            <p:ph type="sldNum" sz="quarter" idx="12"/>
          </p:nvPr>
        </p:nvSpPr>
        <p:spPr/>
        <p:txBody>
          <a:bodyPr/>
          <a:lstStyle/>
          <a:p>
            <a:fld id="{32F832BF-1DDA-4BBE-B340-68BC40090DFC}" type="slidenum">
              <a:rPr lang="lv-LV" smtClean="0"/>
              <a:pPr/>
              <a:t>8</a:t>
            </a:fld>
            <a:endParaRPr lang="lv-LV"/>
          </a:p>
        </p:txBody>
      </p:sp>
      <p:pic>
        <p:nvPicPr>
          <p:cNvPr id="3" name="Picture 5">
            <a:extLst>
              <a:ext uri="{FF2B5EF4-FFF2-40B4-BE49-F238E27FC236}">
                <a16:creationId xmlns:a16="http://schemas.microsoft.com/office/drawing/2014/main" id="{BCE94F22-8BF2-4D56-233B-86A1C7E77C53}"/>
              </a:ext>
            </a:extLst>
          </p:cNvPr>
          <p:cNvPicPr>
            <a:picLocks noChangeAspect="1"/>
          </p:cNvPicPr>
          <p:nvPr/>
        </p:nvPicPr>
        <p:blipFill>
          <a:blip r:embed="rId3"/>
          <a:stretch>
            <a:fillRect/>
          </a:stretch>
        </p:blipFill>
        <p:spPr>
          <a:xfrm>
            <a:off x="2482148" y="1500681"/>
            <a:ext cx="5450410" cy="4093385"/>
          </a:xfrm>
          <a:prstGeom prst="rect">
            <a:avLst/>
          </a:prstGeom>
        </p:spPr>
      </p:pic>
      <p:sp>
        <p:nvSpPr>
          <p:cNvPr id="5" name="TextBox 4">
            <a:extLst>
              <a:ext uri="{FF2B5EF4-FFF2-40B4-BE49-F238E27FC236}">
                <a16:creationId xmlns:a16="http://schemas.microsoft.com/office/drawing/2014/main" id="{053312C3-DBD7-151E-8CD6-8E0F8611595A}"/>
              </a:ext>
            </a:extLst>
          </p:cNvPr>
          <p:cNvSpPr txBox="1"/>
          <p:nvPr/>
        </p:nvSpPr>
        <p:spPr>
          <a:xfrm>
            <a:off x="8827477" y="5232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Calibri Light"/>
              </a:rPr>
              <a:t>Vēja</a:t>
            </a:r>
            <a:r>
              <a:rPr lang="en-US">
                <a:latin typeface="Calibri Light"/>
              </a:rPr>
              <a:t> </a:t>
            </a:r>
            <a:r>
              <a:rPr lang="en-US" err="1">
                <a:latin typeface="Calibri Light"/>
              </a:rPr>
              <a:t>radīti</a:t>
            </a:r>
            <a:r>
              <a:rPr lang="en-US">
                <a:latin typeface="Calibri Light"/>
              </a:rPr>
              <a:t> </a:t>
            </a:r>
            <a:r>
              <a:rPr lang="en-US" err="1">
                <a:latin typeface="Calibri Light"/>
              </a:rPr>
              <a:t>bojājumi</a:t>
            </a:r>
            <a:endParaRPr lang="en-US" err="1"/>
          </a:p>
        </p:txBody>
      </p:sp>
      <p:pic>
        <p:nvPicPr>
          <p:cNvPr id="7" name="Picture 7">
            <a:extLst>
              <a:ext uri="{FF2B5EF4-FFF2-40B4-BE49-F238E27FC236}">
                <a16:creationId xmlns:a16="http://schemas.microsoft.com/office/drawing/2014/main" id="{D0F4B956-D984-BA9A-ADD7-F398986C862A}"/>
              </a:ext>
            </a:extLst>
          </p:cNvPr>
          <p:cNvPicPr>
            <a:picLocks noChangeAspect="1"/>
          </p:cNvPicPr>
          <p:nvPr/>
        </p:nvPicPr>
        <p:blipFill>
          <a:blip r:embed="rId4"/>
          <a:stretch>
            <a:fillRect/>
          </a:stretch>
        </p:blipFill>
        <p:spPr>
          <a:xfrm>
            <a:off x="9260010" y="4336317"/>
            <a:ext cx="940289" cy="940289"/>
          </a:xfrm>
          <a:prstGeom prst="rect">
            <a:avLst/>
          </a:prstGeom>
        </p:spPr>
      </p:pic>
    </p:spTree>
    <p:extLst>
      <p:ext uri="{BB962C8B-B14F-4D97-AF65-F5344CB8AC3E}">
        <p14:creationId xmlns:p14="http://schemas.microsoft.com/office/powerpoint/2010/main" val="1477666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4017-F4AE-6C91-AD5A-72D56A310DEF}"/>
              </a:ext>
            </a:extLst>
          </p:cNvPr>
          <p:cNvSpPr>
            <a:spLocks noGrp="1"/>
          </p:cNvSpPr>
          <p:nvPr>
            <p:ph type="title"/>
          </p:nvPr>
        </p:nvSpPr>
        <p:spPr>
          <a:xfrm>
            <a:off x="2362758" y="-892"/>
            <a:ext cx="9833345" cy="1440749"/>
          </a:xfrm>
        </p:spPr>
        <p:txBody>
          <a:bodyPr/>
          <a:lstStyle/>
          <a:p>
            <a:r>
              <a:rPr lang="lv-LV" sz="4000">
                <a:ea typeface="+mj-lt"/>
                <a:cs typeface="+mj-lt"/>
              </a:rPr>
              <a:t>Drošību ietekmējošie r</a:t>
            </a:r>
            <a:r>
              <a:rPr lang="en-US" sz="4000" err="1">
                <a:ea typeface="+mj-lt"/>
                <a:cs typeface="+mj-lt"/>
              </a:rPr>
              <a:t>iski</a:t>
            </a:r>
          </a:p>
        </p:txBody>
      </p:sp>
      <p:sp>
        <p:nvSpPr>
          <p:cNvPr id="4" name="Slide Number Placeholder 3">
            <a:extLst>
              <a:ext uri="{FF2B5EF4-FFF2-40B4-BE49-F238E27FC236}">
                <a16:creationId xmlns:a16="http://schemas.microsoft.com/office/drawing/2014/main" id="{DEB3DE2C-F691-EA6E-6F17-D46EC585C8DE}"/>
              </a:ext>
            </a:extLst>
          </p:cNvPr>
          <p:cNvSpPr>
            <a:spLocks noGrp="1"/>
          </p:cNvSpPr>
          <p:nvPr>
            <p:ph type="sldNum" sz="quarter" idx="12"/>
          </p:nvPr>
        </p:nvSpPr>
        <p:spPr/>
        <p:txBody>
          <a:bodyPr/>
          <a:lstStyle/>
          <a:p>
            <a:fld id="{32F832BF-1DDA-4BBE-B340-68BC40090DFC}" type="slidenum">
              <a:rPr lang="lv-LV" smtClean="0"/>
              <a:pPr/>
              <a:t>9</a:t>
            </a:fld>
            <a:endParaRPr lang="lv-LV"/>
          </a:p>
        </p:txBody>
      </p:sp>
      <p:pic>
        <p:nvPicPr>
          <p:cNvPr id="9" name="Picture 9">
            <a:extLst>
              <a:ext uri="{FF2B5EF4-FFF2-40B4-BE49-F238E27FC236}">
                <a16:creationId xmlns:a16="http://schemas.microsoft.com/office/drawing/2014/main" id="{A568A65A-94B7-06E7-F1CB-5ADBE4F487AE}"/>
              </a:ext>
            </a:extLst>
          </p:cNvPr>
          <p:cNvPicPr>
            <a:picLocks noChangeAspect="1"/>
          </p:cNvPicPr>
          <p:nvPr/>
        </p:nvPicPr>
        <p:blipFill>
          <a:blip r:embed="rId3"/>
          <a:stretch>
            <a:fillRect/>
          </a:stretch>
        </p:blipFill>
        <p:spPr>
          <a:xfrm>
            <a:off x="2365829" y="1664607"/>
            <a:ext cx="6504818" cy="4060975"/>
          </a:xfrm>
          <a:prstGeom prst="rect">
            <a:avLst/>
          </a:prstGeom>
        </p:spPr>
      </p:pic>
      <p:sp>
        <p:nvSpPr>
          <p:cNvPr id="3" name="TextBox 2">
            <a:extLst>
              <a:ext uri="{FF2B5EF4-FFF2-40B4-BE49-F238E27FC236}">
                <a16:creationId xmlns:a16="http://schemas.microsoft.com/office/drawing/2014/main" id="{DC153AB0-6FD4-2372-E174-571C2C3477A1}"/>
              </a:ext>
            </a:extLst>
          </p:cNvPr>
          <p:cNvSpPr txBox="1"/>
          <p:nvPr/>
        </p:nvSpPr>
        <p:spPr>
          <a:xfrm>
            <a:off x="9149862" y="5369170"/>
            <a:ext cx="21570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Calibri Light"/>
              </a:rPr>
              <a:t>Zibens</a:t>
            </a:r>
            <a:r>
              <a:rPr lang="en-US">
                <a:latin typeface="Calibri Light"/>
              </a:rPr>
              <a:t> </a:t>
            </a:r>
            <a:r>
              <a:rPr lang="en-US" err="1">
                <a:latin typeface="Calibri Light"/>
              </a:rPr>
              <a:t>spēriens</a:t>
            </a:r>
            <a:endParaRPr lang="en-US" err="1">
              <a:latin typeface="Calibri Light"/>
              <a:cs typeface="Calibri Light"/>
            </a:endParaRPr>
          </a:p>
        </p:txBody>
      </p:sp>
    </p:spTree>
    <p:extLst>
      <p:ext uri="{BB962C8B-B14F-4D97-AF65-F5344CB8AC3E}">
        <p14:creationId xmlns:p14="http://schemas.microsoft.com/office/powerpoint/2010/main" val="3400062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CC4F190B02AC45B8F92D28720DE26D" ma:contentTypeVersion="13" ma:contentTypeDescription="Create a new document." ma:contentTypeScope="" ma:versionID="8be83a4ba454fb4353d54ab581f8e7df">
  <xsd:schema xmlns:xsd="http://www.w3.org/2001/XMLSchema" xmlns:xs="http://www.w3.org/2001/XMLSchema" xmlns:p="http://schemas.microsoft.com/office/2006/metadata/properties" xmlns:ns3="fc44ffd7-7686-476b-b6c3-9f94eff87d80" xmlns:ns4="2e99572d-2289-4451-a60a-dad58298dfbb" targetNamespace="http://schemas.microsoft.com/office/2006/metadata/properties" ma:root="true" ma:fieldsID="ea9c1e5ce768f3ac403d66259eee84d8" ns3:_="" ns4:_="">
    <xsd:import namespace="fc44ffd7-7686-476b-b6c3-9f94eff87d80"/>
    <xsd:import namespace="2e99572d-2289-4451-a60a-dad58298df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44ffd7-7686-476b-b6c3-9f94eff87d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99572d-2289-4451-a60a-dad58298df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5472AF-2FBD-47AF-AE82-CB5FCD59635B}">
  <ds:schemaRefs>
    <ds:schemaRef ds:uri="http://schemas.microsoft.com/sharepoint/v3/contenttype/forms"/>
  </ds:schemaRefs>
</ds:datastoreItem>
</file>

<file path=customXml/itemProps2.xml><?xml version="1.0" encoding="utf-8"?>
<ds:datastoreItem xmlns:ds="http://schemas.openxmlformats.org/officeDocument/2006/customXml" ds:itemID="{79055E61-6D5F-42FE-9201-BF754EA1C042}">
  <ds:schemaRefs>
    <ds:schemaRef ds:uri="2e99572d-2289-4451-a60a-dad58298dfbb"/>
    <ds:schemaRef ds:uri="fc44ffd7-7686-476b-b6c3-9f94eff87d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E1399B6-BFBC-456D-9A7B-795C9A9D1B4C}">
  <ds:schemaRefs>
    <ds:schemaRef ds:uri="2e99572d-2289-4451-a60a-dad58298dfbb"/>
    <ds:schemaRef ds:uri="fc44ffd7-7686-476b-b6c3-9f94eff87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TotalTime>
  <Words>1347</Words>
  <Application>Microsoft Office PowerPoint</Application>
  <PresentationFormat>Widescreen</PresentationFormat>
  <Paragraphs>144</Paragraphs>
  <Slides>13</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Atbildība ēku ekspluatācijas ietvaros</vt:lpstr>
      <vt:lpstr>Kas ietekmē mehānisko stiprību un stabilitāti</vt:lpstr>
      <vt:lpstr>Ēkas īpašnieka rīcība ārkārtas situācijā</vt:lpstr>
      <vt:lpstr>Drošību ietekmējošie riski</vt:lpstr>
      <vt:lpstr>Drošību ietekmējošie riski</vt:lpstr>
      <vt:lpstr>Drošību ietekmējošie riski</vt:lpstr>
      <vt:lpstr>Drošību ietekmējošie riski</vt:lpstr>
      <vt:lpstr>Drošību ietekmējošie riski</vt:lpstr>
      <vt:lpstr>Ēkas tehniskais stāvoklis</vt:lpstr>
      <vt:lpstr>                                Grausts</vt:lpstr>
      <vt:lpstr>Pasākumi lietošanas drošības nodrošināšanai </vt:lpstr>
      <vt:lpstr>Ēkas enegosertifikācija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BVKB administratīvā akta izdošanas pamats un tā izpildes kontrole</dc:title>
  <dc:creator>Ralfs Kārkliņš</dc:creator>
  <cp:lastModifiedBy>Mihails Staričenko</cp:lastModifiedBy>
  <cp:revision>4</cp:revision>
  <cp:lastPrinted>2022-07-13T12:09:34Z</cp:lastPrinted>
  <dcterms:created xsi:type="dcterms:W3CDTF">2021-07-14T07:43:10Z</dcterms:created>
  <dcterms:modified xsi:type="dcterms:W3CDTF">2023-07-17T11:04:17Z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0x010100E7CC4F190B02AC45B8F92D28720DE26D</vt:lpwstr>
  </property>
</Properties>
</file>