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329" r:id="rId5"/>
    <p:sldId id="359" r:id="rId6"/>
    <p:sldId id="468" r:id="rId7"/>
    <p:sldId id="469" r:id="rId8"/>
  </p:sldIdLst>
  <p:sldSz cx="12192000" cy="6858000"/>
  <p:notesSz cx="6875463" cy="10002838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6135053-6196-2BD1-8DFB-C4469ACFB681}" name="Kristīne Griga" initials="KG" userId="S::kristine.griga@bvkb.gov.lv::8038f58a-72bb-4293-88f8-8f6c99e87f74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istīne Griga" initials="KG" lastIdx="4" clrIdx="0">
    <p:extLst>
      <p:ext uri="{19B8F6BF-5375-455C-9EA6-DF929625EA0E}">
        <p15:presenceInfo xmlns:p15="http://schemas.microsoft.com/office/powerpoint/2012/main" userId="S-1-5-21-734147818-1251574435-2103723179-7325" providerId="AD"/>
      </p:ext>
    </p:extLst>
  </p:cmAuthor>
  <p:cmAuthor id="2" name="Imants Kasparāns" initials="IK" lastIdx="1" clrIdx="1">
    <p:extLst>
      <p:ext uri="{19B8F6BF-5375-455C-9EA6-DF929625EA0E}">
        <p15:presenceInfo xmlns:p15="http://schemas.microsoft.com/office/powerpoint/2012/main" userId="S::Imants.Kasparans@bvkb.gov.lv::9825c6f9-a546-4763-bfa6-bed77fb5970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AD6300"/>
    <a:srgbClr val="B43500"/>
    <a:srgbClr val="1DC4EB"/>
    <a:srgbClr val="1081A0"/>
    <a:srgbClr val="008080"/>
    <a:srgbClr val="0E86A2"/>
    <a:srgbClr val="33CC33"/>
    <a:srgbClr val="0C8892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655605-ED56-45B8-A5A7-2AA56F6A7209}" v="48" dt="2023-07-11T11:32:40.062"/>
    <p1510:client id="{366EE4E7-B4D8-4669-B136-452E22005051}" v="14" dt="2023-07-11T11:34:42.729"/>
    <p1510:client id="{42FE7B53-FC70-4B35-80D6-AA96832652DF}" v="24" dt="2023-06-28T08:46:39.627"/>
    <p1510:client id="{4E63C0B6-4AD0-48E1-B0B7-511D41921C44}" v="106" dt="2023-06-28T09:13:29.412"/>
    <p1510:client id="{624419CD-3AB6-473A-8D42-A9DBD17B2A8F}" v="411" dt="2023-06-28T07:56:55.155"/>
    <p1510:client id="{6959339E-6359-41CA-BFA1-F3EB704107F2}" v="220" dt="2023-06-28T09:14:28.802"/>
    <p1510:client id="{AE30C9C5-8023-4C54-B9DE-26ACF5A372C0}" v="32" dt="2023-07-11T11:48:52.708"/>
    <p1510:client id="{DD3B35A7-8CEC-479F-9A77-FB47AF362901}" v="212" dt="2023-07-11T09:45:51.3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80117" cy="500703"/>
          </a:xfrm>
          <a:prstGeom prst="rect">
            <a:avLst/>
          </a:prstGeom>
        </p:spPr>
        <p:txBody>
          <a:bodyPr vert="horz" lIns="92281" tIns="46141" rIns="92281" bIns="46141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3742" y="2"/>
            <a:ext cx="2980117" cy="500703"/>
          </a:xfrm>
          <a:prstGeom prst="rect">
            <a:avLst/>
          </a:prstGeom>
        </p:spPr>
        <p:txBody>
          <a:bodyPr vert="horz" lIns="92281" tIns="46141" rIns="92281" bIns="46141" rtlCol="0"/>
          <a:lstStyle>
            <a:lvl1pPr algn="r">
              <a:defRPr sz="1200"/>
            </a:lvl1pPr>
          </a:lstStyle>
          <a:p>
            <a:fld id="{B65B81F9-2954-457F-90A6-169AB8A5C95E}" type="datetimeFigureOut">
              <a:rPr lang="lv-LV" smtClean="0"/>
              <a:t>17.07.2023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02136"/>
            <a:ext cx="2980117" cy="500703"/>
          </a:xfrm>
          <a:prstGeom prst="rect">
            <a:avLst/>
          </a:prstGeom>
        </p:spPr>
        <p:txBody>
          <a:bodyPr vert="horz" lIns="92281" tIns="46141" rIns="92281" bIns="46141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3742" y="9502136"/>
            <a:ext cx="2980117" cy="500703"/>
          </a:xfrm>
          <a:prstGeom prst="rect">
            <a:avLst/>
          </a:prstGeom>
        </p:spPr>
        <p:txBody>
          <a:bodyPr vert="horz" lIns="92281" tIns="46141" rIns="92281" bIns="46141" rtlCol="0" anchor="b"/>
          <a:lstStyle>
            <a:lvl1pPr algn="r">
              <a:defRPr sz="1200"/>
            </a:lvl1pPr>
          </a:lstStyle>
          <a:p>
            <a:fld id="{33C78289-7823-4A1B-98B3-0C7413FAAB9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15482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79367" cy="501878"/>
          </a:xfrm>
          <a:prstGeom prst="rect">
            <a:avLst/>
          </a:prstGeom>
        </p:spPr>
        <p:txBody>
          <a:bodyPr vert="horz" lIns="92281" tIns="46141" rIns="92281" bIns="46141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4506" y="1"/>
            <a:ext cx="2979367" cy="501878"/>
          </a:xfrm>
          <a:prstGeom prst="rect">
            <a:avLst/>
          </a:prstGeom>
        </p:spPr>
        <p:txBody>
          <a:bodyPr vert="horz" lIns="92281" tIns="46141" rIns="92281" bIns="46141" rtlCol="0"/>
          <a:lstStyle>
            <a:lvl1pPr algn="r">
              <a:defRPr sz="1200"/>
            </a:lvl1pPr>
          </a:lstStyle>
          <a:p>
            <a:fld id="{5780F945-E499-4C92-8DE8-F10CF2F41073}" type="datetimeFigureOut">
              <a:rPr lang="lv-LV" smtClean="0"/>
              <a:pPr/>
              <a:t>17.07.2023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5995987" cy="3371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81" tIns="46141" rIns="92281" bIns="46141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547" y="4813866"/>
            <a:ext cx="5500370" cy="3938618"/>
          </a:xfrm>
          <a:prstGeom prst="rect">
            <a:avLst/>
          </a:prstGeom>
        </p:spPr>
        <p:txBody>
          <a:bodyPr vert="horz" lIns="92281" tIns="46141" rIns="92281" bIns="4614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500961"/>
            <a:ext cx="2979367" cy="501878"/>
          </a:xfrm>
          <a:prstGeom prst="rect">
            <a:avLst/>
          </a:prstGeom>
        </p:spPr>
        <p:txBody>
          <a:bodyPr vert="horz" lIns="92281" tIns="46141" rIns="92281" bIns="46141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4506" y="9500961"/>
            <a:ext cx="2979367" cy="501878"/>
          </a:xfrm>
          <a:prstGeom prst="rect">
            <a:avLst/>
          </a:prstGeom>
        </p:spPr>
        <p:txBody>
          <a:bodyPr vert="horz" lIns="92281" tIns="46141" rIns="92281" bIns="46141" rtlCol="0" anchor="b"/>
          <a:lstStyle>
            <a:lvl1pPr algn="r">
              <a:defRPr sz="1200"/>
            </a:lvl1pPr>
          </a:lstStyle>
          <a:p>
            <a:fld id="{4A608D30-51D5-4434-8A74-401C909CFEB7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36627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08D30-51D5-4434-8A74-401C909CFEB7}" type="slidenum">
              <a:rPr lang="lv-LV" smtClean="0"/>
              <a:pPr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153546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608D30-51D5-4434-8A74-401C909CFEB7}" type="slidenum">
              <a:rPr lang="lv-LV" smtClean="0"/>
              <a:pPr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15981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2021.gada 19.oktobra </a:t>
            </a:r>
            <a:r>
              <a:rPr lang="en-US" err="1"/>
              <a:t>Ministru</a:t>
            </a:r>
            <a:r>
              <a:rPr lang="en-US"/>
              <a:t> </a:t>
            </a:r>
            <a:r>
              <a:rPr lang="en-US" err="1"/>
              <a:t>kabineta</a:t>
            </a:r>
            <a:r>
              <a:rPr lang="en-US"/>
              <a:t> </a:t>
            </a:r>
            <a:r>
              <a:rPr lang="en-US" err="1"/>
              <a:t>noteikumi</a:t>
            </a:r>
            <a:r>
              <a:rPr lang="en-US"/>
              <a:t> Nr. 693 "</a:t>
            </a:r>
            <a:r>
              <a:rPr lang="en-US" err="1"/>
              <a:t>Būvju</a:t>
            </a:r>
            <a:r>
              <a:rPr lang="en-US"/>
              <a:t> </a:t>
            </a:r>
            <a:r>
              <a:rPr lang="en-US" err="1"/>
              <a:t>vispārīgo</a:t>
            </a:r>
            <a:r>
              <a:rPr lang="en-US"/>
              <a:t> </a:t>
            </a:r>
            <a:r>
              <a:rPr lang="en-US" err="1"/>
              <a:t>prasību</a:t>
            </a:r>
            <a:r>
              <a:rPr lang="en-US"/>
              <a:t> </a:t>
            </a:r>
            <a:r>
              <a:rPr lang="en-US" err="1"/>
              <a:t>būvnormatīvs</a:t>
            </a:r>
            <a:r>
              <a:rPr lang="en-US"/>
              <a:t> LBN 200-21"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608D30-51D5-4434-8A74-401C909CFEB7}" type="slidenum">
              <a:rPr lang="lv-LV" smtClean="0"/>
              <a:pPr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889655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0703" indent="-230703">
              <a:lnSpc>
                <a:spcPct val="90000"/>
              </a:lnSpc>
              <a:spcBef>
                <a:spcPts val="1009"/>
              </a:spcBef>
            </a:pPr>
            <a:r>
              <a:rPr lang="en-US" b="1" err="1"/>
              <a:t>Nedzīvojama</a:t>
            </a:r>
            <a:r>
              <a:rPr lang="en-US" b="1"/>
              <a:t> </a:t>
            </a:r>
            <a:r>
              <a:rPr lang="en-US" b="1" err="1"/>
              <a:t>ēka</a:t>
            </a:r>
            <a:endParaRPr lang="en-US" err="1"/>
          </a:p>
          <a:p>
            <a:pPr marL="230703" indent="-230703">
              <a:lnSpc>
                <a:spcPct val="90000"/>
              </a:lnSpc>
              <a:spcBef>
                <a:spcPts val="1009"/>
              </a:spcBef>
            </a:pPr>
            <a:r>
              <a:rPr lang="en-US" b="1"/>
              <a:t>1211 </a:t>
            </a:r>
            <a:r>
              <a:rPr lang="en-US" err="1"/>
              <a:t>Viesnīcas</a:t>
            </a:r>
            <a:r>
              <a:rPr lang="en-US"/>
              <a:t> un </a:t>
            </a:r>
            <a:r>
              <a:rPr lang="en-US" err="1"/>
              <a:t>sabiedriskās</a:t>
            </a:r>
            <a:r>
              <a:rPr lang="en-US"/>
              <a:t> </a:t>
            </a:r>
            <a:r>
              <a:rPr lang="en-US" err="1"/>
              <a:t>ēdināšanas</a:t>
            </a:r>
            <a:r>
              <a:rPr lang="en-US"/>
              <a:t> </a:t>
            </a:r>
            <a:r>
              <a:rPr lang="en-US" err="1"/>
              <a:t>ēkas</a:t>
            </a:r>
            <a:r>
              <a:rPr lang="en-US"/>
              <a:t>; </a:t>
            </a:r>
            <a:r>
              <a:rPr lang="en-US" b="1"/>
              <a:t>1220 </a:t>
            </a:r>
            <a:r>
              <a:rPr lang="en-US" err="1"/>
              <a:t>Biroju</a:t>
            </a:r>
            <a:r>
              <a:rPr lang="en-US"/>
              <a:t> </a:t>
            </a:r>
            <a:r>
              <a:rPr lang="en-US" err="1"/>
              <a:t>ēkas</a:t>
            </a:r>
            <a:r>
              <a:rPr lang="en-US"/>
              <a:t>; </a:t>
            </a:r>
            <a:r>
              <a:rPr lang="en-US" b="1"/>
              <a:t>1230 </a:t>
            </a:r>
            <a:r>
              <a:rPr lang="en-US" err="1"/>
              <a:t>Vairumtirdzniecības</a:t>
            </a:r>
            <a:r>
              <a:rPr lang="en-US"/>
              <a:t> un </a:t>
            </a:r>
            <a:r>
              <a:rPr lang="en-US" err="1"/>
              <a:t>mazumtirdzniecības</a:t>
            </a:r>
            <a:r>
              <a:rPr lang="en-US"/>
              <a:t> </a:t>
            </a:r>
            <a:r>
              <a:rPr lang="en-US" err="1"/>
              <a:t>ēkas</a:t>
            </a:r>
            <a:r>
              <a:rPr lang="en-US"/>
              <a:t>; </a:t>
            </a:r>
            <a:endParaRPr lang="en-US">
              <a:ea typeface="Calibri"/>
              <a:cs typeface="Calibri"/>
            </a:endParaRPr>
          </a:p>
          <a:p>
            <a:pPr marL="230703" indent="-230703">
              <a:lnSpc>
                <a:spcPct val="90000"/>
              </a:lnSpc>
              <a:spcBef>
                <a:spcPts val="1009"/>
              </a:spcBef>
            </a:pPr>
            <a:r>
              <a:rPr lang="en-US" b="1"/>
              <a:t>1241 </a:t>
            </a:r>
            <a:r>
              <a:rPr lang="en-US" err="1"/>
              <a:t>Sakaru</a:t>
            </a:r>
            <a:r>
              <a:rPr lang="en-US"/>
              <a:t> </a:t>
            </a:r>
            <a:r>
              <a:rPr lang="en-US" err="1"/>
              <a:t>ēkas</a:t>
            </a:r>
            <a:r>
              <a:rPr lang="en-US"/>
              <a:t>, </a:t>
            </a:r>
            <a:r>
              <a:rPr lang="en-US" err="1"/>
              <a:t>stacijas</a:t>
            </a:r>
            <a:r>
              <a:rPr lang="en-US"/>
              <a:t>, </a:t>
            </a:r>
            <a:r>
              <a:rPr lang="en-US" err="1"/>
              <a:t>termināļi</a:t>
            </a:r>
            <a:r>
              <a:rPr lang="en-US"/>
              <a:t> un </a:t>
            </a:r>
            <a:r>
              <a:rPr lang="en-US" err="1"/>
              <a:t>ar</a:t>
            </a:r>
            <a:r>
              <a:rPr lang="en-US"/>
              <a:t> </a:t>
            </a:r>
            <a:r>
              <a:rPr lang="en-US" err="1"/>
              <a:t>tiem</a:t>
            </a:r>
            <a:r>
              <a:rPr lang="en-US"/>
              <a:t> </a:t>
            </a:r>
            <a:r>
              <a:rPr lang="en-US" err="1"/>
              <a:t>saistītās</a:t>
            </a:r>
            <a:r>
              <a:rPr lang="en-US"/>
              <a:t> </a:t>
            </a:r>
            <a:r>
              <a:rPr lang="en-US" err="1"/>
              <a:t>ēkas</a:t>
            </a:r>
            <a:r>
              <a:rPr lang="en-US"/>
              <a:t>; </a:t>
            </a:r>
            <a:r>
              <a:rPr lang="en-US" b="1"/>
              <a:t>1261 </a:t>
            </a:r>
            <a:r>
              <a:rPr lang="en-US" err="1"/>
              <a:t>Ēkas</a:t>
            </a:r>
            <a:r>
              <a:rPr lang="en-US"/>
              <a:t> </a:t>
            </a:r>
            <a:r>
              <a:rPr lang="en-US" err="1"/>
              <a:t>plašizklaides</a:t>
            </a:r>
            <a:r>
              <a:rPr lang="en-US"/>
              <a:t> </a:t>
            </a:r>
            <a:r>
              <a:rPr lang="en-US" err="1"/>
              <a:t>pasākumiem</a:t>
            </a:r>
            <a:r>
              <a:rPr lang="en-US"/>
              <a:t>; </a:t>
            </a:r>
            <a:r>
              <a:rPr lang="en-US" b="1"/>
              <a:t>1262 </a:t>
            </a:r>
            <a:r>
              <a:rPr lang="en-US" err="1"/>
              <a:t>Muzeji</a:t>
            </a:r>
            <a:r>
              <a:rPr lang="en-US"/>
              <a:t> un </a:t>
            </a:r>
            <a:r>
              <a:rPr lang="en-US" err="1"/>
              <a:t>bibliotēkas</a:t>
            </a:r>
            <a:endParaRPr lang="en-US" err="1">
              <a:ea typeface="Calibri"/>
              <a:cs typeface="Calibri"/>
            </a:endParaRPr>
          </a:p>
          <a:p>
            <a:pPr marL="230703" indent="-230703">
              <a:lnSpc>
                <a:spcPct val="90000"/>
              </a:lnSpc>
              <a:spcBef>
                <a:spcPts val="1009"/>
              </a:spcBef>
            </a:pPr>
            <a:r>
              <a:rPr lang="en-US" b="1"/>
              <a:t>1263 </a:t>
            </a:r>
            <a:r>
              <a:rPr lang="en-US" err="1"/>
              <a:t>Skolas</a:t>
            </a:r>
            <a:r>
              <a:rPr lang="en-US"/>
              <a:t>, </a:t>
            </a:r>
            <a:r>
              <a:rPr lang="en-US" err="1"/>
              <a:t>universitātes</a:t>
            </a:r>
            <a:r>
              <a:rPr lang="en-US"/>
              <a:t> un </a:t>
            </a:r>
            <a:r>
              <a:rPr lang="en-US" err="1"/>
              <a:t>zinātniskajai</a:t>
            </a:r>
            <a:r>
              <a:rPr lang="en-US"/>
              <a:t> </a:t>
            </a:r>
            <a:r>
              <a:rPr lang="en-US" err="1"/>
              <a:t>pētniecībai</a:t>
            </a:r>
            <a:r>
              <a:rPr lang="en-US"/>
              <a:t> </a:t>
            </a:r>
            <a:r>
              <a:rPr lang="en-US" err="1"/>
              <a:t>paredzētās</a:t>
            </a:r>
            <a:r>
              <a:rPr lang="en-US"/>
              <a:t> </a:t>
            </a:r>
            <a:r>
              <a:rPr lang="en-US" err="1"/>
              <a:t>ēkas</a:t>
            </a:r>
            <a:r>
              <a:rPr lang="en-US"/>
              <a:t>; </a:t>
            </a:r>
            <a:r>
              <a:rPr lang="en-US" b="1"/>
              <a:t>1264 </a:t>
            </a:r>
            <a:r>
              <a:rPr lang="en-US" err="1"/>
              <a:t>Ārstniecības</a:t>
            </a:r>
            <a:r>
              <a:rPr lang="en-US"/>
              <a:t> </a:t>
            </a:r>
            <a:r>
              <a:rPr lang="en-US" err="1"/>
              <a:t>vai</a:t>
            </a:r>
            <a:r>
              <a:rPr lang="en-US"/>
              <a:t> </a:t>
            </a:r>
            <a:r>
              <a:rPr lang="en-US" err="1"/>
              <a:t>veselības</a:t>
            </a:r>
            <a:r>
              <a:rPr lang="en-US"/>
              <a:t> </a:t>
            </a:r>
            <a:r>
              <a:rPr lang="en-US" err="1"/>
              <a:t>aprūpes</a:t>
            </a:r>
            <a:r>
              <a:rPr lang="en-US"/>
              <a:t> </a:t>
            </a:r>
            <a:r>
              <a:rPr lang="en-US" err="1"/>
              <a:t>iestāžu</a:t>
            </a:r>
            <a:r>
              <a:rPr lang="en-US"/>
              <a:t> </a:t>
            </a:r>
            <a:r>
              <a:rPr lang="en-US" err="1"/>
              <a:t>ēkas</a:t>
            </a:r>
            <a:r>
              <a:rPr lang="en-US"/>
              <a:t>; </a:t>
            </a:r>
            <a:r>
              <a:rPr lang="en-US" b="1"/>
              <a:t>1265 </a:t>
            </a:r>
            <a:r>
              <a:rPr lang="en-US" err="1"/>
              <a:t>Sporta</a:t>
            </a:r>
            <a:r>
              <a:rPr lang="en-US"/>
              <a:t> </a:t>
            </a:r>
            <a:r>
              <a:rPr lang="en-US" err="1"/>
              <a:t>ēkas</a:t>
            </a:r>
            <a:r>
              <a:rPr lang="en-US"/>
              <a:t>; </a:t>
            </a:r>
            <a:r>
              <a:rPr lang="en-US" b="1"/>
              <a:t>1272 </a:t>
            </a:r>
            <a:r>
              <a:rPr lang="en-US"/>
              <a:t>Kulta </a:t>
            </a:r>
            <a:r>
              <a:rPr lang="en-US" err="1"/>
              <a:t>ēkas</a:t>
            </a:r>
            <a:r>
              <a:rPr lang="en-US"/>
              <a:t> </a:t>
            </a:r>
            <a:endParaRPr lang="en-US"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1009"/>
              </a:spcBef>
            </a:pPr>
            <a:r>
              <a:rPr lang="en-US" b="1"/>
              <a:t>1274 </a:t>
            </a:r>
            <a:r>
              <a:rPr lang="en-US"/>
              <a:t>Citas, </a:t>
            </a:r>
            <a:r>
              <a:rPr lang="en-US" err="1"/>
              <a:t>iepriekš</a:t>
            </a:r>
            <a:r>
              <a:rPr lang="en-US"/>
              <a:t> </a:t>
            </a:r>
            <a:r>
              <a:rPr lang="en-US" err="1"/>
              <a:t>neklasificētas</a:t>
            </a:r>
            <a:r>
              <a:rPr lang="en-US"/>
              <a:t>, </a:t>
            </a:r>
            <a:r>
              <a:rPr lang="en-US" err="1"/>
              <a:t>ēkas</a:t>
            </a:r>
            <a:r>
              <a:rPr lang="en-US"/>
              <a:t> (soda </a:t>
            </a:r>
            <a:r>
              <a:rPr lang="en-US" err="1"/>
              <a:t>izciešanas</a:t>
            </a:r>
            <a:r>
              <a:rPr lang="en-US"/>
              <a:t> </a:t>
            </a:r>
            <a:r>
              <a:rPr lang="en-US" err="1"/>
              <a:t>iestādes</a:t>
            </a:r>
            <a:r>
              <a:rPr lang="en-US"/>
              <a:t>, </a:t>
            </a:r>
            <a:r>
              <a:rPr lang="en-US" err="1"/>
              <a:t>cietumi</a:t>
            </a:r>
            <a:r>
              <a:rPr lang="en-US"/>
              <a:t> un </a:t>
            </a:r>
            <a:r>
              <a:rPr lang="en-US" err="1"/>
              <a:t>apcietinājuma</a:t>
            </a:r>
            <a:r>
              <a:rPr lang="en-US"/>
              <a:t> </a:t>
            </a:r>
            <a:r>
              <a:rPr lang="en-US" err="1"/>
              <a:t>centri</a:t>
            </a:r>
            <a:r>
              <a:rPr lang="en-US"/>
              <a:t>, </a:t>
            </a:r>
            <a:r>
              <a:rPr lang="en-US" err="1"/>
              <a:t>aizsardzības</a:t>
            </a:r>
            <a:r>
              <a:rPr lang="en-US"/>
              <a:t> </a:t>
            </a:r>
            <a:r>
              <a:rPr lang="en-US" err="1"/>
              <a:t>spēku</a:t>
            </a:r>
            <a:r>
              <a:rPr lang="en-US"/>
              <a:t>, </a:t>
            </a:r>
            <a:r>
              <a:rPr lang="en-US" err="1"/>
              <a:t>robežsardzes</a:t>
            </a:r>
            <a:r>
              <a:rPr lang="en-US"/>
              <a:t>, </a:t>
            </a:r>
            <a:r>
              <a:rPr lang="en-US" err="1"/>
              <a:t>policijas</a:t>
            </a:r>
            <a:r>
              <a:rPr lang="en-US"/>
              <a:t> un </a:t>
            </a:r>
            <a:r>
              <a:rPr lang="en-US" err="1"/>
              <a:t>ugunsdzēsības</a:t>
            </a:r>
            <a:r>
              <a:rPr lang="en-US"/>
              <a:t> </a:t>
            </a:r>
            <a:r>
              <a:rPr lang="en-US" err="1"/>
              <a:t>dienestu</a:t>
            </a:r>
            <a:r>
              <a:rPr lang="en-US"/>
              <a:t> </a:t>
            </a:r>
            <a:r>
              <a:rPr lang="en-US" err="1"/>
              <a:t>ēkas</a:t>
            </a:r>
            <a:r>
              <a:rPr lang="en-US"/>
              <a:t> un </a:t>
            </a:r>
            <a:r>
              <a:rPr lang="en-US" err="1"/>
              <a:t>šo</a:t>
            </a:r>
            <a:r>
              <a:rPr lang="en-US"/>
              <a:t> </a:t>
            </a:r>
            <a:r>
              <a:rPr lang="en-US" err="1"/>
              <a:t>iestāžu</a:t>
            </a:r>
            <a:r>
              <a:rPr lang="en-US"/>
              <a:t> </a:t>
            </a:r>
            <a:r>
              <a:rPr lang="en-US" err="1"/>
              <a:t>kazarmas</a:t>
            </a:r>
            <a:r>
              <a:rPr lang="en-US"/>
              <a:t>)</a:t>
            </a:r>
            <a:endParaRPr lang="en-US">
              <a:ea typeface="Calibri"/>
              <a:cs typeface="Calibri"/>
            </a:endParaRPr>
          </a:p>
          <a:p>
            <a:r>
              <a:rPr lang="en-US"/>
              <a:t>2018.gada 12.jūnija </a:t>
            </a:r>
            <a:r>
              <a:rPr lang="en-US" err="1"/>
              <a:t>Ministru</a:t>
            </a:r>
            <a:r>
              <a:rPr lang="en-US"/>
              <a:t> </a:t>
            </a:r>
            <a:r>
              <a:rPr lang="en-US" err="1"/>
              <a:t>kabineta</a:t>
            </a:r>
            <a:r>
              <a:rPr lang="en-US"/>
              <a:t> </a:t>
            </a:r>
            <a:r>
              <a:rPr lang="en-US" err="1"/>
              <a:t>noteikumi</a:t>
            </a:r>
            <a:r>
              <a:rPr lang="en-US"/>
              <a:t> Nr. 326 "</a:t>
            </a:r>
            <a:r>
              <a:rPr lang="en-US" err="1"/>
              <a:t>Būvju</a:t>
            </a:r>
            <a:r>
              <a:rPr lang="en-US"/>
              <a:t> </a:t>
            </a:r>
            <a:r>
              <a:rPr lang="en-US" err="1"/>
              <a:t>klasifikācijas</a:t>
            </a:r>
            <a:r>
              <a:rPr lang="en-US"/>
              <a:t> </a:t>
            </a:r>
            <a:r>
              <a:rPr lang="en-US" err="1"/>
              <a:t>noteikumi</a:t>
            </a:r>
            <a:r>
              <a:rPr lang="en-US"/>
              <a:t>"</a:t>
            </a:r>
            <a:endParaRPr lang="en-US"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1009"/>
              </a:spcBef>
            </a:pPr>
            <a:endParaRPr lang="en-US"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1009"/>
              </a:spcBef>
            </a:pPr>
            <a:endParaRPr lang="en-US"/>
          </a:p>
          <a:p>
            <a:pPr>
              <a:lnSpc>
                <a:spcPct val="90000"/>
              </a:lnSpc>
              <a:spcBef>
                <a:spcPts val="1009"/>
              </a:spcBef>
            </a:pPr>
            <a:r>
              <a:rPr lang="en-US" err="1"/>
              <a:t>Būvniecības</a:t>
            </a:r>
            <a:r>
              <a:rPr lang="en-US"/>
              <a:t> </a:t>
            </a:r>
            <a:r>
              <a:rPr lang="en-US" err="1"/>
              <a:t>valsts</a:t>
            </a:r>
            <a:r>
              <a:rPr lang="en-US"/>
              <a:t> </a:t>
            </a:r>
            <a:r>
              <a:rPr lang="en-US" err="1"/>
              <a:t>kontroles</a:t>
            </a:r>
            <a:r>
              <a:rPr lang="en-US"/>
              <a:t> </a:t>
            </a:r>
            <a:r>
              <a:rPr lang="en-US" err="1"/>
              <a:t>birojs</a:t>
            </a:r>
            <a:r>
              <a:rPr lang="en-US"/>
              <a:t> </a:t>
            </a:r>
            <a:r>
              <a:rPr lang="en-US" err="1"/>
              <a:t>nodrošina</a:t>
            </a:r>
            <a:r>
              <a:rPr lang="en-US"/>
              <a:t> </a:t>
            </a:r>
            <a:r>
              <a:rPr lang="en-US" b="1" err="1"/>
              <a:t>ekspluatācijas</a:t>
            </a:r>
            <a:r>
              <a:rPr lang="en-US" b="1"/>
              <a:t> </a:t>
            </a:r>
            <a:r>
              <a:rPr lang="en-US" b="1" err="1"/>
              <a:t>uzraudzību</a:t>
            </a:r>
            <a:r>
              <a:rPr lang="en-US" b="1"/>
              <a:t> </a:t>
            </a:r>
            <a:r>
              <a:rPr lang="en-US" b="1" err="1"/>
              <a:t>trešās</a:t>
            </a:r>
            <a:r>
              <a:rPr lang="en-US" b="1"/>
              <a:t> </a:t>
            </a:r>
            <a:r>
              <a:rPr lang="en-US" b="1" err="1"/>
              <a:t>grupas</a:t>
            </a:r>
            <a:r>
              <a:rPr lang="en-US" b="1"/>
              <a:t> </a:t>
            </a:r>
            <a:r>
              <a:rPr lang="en-US" b="1" err="1"/>
              <a:t>publiskām</a:t>
            </a:r>
            <a:r>
              <a:rPr lang="en-US" b="1"/>
              <a:t> </a:t>
            </a:r>
            <a:r>
              <a:rPr lang="en-US" b="1" err="1"/>
              <a:t>ēkām</a:t>
            </a:r>
            <a:endParaRPr lang="en-US" b="1" err="1"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1009"/>
              </a:spcBef>
            </a:pPr>
            <a:r>
              <a:rPr lang="en-US" err="1"/>
              <a:t>Būvniecības</a:t>
            </a:r>
            <a:r>
              <a:rPr lang="en-US"/>
              <a:t> </a:t>
            </a:r>
            <a:r>
              <a:rPr lang="en-US" err="1"/>
              <a:t>likuma</a:t>
            </a:r>
            <a:r>
              <a:rPr lang="en-US"/>
              <a:t> 6.1 </a:t>
            </a:r>
            <a:r>
              <a:rPr lang="en-US" err="1"/>
              <a:t>panta</a:t>
            </a:r>
            <a:r>
              <a:rPr lang="en-US"/>
              <a:t> </a:t>
            </a:r>
            <a:r>
              <a:rPr lang="en-US" err="1"/>
              <a:t>pirmā</a:t>
            </a:r>
            <a:r>
              <a:rPr lang="en-US"/>
              <a:t> </a:t>
            </a:r>
            <a:r>
              <a:rPr lang="en-US" err="1"/>
              <a:t>daļa</a:t>
            </a:r>
            <a:r>
              <a:rPr lang="en-US"/>
              <a:t> 2.punkts</a:t>
            </a:r>
            <a:endParaRPr lang="en-US"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1009"/>
              </a:spcBef>
            </a:pPr>
            <a:endParaRPr lang="en-US"/>
          </a:p>
          <a:p>
            <a:pPr marL="230703" indent="-230703">
              <a:lnSpc>
                <a:spcPct val="90000"/>
              </a:lnSpc>
              <a:spcBef>
                <a:spcPts val="1009"/>
              </a:spcBef>
            </a:pPr>
            <a:r>
              <a:rPr lang="en-US" err="1"/>
              <a:t>Trešās</a:t>
            </a:r>
            <a:r>
              <a:rPr lang="en-US"/>
              <a:t> </a:t>
            </a:r>
            <a:r>
              <a:rPr lang="en-US" err="1"/>
              <a:t>grupas</a:t>
            </a:r>
            <a:r>
              <a:rPr lang="en-US"/>
              <a:t> </a:t>
            </a:r>
            <a:r>
              <a:rPr lang="en-US" err="1"/>
              <a:t>ēka</a:t>
            </a:r>
            <a:r>
              <a:rPr lang="en-US"/>
              <a:t> </a:t>
            </a:r>
            <a:r>
              <a:rPr lang="en-US" err="1"/>
              <a:t>ir</a:t>
            </a:r>
            <a:r>
              <a:rPr lang="en-US"/>
              <a:t> </a:t>
            </a:r>
            <a:r>
              <a:rPr lang="en-US" b="1" err="1"/>
              <a:t>publiska</a:t>
            </a:r>
            <a:r>
              <a:rPr lang="en-US" b="1"/>
              <a:t> </a:t>
            </a:r>
            <a:r>
              <a:rPr lang="en-US" b="1" err="1"/>
              <a:t>ēka</a:t>
            </a:r>
            <a:r>
              <a:rPr lang="en-US" b="1"/>
              <a:t> </a:t>
            </a:r>
            <a:r>
              <a:rPr lang="en-US" b="1" err="1"/>
              <a:t>ar</a:t>
            </a:r>
            <a:r>
              <a:rPr lang="en-US" b="1"/>
              <a:t> </a:t>
            </a:r>
            <a:r>
              <a:rPr lang="en-US" b="1" err="1"/>
              <a:t>kopējo</a:t>
            </a:r>
            <a:r>
              <a:rPr lang="en-US" b="1"/>
              <a:t> </a:t>
            </a:r>
            <a:r>
              <a:rPr lang="en-US" b="1" err="1"/>
              <a:t>platību</a:t>
            </a:r>
            <a:r>
              <a:rPr lang="en-US" b="1"/>
              <a:t>, </a:t>
            </a:r>
            <a:r>
              <a:rPr lang="en-US" b="1" err="1"/>
              <a:t>lielāku</a:t>
            </a:r>
            <a:r>
              <a:rPr lang="en-US" b="1"/>
              <a:t> par 1000 m2</a:t>
            </a:r>
            <a:endParaRPr lang="en-US" b="1"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1009"/>
              </a:spcBef>
            </a:pPr>
            <a:r>
              <a:rPr lang="en-US"/>
              <a:t>2021.gada 28.janvāra </a:t>
            </a:r>
            <a:r>
              <a:rPr lang="en-US" err="1"/>
              <a:t>Ministru</a:t>
            </a:r>
            <a:r>
              <a:rPr lang="en-US"/>
              <a:t> </a:t>
            </a:r>
            <a:r>
              <a:rPr lang="en-US" err="1"/>
              <a:t>kabineta</a:t>
            </a:r>
            <a:r>
              <a:rPr lang="en-US"/>
              <a:t> </a:t>
            </a:r>
            <a:r>
              <a:rPr lang="en-US" err="1"/>
              <a:t>noteikumi</a:t>
            </a:r>
            <a:r>
              <a:rPr lang="en-US"/>
              <a:t> Nr. 55 "</a:t>
            </a:r>
            <a:r>
              <a:rPr lang="en-US" err="1"/>
              <a:t>Grozījumi</a:t>
            </a:r>
            <a:r>
              <a:rPr lang="en-US"/>
              <a:t> </a:t>
            </a:r>
            <a:r>
              <a:rPr lang="en-US" err="1"/>
              <a:t>Ministru</a:t>
            </a:r>
            <a:r>
              <a:rPr lang="en-US"/>
              <a:t> </a:t>
            </a:r>
            <a:r>
              <a:rPr lang="en-US" err="1"/>
              <a:t>kabineta</a:t>
            </a:r>
            <a:r>
              <a:rPr lang="en-US"/>
              <a:t> 2014. </a:t>
            </a:r>
            <a:r>
              <a:rPr lang="en-US" err="1"/>
              <a:t>gada</a:t>
            </a:r>
            <a:r>
              <a:rPr lang="en-US"/>
              <a:t> 19. </a:t>
            </a:r>
            <a:r>
              <a:rPr lang="en-US" err="1"/>
              <a:t>augusta</a:t>
            </a:r>
            <a:r>
              <a:rPr lang="en-US"/>
              <a:t> </a:t>
            </a:r>
            <a:r>
              <a:rPr lang="en-US" err="1"/>
              <a:t>noteikumos</a:t>
            </a:r>
            <a:r>
              <a:rPr lang="en-US"/>
              <a:t> Nr. 500 "</a:t>
            </a:r>
            <a:r>
              <a:rPr lang="en-US" err="1"/>
              <a:t>Vispārīgie</a:t>
            </a:r>
            <a:r>
              <a:rPr lang="en-US"/>
              <a:t> </a:t>
            </a:r>
            <a:r>
              <a:rPr lang="en-US" err="1"/>
              <a:t>būvnoteikumi</a:t>
            </a:r>
            <a:r>
              <a:rPr lang="en-US"/>
              <a:t>""</a:t>
            </a:r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608D30-51D5-4434-8A74-401C909CFEB7}" type="slidenum">
              <a:rPr lang="lv-LV" smtClean="0"/>
              <a:pPr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45992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B8787-F646-4501-A862-F1D6D30A721F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81544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E0838-AB40-445A-8FC9-6EDEF8F03368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61226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037D5-4EB0-43AD-BF5D-E6BAFFED9260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78746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6852" y="-18612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930D3-BF83-4C79-98B4-D60E3BBFDE96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195575"/>
            <a:ext cx="2743200" cy="365125"/>
          </a:xfrm>
        </p:spPr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print"/>
          <a:srcRect l="42765" t="13473" r="28727" b="56141"/>
          <a:stretch/>
        </p:blipFill>
        <p:spPr>
          <a:xfrm>
            <a:off x="0" y="0"/>
            <a:ext cx="2384083" cy="1588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308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AAB1E-907C-45A2-99A7-64E5F03267B4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47722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64563-D0C8-403D-86B6-93AAB89E2093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55919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4E601-96AB-4EB3-AEC6-BED519576316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03916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F5189-6390-43DF-9E13-92987D68E0F4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1466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8BAB2-C859-4B1F-9806-937E6554A032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45334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6D43D-D335-4095-8404-1DFADA601DD6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71575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B4A98-A2CD-4EC6-8246-94F35604F3ED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86935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2B8DA-DF14-4BB5-88A7-B72992F525C8}" type="datetime1">
              <a:rPr lang="lv-LV" smtClean="0"/>
              <a:pPr/>
              <a:t>17.07.2023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832BF-1DDA-4BBE-B340-68BC40090DFC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96402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2424" y="2783738"/>
            <a:ext cx="10239904" cy="797713"/>
          </a:xfrm>
        </p:spPr>
        <p:txBody>
          <a:bodyPr>
            <a:noAutofit/>
          </a:bodyPr>
          <a:lstStyle/>
          <a:p>
            <a:r>
              <a:rPr lang="lv-LV" sz="4000" b="1" cap="all" dirty="0"/>
              <a:t>Publisku ēku ekspluatācijas uzraudzība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718755" y="6146216"/>
            <a:ext cx="2743200" cy="365125"/>
          </a:xfrm>
        </p:spPr>
        <p:txBody>
          <a:bodyPr/>
          <a:lstStyle/>
          <a:p>
            <a:fld id="{32F832BF-1DDA-4BBE-B340-68BC40090DFC}" type="slidenum">
              <a:rPr lang="lv-LV" smtClean="0"/>
              <a:pPr/>
              <a:t>1</a:t>
            </a:fld>
            <a:endParaRPr lang="lv-LV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/>
          <a:srcRect l="42765" t="13473" r="28727" b="56141"/>
          <a:stretch/>
        </p:blipFill>
        <p:spPr>
          <a:xfrm>
            <a:off x="4264663" y="0"/>
            <a:ext cx="3672454" cy="2446421"/>
          </a:xfrm>
          <a:prstGeom prst="rect">
            <a:avLst/>
          </a:prstGeom>
        </p:spPr>
      </p:pic>
      <p:sp>
        <p:nvSpPr>
          <p:cNvPr id="5" name="Text Placeholder 2"/>
          <p:cNvSpPr txBox="1">
            <a:spLocks/>
          </p:cNvSpPr>
          <p:nvPr/>
        </p:nvSpPr>
        <p:spPr>
          <a:xfrm>
            <a:off x="1394234" y="5295504"/>
            <a:ext cx="9823010" cy="12158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lv-LV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2000">
                <a:solidFill>
                  <a:schemeClr val="tx1"/>
                </a:solidFill>
              </a:rPr>
              <a:t>14.07.2023.</a:t>
            </a:r>
            <a:endParaRPr lang="en-US">
              <a:solidFill>
                <a:schemeClr val="tx1"/>
              </a:solidFill>
            </a:endParaRPr>
          </a:p>
          <a:p>
            <a:endParaRPr lang="lv-LV" sz="1600">
              <a:solidFill>
                <a:schemeClr val="tx1"/>
              </a:solidFill>
              <a:cs typeface="Calibri"/>
            </a:endParaRPr>
          </a:p>
          <a:p>
            <a:pPr algn="r"/>
            <a:endParaRPr lang="lv-LV" sz="160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6C5BBA-7225-EFC0-EDCD-E5FA52B7A316}"/>
              </a:ext>
            </a:extLst>
          </p:cNvPr>
          <p:cNvSpPr txBox="1"/>
          <p:nvPr/>
        </p:nvSpPr>
        <p:spPr>
          <a:xfrm>
            <a:off x="2247901" y="3839936"/>
            <a:ext cx="7709805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cs typeface="Calibri"/>
              </a:rPr>
              <a:t>Kas </a:t>
            </a:r>
            <a:r>
              <a:rPr lang="en-US" sz="2400" dirty="0" err="1">
                <a:cs typeface="Calibri"/>
              </a:rPr>
              <a:t>jāzina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publisko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ēku</a:t>
            </a:r>
            <a:r>
              <a:rPr lang="en-US" sz="2400" dirty="0">
                <a:cs typeface="Calibri"/>
              </a:rPr>
              <a:t> </a:t>
            </a:r>
            <a:r>
              <a:rPr lang="en-US" sz="2400" dirty="0" err="1">
                <a:cs typeface="Calibri"/>
              </a:rPr>
              <a:t>īpašniekiem</a:t>
            </a:r>
            <a:r>
              <a:rPr lang="en-US" sz="2400" dirty="0">
                <a:cs typeface="Calibri"/>
              </a:rPr>
              <a:t> un </a:t>
            </a:r>
            <a:r>
              <a:rPr lang="en-US" sz="2400" dirty="0" err="1">
                <a:cs typeface="Calibri"/>
              </a:rPr>
              <a:t>apsaimniekotājiem</a:t>
            </a:r>
            <a:r>
              <a:rPr lang="en-US" sz="2400" dirty="0">
                <a:cs typeface="Calibri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188169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7785" y="0"/>
            <a:ext cx="9844216" cy="1466335"/>
          </a:xfrm>
        </p:spPr>
        <p:txBody>
          <a:bodyPr>
            <a:normAutofit/>
          </a:bodyPr>
          <a:lstStyle/>
          <a:p>
            <a:r>
              <a:rPr lang="lv-LV" sz="4000"/>
              <a:t>Semināra ieguvumi: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7529" y="1923090"/>
            <a:ext cx="9703185" cy="4369058"/>
          </a:xfrm>
        </p:spPr>
        <p:txBody>
          <a:bodyPr>
            <a:normAutofit/>
          </a:bodyPr>
          <a:lstStyle/>
          <a:p>
            <a:r>
              <a:rPr lang="lv-LV"/>
              <a:t>Publiskas ēkas īpašnieks ir informēts par saviem pienākumiem, kuru savlaicīga veikšana nodrošina, ka ēka ir droša un bez patvaļīgās būvniecības;</a:t>
            </a:r>
          </a:p>
          <a:p>
            <a:r>
              <a:rPr lang="lv-LV"/>
              <a:t>Īpašnieks pārzina savu pienākumu apjomu un termiņus;</a:t>
            </a:r>
          </a:p>
          <a:p>
            <a:r>
              <a:rPr lang="lv-LV"/>
              <a:t>Īpašnieks spēj efektīvi vadīt riskus, kas ietekmē ēkas drošumu;</a:t>
            </a:r>
          </a:p>
          <a:p>
            <a:r>
              <a:rPr lang="lv-LV"/>
              <a:t>Īpašnieks ir informētas par sekām, kuras iestājas, nepildot savus pienākumus.</a:t>
            </a:r>
          </a:p>
          <a:p>
            <a:endParaRPr lang="lv-LV"/>
          </a:p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2</a:t>
            </a:fld>
            <a:endParaRPr lang="lv-LV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89954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C1F28-411F-317A-4667-0B185A7979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761" y="-3219"/>
            <a:ext cx="9861357" cy="1333260"/>
          </a:xfrm>
        </p:spPr>
        <p:txBody>
          <a:bodyPr/>
          <a:lstStyle/>
          <a:p>
            <a:r>
              <a:rPr lang="en-US" sz="4000">
                <a:ea typeface="+mj-lt"/>
                <a:cs typeface="+mj-lt"/>
              </a:rPr>
              <a:t>Kas </a:t>
            </a:r>
            <a:r>
              <a:rPr lang="en-US" sz="4000" err="1">
                <a:ea typeface="+mj-lt"/>
                <a:cs typeface="+mj-lt"/>
              </a:rPr>
              <a:t>ir</a:t>
            </a:r>
            <a:r>
              <a:rPr lang="en-US" sz="4000">
                <a:ea typeface="+mj-lt"/>
                <a:cs typeface="+mj-lt"/>
              </a:rPr>
              <a:t> </a:t>
            </a:r>
            <a:r>
              <a:rPr lang="en-US" sz="4000" err="1">
                <a:ea typeface="+mj-lt"/>
                <a:cs typeface="+mj-lt"/>
              </a:rPr>
              <a:t>publiska</a:t>
            </a:r>
            <a:r>
              <a:rPr lang="en-US" sz="4000">
                <a:ea typeface="+mj-lt"/>
                <a:cs typeface="+mj-lt"/>
              </a:rPr>
              <a:t> </a:t>
            </a:r>
            <a:r>
              <a:rPr lang="en-US" sz="4000" err="1">
                <a:ea typeface="+mj-lt"/>
                <a:cs typeface="+mj-lt"/>
              </a:rPr>
              <a:t>būve</a:t>
            </a:r>
            <a:r>
              <a:rPr lang="en-US" sz="4000">
                <a:ea typeface="+mj-lt"/>
                <a:cs typeface="+mj-lt"/>
              </a:rPr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A3BCE6-20E2-7B74-D8F9-E448E28F7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3874" y="1754741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err="1">
                <a:ea typeface="Calibri"/>
                <a:cs typeface="Calibri"/>
              </a:rPr>
              <a:t>Publiska</a:t>
            </a:r>
            <a:r>
              <a:rPr lang="en-US" b="1">
                <a:ea typeface="Calibri"/>
                <a:cs typeface="Calibri"/>
              </a:rPr>
              <a:t> </a:t>
            </a:r>
            <a:r>
              <a:rPr lang="en-US" b="1" err="1">
                <a:ea typeface="Calibri"/>
                <a:cs typeface="Calibri"/>
              </a:rPr>
              <a:t>būve</a:t>
            </a:r>
            <a:r>
              <a:rPr lang="en-US" b="1">
                <a:ea typeface="Calibri"/>
                <a:cs typeface="Calibri"/>
              </a:rPr>
              <a:t> </a:t>
            </a:r>
            <a:r>
              <a:rPr lang="en-US" err="1">
                <a:ea typeface="Calibri"/>
                <a:cs typeface="Calibri"/>
              </a:rPr>
              <a:t>ēka</a:t>
            </a:r>
            <a:r>
              <a:rPr lang="en-US">
                <a:ea typeface="Calibri"/>
                <a:cs typeface="Calibri"/>
              </a:rPr>
              <a:t>, </a:t>
            </a:r>
            <a:r>
              <a:rPr lang="en-US" err="1">
                <a:ea typeface="Calibri"/>
                <a:cs typeface="Calibri"/>
              </a:rPr>
              <a:t>kurā</a:t>
            </a:r>
            <a:r>
              <a:rPr lang="en-US">
                <a:ea typeface="Calibri"/>
                <a:cs typeface="Calibri"/>
              </a:rPr>
              <a:t> </a:t>
            </a:r>
            <a:r>
              <a:rPr lang="en-US" err="1">
                <a:ea typeface="Calibri"/>
                <a:cs typeface="Calibri"/>
              </a:rPr>
              <a:t>vairāk</a:t>
            </a:r>
            <a:r>
              <a:rPr lang="en-US">
                <a:ea typeface="Calibri"/>
                <a:cs typeface="Calibri"/>
              </a:rPr>
              <a:t> </a:t>
            </a:r>
            <a:r>
              <a:rPr lang="en-US" err="1">
                <a:ea typeface="Calibri"/>
                <a:cs typeface="Calibri"/>
              </a:rPr>
              <a:t>nekā</a:t>
            </a:r>
            <a:r>
              <a:rPr lang="en-US">
                <a:ea typeface="Calibri"/>
                <a:cs typeface="Calibri"/>
              </a:rPr>
              <a:t> 50 % </a:t>
            </a:r>
            <a:r>
              <a:rPr lang="en-US" err="1">
                <a:ea typeface="Calibri"/>
                <a:cs typeface="Calibri"/>
              </a:rPr>
              <a:t>ēkas</a:t>
            </a:r>
            <a:r>
              <a:rPr lang="en-US">
                <a:ea typeface="Calibri"/>
                <a:cs typeface="Calibri"/>
              </a:rPr>
              <a:t> </a:t>
            </a:r>
            <a:r>
              <a:rPr lang="en-US" err="1">
                <a:ea typeface="Calibri"/>
                <a:cs typeface="Calibri"/>
              </a:rPr>
              <a:t>kopējās</a:t>
            </a:r>
            <a:r>
              <a:rPr lang="en-US">
                <a:ea typeface="Calibri"/>
                <a:cs typeface="Calibri"/>
              </a:rPr>
              <a:t> </a:t>
            </a:r>
            <a:r>
              <a:rPr lang="en-US" err="1">
                <a:ea typeface="Calibri"/>
                <a:cs typeface="Calibri"/>
              </a:rPr>
              <a:t>platības</a:t>
            </a:r>
            <a:r>
              <a:rPr lang="en-US">
                <a:ea typeface="Calibri"/>
                <a:cs typeface="Calibri"/>
              </a:rPr>
              <a:t> </a:t>
            </a:r>
            <a:r>
              <a:rPr lang="en-US" err="1">
                <a:ea typeface="Calibri"/>
                <a:cs typeface="Calibri"/>
              </a:rPr>
              <a:t>ir</a:t>
            </a:r>
            <a:r>
              <a:rPr lang="en-US">
                <a:ea typeface="Calibri"/>
                <a:cs typeface="Calibri"/>
              </a:rPr>
              <a:t> </a:t>
            </a:r>
            <a:r>
              <a:rPr lang="en-US" err="1">
                <a:ea typeface="Calibri"/>
                <a:cs typeface="Calibri"/>
              </a:rPr>
              <a:t>publiskas</a:t>
            </a:r>
            <a:r>
              <a:rPr lang="en-US">
                <a:ea typeface="Calibri"/>
                <a:cs typeface="Calibri"/>
              </a:rPr>
              <a:t> </a:t>
            </a:r>
            <a:r>
              <a:rPr lang="en-US" err="1">
                <a:ea typeface="Calibri"/>
                <a:cs typeface="Calibri"/>
              </a:rPr>
              <a:t>telpas</a:t>
            </a:r>
            <a:r>
              <a:rPr lang="en-US">
                <a:ea typeface="Calibri"/>
                <a:cs typeface="Calibri"/>
              </a:rPr>
              <a:t> 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err="1">
                <a:ea typeface="Calibri"/>
                <a:cs typeface="Calibri"/>
              </a:rPr>
              <a:t>vai</a:t>
            </a:r>
            <a:r>
              <a:rPr lang="en-US">
                <a:ea typeface="Calibri"/>
                <a:cs typeface="Calibri"/>
              </a:rPr>
              <a:t> </a:t>
            </a:r>
            <a:r>
              <a:rPr lang="en-US" err="1">
                <a:ea typeface="Calibri"/>
                <a:cs typeface="Calibri"/>
              </a:rPr>
              <a:t>telpas</a:t>
            </a:r>
            <a:r>
              <a:rPr lang="en-US">
                <a:ea typeface="Calibri"/>
                <a:cs typeface="Calibri"/>
              </a:rPr>
              <a:t> </a:t>
            </a:r>
            <a:r>
              <a:rPr lang="en-US" err="1">
                <a:ea typeface="Calibri"/>
                <a:cs typeface="Calibri"/>
              </a:rPr>
              <a:t>publiskas</a:t>
            </a:r>
            <a:r>
              <a:rPr lang="en-US">
                <a:ea typeface="Calibri"/>
                <a:cs typeface="Calibri"/>
              </a:rPr>
              <a:t> </a:t>
            </a:r>
            <a:r>
              <a:rPr lang="en-US" err="1">
                <a:ea typeface="Calibri"/>
                <a:cs typeface="Calibri"/>
              </a:rPr>
              <a:t>funkcijas</a:t>
            </a:r>
            <a:r>
              <a:rPr lang="en-US">
                <a:ea typeface="Calibri"/>
                <a:cs typeface="Calibri"/>
              </a:rPr>
              <a:t> </a:t>
            </a:r>
            <a:r>
              <a:rPr lang="en-US" err="1">
                <a:ea typeface="Calibri"/>
                <a:cs typeface="Calibri"/>
              </a:rPr>
              <a:t>nodrošināšanai</a:t>
            </a:r>
            <a:r>
              <a:rPr lang="en-US">
                <a:ea typeface="Calibri"/>
                <a:cs typeface="Calibri"/>
              </a:rPr>
              <a:t>, 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err="1">
                <a:ea typeface="Calibri"/>
                <a:cs typeface="Calibri"/>
              </a:rPr>
              <a:t>vai</a:t>
            </a:r>
            <a:r>
              <a:rPr lang="en-US">
                <a:ea typeface="Calibri"/>
                <a:cs typeface="Calibri"/>
              </a:rPr>
              <a:t> </a:t>
            </a:r>
            <a:r>
              <a:rPr lang="en-US" err="1">
                <a:ea typeface="Calibri"/>
                <a:cs typeface="Calibri"/>
              </a:rPr>
              <a:t>inženierbūve</a:t>
            </a:r>
            <a:r>
              <a:rPr lang="en-US">
                <a:ea typeface="Calibri"/>
                <a:cs typeface="Calibri"/>
              </a:rPr>
              <a:t>, </a:t>
            </a:r>
            <a:r>
              <a:rPr lang="en-US" err="1">
                <a:ea typeface="Calibri"/>
                <a:cs typeface="Calibri"/>
              </a:rPr>
              <a:t>kura</a:t>
            </a:r>
            <a:r>
              <a:rPr lang="en-US">
                <a:ea typeface="Calibri"/>
                <a:cs typeface="Calibri"/>
              </a:rPr>
              <a:t> </a:t>
            </a:r>
            <a:r>
              <a:rPr lang="en-US" err="1">
                <a:ea typeface="Calibri"/>
                <a:cs typeface="Calibri"/>
              </a:rPr>
              <a:t>paredzēta</a:t>
            </a:r>
            <a:r>
              <a:rPr lang="en-US">
                <a:ea typeface="Calibri"/>
                <a:cs typeface="Calibri"/>
              </a:rPr>
              <a:t> </a:t>
            </a:r>
            <a:r>
              <a:rPr lang="en-US" err="1">
                <a:ea typeface="Calibri"/>
                <a:cs typeface="Calibri"/>
              </a:rPr>
              <a:t>publiskai</a:t>
            </a:r>
            <a:r>
              <a:rPr lang="en-US">
                <a:ea typeface="Calibri"/>
                <a:cs typeface="Calibri"/>
              </a:rPr>
              <a:t> </a:t>
            </a:r>
            <a:r>
              <a:rPr lang="en-US" err="1">
                <a:ea typeface="Calibri"/>
                <a:cs typeface="Calibri"/>
              </a:rPr>
              <a:t>lietošanai</a:t>
            </a:r>
            <a:endParaRPr lang="en-US">
              <a:ea typeface="Calibri"/>
              <a:cs typeface="Calibri"/>
            </a:endParaRPr>
          </a:p>
          <a:p>
            <a:pPr marL="0" indent="0">
              <a:buNone/>
            </a:pPr>
            <a:endParaRPr lang="en-US" b="1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b="1" err="1">
                <a:ea typeface="Calibri"/>
                <a:cs typeface="Calibri"/>
              </a:rPr>
              <a:t>Publiska</a:t>
            </a:r>
            <a:r>
              <a:rPr lang="en-US" b="1">
                <a:ea typeface="Calibri"/>
                <a:cs typeface="Calibri"/>
              </a:rPr>
              <a:t> </a:t>
            </a:r>
            <a:r>
              <a:rPr lang="en-US" b="1" err="1">
                <a:ea typeface="Calibri"/>
                <a:cs typeface="Calibri"/>
              </a:rPr>
              <a:t>telpa</a:t>
            </a:r>
            <a:endParaRPr lang="en-US" err="1">
              <a:ea typeface="Calibri"/>
              <a:cs typeface="Calibri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err="1">
                <a:ea typeface="Calibri"/>
                <a:cs typeface="Calibri"/>
              </a:rPr>
              <a:t>nedzīvojama</a:t>
            </a:r>
            <a:r>
              <a:rPr lang="en-US">
                <a:ea typeface="Calibri"/>
                <a:cs typeface="Calibri"/>
              </a:rPr>
              <a:t> </a:t>
            </a:r>
            <a:r>
              <a:rPr lang="en-US" err="1">
                <a:ea typeface="Calibri"/>
                <a:cs typeface="Calibri"/>
              </a:rPr>
              <a:t>telpa</a:t>
            </a:r>
            <a:r>
              <a:rPr lang="en-US">
                <a:ea typeface="Calibri"/>
                <a:cs typeface="Calibri"/>
              </a:rPr>
              <a:t>, </a:t>
            </a:r>
            <a:r>
              <a:rPr lang="en-US" err="1">
                <a:ea typeface="Calibri"/>
                <a:cs typeface="Calibri"/>
              </a:rPr>
              <a:t>kurā</a:t>
            </a:r>
            <a:r>
              <a:rPr lang="en-US">
                <a:ea typeface="Calibri"/>
                <a:cs typeface="Calibri"/>
              </a:rPr>
              <a:t> </a:t>
            </a:r>
            <a:r>
              <a:rPr lang="en-US" err="1">
                <a:ea typeface="Calibri"/>
                <a:cs typeface="Calibri"/>
              </a:rPr>
              <a:t>strādā</a:t>
            </a:r>
            <a:r>
              <a:rPr lang="en-US">
                <a:ea typeface="Calibri"/>
                <a:cs typeface="Calibri"/>
              </a:rPr>
              <a:t> </a:t>
            </a:r>
            <a:r>
              <a:rPr lang="en-US" err="1">
                <a:ea typeface="Calibri"/>
                <a:cs typeface="Calibri"/>
              </a:rPr>
              <a:t>darbinieki</a:t>
            </a:r>
            <a:r>
              <a:rPr lang="en-US">
                <a:ea typeface="Calibri"/>
                <a:cs typeface="Calibri"/>
              </a:rPr>
              <a:t>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err="1">
                <a:ea typeface="Calibri"/>
                <a:cs typeface="Calibri"/>
              </a:rPr>
              <a:t>vai</a:t>
            </a:r>
            <a:r>
              <a:rPr lang="en-US">
                <a:ea typeface="Calibri"/>
                <a:cs typeface="Calibri"/>
              </a:rPr>
              <a:t> </a:t>
            </a:r>
            <a:r>
              <a:rPr lang="en-US" err="1">
                <a:ea typeface="Calibri"/>
                <a:cs typeface="Calibri"/>
              </a:rPr>
              <a:t>dažādus</a:t>
            </a:r>
            <a:r>
              <a:rPr lang="en-US">
                <a:ea typeface="Calibri"/>
                <a:cs typeface="Calibri"/>
              </a:rPr>
              <a:t> </a:t>
            </a:r>
            <a:r>
              <a:rPr lang="en-US" err="1">
                <a:ea typeface="Calibri"/>
                <a:cs typeface="Calibri"/>
              </a:rPr>
              <a:t>pakalpojumus</a:t>
            </a:r>
            <a:r>
              <a:rPr lang="en-US">
                <a:ea typeface="Calibri"/>
                <a:cs typeface="Calibri"/>
              </a:rPr>
              <a:t> var </a:t>
            </a:r>
            <a:r>
              <a:rPr lang="en-US" err="1">
                <a:ea typeface="Calibri"/>
                <a:cs typeface="Calibri"/>
              </a:rPr>
              <a:t>saņemt</a:t>
            </a:r>
            <a:r>
              <a:rPr lang="en-US">
                <a:ea typeface="Calibri"/>
                <a:cs typeface="Calibri"/>
              </a:rPr>
              <a:t> </a:t>
            </a:r>
            <a:r>
              <a:rPr lang="en-US" err="1">
                <a:ea typeface="Calibri"/>
                <a:cs typeface="Calibri"/>
              </a:rPr>
              <a:t>apmeklētāji</a:t>
            </a:r>
            <a:r>
              <a:rPr lang="en-US">
                <a:ea typeface="Calibri"/>
                <a:cs typeface="Calibri"/>
              </a:rPr>
              <a:t>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>
                <a:ea typeface="Calibri"/>
                <a:cs typeface="Calibri"/>
              </a:rPr>
              <a:t>(</a:t>
            </a:r>
            <a:r>
              <a:rPr lang="en-US" err="1">
                <a:ea typeface="Calibri"/>
                <a:cs typeface="Calibri"/>
              </a:rPr>
              <a:t>piem</a:t>
            </a:r>
            <a:r>
              <a:rPr lang="en-US">
                <a:ea typeface="Calibri"/>
                <a:cs typeface="Calibri"/>
              </a:rPr>
              <a:t>., </a:t>
            </a:r>
            <a:r>
              <a:rPr lang="en-US" err="1">
                <a:ea typeface="Calibri"/>
                <a:cs typeface="Calibri"/>
              </a:rPr>
              <a:t>skatītāji</a:t>
            </a:r>
            <a:r>
              <a:rPr lang="en-US">
                <a:ea typeface="Calibri"/>
                <a:cs typeface="Calibri"/>
              </a:rPr>
              <a:t>, </a:t>
            </a:r>
            <a:r>
              <a:rPr lang="en-US" err="1">
                <a:ea typeface="Calibri"/>
                <a:cs typeface="Calibri"/>
              </a:rPr>
              <a:t>pacienti</a:t>
            </a:r>
            <a:r>
              <a:rPr lang="en-US">
                <a:ea typeface="Calibri"/>
                <a:cs typeface="Calibri"/>
              </a:rPr>
              <a:t>, </a:t>
            </a:r>
            <a:r>
              <a:rPr lang="en-US" err="1">
                <a:ea typeface="Calibri"/>
                <a:cs typeface="Calibri"/>
              </a:rPr>
              <a:t>klienti</a:t>
            </a:r>
            <a:r>
              <a:rPr lang="en-US">
                <a:ea typeface="Calibri"/>
                <a:cs typeface="Calibri"/>
              </a:rPr>
              <a:t>, </a:t>
            </a:r>
            <a:r>
              <a:rPr lang="en-US" err="1">
                <a:ea typeface="Calibri"/>
                <a:cs typeface="Calibri"/>
              </a:rPr>
              <a:t>pircēji</a:t>
            </a:r>
            <a:r>
              <a:rPr lang="en-US">
                <a:ea typeface="Calibri"/>
                <a:cs typeface="Calibri"/>
              </a:rPr>
              <a:t>, </a:t>
            </a:r>
            <a:r>
              <a:rPr lang="en-US" err="1">
                <a:ea typeface="Calibri"/>
                <a:cs typeface="Calibri"/>
              </a:rPr>
              <a:t>pasažieri</a:t>
            </a:r>
            <a:r>
              <a:rPr lang="en-US">
                <a:ea typeface="Calibri"/>
                <a:cs typeface="Calibri"/>
              </a:rPr>
              <a:t>, </a:t>
            </a:r>
            <a:r>
              <a:rPr lang="en-US" err="1">
                <a:ea typeface="Calibri"/>
                <a:cs typeface="Calibri"/>
              </a:rPr>
              <a:t>studenti</a:t>
            </a:r>
            <a:r>
              <a:rPr lang="en-US">
                <a:ea typeface="Calibri"/>
                <a:cs typeface="Calibri"/>
              </a:rPr>
              <a:t>, </a:t>
            </a:r>
            <a:r>
              <a:rPr lang="en-US" err="1">
                <a:ea typeface="Calibri"/>
                <a:cs typeface="Calibri"/>
              </a:rPr>
              <a:t>audzēkņi</a:t>
            </a:r>
            <a:r>
              <a:rPr lang="en-US">
                <a:ea typeface="Calibri"/>
                <a:cs typeface="Calibri"/>
              </a:rPr>
              <a:t>)</a:t>
            </a:r>
          </a:p>
          <a:p>
            <a:pPr marL="0" indent="0">
              <a:buNone/>
            </a:pPr>
            <a:endParaRPr lang="en-US" sz="1400">
              <a:ea typeface="+mn-lt"/>
              <a:cs typeface="+mn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5E8E07-4BF2-62DF-4423-5D8EE3A3F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3</a:t>
            </a:fld>
            <a:endParaRPr lang="lv-LV"/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F8259464-9D0A-B8BD-3284-0A8009ADC5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65508" y="147115"/>
            <a:ext cx="2743200" cy="1827014"/>
          </a:xfrm>
          <a:prstGeom prst="rect">
            <a:avLst/>
          </a:prstGeom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A7C295AB-E8C7-D006-F835-52051CCE97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03724" y="2833816"/>
            <a:ext cx="27432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70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645327-2676-7D11-D6BE-70D34F4D2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4548" y="-3219"/>
            <a:ext cx="9830570" cy="1310170"/>
          </a:xfrm>
        </p:spPr>
        <p:txBody>
          <a:bodyPr/>
          <a:lstStyle/>
          <a:p>
            <a:r>
              <a:rPr lang="en-US" sz="4000">
                <a:ea typeface="Calibri Light"/>
                <a:cs typeface="Calibri Light"/>
              </a:rPr>
              <a:t>Kas </a:t>
            </a:r>
            <a:r>
              <a:rPr lang="en-US" sz="4000" err="1">
                <a:ea typeface="Calibri Light"/>
                <a:cs typeface="Calibri Light"/>
              </a:rPr>
              <a:t>ir</a:t>
            </a:r>
            <a:r>
              <a:rPr lang="en-US" sz="4000">
                <a:ea typeface="Calibri Light"/>
                <a:cs typeface="Calibri Light"/>
              </a:rPr>
              <a:t> </a:t>
            </a:r>
            <a:r>
              <a:rPr lang="en-US" sz="4000" err="1">
                <a:ea typeface="Calibri Light"/>
                <a:cs typeface="Calibri Light"/>
              </a:rPr>
              <a:t>publiska</a:t>
            </a:r>
            <a:r>
              <a:rPr lang="en-US" sz="4000">
                <a:ea typeface="Calibri Light"/>
                <a:cs typeface="Calibri Light"/>
              </a:rPr>
              <a:t> </a:t>
            </a:r>
            <a:r>
              <a:rPr lang="en-US" sz="4000" err="1">
                <a:ea typeface="Calibri Light"/>
                <a:cs typeface="Calibri Light"/>
              </a:rPr>
              <a:t>ēka</a:t>
            </a:r>
            <a:r>
              <a:rPr lang="en-US" sz="4000">
                <a:ea typeface="Calibri Light"/>
                <a:cs typeface="Calibri Light"/>
              </a:rPr>
              <a:t>?</a:t>
            </a:r>
            <a:endParaRPr lang="en-US" sz="4000">
              <a:ea typeface="+mj-lt"/>
              <a:cs typeface="+mj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B34C19-EE88-9BA5-4E0C-A09652A84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832BF-1DDA-4BBE-B340-68BC40090DFC}" type="slidenum">
              <a:rPr lang="lv-LV" smtClean="0"/>
              <a:pPr/>
              <a:t>4</a:t>
            </a:fld>
            <a:endParaRPr lang="lv-LV"/>
          </a:p>
        </p:txBody>
      </p:sp>
      <p:pic>
        <p:nvPicPr>
          <p:cNvPr id="1219" name="Picture 1219">
            <a:extLst>
              <a:ext uri="{FF2B5EF4-FFF2-40B4-BE49-F238E27FC236}">
                <a16:creationId xmlns:a16="http://schemas.microsoft.com/office/drawing/2014/main" id="{C3BA10C0-07D8-D980-E01B-6750742275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0364" y="1358337"/>
            <a:ext cx="7451271" cy="494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2903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CC4F190B02AC45B8F92D28720DE26D" ma:contentTypeVersion="13" ma:contentTypeDescription="Create a new document." ma:contentTypeScope="" ma:versionID="8be83a4ba454fb4353d54ab581f8e7df">
  <xsd:schema xmlns:xsd="http://www.w3.org/2001/XMLSchema" xmlns:xs="http://www.w3.org/2001/XMLSchema" xmlns:p="http://schemas.microsoft.com/office/2006/metadata/properties" xmlns:ns3="fc44ffd7-7686-476b-b6c3-9f94eff87d80" xmlns:ns4="2e99572d-2289-4451-a60a-dad58298dfbb" targetNamespace="http://schemas.microsoft.com/office/2006/metadata/properties" ma:root="true" ma:fieldsID="ea9c1e5ce768f3ac403d66259eee84d8" ns3:_="" ns4:_="">
    <xsd:import namespace="fc44ffd7-7686-476b-b6c3-9f94eff87d80"/>
    <xsd:import namespace="2e99572d-2289-4451-a60a-dad58298dfbb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44ffd7-7686-476b-b6c3-9f94eff87d8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99572d-2289-4451-a60a-dad58298df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E1399B6-BFBC-456D-9A7B-795C9A9D1B4C}">
  <ds:schemaRefs>
    <ds:schemaRef ds:uri="2e99572d-2289-4451-a60a-dad58298dfbb"/>
    <ds:schemaRef ds:uri="fc44ffd7-7686-476b-b6c3-9f94eff87d8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65472AF-2FBD-47AF-AE82-CB5FCD59635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9055E61-6D5F-42FE-9201-BF754EA1C042}">
  <ds:schemaRefs>
    <ds:schemaRef ds:uri="2e99572d-2289-4451-a60a-dad58298dfbb"/>
    <ds:schemaRef ds:uri="fc44ffd7-7686-476b-b6c3-9f94eff87d8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347</Words>
  <Application>Microsoft Office PowerPoint</Application>
  <PresentationFormat>Widescreen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Publisku ēku ekspluatācijas uzraudzība</vt:lpstr>
      <vt:lpstr>Semināra ieguvumi:</vt:lpstr>
      <vt:lpstr>Kas ir publiska būve?</vt:lpstr>
      <vt:lpstr>Kas ir publiska ēka?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BVKB administratīvā akta izdošanas pamats un tā izpildes kontrole</dc:title>
  <dc:creator>Ralfs Kārkliņš</dc:creator>
  <cp:lastModifiedBy>Mihails Staričenko</cp:lastModifiedBy>
  <cp:revision>4</cp:revision>
  <cp:lastPrinted>2022-07-13T12:09:34Z</cp:lastPrinted>
  <dcterms:created xsi:type="dcterms:W3CDTF">2021-07-14T07:43:10Z</dcterms:created>
  <dcterms:modified xsi:type="dcterms:W3CDTF">2023-07-17T11:12:04Z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0x010100E7CC4F190B02AC45B8F92D28720DE26D</vt:lpwstr>
  </property>
</Properties>
</file>