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8" r:id="rId4"/>
    <p:sldId id="262" r:id="rId5"/>
    <p:sldId id="263" r:id="rId6"/>
    <p:sldId id="264" r:id="rId7"/>
    <p:sldId id="265" r:id="rId8"/>
    <p:sldId id="268" r:id="rId9"/>
    <p:sldId id="267" r:id="rId10"/>
    <p:sldId id="257" r:id="rId11"/>
    <p:sldId id="275" r:id="rId12"/>
    <p:sldId id="260" r:id="rId13"/>
    <p:sldId id="269" r:id="rId14"/>
    <p:sldId id="270" r:id="rId15"/>
    <p:sldId id="271" r:id="rId16"/>
    <p:sldId id="272" r:id="rId17"/>
    <p:sldId id="274" r:id="rId18"/>
    <p:sldId id="273" r:id="rId1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2EF"/>
    <a:srgbClr val="A3C4EC"/>
    <a:srgbClr val="BFD5F1"/>
    <a:srgbClr val="88BDEF"/>
    <a:srgbClr val="9FCBEF"/>
    <a:srgbClr val="94B5E0"/>
    <a:srgbClr val="5288CE"/>
    <a:srgbClr val="A6CFED"/>
    <a:srgbClr val="6FA2DB"/>
    <a:srgbClr val="74B9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8" autoAdjust="0"/>
    <p:restoredTop sz="94660"/>
  </p:normalViewPr>
  <p:slideViewPr>
    <p:cSldViewPr snapToGrid="0">
      <p:cViewPr varScale="1">
        <p:scale>
          <a:sx n="59" d="100"/>
          <a:sy n="59" d="100"/>
        </p:scale>
        <p:origin x="11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CDE2-A2BD-2931-E9CE-3351367D1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8787C837-6246-94D1-DDCA-C388372315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14E686F3-D6F8-32F0-0FB2-30C826EFE34A}"/>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5" name="Footer Placeholder 4">
            <a:extLst>
              <a:ext uri="{FF2B5EF4-FFF2-40B4-BE49-F238E27FC236}">
                <a16:creationId xmlns:a16="http://schemas.microsoft.com/office/drawing/2014/main" id="{E7725B2D-241F-3169-8239-1B0B5F0630E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C3D47B5-27B6-05A8-5897-649B67871102}"/>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88893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C695-E2CD-A323-9C2D-AC911257BE62}"/>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D0F61EB1-8F70-BD5D-31A5-12309F2009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C433049-14E9-FE8F-915C-F6B292086500}"/>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5" name="Footer Placeholder 4">
            <a:extLst>
              <a:ext uri="{FF2B5EF4-FFF2-40B4-BE49-F238E27FC236}">
                <a16:creationId xmlns:a16="http://schemas.microsoft.com/office/drawing/2014/main" id="{C69881BD-984F-A870-E869-7D97A64D985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68AC32F-BA5A-8CE8-65AC-5C6AAB352374}"/>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104608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539B09-517E-FA43-F2ED-003D2CE81D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8381F6A-32EC-6886-48B3-C019F360A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B299D8CE-2F8E-4B89-F2E4-9C87E8ABDD4A}"/>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5" name="Footer Placeholder 4">
            <a:extLst>
              <a:ext uri="{FF2B5EF4-FFF2-40B4-BE49-F238E27FC236}">
                <a16:creationId xmlns:a16="http://schemas.microsoft.com/office/drawing/2014/main" id="{7ACEBEA9-BADB-2A43-3B5A-CE99256CD150}"/>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CB5F3DD-D117-D116-8159-C4916DAF3F88}"/>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35675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ADD45-9794-C93B-9857-CFB858A3D57C}"/>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28E073-99F1-466D-2C52-6C153910EA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C3D9B2A7-AD01-0FFA-9975-61992F38D4B9}"/>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5" name="Footer Placeholder 4">
            <a:extLst>
              <a:ext uri="{FF2B5EF4-FFF2-40B4-BE49-F238E27FC236}">
                <a16:creationId xmlns:a16="http://schemas.microsoft.com/office/drawing/2014/main" id="{5274AE44-8E38-9E91-075C-E84A8736989A}"/>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5EFD223-D779-966B-7B76-F3690E7516BE}"/>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7857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6661-07EC-05F8-31F1-70F10C758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86301FE0-84E6-C082-84A2-2BF406FCAE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5DC311-BED3-FEE1-CA9D-32687ED05A15}"/>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5" name="Footer Placeholder 4">
            <a:extLst>
              <a:ext uri="{FF2B5EF4-FFF2-40B4-BE49-F238E27FC236}">
                <a16:creationId xmlns:a16="http://schemas.microsoft.com/office/drawing/2014/main" id="{6E87EA82-2259-40E4-4FB9-B2AE697118D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B4E323F-B504-8AE5-94C8-4A26C36A202C}"/>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424579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3828-17DC-3DB3-59FF-973CDB68904B}"/>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01165B51-9179-173F-B8EF-347AFC9771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1155DB45-274C-52CC-8DA4-C3C2BD12E3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15F0DE6-EFE7-87D1-60E8-8416DD64A4A2}"/>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6" name="Footer Placeholder 5">
            <a:extLst>
              <a:ext uri="{FF2B5EF4-FFF2-40B4-BE49-F238E27FC236}">
                <a16:creationId xmlns:a16="http://schemas.microsoft.com/office/drawing/2014/main" id="{873516F0-A859-B0DF-591E-DF2D60F5D6D6}"/>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07515AA-27D6-389E-D043-837F28726D6F}"/>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55268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4318-3793-62AD-520D-AA9B634E3AD1}"/>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0BE2633-0FCB-A012-0819-97E7D4568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69905-EFED-CD79-A5E9-B70B4BC11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3F1A290A-7EEC-7FF8-B1F9-F6EDC1117F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52CA77-F944-89A7-6DA5-25BAEECA2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97D707AA-C653-07A2-8BAB-DAD77C0A06E6}"/>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8" name="Footer Placeholder 7">
            <a:extLst>
              <a:ext uri="{FF2B5EF4-FFF2-40B4-BE49-F238E27FC236}">
                <a16:creationId xmlns:a16="http://schemas.microsoft.com/office/drawing/2014/main" id="{D95A8185-A532-6B1F-E9AB-D9302583675C}"/>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E10BA7EF-8F05-F296-1773-3B083BA95FCE}"/>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2686180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B5B3-D5B4-8A41-6810-383B36A26BF9}"/>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85F818CF-9AD0-00F9-2117-E60D19A55D53}"/>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4" name="Footer Placeholder 3">
            <a:extLst>
              <a:ext uri="{FF2B5EF4-FFF2-40B4-BE49-F238E27FC236}">
                <a16:creationId xmlns:a16="http://schemas.microsoft.com/office/drawing/2014/main" id="{D17DE5A8-3C6F-DA1B-F6A8-6C6CDA8D2220}"/>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D0EC9301-26C4-B7A5-5CE6-175F22C6D2EA}"/>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265761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FBBBAC-9490-5BF9-B609-2F3E0BF65CB8}"/>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3" name="Footer Placeholder 2">
            <a:extLst>
              <a:ext uri="{FF2B5EF4-FFF2-40B4-BE49-F238E27FC236}">
                <a16:creationId xmlns:a16="http://schemas.microsoft.com/office/drawing/2014/main" id="{755342B0-A7F8-AB1E-6BDA-89C26BF40F5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B78BB9B7-760E-1819-5D2C-2B5D2DE763BC}"/>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999960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A5A6-6B23-95E6-AE6C-2769211D1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3C05A846-7C2D-0786-060A-98C14DEB23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F35DA812-3305-E3C5-B70D-A70AF13F0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BC506-40C0-746D-1232-3E6348917B7F}"/>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6" name="Footer Placeholder 5">
            <a:extLst>
              <a:ext uri="{FF2B5EF4-FFF2-40B4-BE49-F238E27FC236}">
                <a16:creationId xmlns:a16="http://schemas.microsoft.com/office/drawing/2014/main" id="{EB3DF7EB-386F-F918-CC84-5AAC028DF6DC}"/>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42D39007-DC46-7C22-1CB5-0FCEB03EAF81}"/>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3070912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38FA1-2579-B6FC-D6FA-457857EEB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083AD083-6A5E-260D-0785-7AA5EDB84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8D0095E0-C7EA-7EC0-A067-BDE6AE627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214AC-8021-317B-EBBA-91B10A565E9F}"/>
              </a:ext>
            </a:extLst>
          </p:cNvPr>
          <p:cNvSpPr>
            <a:spLocks noGrp="1"/>
          </p:cNvSpPr>
          <p:nvPr>
            <p:ph type="dt" sz="half" idx="10"/>
          </p:nvPr>
        </p:nvSpPr>
        <p:spPr/>
        <p:txBody>
          <a:bodyPr/>
          <a:lstStyle/>
          <a:p>
            <a:fld id="{F9834EC3-DA71-4084-B111-4F74F7FF7375}" type="datetimeFigureOut">
              <a:rPr lang="lv-LV" smtClean="0"/>
              <a:t>14.06.2023</a:t>
            </a:fld>
            <a:endParaRPr lang="lv-LV"/>
          </a:p>
        </p:txBody>
      </p:sp>
      <p:sp>
        <p:nvSpPr>
          <p:cNvPr id="6" name="Footer Placeholder 5">
            <a:extLst>
              <a:ext uri="{FF2B5EF4-FFF2-40B4-BE49-F238E27FC236}">
                <a16:creationId xmlns:a16="http://schemas.microsoft.com/office/drawing/2014/main" id="{23BE4CC6-2452-E6D6-B2CB-63357E3B064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6F09F19-E11C-C841-0E8B-C84A2A831C15}"/>
              </a:ext>
            </a:extLst>
          </p:cNvPr>
          <p:cNvSpPr>
            <a:spLocks noGrp="1"/>
          </p:cNvSpPr>
          <p:nvPr>
            <p:ph type="sldNum" sz="quarter" idx="12"/>
          </p:nvPr>
        </p:nvSpPr>
        <p:spPr/>
        <p:txBody>
          <a:bodyPr/>
          <a:lstStyle/>
          <a:p>
            <a:fld id="{CFFDE2B5-A573-4C11-96F6-39940EE9AE41}" type="slidenum">
              <a:rPr lang="lv-LV" smtClean="0"/>
              <a:t>‹#›</a:t>
            </a:fld>
            <a:endParaRPr lang="lv-LV"/>
          </a:p>
        </p:txBody>
      </p:sp>
    </p:spTree>
    <p:extLst>
      <p:ext uri="{BB962C8B-B14F-4D97-AF65-F5344CB8AC3E}">
        <p14:creationId xmlns:p14="http://schemas.microsoft.com/office/powerpoint/2010/main" val="226018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C7324-0084-3862-31D1-B32E66D8CB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0A499BB3-8CD4-6C99-4038-DAE4FF61E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C8D70E7-370A-C0B9-56EF-DB14A1B7C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34EC3-DA71-4084-B111-4F74F7FF7375}" type="datetimeFigureOut">
              <a:rPr lang="lv-LV" smtClean="0"/>
              <a:t>14.06.2023</a:t>
            </a:fld>
            <a:endParaRPr lang="lv-LV"/>
          </a:p>
        </p:txBody>
      </p:sp>
      <p:sp>
        <p:nvSpPr>
          <p:cNvPr id="5" name="Footer Placeholder 4">
            <a:extLst>
              <a:ext uri="{FF2B5EF4-FFF2-40B4-BE49-F238E27FC236}">
                <a16:creationId xmlns:a16="http://schemas.microsoft.com/office/drawing/2014/main" id="{764CDA1E-7A66-8644-7EC8-6BF46669C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DC2AB111-A7F2-4A54-DA70-AF39D8744A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DE2B5-A573-4C11-96F6-39940EE9AE41}" type="slidenum">
              <a:rPr lang="lv-LV" smtClean="0"/>
              <a:t>‹#›</a:t>
            </a:fld>
            <a:endParaRPr lang="lv-LV"/>
          </a:p>
        </p:txBody>
      </p:sp>
    </p:spTree>
    <p:extLst>
      <p:ext uri="{BB962C8B-B14F-4D97-AF65-F5344CB8AC3E}">
        <p14:creationId xmlns:p14="http://schemas.microsoft.com/office/powerpoint/2010/main" val="3342221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em.gov.lv/lv/jaunums/atvieglo-buvniecibas-procesu-saules-panelu-uzstadisanai"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em.gov.lv/lv/jaunums/atvieglo-buvniecibas-procesu-saules-panelu-uzstadisanai"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B2E594-D284-2F35-CE6A-C3E652570C9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1817429" y="2444956"/>
            <a:ext cx="8385692" cy="632115"/>
          </a:xfrm>
        </p:spPr>
        <p:txBody>
          <a:bodyPr anchor="t">
            <a:normAutofit/>
          </a:bodyPr>
          <a:lstStyle/>
          <a:p>
            <a:r>
              <a:rPr lang="lv-LV" sz="3200" b="1" spc="600" dirty="0"/>
              <a:t>Ugunsdrošība saules paneļos</a:t>
            </a:r>
          </a:p>
        </p:txBody>
      </p:sp>
      <p:sp>
        <p:nvSpPr>
          <p:cNvPr id="3" name="Title 3">
            <a:extLst>
              <a:ext uri="{FF2B5EF4-FFF2-40B4-BE49-F238E27FC236}">
                <a16:creationId xmlns:a16="http://schemas.microsoft.com/office/drawing/2014/main" id="{92B2A58A-5E37-C8C9-616B-6D726C2863D5}"/>
              </a:ext>
            </a:extLst>
          </p:cNvPr>
          <p:cNvSpPr txBox="1">
            <a:spLocks/>
          </p:cNvSpPr>
          <p:nvPr/>
        </p:nvSpPr>
        <p:spPr>
          <a:xfrm>
            <a:off x="9487828" y="5522026"/>
            <a:ext cx="2704172" cy="91733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lv-LV" sz="2000" kern="100" dirty="0">
                <a:effectLst/>
                <a:latin typeface="Calibri" panose="020F0502020204030204" pitchFamily="34" charset="0"/>
                <a:ea typeface="Calibri" panose="020F0502020204030204" pitchFamily="34" charset="0"/>
                <a:cs typeface="Arial" panose="020B0604020202020204" pitchFamily="34" charset="0"/>
              </a:rPr>
              <a:t>SIA “</a:t>
            </a:r>
            <a:r>
              <a:rPr lang="lv-LV" sz="2000" kern="100" dirty="0" err="1">
                <a:effectLst/>
                <a:latin typeface="Calibri" panose="020F0502020204030204" pitchFamily="34" charset="0"/>
                <a:ea typeface="Calibri" panose="020F0502020204030204" pitchFamily="34" charset="0"/>
                <a:cs typeface="Arial" panose="020B0604020202020204" pitchFamily="34" charset="0"/>
              </a:rPr>
              <a:t>FluxEnergo</a:t>
            </a:r>
            <a:r>
              <a:rPr lang="lv-LV" sz="2000" kern="100" dirty="0">
                <a:effectLst/>
                <a:latin typeface="Calibri" panose="020F0502020204030204" pitchFamily="34" charset="0"/>
                <a:ea typeface="Calibri" panose="020F0502020204030204" pitchFamily="34" charset="0"/>
                <a:cs typeface="Arial" panose="020B0604020202020204" pitchFamily="34" charset="0"/>
              </a:rPr>
              <a:t>”</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Aft>
                <a:spcPts val="800"/>
              </a:spcAft>
            </a:pPr>
            <a:r>
              <a:rPr lang="lv-LV" sz="1800" kern="100" dirty="0">
                <a:latin typeface="Calibri" panose="020F0502020204030204" pitchFamily="34" charset="0"/>
                <a:ea typeface="Calibri" panose="020F0502020204030204" pitchFamily="34" charset="0"/>
                <a:cs typeface="Arial" panose="020B0604020202020204" pitchFamily="34" charset="0"/>
              </a:rPr>
              <a:t>Andris Putniņš</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2211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813816"/>
            <a:ext cx="11494008" cy="5900882"/>
          </a:xfrm>
        </p:spPr>
        <p:txBody>
          <a:bodyPr anchor="t">
            <a:normAutofit/>
          </a:bodyPr>
          <a:lstStyle/>
          <a:p>
            <a:pPr algn="l"/>
            <a:r>
              <a:rPr lang="lv-LV" sz="1800" b="1" dirty="0"/>
              <a:t>Ministru kabineta noteikumi Nr.238 «Ugunsdrošības noteikumi» nosaka:</a:t>
            </a:r>
            <a:br>
              <a:rPr lang="lv-LV" sz="1800" b="1" dirty="0"/>
            </a:br>
            <a:r>
              <a:rPr lang="lv-LV" sz="1800" dirty="0"/>
              <a:t>89.13. Aizliegts izmantot dūmvadu, mehāniskās ventilācijas sistēmu un dabiskās ventilācijas kanālu tam neparedzētiem nolūkiem (elektroinstalācijas, elektronisko sakaru tīklu vai citu inženiertīklu tranzītam).</a:t>
            </a:r>
            <a:br>
              <a:rPr lang="lv-LV" sz="1800" dirty="0"/>
            </a:br>
            <a:br>
              <a:rPr lang="lv-LV" sz="1800" dirty="0"/>
            </a:br>
            <a:endParaRPr lang="lv-LV" sz="1800" i="1" dirty="0"/>
          </a:p>
        </p:txBody>
      </p:sp>
      <p:sp>
        <p:nvSpPr>
          <p:cNvPr id="2" name="Title 3">
            <a:extLst>
              <a:ext uri="{FF2B5EF4-FFF2-40B4-BE49-F238E27FC236}">
                <a16:creationId xmlns:a16="http://schemas.microsoft.com/office/drawing/2014/main" id="{597729F8-8D3C-7E65-1B4E-0E519E7F4F3B}"/>
              </a:ext>
            </a:extLst>
          </p:cNvPr>
          <p:cNvSpPr txBox="1">
            <a:spLocks/>
          </p:cNvSpPr>
          <p:nvPr/>
        </p:nvSpPr>
        <p:spPr>
          <a:xfrm>
            <a:off x="1257300" y="280988"/>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«Ugunsdrošības noteikumi» </a:t>
            </a:r>
          </a:p>
        </p:txBody>
      </p:sp>
      <p:pic>
        <p:nvPicPr>
          <p:cNvPr id="5" name="Picture 4">
            <a:extLst>
              <a:ext uri="{FF2B5EF4-FFF2-40B4-BE49-F238E27FC236}">
                <a16:creationId xmlns:a16="http://schemas.microsoft.com/office/drawing/2014/main" id="{E1493DCD-23B6-7577-F302-8CECE81533A8}"/>
              </a:ext>
            </a:extLst>
          </p:cNvPr>
          <p:cNvPicPr>
            <a:picLocks noChangeAspect="1"/>
          </p:cNvPicPr>
          <p:nvPr/>
        </p:nvPicPr>
        <p:blipFill>
          <a:blip r:embed="rId2"/>
          <a:stretch>
            <a:fillRect/>
          </a:stretch>
        </p:blipFill>
        <p:spPr>
          <a:xfrm>
            <a:off x="299085" y="1608265"/>
            <a:ext cx="6835140" cy="5126355"/>
          </a:xfrm>
          <a:prstGeom prst="rect">
            <a:avLst/>
          </a:prstGeom>
        </p:spPr>
      </p:pic>
      <p:pic>
        <p:nvPicPr>
          <p:cNvPr id="6" name="Picture 5">
            <a:extLst>
              <a:ext uri="{FF2B5EF4-FFF2-40B4-BE49-F238E27FC236}">
                <a16:creationId xmlns:a16="http://schemas.microsoft.com/office/drawing/2014/main" id="{BFE170BD-A1CE-8BC9-9114-C6FB390D7B20}"/>
              </a:ext>
            </a:extLst>
          </p:cNvPr>
          <p:cNvPicPr>
            <a:picLocks noChangeAspect="1"/>
          </p:cNvPicPr>
          <p:nvPr/>
        </p:nvPicPr>
        <p:blipFill>
          <a:blip r:embed="rId3"/>
          <a:stretch>
            <a:fillRect/>
          </a:stretch>
        </p:blipFill>
        <p:spPr>
          <a:xfrm>
            <a:off x="4932072" y="4636876"/>
            <a:ext cx="2202153" cy="2121501"/>
          </a:xfrm>
          <a:prstGeom prst="rect">
            <a:avLst/>
          </a:prstGeom>
        </p:spPr>
      </p:pic>
      <p:pic>
        <p:nvPicPr>
          <p:cNvPr id="14" name="Picture 13">
            <a:extLst>
              <a:ext uri="{FF2B5EF4-FFF2-40B4-BE49-F238E27FC236}">
                <a16:creationId xmlns:a16="http://schemas.microsoft.com/office/drawing/2014/main" id="{64EA5806-CF9C-2D7A-148D-95FD847793C8}"/>
              </a:ext>
            </a:extLst>
          </p:cNvPr>
          <p:cNvPicPr>
            <a:picLocks noChangeAspect="1"/>
          </p:cNvPicPr>
          <p:nvPr/>
        </p:nvPicPr>
        <p:blipFill>
          <a:blip r:embed="rId4"/>
          <a:stretch>
            <a:fillRect/>
          </a:stretch>
        </p:blipFill>
        <p:spPr>
          <a:xfrm>
            <a:off x="7134225" y="1564586"/>
            <a:ext cx="4833938" cy="3937919"/>
          </a:xfrm>
          <a:prstGeom prst="rect">
            <a:avLst/>
          </a:prstGeom>
        </p:spPr>
      </p:pic>
    </p:spTree>
    <p:extLst>
      <p:ext uri="{BB962C8B-B14F-4D97-AF65-F5344CB8AC3E}">
        <p14:creationId xmlns:p14="http://schemas.microsoft.com/office/powerpoint/2010/main" val="4180831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3FB5C-9722-37A0-A791-77315D63DFE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795528"/>
            <a:ext cx="11460480" cy="5919170"/>
          </a:xfrm>
        </p:spPr>
        <p:txBody>
          <a:bodyPr anchor="t">
            <a:normAutofit/>
          </a:bodyPr>
          <a:lstStyle/>
          <a:p>
            <a:pPr algn="l"/>
            <a:r>
              <a:rPr lang="lv-LV" sz="1800" dirty="0"/>
              <a:t>Līdzstrāvas kabeļu savienotāju montāža</a:t>
            </a:r>
            <a:br>
              <a:rPr lang="lv-LV" sz="1800" dirty="0"/>
            </a:br>
            <a:br>
              <a:rPr lang="lv-LV" sz="1800" dirty="0"/>
            </a:br>
            <a:r>
              <a:rPr lang="lv-LV" sz="1800" dirty="0"/>
              <a:t>Ilglaicīga sprieguma un strāvas plūšana caur nepareizi montētiem savienotājiem var radīt uguns risku</a:t>
            </a:r>
          </a:p>
        </p:txBody>
      </p:sp>
      <p:sp>
        <p:nvSpPr>
          <p:cNvPr id="2" name="Title 3">
            <a:extLst>
              <a:ext uri="{FF2B5EF4-FFF2-40B4-BE49-F238E27FC236}">
                <a16:creationId xmlns:a16="http://schemas.microsoft.com/office/drawing/2014/main" id="{8BA84265-C7E3-C850-3E78-6CE7C0062B1C}"/>
              </a:ext>
            </a:extLst>
          </p:cNvPr>
          <p:cNvSpPr txBox="1">
            <a:spLocks/>
          </p:cNvSpPr>
          <p:nvPr/>
        </p:nvSpPr>
        <p:spPr>
          <a:xfrm>
            <a:off x="1257300" y="280988"/>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Ugunsdrošība</a:t>
            </a:r>
          </a:p>
        </p:txBody>
      </p:sp>
      <p:pic>
        <p:nvPicPr>
          <p:cNvPr id="6" name="Picture 5">
            <a:extLst>
              <a:ext uri="{FF2B5EF4-FFF2-40B4-BE49-F238E27FC236}">
                <a16:creationId xmlns:a16="http://schemas.microsoft.com/office/drawing/2014/main" id="{5F034AFF-1D59-3511-F2BF-8D8A4FDB49FF}"/>
              </a:ext>
            </a:extLst>
          </p:cNvPr>
          <p:cNvPicPr>
            <a:picLocks noChangeAspect="1"/>
          </p:cNvPicPr>
          <p:nvPr/>
        </p:nvPicPr>
        <p:blipFill>
          <a:blip r:embed="rId3"/>
          <a:stretch>
            <a:fillRect/>
          </a:stretch>
        </p:blipFill>
        <p:spPr>
          <a:xfrm>
            <a:off x="8931803" y="1857189"/>
            <a:ext cx="2894437" cy="2781667"/>
          </a:xfrm>
          <a:prstGeom prst="rect">
            <a:avLst/>
          </a:prstGeom>
        </p:spPr>
      </p:pic>
      <p:pic>
        <p:nvPicPr>
          <p:cNvPr id="7" name="Picture 6">
            <a:extLst>
              <a:ext uri="{FF2B5EF4-FFF2-40B4-BE49-F238E27FC236}">
                <a16:creationId xmlns:a16="http://schemas.microsoft.com/office/drawing/2014/main" id="{0F81F1A0-D41E-EA99-02EB-80A1B846D774}"/>
              </a:ext>
            </a:extLst>
          </p:cNvPr>
          <p:cNvPicPr>
            <a:picLocks noChangeAspect="1"/>
          </p:cNvPicPr>
          <p:nvPr/>
        </p:nvPicPr>
        <p:blipFill>
          <a:blip r:embed="rId4"/>
          <a:stretch>
            <a:fillRect/>
          </a:stretch>
        </p:blipFill>
        <p:spPr>
          <a:xfrm>
            <a:off x="365760" y="1759969"/>
            <a:ext cx="8273705" cy="2976109"/>
          </a:xfrm>
          <a:prstGeom prst="rect">
            <a:avLst/>
          </a:prstGeom>
        </p:spPr>
      </p:pic>
      <p:pic>
        <p:nvPicPr>
          <p:cNvPr id="19" name="Picture 18">
            <a:extLst>
              <a:ext uri="{FF2B5EF4-FFF2-40B4-BE49-F238E27FC236}">
                <a16:creationId xmlns:a16="http://schemas.microsoft.com/office/drawing/2014/main" id="{6ADC9C84-B77F-B0C5-8A1F-4BBC3FBCAC4D}"/>
              </a:ext>
            </a:extLst>
          </p:cNvPr>
          <p:cNvPicPr>
            <a:picLocks noChangeAspect="1"/>
          </p:cNvPicPr>
          <p:nvPr/>
        </p:nvPicPr>
        <p:blipFill>
          <a:blip r:embed="rId5"/>
          <a:stretch>
            <a:fillRect/>
          </a:stretch>
        </p:blipFill>
        <p:spPr>
          <a:xfrm flipH="1">
            <a:off x="2779707" y="4017977"/>
            <a:ext cx="3445810" cy="2696721"/>
          </a:xfrm>
          <a:prstGeom prst="rect">
            <a:avLst/>
          </a:prstGeom>
        </p:spPr>
      </p:pic>
    </p:spTree>
    <p:extLst>
      <p:ext uri="{BB962C8B-B14F-4D97-AF65-F5344CB8AC3E}">
        <p14:creationId xmlns:p14="http://schemas.microsoft.com/office/powerpoint/2010/main" val="516631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737B5-B258-F292-CA81-3CD0EF8BD0F0}"/>
              </a:ext>
            </a:extLst>
          </p:cNvPr>
          <p:cNvPicPr>
            <a:picLocks noChangeAspect="1"/>
          </p:cNvPicPr>
          <p:nvPr/>
        </p:nvPicPr>
        <p:blipFill>
          <a:blip r:embed="rId2"/>
          <a:stretch>
            <a:fillRect/>
          </a:stretch>
        </p:blipFill>
        <p:spPr>
          <a:xfrm>
            <a:off x="7700393" y="2707259"/>
            <a:ext cx="4210625" cy="2011045"/>
          </a:xfrm>
          <a:prstGeom prst="rect">
            <a:avLst/>
          </a:prstGeom>
        </p:spPr>
      </p:pic>
      <p:pic>
        <p:nvPicPr>
          <p:cNvPr id="5" name="Picture 2">
            <a:extLst>
              <a:ext uri="{FF2B5EF4-FFF2-40B4-BE49-F238E27FC236}">
                <a16:creationId xmlns:a16="http://schemas.microsoft.com/office/drawing/2014/main" id="{E889CC43-3F04-95C2-3B21-013FE25C9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802" y="2707259"/>
            <a:ext cx="3779809" cy="215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a:extLst>
              <a:ext uri="{FF2B5EF4-FFF2-40B4-BE49-F238E27FC236}">
                <a16:creationId xmlns:a16="http://schemas.microsoft.com/office/drawing/2014/main" id="{0BFD4AB5-FBBB-2AFC-A1F6-5335F443E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65" y="2707259"/>
            <a:ext cx="3386328" cy="222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6B767D1-C04E-2A4B-6BD0-5C3B5AB303B2}"/>
              </a:ext>
            </a:extLst>
          </p:cNvPr>
          <p:cNvPicPr>
            <a:picLocks noChangeAspect="1"/>
          </p:cNvPicPr>
          <p:nvPr/>
        </p:nvPicPr>
        <p:blipFill>
          <a:blip r:embed="rId5">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118872" y="795528"/>
            <a:ext cx="11996928" cy="5919170"/>
          </a:xfrm>
        </p:spPr>
        <p:txBody>
          <a:bodyPr anchor="t">
            <a:normAutofit/>
          </a:bodyPr>
          <a:lstStyle/>
          <a:p>
            <a:pPr algn="l"/>
            <a:r>
              <a:rPr lang="lv-LV" sz="1800" b="1" dirty="0"/>
              <a:t>LVS EN 62446-1:2016</a:t>
            </a:r>
            <a:br>
              <a:rPr lang="lv-LV" sz="1800" dirty="0"/>
            </a:br>
            <a:r>
              <a:rPr lang="lv-LV" sz="1800" dirty="0"/>
              <a:t>Fotoelementu (PV) sistēmas. Testēšanas, dokumentācijas un ekspluatācijas prasības. 1.daļa: </a:t>
            </a:r>
            <a:br>
              <a:rPr lang="lv-LV" sz="1800" dirty="0"/>
            </a:br>
            <a:r>
              <a:rPr lang="lv-LV" sz="1800" dirty="0"/>
              <a:t>Tīklam pieslēgtas sistēmas. Dokumentācija, testēšana pirms nodošanas ekspluatācijā un inspicēšana (IEC 62446-1:2016)</a:t>
            </a:r>
            <a:br>
              <a:rPr lang="lv-LV" sz="1800" dirty="0"/>
            </a:br>
            <a:br>
              <a:rPr lang="lv-LV" sz="1800" dirty="0"/>
            </a:br>
            <a:r>
              <a:rPr lang="lv-LV" sz="1800" dirty="0"/>
              <a:t>Kāpēc ir nepieciešama PV sistēmas pārbaude?</a:t>
            </a:r>
            <a:br>
              <a:rPr lang="lv-LV" sz="1800" dirty="0"/>
            </a:br>
            <a:br>
              <a:rPr lang="lv-LV" sz="1800" dirty="0"/>
            </a:br>
            <a:r>
              <a:rPr lang="lv-LV" sz="1800" dirty="0"/>
              <a:t>1. Lai pārbaudītu drošību                         2. Lai izmērītu un pārbaudītu efektivitāti     3. Problēmu novēršanai</a:t>
            </a:r>
            <a:br>
              <a:rPr lang="lv-LV" sz="1800" dirty="0"/>
            </a:br>
            <a:br>
              <a:rPr lang="lv-LV" sz="1800" dirty="0"/>
            </a:br>
            <a:br>
              <a:rPr lang="lv-LV" sz="1800" dirty="0"/>
            </a:br>
            <a:br>
              <a:rPr lang="lv-LV" sz="1800" dirty="0"/>
            </a:br>
            <a:br>
              <a:rPr lang="lv-LV" sz="1800" dirty="0"/>
            </a:br>
            <a:br>
              <a:rPr lang="lv-LV" sz="1800" dirty="0"/>
            </a:br>
            <a:br>
              <a:rPr lang="lv-LV" sz="1800" dirty="0"/>
            </a:br>
            <a:br>
              <a:rPr lang="lv-LV" sz="1800" dirty="0"/>
            </a:br>
            <a:br>
              <a:rPr lang="lv-LV" sz="1800" dirty="0"/>
            </a:br>
            <a:br>
              <a:rPr lang="lv-LV" sz="1800" dirty="0"/>
            </a:br>
            <a:br>
              <a:rPr lang="lv-LV" sz="1800" dirty="0"/>
            </a:br>
            <a:endParaRPr lang="lv-LV" sz="1800" dirty="0"/>
          </a:p>
        </p:txBody>
      </p:sp>
      <p:sp>
        <p:nvSpPr>
          <p:cNvPr id="2" name="Title 3">
            <a:extLst>
              <a:ext uri="{FF2B5EF4-FFF2-40B4-BE49-F238E27FC236}">
                <a16:creationId xmlns:a16="http://schemas.microsoft.com/office/drawing/2014/main" id="{8BA84265-C7E3-C850-3E78-6CE7C0062B1C}"/>
              </a:ext>
            </a:extLst>
          </p:cNvPr>
          <p:cNvSpPr txBox="1">
            <a:spLocks/>
          </p:cNvSpPr>
          <p:nvPr/>
        </p:nvSpPr>
        <p:spPr>
          <a:xfrm>
            <a:off x="1257300" y="280988"/>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Standarti</a:t>
            </a:r>
          </a:p>
        </p:txBody>
      </p:sp>
    </p:spTree>
    <p:extLst>
      <p:ext uri="{BB962C8B-B14F-4D97-AF65-F5344CB8AC3E}">
        <p14:creationId xmlns:p14="http://schemas.microsoft.com/office/powerpoint/2010/main" val="3340225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D52AB-5983-5F50-097A-4D6784E6A25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795528"/>
            <a:ext cx="11494008" cy="5919170"/>
          </a:xfrm>
        </p:spPr>
        <p:txBody>
          <a:bodyPr anchor="t">
            <a:normAutofit/>
          </a:bodyPr>
          <a:lstStyle/>
          <a:p>
            <a:pPr algn="l"/>
            <a:r>
              <a:rPr lang="lv-LV" sz="1800" b="1" dirty="0"/>
              <a:t>«Fotoelementu saules stacijai nav nepieciešama apkalpošana»</a:t>
            </a:r>
            <a:br>
              <a:rPr lang="lv-LV" sz="1800" b="1" dirty="0"/>
            </a:br>
            <a:br>
              <a:rPr lang="lv-LV" sz="1800" b="1" dirty="0"/>
            </a:br>
            <a:r>
              <a:rPr lang="en-US" sz="1800" b="1" dirty="0"/>
              <a:t>IEC 62446-2:2020(MAIN)</a:t>
            </a:r>
            <a:br>
              <a:rPr lang="en-US" sz="1800" b="1" dirty="0"/>
            </a:br>
            <a:r>
              <a:rPr lang="en-US" sz="1800" dirty="0"/>
              <a:t>Photovoltaic (PV) systems - Requirements for testing, documentation and maintenance - Part 2: </a:t>
            </a:r>
            <a:br>
              <a:rPr lang="lv-LV" sz="1800" dirty="0"/>
            </a:br>
            <a:r>
              <a:rPr lang="en-US" sz="1800" dirty="0"/>
              <a:t>Grid connected systems - Maintenance of PV systems</a:t>
            </a:r>
            <a:br>
              <a:rPr lang="lv-LV" sz="1800" dirty="0"/>
            </a:br>
            <a:br>
              <a:rPr lang="lv-LV" sz="1800" dirty="0"/>
            </a:br>
            <a:r>
              <a:rPr lang="lv-LV" sz="1800" dirty="0"/>
              <a:t>Faktori, kas ietekmē saules elektrostaciju darbību:</a:t>
            </a:r>
            <a:br>
              <a:rPr lang="lv-LV" sz="1800" dirty="0"/>
            </a:br>
            <a:r>
              <a:rPr lang="lv-LV" sz="1800" dirty="0"/>
              <a:t>1. Saules paneļu bojājumi (izgatavošanas laikā, transportēšanas laikā, uzstādīšanas laikā, ekspluatācijas laikā)</a:t>
            </a:r>
            <a:br>
              <a:rPr lang="lv-LV" sz="1800" dirty="0"/>
            </a:br>
            <a:r>
              <a:rPr lang="lv-LV" sz="1800" dirty="0"/>
              <a:t>2. Saules paneļu fotoelementu novecošana</a:t>
            </a:r>
            <a:br>
              <a:rPr lang="lv-LV" sz="1800" dirty="0"/>
            </a:br>
            <a:r>
              <a:rPr lang="lv-LV" sz="1800" dirty="0"/>
              <a:t>3. Apkārtējā vide (lietus, sniegs, ledus, vējš, krusa, ēnojums, grauzēji)</a:t>
            </a:r>
            <a:br>
              <a:rPr lang="lv-LV" sz="1800" dirty="0"/>
            </a:br>
            <a:br>
              <a:rPr lang="lv-LV" sz="1800" dirty="0"/>
            </a:br>
            <a:br>
              <a:rPr lang="lv-LV" sz="1800" dirty="0"/>
            </a:br>
            <a:r>
              <a:rPr lang="lv-LV" sz="1800" b="1" dirty="0"/>
              <a:t>«Fotoelementu saules stacijai IR nepieciešama apkalpošana»</a:t>
            </a:r>
            <a:endParaRPr lang="lv-LV" sz="1800" dirty="0"/>
          </a:p>
        </p:txBody>
      </p:sp>
      <p:sp>
        <p:nvSpPr>
          <p:cNvPr id="2" name="Title 3">
            <a:extLst>
              <a:ext uri="{FF2B5EF4-FFF2-40B4-BE49-F238E27FC236}">
                <a16:creationId xmlns:a16="http://schemas.microsoft.com/office/drawing/2014/main" id="{8BA84265-C7E3-C850-3E78-6CE7C0062B1C}"/>
              </a:ext>
            </a:extLst>
          </p:cNvPr>
          <p:cNvSpPr txBox="1">
            <a:spLocks/>
          </p:cNvSpPr>
          <p:nvPr/>
        </p:nvSpPr>
        <p:spPr>
          <a:xfrm>
            <a:off x="1257300" y="280988"/>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Standarti</a:t>
            </a:r>
          </a:p>
        </p:txBody>
      </p:sp>
    </p:spTree>
    <p:extLst>
      <p:ext uri="{BB962C8B-B14F-4D97-AF65-F5344CB8AC3E}">
        <p14:creationId xmlns:p14="http://schemas.microsoft.com/office/powerpoint/2010/main" val="2200557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3FB5C-9722-37A0-A791-77315D63DFE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795528"/>
            <a:ext cx="11460480" cy="5919170"/>
          </a:xfrm>
        </p:spPr>
        <p:txBody>
          <a:bodyPr anchor="t">
            <a:normAutofit/>
          </a:bodyPr>
          <a:lstStyle/>
          <a:p>
            <a:pPr algn="l"/>
            <a:r>
              <a:rPr lang="lv-LV" sz="1800" dirty="0"/>
              <a:t>Virknē slēgtu saules paneļu sprieguma diapazons ~200 V DC līdz 800 V DC. </a:t>
            </a:r>
            <a:br>
              <a:rPr lang="lv-LV" sz="1800" dirty="0"/>
            </a:br>
            <a:br>
              <a:rPr lang="lv-LV" sz="1800" dirty="0"/>
            </a:br>
            <a:br>
              <a:rPr lang="lv-LV" sz="1800" dirty="0"/>
            </a:br>
            <a:r>
              <a:rPr lang="lv-LV" sz="1800" dirty="0"/>
              <a:t>Ugunsgrēka gadījumā, pārtraucot objektam elektroapgādi, līdzspriegums saules paneļos turpina plūst un pienāk līdz invertoram!</a:t>
            </a:r>
          </a:p>
        </p:txBody>
      </p:sp>
      <p:sp>
        <p:nvSpPr>
          <p:cNvPr id="2" name="Title 3">
            <a:extLst>
              <a:ext uri="{FF2B5EF4-FFF2-40B4-BE49-F238E27FC236}">
                <a16:creationId xmlns:a16="http://schemas.microsoft.com/office/drawing/2014/main" id="{8BA84265-C7E3-C850-3E78-6CE7C0062B1C}"/>
              </a:ext>
            </a:extLst>
          </p:cNvPr>
          <p:cNvSpPr txBox="1">
            <a:spLocks/>
          </p:cNvSpPr>
          <p:nvPr/>
        </p:nvSpPr>
        <p:spPr>
          <a:xfrm>
            <a:off x="1257300" y="280988"/>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Ugunsdrošība</a:t>
            </a:r>
          </a:p>
        </p:txBody>
      </p:sp>
      <p:pic>
        <p:nvPicPr>
          <p:cNvPr id="4098" name="Picture 2" descr="Tigo TS4-A-F">
            <a:extLst>
              <a:ext uri="{FF2B5EF4-FFF2-40B4-BE49-F238E27FC236}">
                <a16:creationId xmlns:a16="http://schemas.microsoft.com/office/drawing/2014/main" id="{6111B83F-6A42-944A-813D-C7773D30B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983" y="2423161"/>
            <a:ext cx="6860033" cy="385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992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93DE1-CF64-B898-1D58-A3310722111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795528"/>
            <a:ext cx="11402568" cy="5919170"/>
          </a:xfrm>
        </p:spPr>
        <p:txBody>
          <a:bodyPr anchor="t">
            <a:normAutofit/>
          </a:bodyPr>
          <a:lstStyle/>
          <a:p>
            <a:pPr algn="l"/>
            <a:r>
              <a:rPr lang="lv-LV" sz="1800" dirty="0"/>
              <a:t>Virknē slēgtu saules paneļu sprieguma diapazons ~200 V DC līdz 800 V DC. </a:t>
            </a:r>
            <a:br>
              <a:rPr lang="lv-LV" sz="1800" dirty="0"/>
            </a:br>
            <a:br>
              <a:rPr lang="lv-LV" sz="1800" dirty="0"/>
            </a:br>
            <a:r>
              <a:rPr lang="lv-LV" sz="1800" dirty="0"/>
              <a:t>«</a:t>
            </a:r>
            <a:r>
              <a:rPr lang="lv-LV" sz="1800" dirty="0" err="1"/>
              <a:t>Fireman</a:t>
            </a:r>
            <a:r>
              <a:rPr lang="lv-LV" sz="1800" dirty="0"/>
              <a:t> </a:t>
            </a:r>
            <a:r>
              <a:rPr lang="lv-LV" sz="1800" dirty="0" err="1"/>
              <a:t>Switch</a:t>
            </a:r>
            <a:r>
              <a:rPr lang="lv-LV" sz="1800" dirty="0"/>
              <a:t>» </a:t>
            </a:r>
            <a:br>
              <a:rPr lang="lv-LV" sz="1800" dirty="0"/>
            </a:br>
            <a:r>
              <a:rPr lang="lv-LV" sz="1800" dirty="0"/>
              <a:t>« + »</a:t>
            </a:r>
            <a:br>
              <a:rPr lang="lv-LV" sz="1800" dirty="0"/>
            </a:br>
            <a:r>
              <a:rPr lang="lv-LV" sz="1800" dirty="0"/>
              <a:t>Pārtraucot objektam elektroapgādi, automātisks slēdzis atslēdz līdzsprieguma līnijas. </a:t>
            </a:r>
            <a:br>
              <a:rPr lang="lv-LV" sz="1800" dirty="0"/>
            </a:br>
            <a:br>
              <a:rPr lang="lv-LV" sz="1800" dirty="0"/>
            </a:br>
            <a:r>
              <a:rPr lang="lv-LV" sz="1800" dirty="0"/>
              <a:t>« - »</a:t>
            </a:r>
            <a:br>
              <a:rPr lang="lv-LV" sz="1800" dirty="0"/>
            </a:br>
            <a:r>
              <a:rPr lang="lv-LV" sz="1800" dirty="0"/>
              <a:t>Līdzspriegums turpina plūst saules paneļos un pienāk līdz </a:t>
            </a:r>
            <a:r>
              <a:rPr lang="lv-LV" sz="1800" dirty="0" err="1"/>
              <a:t>slēdzim</a:t>
            </a:r>
            <a:r>
              <a:rPr lang="lv-LV" sz="1800" dirty="0"/>
              <a:t>.</a:t>
            </a:r>
          </a:p>
        </p:txBody>
      </p:sp>
      <p:sp>
        <p:nvSpPr>
          <p:cNvPr id="2" name="Title 3">
            <a:extLst>
              <a:ext uri="{FF2B5EF4-FFF2-40B4-BE49-F238E27FC236}">
                <a16:creationId xmlns:a16="http://schemas.microsoft.com/office/drawing/2014/main" id="{8BA84265-C7E3-C850-3E78-6CE7C0062B1C}"/>
              </a:ext>
            </a:extLst>
          </p:cNvPr>
          <p:cNvSpPr txBox="1">
            <a:spLocks/>
          </p:cNvSpPr>
          <p:nvPr/>
        </p:nvSpPr>
        <p:spPr>
          <a:xfrm>
            <a:off x="1257300" y="254307"/>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Ugunsdrošība</a:t>
            </a:r>
          </a:p>
        </p:txBody>
      </p:sp>
      <p:pic>
        <p:nvPicPr>
          <p:cNvPr id="7" name="Picture 6">
            <a:extLst>
              <a:ext uri="{FF2B5EF4-FFF2-40B4-BE49-F238E27FC236}">
                <a16:creationId xmlns:a16="http://schemas.microsoft.com/office/drawing/2014/main" id="{DAE552FE-C22B-0D13-FC93-308B5D0CD8D4}"/>
              </a:ext>
            </a:extLst>
          </p:cNvPr>
          <p:cNvPicPr>
            <a:picLocks noChangeAspect="1"/>
          </p:cNvPicPr>
          <p:nvPr/>
        </p:nvPicPr>
        <p:blipFill>
          <a:blip r:embed="rId3"/>
          <a:stretch>
            <a:fillRect/>
          </a:stretch>
        </p:blipFill>
        <p:spPr>
          <a:xfrm>
            <a:off x="6592824" y="2198741"/>
            <a:ext cx="5408676" cy="4404952"/>
          </a:xfrm>
          <a:prstGeom prst="rect">
            <a:avLst/>
          </a:prstGeom>
        </p:spPr>
      </p:pic>
    </p:spTree>
    <p:extLst>
      <p:ext uri="{BB962C8B-B14F-4D97-AF65-F5344CB8AC3E}">
        <p14:creationId xmlns:p14="http://schemas.microsoft.com/office/powerpoint/2010/main" val="375066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390525"/>
            <a:ext cx="11460480" cy="6324173"/>
          </a:xfrm>
        </p:spPr>
        <p:txBody>
          <a:bodyPr anchor="t">
            <a:normAutofit/>
          </a:bodyPr>
          <a:lstStyle/>
          <a:p>
            <a:pPr algn="l"/>
            <a:r>
              <a:rPr lang="lv-LV" sz="1800" dirty="0"/>
              <a:t>Virknē slēgtu saules paneļu sprieguma diapazons ~200 V DC līdz 800 V DC. </a:t>
            </a:r>
            <a:br>
              <a:rPr lang="lv-LV" sz="1800" dirty="0"/>
            </a:br>
            <a:br>
              <a:rPr lang="lv-LV" sz="1800" dirty="0"/>
            </a:br>
            <a:r>
              <a:rPr lang="lv-LV" sz="1800" dirty="0"/>
              <a:t>«</a:t>
            </a:r>
            <a:r>
              <a:rPr lang="lv-LV" sz="1800" dirty="0" err="1"/>
              <a:t>Rapid</a:t>
            </a:r>
            <a:r>
              <a:rPr lang="lv-LV" sz="1800" dirty="0"/>
              <a:t> </a:t>
            </a:r>
            <a:r>
              <a:rPr lang="lv-LV" sz="1800" dirty="0" err="1"/>
              <a:t>Shutdown</a:t>
            </a:r>
            <a:r>
              <a:rPr lang="lv-LV" sz="1800" dirty="0"/>
              <a:t> </a:t>
            </a:r>
            <a:r>
              <a:rPr lang="lv-LV" sz="1800" dirty="0" err="1"/>
              <a:t>System</a:t>
            </a:r>
            <a:r>
              <a:rPr lang="lv-LV" sz="1800" dirty="0"/>
              <a:t>» </a:t>
            </a:r>
            <a:br>
              <a:rPr lang="lv-LV" sz="1800" dirty="0"/>
            </a:br>
            <a:r>
              <a:rPr lang="lv-LV" sz="1800" dirty="0"/>
              <a:t>Ātrās izslēgšanas sistēma nodrošina automātisku virkņu sprieguma samazināšanu vai pilnīgu atslēgšanu ugunsgrēka gadījumā. Ātrās izslēgšanas sistēmai NEC 2017 standartā ir prasība, lai tālāk par 30.48 cm no saules paneļiem spriegums būtu mazāks kā 30 V DC.</a:t>
            </a:r>
            <a:br>
              <a:rPr lang="lv-LV" sz="1800" dirty="0"/>
            </a:br>
            <a:br>
              <a:rPr lang="lv-LV" sz="1800" dirty="0"/>
            </a:br>
            <a:r>
              <a:rPr lang="lv-LV" sz="1800" dirty="0"/>
              <a:t>« + » Saules paneļos un virknēs spriegums automātiski tiek samazināts līdz drošam.</a:t>
            </a:r>
            <a:br>
              <a:rPr lang="lv-LV" sz="1800" dirty="0"/>
            </a:br>
            <a:br>
              <a:rPr lang="lv-LV" sz="1800" dirty="0"/>
            </a:br>
            <a:r>
              <a:rPr lang="lv-LV" sz="1800" dirty="0"/>
              <a:t>« - » Izmaksas!</a:t>
            </a:r>
            <a:br>
              <a:rPr lang="lv-LV" sz="1800" dirty="0"/>
            </a:br>
            <a:br>
              <a:rPr lang="lv-LV" sz="1800" dirty="0"/>
            </a:br>
            <a:endParaRPr lang="lv-LV" sz="1800" dirty="0"/>
          </a:p>
        </p:txBody>
      </p:sp>
      <p:sp>
        <p:nvSpPr>
          <p:cNvPr id="2" name="Title 3">
            <a:extLst>
              <a:ext uri="{FF2B5EF4-FFF2-40B4-BE49-F238E27FC236}">
                <a16:creationId xmlns:a16="http://schemas.microsoft.com/office/drawing/2014/main" id="{8BA84265-C7E3-C850-3E78-6CE7C0062B1C}"/>
              </a:ext>
            </a:extLst>
          </p:cNvPr>
          <p:cNvSpPr txBox="1">
            <a:spLocks/>
          </p:cNvSpPr>
          <p:nvPr/>
        </p:nvSpPr>
        <p:spPr>
          <a:xfrm>
            <a:off x="1257300" y="138113"/>
            <a:ext cx="9677400" cy="376237"/>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Ugunsdrošība</a:t>
            </a:r>
          </a:p>
        </p:txBody>
      </p:sp>
      <p:pic>
        <p:nvPicPr>
          <p:cNvPr id="3074" name="Picture 2">
            <a:extLst>
              <a:ext uri="{FF2B5EF4-FFF2-40B4-BE49-F238E27FC236}">
                <a16:creationId xmlns:a16="http://schemas.microsoft.com/office/drawing/2014/main" id="{AB31F08D-FA84-34EA-B101-A4282BFB6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361" y="3354826"/>
            <a:ext cx="7025638" cy="3378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954E789-5E64-5038-E50A-62194167D2D4}"/>
              </a:ext>
            </a:extLst>
          </p:cNvPr>
          <p:cNvPicPr>
            <a:picLocks noChangeAspect="1"/>
          </p:cNvPicPr>
          <p:nvPr/>
        </p:nvPicPr>
        <p:blipFill>
          <a:blip r:embed="rId3"/>
          <a:stretch>
            <a:fillRect/>
          </a:stretch>
        </p:blipFill>
        <p:spPr>
          <a:xfrm>
            <a:off x="2462626" y="2514600"/>
            <a:ext cx="4659521" cy="2297657"/>
          </a:xfrm>
          <a:prstGeom prst="rect">
            <a:avLst/>
          </a:prstGeom>
        </p:spPr>
      </p:pic>
      <p:pic>
        <p:nvPicPr>
          <p:cNvPr id="3076" name="Picture 4" descr="Tigo, Rapid Shutdown Unit, Fire Safety, TS4-A-2F (2 Panels)- (2 Pack)">
            <a:extLst>
              <a:ext uri="{FF2B5EF4-FFF2-40B4-BE49-F238E27FC236}">
                <a16:creationId xmlns:a16="http://schemas.microsoft.com/office/drawing/2014/main" id="{A13BDCC6-30A1-76B9-C32C-A448DBA81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 y="3220363"/>
            <a:ext cx="1993449" cy="33224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EF1E48A-B602-1D0A-AC53-76CEB7E07C20}"/>
              </a:ext>
            </a:extLst>
          </p:cNvPr>
          <p:cNvPicPr>
            <a:picLocks noChangeAspect="1"/>
          </p:cNvPicPr>
          <p:nvPr/>
        </p:nvPicPr>
        <p:blipFill>
          <a:blip r:embed="rId5"/>
          <a:stretch>
            <a:fillRect/>
          </a:stretch>
        </p:blipFill>
        <p:spPr>
          <a:xfrm>
            <a:off x="2329277" y="4960245"/>
            <a:ext cx="2828916" cy="1763597"/>
          </a:xfrm>
          <a:prstGeom prst="rect">
            <a:avLst/>
          </a:prstGeom>
        </p:spPr>
      </p:pic>
      <p:pic>
        <p:nvPicPr>
          <p:cNvPr id="3" name="Picture 2">
            <a:extLst>
              <a:ext uri="{FF2B5EF4-FFF2-40B4-BE49-F238E27FC236}">
                <a16:creationId xmlns:a16="http://schemas.microsoft.com/office/drawing/2014/main" id="{5BB2D2AA-E2F8-04C6-33E5-DFA29879CCF2}"/>
              </a:ext>
            </a:extLst>
          </p:cNvPr>
          <p:cNvPicPr>
            <a:picLocks noChangeAspect="1"/>
          </p:cNvPicPr>
          <p:nvPr/>
        </p:nvPicPr>
        <p:blipFill>
          <a:blip r:embed="rId6">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504053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8EB00D-E5E6-9F1D-F460-4496026EDB4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7" name="Title 3">
            <a:extLst>
              <a:ext uri="{FF2B5EF4-FFF2-40B4-BE49-F238E27FC236}">
                <a16:creationId xmlns:a16="http://schemas.microsoft.com/office/drawing/2014/main" id="{13717BC1-AB97-31E4-3FD0-4D0F5E7C5D84}"/>
              </a:ext>
            </a:extLst>
          </p:cNvPr>
          <p:cNvSpPr txBox="1">
            <a:spLocks/>
          </p:cNvSpPr>
          <p:nvPr/>
        </p:nvSpPr>
        <p:spPr>
          <a:xfrm>
            <a:off x="1257300" y="216207"/>
            <a:ext cx="9677400" cy="47911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Kam pievērst uzmanību?</a:t>
            </a:r>
          </a:p>
        </p:txBody>
      </p:sp>
      <p:sp>
        <p:nvSpPr>
          <p:cNvPr id="8" name="Title 3">
            <a:extLst>
              <a:ext uri="{FF2B5EF4-FFF2-40B4-BE49-F238E27FC236}">
                <a16:creationId xmlns:a16="http://schemas.microsoft.com/office/drawing/2014/main" id="{9CBA8E14-C33D-8797-CDC4-78FAAC9AE22A}"/>
              </a:ext>
            </a:extLst>
          </p:cNvPr>
          <p:cNvSpPr>
            <a:spLocks noGrp="1"/>
          </p:cNvSpPr>
          <p:nvPr>
            <p:ph type="ctrTitle"/>
          </p:nvPr>
        </p:nvSpPr>
        <p:spPr>
          <a:xfrm>
            <a:off x="365760" y="847725"/>
            <a:ext cx="11494008" cy="5794067"/>
          </a:xfrm>
        </p:spPr>
        <p:txBody>
          <a:bodyPr anchor="t">
            <a:normAutofit/>
          </a:bodyPr>
          <a:lstStyle/>
          <a:p>
            <a:pPr algn="l">
              <a:lnSpc>
                <a:spcPct val="150000"/>
              </a:lnSpc>
            </a:pPr>
            <a:r>
              <a:rPr lang="lv-LV" sz="1800" dirty="0"/>
              <a:t>1. Jumta nestspējas pietiekamība saules paneļu uzstādīšanai.</a:t>
            </a:r>
            <a:br>
              <a:rPr lang="lv-LV" sz="1800" dirty="0"/>
            </a:br>
            <a:r>
              <a:rPr lang="lv-LV" sz="1800" dirty="0"/>
              <a:t>2. Saules paneļu stiprinājumu piemērotība jumta tipam.</a:t>
            </a:r>
            <a:br>
              <a:rPr lang="lv-LV" sz="1800" dirty="0"/>
            </a:br>
            <a:r>
              <a:rPr lang="lv-LV" sz="1800" dirty="0"/>
              <a:t>3. Līdzstrāvas un maiņstrāvas kabeļu montāžas metodes (kabeļu nostiprināšana).</a:t>
            </a:r>
            <a:br>
              <a:rPr lang="lv-LV" sz="1800" dirty="0"/>
            </a:br>
            <a:r>
              <a:rPr lang="lv-LV" sz="1800" dirty="0"/>
              <a:t>4. Līdzstrāvas kabeļu savienotāju pareiza montāža.</a:t>
            </a:r>
            <a:br>
              <a:rPr lang="lv-LV" sz="1800" dirty="0"/>
            </a:br>
            <a:r>
              <a:rPr lang="lv-LV" sz="1800" dirty="0"/>
              <a:t>5. Saules paneļu un invertoru ražotāja izstrādātās instrukcijas ievērošana.</a:t>
            </a:r>
            <a:br>
              <a:rPr lang="lv-LV" sz="1800" dirty="0"/>
            </a:br>
            <a:endParaRPr lang="lv-LV" sz="1800" dirty="0"/>
          </a:p>
        </p:txBody>
      </p:sp>
    </p:spTree>
    <p:extLst>
      <p:ext uri="{BB962C8B-B14F-4D97-AF65-F5344CB8AC3E}">
        <p14:creationId xmlns:p14="http://schemas.microsoft.com/office/powerpoint/2010/main" val="117630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B2E594-D284-2F35-CE6A-C3E652570C9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1817429" y="2444956"/>
            <a:ext cx="8385692" cy="632115"/>
          </a:xfrm>
        </p:spPr>
        <p:txBody>
          <a:bodyPr anchor="t">
            <a:normAutofit/>
          </a:bodyPr>
          <a:lstStyle/>
          <a:p>
            <a:r>
              <a:rPr lang="lv-LV" sz="3200" b="1" spc="600" dirty="0"/>
              <a:t>Paldies par uzmanību!</a:t>
            </a:r>
          </a:p>
        </p:txBody>
      </p:sp>
      <p:sp>
        <p:nvSpPr>
          <p:cNvPr id="3" name="Title 3">
            <a:extLst>
              <a:ext uri="{FF2B5EF4-FFF2-40B4-BE49-F238E27FC236}">
                <a16:creationId xmlns:a16="http://schemas.microsoft.com/office/drawing/2014/main" id="{92B2A58A-5E37-C8C9-616B-6D726C2863D5}"/>
              </a:ext>
            </a:extLst>
          </p:cNvPr>
          <p:cNvSpPr txBox="1">
            <a:spLocks/>
          </p:cNvSpPr>
          <p:nvPr/>
        </p:nvSpPr>
        <p:spPr>
          <a:xfrm>
            <a:off x="9487828" y="5522026"/>
            <a:ext cx="2704172" cy="91733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lv-LV" sz="2000" kern="100" dirty="0">
                <a:effectLst/>
                <a:latin typeface="Calibri" panose="020F0502020204030204" pitchFamily="34" charset="0"/>
                <a:ea typeface="Calibri" panose="020F0502020204030204" pitchFamily="34" charset="0"/>
                <a:cs typeface="Arial" panose="020B0604020202020204" pitchFamily="34" charset="0"/>
              </a:rPr>
              <a:t>SIA “</a:t>
            </a:r>
            <a:r>
              <a:rPr lang="lv-LV" sz="2000" kern="100" dirty="0" err="1">
                <a:effectLst/>
                <a:latin typeface="Calibri" panose="020F0502020204030204" pitchFamily="34" charset="0"/>
                <a:ea typeface="Calibri" panose="020F0502020204030204" pitchFamily="34" charset="0"/>
                <a:cs typeface="Arial" panose="020B0604020202020204" pitchFamily="34" charset="0"/>
              </a:rPr>
              <a:t>FluxEnergo</a:t>
            </a:r>
            <a:r>
              <a:rPr lang="lv-LV" sz="2000" kern="100" dirty="0">
                <a:effectLst/>
                <a:latin typeface="Calibri" panose="020F0502020204030204" pitchFamily="34" charset="0"/>
                <a:ea typeface="Calibri" panose="020F0502020204030204" pitchFamily="34" charset="0"/>
                <a:cs typeface="Arial" panose="020B0604020202020204" pitchFamily="34" charset="0"/>
              </a:rPr>
              <a:t>”</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07000"/>
              </a:lnSpc>
              <a:spcAft>
                <a:spcPts val="800"/>
              </a:spcAft>
            </a:pPr>
            <a:r>
              <a:rPr lang="lv-LV" sz="1800" kern="100" dirty="0">
                <a:latin typeface="Calibri" panose="020F0502020204030204" pitchFamily="34" charset="0"/>
                <a:ea typeface="Calibri" panose="020F0502020204030204" pitchFamily="34" charset="0"/>
                <a:cs typeface="Arial" panose="020B0604020202020204" pitchFamily="34" charset="0"/>
              </a:rPr>
              <a:t>Andris Putniņš</a:t>
            </a:r>
            <a:endParaRPr lang="lv-LV"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102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299381" y="704088"/>
            <a:ext cx="8892619" cy="6153912"/>
          </a:xfrm>
        </p:spPr>
        <p:txBody>
          <a:bodyPr anchor="t">
            <a:normAutofit fontScale="90000"/>
          </a:bodyPr>
          <a:lstStyle/>
          <a:p>
            <a:pPr algn="l"/>
            <a:r>
              <a:rPr lang="lv-LV" sz="1800" dirty="0"/>
              <a:t>Ministru kabineta 2022. gada 8. marta sēdē apstiprināti grozījumi Ministru kabineta 2014. gada 19. augusta noteikumos Nr. 500 “Vispārīgie būvnoteikumi”, lai atvieglotu administratīvās procedūras, kas saistītas ar būvniecības iecerēm, kas paredz pāreju uz atjaunojamiem energoresursiem.</a:t>
            </a:r>
            <a:br>
              <a:rPr lang="lv-LV" sz="1800" dirty="0"/>
            </a:br>
            <a:r>
              <a:rPr lang="lv-LV" sz="1800" dirty="0"/>
              <a:t>Lai jau šajā būvniecības sezonā (2022. gads) varētu īstenot pēc iespējas vairāk šādas ieceres, grozījumi Vispārīgajos būvnoteikumos paredz </a:t>
            </a:r>
            <a:r>
              <a:rPr lang="lv-LV" sz="1800" b="1" dirty="0"/>
              <a:t>atvieglot būvniecības procesu un līdz ar to paātrināt termiņu saules paneļu un nelielu vēja ģeneratoru uzstādīšanai</a:t>
            </a:r>
            <a:r>
              <a:rPr lang="lv-LV" sz="1800" dirty="0"/>
              <a:t>, nosakot, ka enerģijas ražošanas inženierbūves ar siltuma jaudu mazāku par 100 MW un </a:t>
            </a:r>
            <a:r>
              <a:rPr lang="lv-LV" sz="1800" b="1" dirty="0"/>
              <a:t>visas saules elektrostacijas (kā inženierbūves) tiek klasificētas kā II grupas inženierbūves</a:t>
            </a:r>
            <a:r>
              <a:rPr lang="lv-LV" sz="1800" dirty="0"/>
              <a:t>.</a:t>
            </a:r>
            <a:br>
              <a:rPr lang="lv-LV" sz="1800" dirty="0"/>
            </a:br>
            <a:r>
              <a:rPr lang="lv-LV" sz="1800" dirty="0"/>
              <a:t>Kā zināms, III grupas būvēm ir nepieciešama būvprojekta ekspertīze, savukārt II grupas būvēm šāda ekspertīze nav nepieciešama. Šobrīd Vispārīgo būvnoteikumu 1.pielikums nosaka būvju iedalījumu grupās atkarībā no būvniecības sarežģītības pakāpes un iespējamās ietekmes uz cilvēku dzīvību, veselību un vidi, šeit kā III grupas inženierbūve ir noteikta enerģijas ražošanas inženierbūves ar siltuma vai elektrisko jaudu, lielāku par 2 MW.</a:t>
            </a:r>
            <a:br>
              <a:rPr lang="lv-LV" sz="1800" dirty="0"/>
            </a:br>
            <a:r>
              <a:rPr lang="lv-LV" sz="1800" dirty="0"/>
              <a:t>Papildus svarīgi norādīt, ka jau šobrīd </a:t>
            </a:r>
            <a:r>
              <a:rPr lang="lv-LV" sz="1800" b="1" dirty="0"/>
              <a:t>saules paneļu (iekārtu) uzstādīšanai uz zemes vai ēkas nav nepieciešama būvniecības ieceres dokumentācija vai būvvaldes atļauja</a:t>
            </a:r>
            <a:r>
              <a:rPr lang="lv-LV" sz="1800" dirty="0"/>
              <a:t>. Būvvaldes atļauja var būt nepieciešama, piemēram, gadījumos, ja nepieciešams papildus pastiprināt ēkas nesošās konstrukcijas vai attiecīgo paneļu darbības nodrošināšanai nepieciešamo ārējo inženiertīklu izbūvei.</a:t>
            </a:r>
            <a:br>
              <a:rPr lang="lv-LV" sz="1800" dirty="0"/>
            </a:br>
            <a:r>
              <a:rPr lang="lv-LV" sz="1800" b="1" dirty="0"/>
              <a:t>Saules panelis ir rūpnieciski ražota, lietošanai gatava elektroiekārta, kas tiek uzstādīta un ekspluatēta atbilstoši ražotāja izstrādātajai instrukcijai, ievērojot visus elektrodrošības un ugunsdrošības pasākumus, gan uzstādīšanas, gan ekspluatācijas laikā. Līdz ar to neatkarīgi no tā, kur saules paneļus izvieto – uz ēkas jumta vai zemes, saules paneļi ir iekārtas.</a:t>
            </a:r>
            <a:br>
              <a:rPr lang="lv-LV" sz="1400" b="1" dirty="0"/>
            </a:br>
            <a:br>
              <a:rPr lang="lv-LV" sz="1400" dirty="0"/>
            </a:br>
            <a:r>
              <a:rPr lang="lv-LV" sz="1400" dirty="0"/>
              <a:t>Avots:</a:t>
            </a:r>
            <a:br>
              <a:rPr lang="lv-LV" sz="1400" dirty="0"/>
            </a:br>
            <a:r>
              <a:rPr lang="lv-LV" sz="1400" dirty="0">
                <a:hlinkClick r:id="rId2"/>
              </a:rPr>
              <a:t>https://www.em.gov.lv/lv/jaunums/atvieglo-buvniecibas-procesu-saules-panelu-uzstadisanai</a:t>
            </a:r>
            <a:r>
              <a:rPr lang="lv-LV" sz="1400" dirty="0"/>
              <a:t> </a:t>
            </a:r>
          </a:p>
        </p:txBody>
      </p:sp>
      <p:sp>
        <p:nvSpPr>
          <p:cNvPr id="3" name="Title 3">
            <a:extLst>
              <a:ext uri="{FF2B5EF4-FFF2-40B4-BE49-F238E27FC236}">
                <a16:creationId xmlns:a16="http://schemas.microsoft.com/office/drawing/2014/main" id="{C0440564-C867-B628-0CBC-B10CB42EA430}"/>
              </a:ext>
            </a:extLst>
          </p:cNvPr>
          <p:cNvSpPr txBox="1">
            <a:spLocks/>
          </p:cNvSpPr>
          <p:nvPr/>
        </p:nvSpPr>
        <p:spPr>
          <a:xfrm>
            <a:off x="3299380" y="141732"/>
            <a:ext cx="7635319" cy="420624"/>
          </a:xfrm>
          <a:prstGeom prst="rect">
            <a:avLst/>
          </a:prstGeom>
          <a:effectLst>
            <a:outerShdw blurRad="63500" sx="102000" sy="102000" algn="ctr" rotWithShape="0">
              <a:prstClr val="black">
                <a:alpha val="40000"/>
              </a:prstClr>
            </a:outerShdw>
          </a:effectLst>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200" b="1" dirty="0"/>
              <a:t>Likumdošana</a:t>
            </a:r>
          </a:p>
        </p:txBody>
      </p:sp>
      <p:pic>
        <p:nvPicPr>
          <p:cNvPr id="11" name="Picture 10">
            <a:extLst>
              <a:ext uri="{FF2B5EF4-FFF2-40B4-BE49-F238E27FC236}">
                <a16:creationId xmlns:a16="http://schemas.microsoft.com/office/drawing/2014/main" id="{75AB0A1E-BE82-B5B4-5AD1-17710A3D1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99381" cy="6858000"/>
          </a:xfrm>
          <a:prstGeom prst="rect">
            <a:avLst/>
          </a:prstGeom>
        </p:spPr>
      </p:pic>
    </p:spTree>
    <p:extLst>
      <p:ext uri="{BB962C8B-B14F-4D97-AF65-F5344CB8AC3E}">
        <p14:creationId xmlns:p14="http://schemas.microsoft.com/office/powerpoint/2010/main" val="3101172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299381" y="537328"/>
            <a:ext cx="8757501" cy="5920812"/>
          </a:xfrm>
        </p:spPr>
        <p:txBody>
          <a:bodyPr anchor="t">
            <a:noAutofit/>
          </a:bodyPr>
          <a:lstStyle/>
          <a:p>
            <a:pPr algn="l"/>
            <a:r>
              <a:rPr lang="lv-LV" sz="1600" dirty="0"/>
              <a:t>Ministru kabineta 2022. gada 8. marta sēdē apstiprināti grozījumi Ministru kabineta 2014. gada 19. augusta noteikumos Nr. 500 “Vispārīgie būvnoteikumi”, lai atvieglotu administratīvās procedūras, kas saistītas ar būvniecības iecerēm, kas paredz pāreju uz atjaunojamiem energoresursiem.</a:t>
            </a:r>
            <a:br>
              <a:rPr lang="lv-LV" sz="1600" dirty="0"/>
            </a:br>
            <a:r>
              <a:rPr lang="lv-LV" sz="1600" u="sng" dirty="0"/>
              <a:t>Papildu skaidrojums par saules paneļu izvietošanu</a:t>
            </a:r>
            <a:br>
              <a:rPr lang="lv-LV" sz="1600" dirty="0"/>
            </a:br>
            <a:r>
              <a:rPr lang="lv-LV" sz="1600" dirty="0"/>
              <a:t>Attiecībā uz gadījumu, kad saules paneļus izvieto uz ēkas jumta, informējam, ka </a:t>
            </a:r>
            <a:r>
              <a:rPr lang="lv-LV" sz="1600" b="1" dirty="0"/>
              <a:t>būvniecības regulējums primāri attiecas uz būvju būvniecību, nevis iekārtu ierīkošanu, uzstādīšanu vai izvietošanu būvē</a:t>
            </a:r>
            <a:r>
              <a:rPr lang="lv-LV" sz="1600" dirty="0"/>
              <a:t>. Ja iekārtas (tai skaitā saules paneļa) funkcionēšanas, ierīkošanas vai izvietošanas nodrošināšanai nav nepieciešams veikt būvdarbus (piemēram, pastiprināt nesošās konstrukcijas, izbūvēt jaunus iekšējos inženiertīklus), tad tas nav būvniecības regulējuma jautājums, bet sabiedriskās kārtības un būvju uzturēšanas jautājums. Savukārt, ja iekārtas funkcionēšanas, ierīkošanas vai izvietošanas nodrošināšanai ir nepieciešams veikt būvdarbus, tad piemērojams būvniecības regulējums atkarībā no plānotajiem būvdarbiem. Tāpat vēršam uzmanību uz to, ka gadījumā, ja nav piemērojams būvniecības regulējums, ēkas īpašniekam tik un tā ir pienākums ievērot vietējās pašvaldības teritorijas plānojuma, </a:t>
            </a:r>
            <a:r>
              <a:rPr lang="lv-LV" sz="1600" dirty="0" err="1"/>
              <a:t>lokālplānojuma</a:t>
            </a:r>
            <a:r>
              <a:rPr lang="lv-LV" sz="1600" dirty="0"/>
              <a:t> vai detālplānojuma prasības.</a:t>
            </a:r>
            <a:br>
              <a:rPr lang="lv-LV" sz="1600" dirty="0"/>
            </a:br>
            <a:r>
              <a:rPr lang="lv-LV" sz="1600" dirty="0"/>
              <a:t>Arī gadījumā, ja saules panelis tiek uzstādīts uz zemes un tā funkcionēšanai, ierīkošanai vai izvietošanai ir nepieciešams veikt būvdarbus, piemērojams būvniecības regulējums atkarībā no plānotajiem būvdarbiem. Piemēram, gadījumā, ja ir izbūvējams inženiertīkla </a:t>
            </a:r>
            <a:r>
              <a:rPr lang="lv-LV" sz="1600" dirty="0" err="1"/>
              <a:t>pievads</a:t>
            </a:r>
            <a:r>
              <a:rPr lang="lv-LV" sz="1600" dirty="0"/>
              <a:t> (ārējais inženiertīkls), to realizē atbilstoši Ministru kabineta 2017.gada 9.maija noteikumu Nr.253 “Atsevišķu inženierbūvju būvnoteikumi” noteiktajā kārtībā. </a:t>
            </a:r>
            <a:r>
              <a:rPr lang="lv-LV" sz="1600" b="1" dirty="0"/>
              <a:t>Saules paneļa (iekārtas) uzstādīšanai uz būves vai uz zemes pašam par sevi nevajag būvniecības ieceres dokumentāciju, neatkarīgi no tā potenciālās jaudas</a:t>
            </a:r>
            <a:r>
              <a:rPr lang="lv-LV" sz="1600" dirty="0"/>
              <a:t>. Tas nemainās arī gadījumā, ja, piemēram, ir nepieciešams, elektroenerģijas ārējam inženiertīklam pievienot 1000 šādas iekārtas. Par būvdarbiem tiks uzskatīti tikai darbi saistībā ar šo paneļu darbībai nepieciešamā ārējā inženiertīkla izbūvi. </a:t>
            </a:r>
            <a:br>
              <a:rPr lang="lv-LV" sz="1600" dirty="0"/>
            </a:br>
            <a:r>
              <a:rPr lang="lv-LV" sz="1600" b="1" dirty="0"/>
              <a:t>Tādējādi, ja nav nepieciešams veikt būvdarbus, piemēram, ēkas vai jumta nesošo konstrukciju pastiprināšana vai inženiertīkla pievada izbūve, saules paneļu izvietošanai nav nepieciešama būvvaldes atļauja.</a:t>
            </a:r>
            <a:br>
              <a:rPr lang="lv-LV" sz="1400" b="1" dirty="0"/>
            </a:br>
            <a:r>
              <a:rPr lang="lv-LV" sz="1400" dirty="0"/>
              <a:t>Avots:</a:t>
            </a:r>
            <a:br>
              <a:rPr lang="lv-LV" sz="1200" dirty="0"/>
            </a:br>
            <a:r>
              <a:rPr lang="lv-LV" sz="1200" dirty="0">
                <a:hlinkClick r:id="rId2"/>
              </a:rPr>
              <a:t>https://www.em.gov.lv/lv/jaunums/atvieglo-buvniecibas-procesu-saules-panelu-uzstadisanai</a:t>
            </a:r>
            <a:r>
              <a:rPr lang="lv-LV" sz="1200" dirty="0"/>
              <a:t> </a:t>
            </a:r>
          </a:p>
        </p:txBody>
      </p:sp>
      <p:sp>
        <p:nvSpPr>
          <p:cNvPr id="2" name="Title 3">
            <a:extLst>
              <a:ext uri="{FF2B5EF4-FFF2-40B4-BE49-F238E27FC236}">
                <a16:creationId xmlns:a16="http://schemas.microsoft.com/office/drawing/2014/main" id="{FA12F60E-EF6C-D239-3CB4-CCC4C04979CB}"/>
              </a:ext>
            </a:extLst>
          </p:cNvPr>
          <p:cNvSpPr txBox="1">
            <a:spLocks/>
          </p:cNvSpPr>
          <p:nvPr/>
        </p:nvSpPr>
        <p:spPr>
          <a:xfrm>
            <a:off x="3299380" y="177293"/>
            <a:ext cx="7635319" cy="360035"/>
          </a:xfrm>
          <a:prstGeom prst="rect">
            <a:avLst/>
          </a:prstGeom>
        </p:spPr>
        <p:txBody>
          <a:bodyPr vert="horz" lIns="91440" tIns="45720" rIns="91440" bIns="45720" rtlCol="0" anchor="t">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Likumdošana</a:t>
            </a:r>
          </a:p>
        </p:txBody>
      </p:sp>
      <p:pic>
        <p:nvPicPr>
          <p:cNvPr id="8" name="Picture 7">
            <a:extLst>
              <a:ext uri="{FF2B5EF4-FFF2-40B4-BE49-F238E27FC236}">
                <a16:creationId xmlns:a16="http://schemas.microsoft.com/office/drawing/2014/main" id="{1C535E4B-521B-39E5-8FC3-03A6191DB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99381" cy="6858000"/>
          </a:xfrm>
          <a:prstGeom prst="rect">
            <a:avLst/>
          </a:prstGeom>
        </p:spPr>
      </p:pic>
    </p:spTree>
    <p:extLst>
      <p:ext uri="{BB962C8B-B14F-4D97-AF65-F5344CB8AC3E}">
        <p14:creationId xmlns:p14="http://schemas.microsoft.com/office/powerpoint/2010/main" val="317557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FD599B-2C91-ACF7-2089-3B01101AD938}"/>
              </a:ext>
            </a:extLst>
          </p:cNvPr>
          <p:cNvPicPr>
            <a:picLocks noChangeAspect="1"/>
          </p:cNvPicPr>
          <p:nvPr/>
        </p:nvPicPr>
        <p:blipFill>
          <a:blip r:embed="rId2"/>
          <a:stretch>
            <a:fillRect/>
          </a:stretch>
        </p:blipFill>
        <p:spPr>
          <a:xfrm>
            <a:off x="118872" y="1317752"/>
            <a:ext cx="11954256" cy="3984752"/>
          </a:xfrm>
          <a:prstGeom prst="rect">
            <a:avLst/>
          </a:prstGeom>
        </p:spPr>
      </p:pic>
      <p:pic>
        <p:nvPicPr>
          <p:cNvPr id="2" name="Picture 1">
            <a:extLst>
              <a:ext uri="{FF2B5EF4-FFF2-40B4-BE49-F238E27FC236}">
                <a16:creationId xmlns:a16="http://schemas.microsoft.com/office/drawing/2014/main" id="{C0B26DFF-420D-8B4E-85CC-68C34D5D4D68}"/>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Content Placeholder 2">
            <a:extLst>
              <a:ext uri="{FF2B5EF4-FFF2-40B4-BE49-F238E27FC236}">
                <a16:creationId xmlns:a16="http://schemas.microsoft.com/office/drawing/2014/main" id="{9C9ECE18-69C2-4DDC-BB1E-37D32ACB3B4D}"/>
              </a:ext>
            </a:extLst>
          </p:cNvPr>
          <p:cNvSpPr txBox="1">
            <a:spLocks/>
          </p:cNvSpPr>
          <p:nvPr/>
        </p:nvSpPr>
        <p:spPr>
          <a:xfrm>
            <a:off x="838200" y="191804"/>
            <a:ext cx="10515600" cy="6236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000" dirty="0"/>
              <a:t>Salīdzinošs piemērs izvietojumam uz plakana jumta.</a:t>
            </a:r>
          </a:p>
          <a:p>
            <a:pPr marL="0" indent="0">
              <a:buFont typeface="Arial" panose="020B0604020202020204" pitchFamily="34" charset="0"/>
              <a:buNone/>
            </a:pPr>
            <a:endParaRPr lang="lv-LV" sz="1800" dirty="0"/>
          </a:p>
          <a:p>
            <a:pPr marL="0" indent="0">
              <a:buFont typeface="Arial" panose="020B0604020202020204" pitchFamily="34" charset="0"/>
              <a:buNone/>
            </a:pPr>
            <a:r>
              <a:rPr lang="lv-LV" sz="1800" dirty="0"/>
              <a:t>Austrumu, rietumu sistēma                                                                 Dienvidu sistēma</a:t>
            </a:r>
          </a:p>
        </p:txBody>
      </p:sp>
    </p:spTree>
    <p:extLst>
      <p:ext uri="{BB962C8B-B14F-4D97-AF65-F5344CB8AC3E}">
        <p14:creationId xmlns:p14="http://schemas.microsoft.com/office/powerpoint/2010/main" val="83310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EC866-C3A1-5179-92D7-194084BB1BB7}"/>
              </a:ext>
            </a:extLst>
          </p:cNvPr>
          <p:cNvPicPr>
            <a:picLocks noChangeAspect="1"/>
          </p:cNvPicPr>
          <p:nvPr/>
        </p:nvPicPr>
        <p:blipFill>
          <a:blip r:embed="rId2"/>
          <a:stretch>
            <a:fillRect/>
          </a:stretch>
        </p:blipFill>
        <p:spPr>
          <a:xfrm>
            <a:off x="1493389" y="742950"/>
            <a:ext cx="9181887" cy="6115050"/>
          </a:xfrm>
          <a:prstGeom prst="rect">
            <a:avLst/>
          </a:prstGeom>
        </p:spPr>
      </p:pic>
      <p:pic>
        <p:nvPicPr>
          <p:cNvPr id="4" name="Picture 3">
            <a:extLst>
              <a:ext uri="{FF2B5EF4-FFF2-40B4-BE49-F238E27FC236}">
                <a16:creationId xmlns:a16="http://schemas.microsoft.com/office/drawing/2014/main" id="{C806136C-5746-FEC6-FDA1-290C377682D5}"/>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Content Placeholder 2">
            <a:extLst>
              <a:ext uri="{FF2B5EF4-FFF2-40B4-BE49-F238E27FC236}">
                <a16:creationId xmlns:a16="http://schemas.microsoft.com/office/drawing/2014/main" id="{AEB51D1D-A27B-FA6E-F1F4-0C2360F9E8F1}"/>
              </a:ext>
            </a:extLst>
          </p:cNvPr>
          <p:cNvSpPr>
            <a:spLocks noGrp="1"/>
          </p:cNvSpPr>
          <p:nvPr>
            <p:ph idx="1"/>
          </p:nvPr>
        </p:nvSpPr>
        <p:spPr>
          <a:xfrm>
            <a:off x="838200" y="0"/>
            <a:ext cx="10515600" cy="6414448"/>
          </a:xfrm>
        </p:spPr>
        <p:txBody>
          <a:bodyPr>
            <a:normAutofit/>
          </a:bodyPr>
          <a:lstStyle/>
          <a:p>
            <a:pPr marL="0" indent="0">
              <a:buNone/>
            </a:pPr>
            <a:r>
              <a:rPr lang="lv-LV" sz="2000" dirty="0"/>
              <a:t>Salīdzinošs piemērs izvietojumam uz plakana jumta.</a:t>
            </a:r>
          </a:p>
          <a:p>
            <a:pPr marL="0" indent="0">
              <a:buNone/>
            </a:pPr>
            <a:r>
              <a:rPr lang="lv-LV" sz="2000" dirty="0"/>
              <a:t>           </a:t>
            </a:r>
            <a:r>
              <a:rPr lang="lv-LV" sz="1800" dirty="0"/>
              <a:t>Austrumu, rietumu sistēma                                        Dienvidu sistēma</a:t>
            </a:r>
            <a:endParaRPr lang="lv-LV" sz="2000" dirty="0"/>
          </a:p>
        </p:txBody>
      </p:sp>
    </p:spTree>
    <p:extLst>
      <p:ext uri="{BB962C8B-B14F-4D97-AF65-F5344CB8AC3E}">
        <p14:creationId xmlns:p14="http://schemas.microsoft.com/office/powerpoint/2010/main" val="37737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4DC003-3798-2217-8EB2-DC6ECDEAC41F}"/>
              </a:ext>
            </a:extLst>
          </p:cNvPr>
          <p:cNvPicPr>
            <a:picLocks noChangeAspect="1"/>
          </p:cNvPicPr>
          <p:nvPr/>
        </p:nvPicPr>
        <p:blipFill>
          <a:blip r:embed="rId2"/>
          <a:stretch>
            <a:fillRect/>
          </a:stretch>
        </p:blipFill>
        <p:spPr>
          <a:xfrm>
            <a:off x="744161" y="807704"/>
            <a:ext cx="5084690" cy="2880000"/>
          </a:xfrm>
          <a:prstGeom prst="rect">
            <a:avLst/>
          </a:prstGeom>
        </p:spPr>
      </p:pic>
      <p:pic>
        <p:nvPicPr>
          <p:cNvPr id="7" name="Picture 6">
            <a:extLst>
              <a:ext uri="{FF2B5EF4-FFF2-40B4-BE49-F238E27FC236}">
                <a16:creationId xmlns:a16="http://schemas.microsoft.com/office/drawing/2014/main" id="{5E12BE1C-AD4F-9043-3264-E18D33A52E86}"/>
              </a:ext>
            </a:extLst>
          </p:cNvPr>
          <p:cNvPicPr>
            <a:picLocks noChangeAspect="1"/>
          </p:cNvPicPr>
          <p:nvPr/>
        </p:nvPicPr>
        <p:blipFill>
          <a:blip r:embed="rId3"/>
          <a:stretch>
            <a:fillRect/>
          </a:stretch>
        </p:blipFill>
        <p:spPr>
          <a:xfrm>
            <a:off x="6096000" y="807704"/>
            <a:ext cx="5512374" cy="2880000"/>
          </a:xfrm>
          <a:prstGeom prst="rect">
            <a:avLst/>
          </a:prstGeom>
        </p:spPr>
      </p:pic>
      <p:sp>
        <p:nvSpPr>
          <p:cNvPr id="8" name="Title 3">
            <a:extLst>
              <a:ext uri="{FF2B5EF4-FFF2-40B4-BE49-F238E27FC236}">
                <a16:creationId xmlns:a16="http://schemas.microsoft.com/office/drawing/2014/main" id="{1E809B20-E040-85E4-48DC-79B1772DE186}"/>
              </a:ext>
            </a:extLst>
          </p:cNvPr>
          <p:cNvSpPr txBox="1">
            <a:spLocks/>
          </p:cNvSpPr>
          <p:nvPr/>
        </p:nvSpPr>
        <p:spPr>
          <a:xfrm>
            <a:off x="3286506" y="176768"/>
            <a:ext cx="5618988" cy="50903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Saules paneļu montāža uz plakana jumta</a:t>
            </a:r>
          </a:p>
        </p:txBody>
      </p:sp>
      <p:pic>
        <p:nvPicPr>
          <p:cNvPr id="9" name="Picture 8">
            <a:extLst>
              <a:ext uri="{FF2B5EF4-FFF2-40B4-BE49-F238E27FC236}">
                <a16:creationId xmlns:a16="http://schemas.microsoft.com/office/drawing/2014/main" id="{45B8FAD8-7A7B-CE77-DE1E-06254B92E5B9}"/>
              </a:ext>
            </a:extLst>
          </p:cNvPr>
          <p:cNvPicPr>
            <a:picLocks noChangeAspect="1"/>
          </p:cNvPicPr>
          <p:nvPr/>
        </p:nvPicPr>
        <p:blipFill>
          <a:blip r:embed="rId4"/>
          <a:stretch>
            <a:fillRect/>
          </a:stretch>
        </p:blipFill>
        <p:spPr>
          <a:xfrm>
            <a:off x="1376235" y="3809608"/>
            <a:ext cx="3820542" cy="2721606"/>
          </a:xfrm>
          <a:prstGeom prst="rect">
            <a:avLst/>
          </a:prstGeom>
        </p:spPr>
      </p:pic>
      <p:pic>
        <p:nvPicPr>
          <p:cNvPr id="10" name="Picture 9">
            <a:extLst>
              <a:ext uri="{FF2B5EF4-FFF2-40B4-BE49-F238E27FC236}">
                <a16:creationId xmlns:a16="http://schemas.microsoft.com/office/drawing/2014/main" id="{508CC0B3-970D-DD33-8BD9-B0F73428E1CB}"/>
              </a:ext>
            </a:extLst>
          </p:cNvPr>
          <p:cNvPicPr>
            <a:picLocks noChangeAspect="1"/>
          </p:cNvPicPr>
          <p:nvPr/>
        </p:nvPicPr>
        <p:blipFill>
          <a:blip r:embed="rId5"/>
          <a:stretch>
            <a:fillRect/>
          </a:stretch>
        </p:blipFill>
        <p:spPr>
          <a:xfrm>
            <a:off x="6047583" y="4024198"/>
            <a:ext cx="5560791" cy="2411420"/>
          </a:xfrm>
          <a:prstGeom prst="rect">
            <a:avLst/>
          </a:prstGeom>
        </p:spPr>
      </p:pic>
    </p:spTree>
    <p:extLst>
      <p:ext uri="{BB962C8B-B14F-4D97-AF65-F5344CB8AC3E}">
        <p14:creationId xmlns:p14="http://schemas.microsoft.com/office/powerpoint/2010/main" val="55209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30DD334-0B2E-51F5-4B5E-CFAE84C1E8BD}"/>
              </a:ext>
            </a:extLst>
          </p:cNvPr>
          <p:cNvSpPr>
            <a:spLocks noGrp="1"/>
          </p:cNvSpPr>
          <p:nvPr>
            <p:ph idx="1"/>
          </p:nvPr>
        </p:nvSpPr>
        <p:spPr>
          <a:xfrm>
            <a:off x="368300" y="196850"/>
            <a:ext cx="11487150" cy="452374"/>
          </a:xfrm>
        </p:spPr>
        <p:txBody>
          <a:bodyPr>
            <a:normAutofit/>
          </a:bodyPr>
          <a:lstStyle/>
          <a:p>
            <a:pPr marL="0" indent="0" algn="ctr">
              <a:buNone/>
            </a:pPr>
            <a:r>
              <a:rPr lang="lv-LV" sz="2400" b="1" dirty="0">
                <a:latin typeface="+mj-lt"/>
              </a:rPr>
              <a:t>Saules paneļu montāža uz šindeļa jumta seguma</a:t>
            </a:r>
          </a:p>
        </p:txBody>
      </p:sp>
      <p:pic>
        <p:nvPicPr>
          <p:cNvPr id="3" name="Picture 2">
            <a:extLst>
              <a:ext uri="{FF2B5EF4-FFF2-40B4-BE49-F238E27FC236}">
                <a16:creationId xmlns:a16="http://schemas.microsoft.com/office/drawing/2014/main" id="{575E0785-CD1F-400C-9218-8A5F8BD4B09A}"/>
              </a:ext>
            </a:extLst>
          </p:cNvPr>
          <p:cNvPicPr>
            <a:picLocks noChangeAspect="1"/>
          </p:cNvPicPr>
          <p:nvPr/>
        </p:nvPicPr>
        <p:blipFill>
          <a:blip r:embed="rId2"/>
          <a:stretch>
            <a:fillRect/>
          </a:stretch>
        </p:blipFill>
        <p:spPr>
          <a:xfrm>
            <a:off x="5777993" y="858452"/>
            <a:ext cx="5018432" cy="2694626"/>
          </a:xfrm>
          <a:prstGeom prst="rect">
            <a:avLst/>
          </a:prstGeom>
        </p:spPr>
      </p:pic>
      <p:pic>
        <p:nvPicPr>
          <p:cNvPr id="4" name="Picture 3">
            <a:extLst>
              <a:ext uri="{FF2B5EF4-FFF2-40B4-BE49-F238E27FC236}">
                <a16:creationId xmlns:a16="http://schemas.microsoft.com/office/drawing/2014/main" id="{6CCBB836-BCA0-7BBA-206F-7B6FA8E3C1D5}"/>
              </a:ext>
            </a:extLst>
          </p:cNvPr>
          <p:cNvPicPr>
            <a:picLocks noChangeAspect="1"/>
          </p:cNvPicPr>
          <p:nvPr/>
        </p:nvPicPr>
        <p:blipFill>
          <a:blip r:embed="rId3"/>
          <a:stretch>
            <a:fillRect/>
          </a:stretch>
        </p:blipFill>
        <p:spPr>
          <a:xfrm>
            <a:off x="2082205" y="3941063"/>
            <a:ext cx="2356612" cy="2137103"/>
          </a:xfrm>
          <a:prstGeom prst="rect">
            <a:avLst/>
          </a:prstGeom>
        </p:spPr>
      </p:pic>
      <p:pic>
        <p:nvPicPr>
          <p:cNvPr id="5" name="Picture 4">
            <a:extLst>
              <a:ext uri="{FF2B5EF4-FFF2-40B4-BE49-F238E27FC236}">
                <a16:creationId xmlns:a16="http://schemas.microsoft.com/office/drawing/2014/main" id="{196D0DA0-565D-A346-6E91-01D9BAB34AD3}"/>
              </a:ext>
            </a:extLst>
          </p:cNvPr>
          <p:cNvPicPr>
            <a:picLocks noChangeAspect="1"/>
          </p:cNvPicPr>
          <p:nvPr/>
        </p:nvPicPr>
        <p:blipFill>
          <a:blip r:embed="rId4"/>
          <a:stretch>
            <a:fillRect/>
          </a:stretch>
        </p:blipFill>
        <p:spPr>
          <a:xfrm>
            <a:off x="5547279" y="3765651"/>
            <a:ext cx="2079123" cy="2626476"/>
          </a:xfrm>
          <a:prstGeom prst="rect">
            <a:avLst/>
          </a:prstGeom>
        </p:spPr>
      </p:pic>
      <p:pic>
        <p:nvPicPr>
          <p:cNvPr id="6" name="Picture 5">
            <a:extLst>
              <a:ext uri="{FF2B5EF4-FFF2-40B4-BE49-F238E27FC236}">
                <a16:creationId xmlns:a16="http://schemas.microsoft.com/office/drawing/2014/main" id="{ADC82E61-CCD5-9357-E1D3-25F4005F0313}"/>
              </a:ext>
            </a:extLst>
          </p:cNvPr>
          <p:cNvPicPr>
            <a:picLocks noChangeAspect="1"/>
          </p:cNvPicPr>
          <p:nvPr/>
        </p:nvPicPr>
        <p:blipFill>
          <a:blip r:embed="rId5"/>
          <a:stretch>
            <a:fillRect/>
          </a:stretch>
        </p:blipFill>
        <p:spPr>
          <a:xfrm>
            <a:off x="8149631" y="3762306"/>
            <a:ext cx="2554142" cy="2629821"/>
          </a:xfrm>
          <a:prstGeom prst="rect">
            <a:avLst/>
          </a:prstGeom>
        </p:spPr>
      </p:pic>
      <p:pic>
        <p:nvPicPr>
          <p:cNvPr id="7" name="Picture 6">
            <a:extLst>
              <a:ext uri="{FF2B5EF4-FFF2-40B4-BE49-F238E27FC236}">
                <a16:creationId xmlns:a16="http://schemas.microsoft.com/office/drawing/2014/main" id="{18C35714-7CA8-3C52-83A8-5761BDB8DC5D}"/>
              </a:ext>
            </a:extLst>
          </p:cNvPr>
          <p:cNvPicPr>
            <a:picLocks noChangeAspect="1"/>
          </p:cNvPicPr>
          <p:nvPr/>
        </p:nvPicPr>
        <p:blipFill>
          <a:blip r:embed="rId6"/>
          <a:stretch>
            <a:fillRect/>
          </a:stretch>
        </p:blipFill>
        <p:spPr>
          <a:xfrm>
            <a:off x="1922961" y="858452"/>
            <a:ext cx="2675100" cy="2694626"/>
          </a:xfrm>
          <a:prstGeom prst="rect">
            <a:avLst/>
          </a:prstGeom>
        </p:spPr>
      </p:pic>
    </p:spTree>
    <p:extLst>
      <p:ext uri="{BB962C8B-B14F-4D97-AF65-F5344CB8AC3E}">
        <p14:creationId xmlns:p14="http://schemas.microsoft.com/office/powerpoint/2010/main" val="57214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5C915-7927-C042-6454-31800FBEB543}"/>
              </a:ext>
            </a:extLst>
          </p:cNvPr>
          <p:cNvPicPr>
            <a:picLocks noChangeAspect="1"/>
          </p:cNvPicPr>
          <p:nvPr/>
        </p:nvPicPr>
        <p:blipFill>
          <a:blip r:embed="rId2"/>
          <a:stretch>
            <a:fillRect/>
          </a:stretch>
        </p:blipFill>
        <p:spPr>
          <a:xfrm>
            <a:off x="4331356" y="2594531"/>
            <a:ext cx="3706220" cy="3733632"/>
          </a:xfrm>
          <a:prstGeom prst="rect">
            <a:avLst/>
          </a:prstGeom>
        </p:spPr>
      </p:pic>
      <p:pic>
        <p:nvPicPr>
          <p:cNvPr id="5" name="Picture 4">
            <a:extLst>
              <a:ext uri="{FF2B5EF4-FFF2-40B4-BE49-F238E27FC236}">
                <a16:creationId xmlns:a16="http://schemas.microsoft.com/office/drawing/2014/main" id="{598C7202-FD45-EB65-8818-A8DA3DB9EAFA}"/>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813816"/>
            <a:ext cx="11494008" cy="5900882"/>
          </a:xfrm>
        </p:spPr>
        <p:txBody>
          <a:bodyPr anchor="t">
            <a:normAutofit/>
          </a:bodyPr>
          <a:lstStyle/>
          <a:p>
            <a:pPr algn="l"/>
            <a:r>
              <a:rPr lang="lv-LV" sz="1800" b="1" dirty="0"/>
              <a:t>Ministru kabineta noteikumi Nr.238 «Ugunsdrošības noteikumi» nosaka:</a:t>
            </a:r>
            <a:br>
              <a:rPr lang="lv-LV" sz="1800" b="1" dirty="0"/>
            </a:br>
            <a:r>
              <a:rPr lang="lv-LV" sz="1800" dirty="0"/>
              <a:t>55. Elektroiekārtu un elektroierīci uztur darba kārtībā un ekspluatē atbilstoši ražotāja noteiktajām prasībām.</a:t>
            </a:r>
            <a:br>
              <a:rPr lang="lv-LV" sz="1800" dirty="0"/>
            </a:br>
            <a:br>
              <a:rPr lang="lv-LV" sz="1800" dirty="0"/>
            </a:br>
            <a:r>
              <a:rPr lang="lv-LV" sz="1800" u="sng" dirty="0"/>
              <a:t>elektroiekārta</a:t>
            </a:r>
            <a:r>
              <a:rPr lang="lv-LV" sz="1800" dirty="0"/>
              <a:t> </a:t>
            </a:r>
            <a:br>
              <a:rPr lang="lv-LV" sz="1800" dirty="0"/>
            </a:br>
            <a:r>
              <a:rPr lang="lv-LV" sz="1800" dirty="0"/>
              <a:t>Jebkura iekārta elektroenerģijas ražošanai, pārvadei, pārveidošanai, sadalei vai patērēšanai (elektromašīnas, transformatori, aparāti, mēraparāti, aizsardzības un automātikas ierīces, </a:t>
            </a:r>
            <a:r>
              <a:rPr lang="lv-LV" sz="1800" dirty="0" err="1"/>
              <a:t>kabeļizstrādājumi</a:t>
            </a:r>
            <a:r>
              <a:rPr lang="lv-LV" sz="1800" dirty="0"/>
              <a:t>, </a:t>
            </a:r>
            <a:r>
              <a:rPr lang="lv-LV" sz="1800" dirty="0" err="1"/>
              <a:t>elektropatērētāji</a:t>
            </a:r>
            <a:r>
              <a:rPr lang="lv-LV" sz="1800" dirty="0"/>
              <a:t> u. c.).</a:t>
            </a:r>
            <a:br>
              <a:rPr lang="lv-LV" sz="1800" dirty="0"/>
            </a:br>
            <a:r>
              <a:rPr lang="lv-LV" sz="1800" i="1" dirty="0"/>
              <a:t>Latvijas Zinātņu akadēmijas Terminoloģijas komisijas Enerģētikas terminoloģijas apakškomisija</a:t>
            </a:r>
            <a:br>
              <a:rPr lang="lv-LV" sz="1800" dirty="0"/>
            </a:br>
            <a:br>
              <a:rPr lang="lv-LV" sz="1800" dirty="0"/>
            </a:br>
            <a:endParaRPr lang="lv-LV" sz="1800" i="1" dirty="0"/>
          </a:p>
        </p:txBody>
      </p:sp>
      <p:sp>
        <p:nvSpPr>
          <p:cNvPr id="2" name="Title 3">
            <a:extLst>
              <a:ext uri="{FF2B5EF4-FFF2-40B4-BE49-F238E27FC236}">
                <a16:creationId xmlns:a16="http://schemas.microsoft.com/office/drawing/2014/main" id="{597729F8-8D3C-7E65-1B4E-0E519E7F4F3B}"/>
              </a:ext>
            </a:extLst>
          </p:cNvPr>
          <p:cNvSpPr txBox="1">
            <a:spLocks/>
          </p:cNvSpPr>
          <p:nvPr/>
        </p:nvSpPr>
        <p:spPr>
          <a:xfrm>
            <a:off x="1257300" y="280988"/>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«Ugunsdrošības noteikumi» </a:t>
            </a:r>
          </a:p>
        </p:txBody>
      </p:sp>
    </p:spTree>
    <p:extLst>
      <p:ext uri="{BB962C8B-B14F-4D97-AF65-F5344CB8AC3E}">
        <p14:creationId xmlns:p14="http://schemas.microsoft.com/office/powerpoint/2010/main" val="305780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3733C-65F4-4778-DEE6-4A3C00210BFE}"/>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3">
            <a:extLst>
              <a:ext uri="{FF2B5EF4-FFF2-40B4-BE49-F238E27FC236}">
                <a16:creationId xmlns:a16="http://schemas.microsoft.com/office/drawing/2014/main" id="{2E731EAC-A276-A338-9708-723B6AD37EC2}"/>
              </a:ext>
            </a:extLst>
          </p:cNvPr>
          <p:cNvSpPr>
            <a:spLocks noGrp="1"/>
          </p:cNvSpPr>
          <p:nvPr>
            <p:ph type="ctrTitle"/>
          </p:nvPr>
        </p:nvSpPr>
        <p:spPr>
          <a:xfrm>
            <a:off x="365760" y="813816"/>
            <a:ext cx="11494008" cy="5900882"/>
          </a:xfrm>
        </p:spPr>
        <p:txBody>
          <a:bodyPr anchor="t">
            <a:normAutofit/>
          </a:bodyPr>
          <a:lstStyle/>
          <a:p>
            <a:pPr algn="l"/>
            <a:r>
              <a:rPr lang="lv-LV" sz="1800" b="1" dirty="0"/>
              <a:t>Ministru kabineta noteikumi Nr.238 «Ugunsdrošības noteikumi» nosaka:</a:t>
            </a:r>
            <a:br>
              <a:rPr lang="lv-LV" sz="1800" b="1" dirty="0"/>
            </a:br>
            <a:r>
              <a:rPr lang="lv-LV" sz="1800" dirty="0"/>
              <a:t>56. Elektroinstalācijas (tai skaitā zemējuma un </a:t>
            </a:r>
            <a:r>
              <a:rPr lang="lv-LV" sz="1800" dirty="0" err="1"/>
              <a:t>zibensaizsardzības</a:t>
            </a:r>
            <a:r>
              <a:rPr lang="lv-LV" sz="1800" dirty="0"/>
              <a:t> ierīces) pārbaudi veic reizi 10 gados, bet, ja objektā vai teritorijā ir:</a:t>
            </a:r>
            <a:br>
              <a:rPr lang="lv-LV" sz="1800" dirty="0"/>
            </a:br>
            <a:r>
              <a:rPr lang="lv-LV" sz="1800" dirty="0"/>
              <a:t>56.1. </a:t>
            </a:r>
            <a:r>
              <a:rPr lang="lv-LV" sz="1800" dirty="0" err="1"/>
              <a:t>sprādzienbīstama</a:t>
            </a:r>
            <a:r>
              <a:rPr lang="lv-LV" sz="1800" dirty="0"/>
              <a:t> vide, – reizi divos gados;</a:t>
            </a:r>
            <a:br>
              <a:rPr lang="lv-LV" sz="1800" dirty="0"/>
            </a:br>
            <a:r>
              <a:rPr lang="lv-LV" sz="1800" dirty="0"/>
              <a:t>56.2. ķīmiski agresīva vide, – reizi gadā.</a:t>
            </a:r>
            <a:br>
              <a:rPr lang="lv-LV" sz="1800" dirty="0"/>
            </a:br>
            <a:br>
              <a:rPr lang="lv-LV" sz="1800" dirty="0"/>
            </a:br>
            <a:r>
              <a:rPr lang="lv-LV" sz="1800" dirty="0"/>
              <a:t>Pārbaudes rezultātā noformē: </a:t>
            </a:r>
            <a:br>
              <a:rPr lang="lv-LV" sz="1800" dirty="0"/>
            </a:br>
            <a:r>
              <a:rPr lang="lv-LV" sz="1800" dirty="0"/>
              <a:t>6. pielikumu</a:t>
            </a:r>
            <a:br>
              <a:rPr lang="lv-LV" sz="1800" dirty="0"/>
            </a:br>
            <a:r>
              <a:rPr lang="lv-LV" sz="1800" dirty="0"/>
              <a:t>Elektroinstalācijas izolācijas pretestības, cilpas "fāze–nulle" pilnās pretestības, </a:t>
            </a:r>
            <a:r>
              <a:rPr lang="lv-LV" sz="1800" dirty="0" err="1"/>
              <a:t>zemējumietaises</a:t>
            </a:r>
            <a:r>
              <a:rPr lang="lv-LV" sz="1800" dirty="0"/>
              <a:t> pretestības, </a:t>
            </a:r>
            <a:r>
              <a:rPr lang="lv-LV" sz="1800" dirty="0" err="1"/>
              <a:t>zemējumvada</a:t>
            </a:r>
            <a:r>
              <a:rPr lang="lv-LV" sz="1800" dirty="0"/>
              <a:t> nepārtrauktības saites un </a:t>
            </a:r>
            <a:r>
              <a:rPr lang="lv-LV" sz="1800" dirty="0" err="1"/>
              <a:t>zibensaizsardzības</a:t>
            </a:r>
            <a:r>
              <a:rPr lang="lv-LV" sz="1800" dirty="0"/>
              <a:t> sistēmas pārbaudes akts. </a:t>
            </a:r>
            <a:br>
              <a:rPr lang="lv-LV" sz="1800" dirty="0"/>
            </a:br>
            <a:r>
              <a:rPr lang="lv-LV" sz="1800" dirty="0"/>
              <a:t>7. pielikumu</a:t>
            </a:r>
            <a:br>
              <a:rPr lang="lv-LV" sz="1800" dirty="0"/>
            </a:br>
            <a:r>
              <a:rPr lang="lv-LV" sz="1800" dirty="0"/>
              <a:t>Elektroinstalācijas </a:t>
            </a:r>
            <a:r>
              <a:rPr lang="lv-LV" sz="1800" dirty="0" err="1"/>
              <a:t>kontaktsavienojumu</a:t>
            </a:r>
            <a:r>
              <a:rPr lang="lv-LV" sz="1800" dirty="0"/>
              <a:t> pārbaudes akts</a:t>
            </a:r>
            <a:br>
              <a:rPr lang="lv-LV" sz="1800" dirty="0"/>
            </a:br>
            <a:br>
              <a:rPr lang="lv-LV" sz="1800" dirty="0"/>
            </a:br>
            <a:r>
              <a:rPr lang="lv-LV" sz="1800" u="sng" dirty="0"/>
              <a:t>elektroinstalācija</a:t>
            </a:r>
            <a:r>
              <a:rPr lang="lv-LV" sz="1800" dirty="0"/>
              <a:t> </a:t>
            </a:r>
            <a:br>
              <a:rPr lang="lv-LV" sz="1800" dirty="0"/>
            </a:br>
            <a:r>
              <a:rPr lang="lv-LV" sz="1800" dirty="0"/>
              <a:t>Vadu, kabeļu, to stiprināšanas elementu u.c. konstrukciju kopums, kas veido apgaismes tīklu, spēka tīklu vai vadības, signalizācijas un aizsardzības elektriskās ķēdes.</a:t>
            </a:r>
            <a:br>
              <a:rPr lang="lv-LV" sz="1800" dirty="0"/>
            </a:br>
            <a:r>
              <a:rPr lang="lv-LV" sz="1800" i="1" dirty="0"/>
              <a:t>Latvijas Zinātņu akadēmijas Terminoloģijas komisijas Enerģētikas terminoloģijas apakškomisija</a:t>
            </a:r>
          </a:p>
        </p:txBody>
      </p:sp>
      <p:sp>
        <p:nvSpPr>
          <p:cNvPr id="2" name="Title 3">
            <a:extLst>
              <a:ext uri="{FF2B5EF4-FFF2-40B4-BE49-F238E27FC236}">
                <a16:creationId xmlns:a16="http://schemas.microsoft.com/office/drawing/2014/main" id="{597729F8-8D3C-7E65-1B4E-0E519E7F4F3B}"/>
              </a:ext>
            </a:extLst>
          </p:cNvPr>
          <p:cNvSpPr txBox="1">
            <a:spLocks/>
          </p:cNvSpPr>
          <p:nvPr/>
        </p:nvSpPr>
        <p:spPr>
          <a:xfrm>
            <a:off x="1257300" y="280988"/>
            <a:ext cx="9677400" cy="63093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2400" b="1" dirty="0"/>
              <a:t>«Ugunsdrošības noteikumi» </a:t>
            </a:r>
          </a:p>
        </p:txBody>
      </p:sp>
    </p:spTree>
    <p:extLst>
      <p:ext uri="{BB962C8B-B14F-4D97-AF65-F5344CB8AC3E}">
        <p14:creationId xmlns:p14="http://schemas.microsoft.com/office/powerpoint/2010/main" val="960077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1458</Words>
  <Application>Microsoft Office PowerPoint</Application>
  <PresentationFormat>Widescreen</PresentationFormat>
  <Paragraphs>37</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Ugunsdrošība saules paneļos</vt:lpstr>
      <vt:lpstr>Ministru kabineta 2022. gada 8. marta sēdē apstiprināti grozījumi Ministru kabineta 2014. gada 19. augusta noteikumos Nr. 500 “Vispārīgie būvnoteikumi”, lai atvieglotu administratīvās procedūras, kas saistītas ar būvniecības iecerēm, kas paredz pāreju uz atjaunojamiem energoresursiem. Lai jau šajā būvniecības sezonā (2022. gads) varētu īstenot pēc iespējas vairāk šādas ieceres, grozījumi Vispārīgajos būvnoteikumos paredz atvieglot būvniecības procesu un līdz ar to paātrināt termiņu saules paneļu un nelielu vēja ģeneratoru uzstādīšanai, nosakot, ka enerģijas ražošanas inženierbūves ar siltuma jaudu mazāku par 100 MW un visas saules elektrostacijas (kā inženierbūves) tiek klasificētas kā II grupas inženierbūves. Kā zināms, III grupas būvēm ir nepieciešama būvprojekta ekspertīze, savukārt II grupas būvēm šāda ekspertīze nav nepieciešama. Šobrīd Vispārīgo būvnoteikumu 1.pielikums nosaka būvju iedalījumu grupās atkarībā no būvniecības sarežģītības pakāpes un iespējamās ietekmes uz cilvēku dzīvību, veselību un vidi, šeit kā III grupas inženierbūve ir noteikta enerģijas ražošanas inženierbūves ar siltuma vai elektrisko jaudu, lielāku par 2 MW. Papildus svarīgi norādīt, ka jau šobrīd saules paneļu (iekārtu) uzstādīšanai uz zemes vai ēkas nav nepieciešama būvniecības ieceres dokumentācija vai būvvaldes atļauja. Būvvaldes atļauja var būt nepieciešama, piemēram, gadījumos, ja nepieciešams papildus pastiprināt ēkas nesošās konstrukcijas vai attiecīgo paneļu darbības nodrošināšanai nepieciešamo ārējo inženiertīklu izbūvei. Saules panelis ir rūpnieciski ražota, lietošanai gatava elektroiekārta, kas tiek uzstādīta un ekspluatēta atbilstoši ražotāja izstrādātajai instrukcijai, ievērojot visus elektrodrošības un ugunsdrošības pasākumus, gan uzstādīšanas, gan ekspluatācijas laikā. Līdz ar to neatkarīgi no tā, kur saules paneļus izvieto – uz ēkas jumta vai zemes, saules paneļi ir iekārtas.  Avots: https://www.em.gov.lv/lv/jaunums/atvieglo-buvniecibas-procesu-saules-panelu-uzstadisanai </vt:lpstr>
      <vt:lpstr>Ministru kabineta 2022. gada 8. marta sēdē apstiprināti grozījumi Ministru kabineta 2014. gada 19. augusta noteikumos Nr. 500 “Vispārīgie būvnoteikumi”, lai atvieglotu administratīvās procedūras, kas saistītas ar būvniecības iecerēm, kas paredz pāreju uz atjaunojamiem energoresursiem. Papildu skaidrojums par saules paneļu izvietošanu Attiecībā uz gadījumu, kad saules paneļus izvieto uz ēkas jumta, informējam, ka būvniecības regulējums primāri attiecas uz būvju būvniecību, nevis iekārtu ierīkošanu, uzstādīšanu vai izvietošanu būvē. Ja iekārtas (tai skaitā saules paneļa) funkcionēšanas, ierīkošanas vai izvietošanas nodrošināšanai nav nepieciešams veikt būvdarbus (piemēram, pastiprināt nesošās konstrukcijas, izbūvēt jaunus iekšējos inženiertīklus), tad tas nav būvniecības regulējuma jautājums, bet sabiedriskās kārtības un būvju uzturēšanas jautājums. Savukārt, ja iekārtas funkcionēšanas, ierīkošanas vai izvietošanas nodrošināšanai ir nepieciešams veikt būvdarbus, tad piemērojams būvniecības regulējums atkarībā no plānotajiem būvdarbiem. Tāpat vēršam uzmanību uz to, ka gadījumā, ja nav piemērojams būvniecības regulējums, ēkas īpašniekam tik un tā ir pienākums ievērot vietējās pašvaldības teritorijas plānojuma, lokālplānojuma vai detālplānojuma prasības. Arī gadījumā, ja saules panelis tiek uzstādīts uz zemes un tā funkcionēšanai, ierīkošanai vai izvietošanai ir nepieciešams veikt būvdarbus, piemērojams būvniecības regulējums atkarībā no plānotajiem būvdarbiem. Piemēram, gadījumā, ja ir izbūvējams inženiertīkla pievads (ārējais inženiertīkls), to realizē atbilstoši Ministru kabineta 2017.gada 9.maija noteikumu Nr.253 “Atsevišķu inženierbūvju būvnoteikumi” noteiktajā kārtībā. Saules paneļa (iekārtas) uzstādīšanai uz būves vai uz zemes pašam par sevi nevajag būvniecības ieceres dokumentāciju, neatkarīgi no tā potenciālās jaudas. Tas nemainās arī gadījumā, ja, piemēram, ir nepieciešams, elektroenerģijas ārējam inženiertīklam pievienot 1000 šādas iekārtas. Par būvdarbiem tiks uzskatīti tikai darbi saistībā ar šo paneļu darbībai nepieciešamā ārējā inženiertīkla izbūvi.  Tādējādi, ja nav nepieciešams veikt būvdarbus, piemēram, ēkas vai jumta nesošo konstrukciju pastiprināšana vai inženiertīkla pievada izbūve, saules paneļu izvietošanai nav nepieciešama būvvaldes atļauja. Avots: https://www.em.gov.lv/lv/jaunums/atvieglo-buvniecibas-procesu-saules-panelu-uzstadisanai </vt:lpstr>
      <vt:lpstr>PowerPoint Presentation</vt:lpstr>
      <vt:lpstr>PowerPoint Presentation</vt:lpstr>
      <vt:lpstr>PowerPoint Presentation</vt:lpstr>
      <vt:lpstr>PowerPoint Presentation</vt:lpstr>
      <vt:lpstr>Ministru kabineta noteikumi Nr.238 «Ugunsdrošības noteikumi» nosaka: 55. Elektroiekārtu un elektroierīci uztur darba kārtībā un ekspluatē atbilstoši ražotāja noteiktajām prasībām.  elektroiekārta  Jebkura iekārta elektroenerģijas ražošanai, pārvadei, pārveidošanai, sadalei vai patērēšanai (elektromašīnas, transformatori, aparāti, mēraparāti, aizsardzības un automātikas ierīces, kabeļizstrādājumi, elektropatērētāji u. c.). Latvijas Zinātņu akadēmijas Terminoloģijas komisijas Enerģētikas terminoloģijas apakškomisija  </vt:lpstr>
      <vt:lpstr>Ministru kabineta noteikumi Nr.238 «Ugunsdrošības noteikumi» nosaka: 56. Elektroinstalācijas (tai skaitā zemējuma un zibensaizsardzības ierīces) pārbaudi veic reizi 10 gados, bet, ja objektā vai teritorijā ir: 56.1. sprādzienbīstama vide, – reizi divos gados; 56.2. ķīmiski agresīva vide, – reizi gadā.  Pārbaudes rezultātā noformē:  6. pielikumu Elektroinstalācijas izolācijas pretestības, cilpas "fāze–nulle" pilnās pretestības, zemējumietaises pretestības, zemējumvada nepārtrauktības saites un zibensaizsardzības sistēmas pārbaudes akts.  7. pielikumu Elektroinstalācijas kontaktsavienojumu pārbaudes akts  elektroinstalācija  Vadu, kabeļu, to stiprināšanas elementu u.c. konstrukciju kopums, kas veido apgaismes tīklu, spēka tīklu vai vadības, signalizācijas un aizsardzības elektriskās ķēdes. Latvijas Zinātņu akadēmijas Terminoloģijas komisijas Enerģētikas terminoloģijas apakškomisija</vt:lpstr>
      <vt:lpstr>Ministru kabineta noteikumi Nr.238 «Ugunsdrošības noteikumi» nosaka: 89.13. Aizliegts izmantot dūmvadu, mehāniskās ventilācijas sistēmu un dabiskās ventilācijas kanālu tam neparedzētiem nolūkiem (elektroinstalācijas, elektronisko sakaru tīklu vai citu inženiertīklu tranzītam).  </vt:lpstr>
      <vt:lpstr>Līdzstrāvas kabeļu savienotāju montāža  Ilglaicīga sprieguma un strāvas plūšana caur nepareizi montētiem savienotājiem var radīt uguns risku</vt:lpstr>
      <vt:lpstr>LVS EN 62446-1:2016 Fotoelementu (PV) sistēmas. Testēšanas, dokumentācijas un ekspluatācijas prasības. 1.daļa:  Tīklam pieslēgtas sistēmas. Dokumentācija, testēšana pirms nodošanas ekspluatācijā un inspicēšana (IEC 62446-1:2016)  Kāpēc ir nepieciešama PV sistēmas pārbaude?  1. Lai pārbaudītu drošību                         2. Lai izmērītu un pārbaudītu efektivitāti     3. Problēmu novēršanai           </vt:lpstr>
      <vt:lpstr>«Fotoelementu saules stacijai nav nepieciešama apkalpošana»  IEC 62446-2:2020(MAIN) Photovoltaic (PV) systems - Requirements for testing, documentation and maintenance - Part 2:  Grid connected systems - Maintenance of PV systems  Faktori, kas ietekmē saules elektrostaciju darbību: 1. Saules paneļu bojājumi (izgatavošanas laikā, transportēšanas laikā, uzstādīšanas laikā, ekspluatācijas laikā) 2. Saules paneļu fotoelementu novecošana 3. Apkārtējā vide (lietus, sniegs, ledus, vējš, krusa, ēnojums, grauzēji)   «Fotoelementu saules stacijai IR nepieciešama apkalpošana»</vt:lpstr>
      <vt:lpstr>Virknē slēgtu saules paneļu sprieguma diapazons ~200 V DC līdz 800 V DC.    Ugunsgrēka gadījumā, pārtraucot objektam elektroapgādi, līdzspriegums saules paneļos turpina plūst un pienāk līdz invertoram!</vt:lpstr>
      <vt:lpstr>Virknē slēgtu saules paneļu sprieguma diapazons ~200 V DC līdz 800 V DC.   «Fireman Switch»  « + » Pārtraucot objektam elektroapgādi, automātisks slēdzis atslēdz līdzsprieguma līnijas.   « - » Līdzspriegums turpina plūst saules paneļos un pienāk līdz slēdzim.</vt:lpstr>
      <vt:lpstr>Virknē slēgtu saules paneļu sprieguma diapazons ~200 V DC līdz 800 V DC.   «Rapid Shutdown System»  Ātrās izslēgšanas sistēma nodrošina automātisku virkņu sprieguma samazināšanu vai pilnīgu atslēgšanu ugunsgrēka gadījumā. Ātrās izslēgšanas sistēmai NEC 2017 standartā ir prasība, lai tālāk par 30.48 cm no saules paneļiem spriegums būtu mazāks kā 30 V DC.  « + » Saules paneļos un virknēs spriegums automātiski tiek samazināts līdz drošam.  « - » Izmaksas!  </vt:lpstr>
      <vt:lpstr>1. Jumta nestspējas pietiekamība saules paneļu uzstādīšanai. 2. Saules paneļu stiprinājumu piemērotība jumta tipam. 3. Līdzstrāvas un maiņstrāvas kabeļu montāžas metodes (kabeļu nostiprināšana). 4. Līdzstrāvas kabeļu savienotāju pareiza montāža. 5. Saules paneļu un invertoru ražotāja izstrādātās instrukcijas ievērošana. </vt:lpstr>
      <vt:lpstr>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Ministru kabineta 2022. gada 8. marta sēdē apstiprināti grozījumi Ministru kabineta 2014. gada 19. augusta noteikumos Nr. 500 “Vispārīgie būvnoteikumi”, lai atvieglotu administratīvās procedūras, kas saistītas ar būvniecības iecerēm, kas paredz pāreju uz atjaunojamiem energoresursiem.</dc:title>
  <dc:creator>Andris Putnins</dc:creator>
  <cp:lastModifiedBy>Maija Kavosa</cp:lastModifiedBy>
  <cp:revision>62</cp:revision>
  <dcterms:created xsi:type="dcterms:W3CDTF">2023-05-06T12:58:33Z</dcterms:created>
  <dcterms:modified xsi:type="dcterms:W3CDTF">2023-06-14T11:22:29Z</dcterms:modified>
</cp:coreProperties>
</file>