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4" r:id="rId3"/>
    <p:sldId id="831" r:id="rId4"/>
    <p:sldId id="257" r:id="rId5"/>
    <p:sldId id="280" r:id="rId6"/>
    <p:sldId id="832" r:id="rId7"/>
    <p:sldId id="833" r:id="rId8"/>
    <p:sldId id="834" r:id="rId9"/>
    <p:sldId id="835" r:id="rId10"/>
    <p:sldId id="836" r:id="rId11"/>
    <p:sldId id="840" r:id="rId12"/>
    <p:sldId id="839" r:id="rId13"/>
    <p:sldId id="842" r:id="rId14"/>
    <p:sldId id="843" r:id="rId15"/>
    <p:sldId id="844" r:id="rId16"/>
    <p:sldId id="845" r:id="rId17"/>
    <p:sldId id="846" r:id="rId18"/>
    <p:sldId id="26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0" autoAdjust="0"/>
    <p:restoredTop sz="95069" autoAdjust="0"/>
  </p:normalViewPr>
  <p:slideViewPr>
    <p:cSldViewPr snapToGrid="0">
      <p:cViewPr varScale="1">
        <p:scale>
          <a:sx n="59" d="100"/>
          <a:sy n="59"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1F362-0EA9-420C-BB9F-B26260C31A85}" type="datetimeFigureOut">
              <a:rPr lang="lv-LV" smtClean="0"/>
              <a:t>14.06.2023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96C13-C987-4510-ADAA-EA2682DD5F4B}" type="slidenum">
              <a:rPr lang="lv-LV" smtClean="0"/>
              <a:t>‹#›</a:t>
            </a:fld>
            <a:endParaRPr lang="lv-LV"/>
          </a:p>
        </p:txBody>
      </p:sp>
    </p:spTree>
    <p:extLst>
      <p:ext uri="{BB962C8B-B14F-4D97-AF65-F5344CB8AC3E}">
        <p14:creationId xmlns:p14="http://schemas.microsoft.com/office/powerpoint/2010/main" val="299870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6C96C13-C987-4510-ADAA-EA2682DD5F4B}" type="slidenum">
              <a:rPr lang="lv-LV" smtClean="0"/>
              <a:t>1</a:t>
            </a:fld>
            <a:endParaRPr lang="lv-LV"/>
          </a:p>
        </p:txBody>
      </p:sp>
    </p:spTree>
    <p:extLst>
      <p:ext uri="{BB962C8B-B14F-4D97-AF65-F5344CB8AC3E}">
        <p14:creationId xmlns:p14="http://schemas.microsoft.com/office/powerpoint/2010/main" val="310060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Tiešām MĢ pieslēgšanai? Vai nav pareizāk uzstādīšanai?</a:t>
            </a:r>
            <a:endParaRPr lang="lv-LV" dirty="0">
              <a:solidFill>
                <a:srgbClr val="C00000"/>
              </a:solidFill>
            </a:endParaRPr>
          </a:p>
          <a:p>
            <a:endParaRPr lang="lv-LV" dirty="0"/>
          </a:p>
        </p:txBody>
      </p:sp>
      <p:sp>
        <p:nvSpPr>
          <p:cNvPr id="4" name="Slide Number Placeholder 3"/>
          <p:cNvSpPr>
            <a:spLocks noGrp="1"/>
          </p:cNvSpPr>
          <p:nvPr>
            <p:ph type="sldNum" sz="quarter" idx="5"/>
          </p:nvPr>
        </p:nvSpPr>
        <p:spPr/>
        <p:txBody>
          <a:bodyPr/>
          <a:lstStyle/>
          <a:p>
            <a:fld id="{46C96C13-C987-4510-ADAA-EA2682DD5F4B}" type="slidenum">
              <a:rPr lang="lv-LV" smtClean="0"/>
              <a:t>17</a:t>
            </a:fld>
            <a:endParaRPr lang="lv-LV"/>
          </a:p>
        </p:txBody>
      </p:sp>
    </p:spTree>
    <p:extLst>
      <p:ext uri="{BB962C8B-B14F-4D97-AF65-F5344CB8AC3E}">
        <p14:creationId xmlns:p14="http://schemas.microsoft.com/office/powerpoint/2010/main" val="162415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i="1" dirty="0"/>
          </a:p>
        </p:txBody>
      </p:sp>
      <p:sp>
        <p:nvSpPr>
          <p:cNvPr id="4" name="Slide Number Placeholder 3"/>
          <p:cNvSpPr>
            <a:spLocks noGrp="1"/>
          </p:cNvSpPr>
          <p:nvPr>
            <p:ph type="sldNum" sz="quarter" idx="5"/>
          </p:nvPr>
        </p:nvSpPr>
        <p:spPr/>
        <p:txBody>
          <a:bodyPr/>
          <a:lstStyle/>
          <a:p>
            <a:fld id="{46C96C13-C987-4510-ADAA-EA2682DD5F4B}" type="slidenum">
              <a:rPr lang="lv-LV" smtClean="0"/>
              <a:t>9</a:t>
            </a:fld>
            <a:endParaRPr lang="lv-LV"/>
          </a:p>
        </p:txBody>
      </p:sp>
    </p:spTree>
    <p:extLst>
      <p:ext uri="{BB962C8B-B14F-4D97-AF65-F5344CB8AC3E}">
        <p14:creationId xmlns:p14="http://schemas.microsoft.com/office/powerpoint/2010/main" val="3005063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6C96C13-C987-4510-ADAA-EA2682DD5F4B}" type="slidenum">
              <a:rPr lang="lv-LV" smtClean="0"/>
              <a:t>10</a:t>
            </a:fld>
            <a:endParaRPr lang="lv-LV"/>
          </a:p>
        </p:txBody>
      </p:sp>
    </p:spTree>
    <p:extLst>
      <p:ext uri="{BB962C8B-B14F-4D97-AF65-F5344CB8AC3E}">
        <p14:creationId xmlns:p14="http://schemas.microsoft.com/office/powerpoint/2010/main" val="369902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6C96C13-C987-4510-ADAA-EA2682DD5F4B}" type="slidenum">
              <a:rPr lang="lv-LV" smtClean="0"/>
              <a:t>11</a:t>
            </a:fld>
            <a:endParaRPr lang="lv-LV"/>
          </a:p>
        </p:txBody>
      </p:sp>
    </p:spTree>
    <p:extLst>
      <p:ext uri="{BB962C8B-B14F-4D97-AF65-F5344CB8AC3E}">
        <p14:creationId xmlns:p14="http://schemas.microsoft.com/office/powerpoint/2010/main" val="1782470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Tiešām MĢ pieslēgšanai? Vai nav pareizāk uzstādīšanai?</a:t>
            </a:r>
            <a:endParaRPr lang="lv-LV" dirty="0">
              <a:solidFill>
                <a:srgbClr val="C00000"/>
              </a:solidFill>
            </a:endParaRPr>
          </a:p>
          <a:p>
            <a:endParaRPr lang="lv-LV" dirty="0"/>
          </a:p>
        </p:txBody>
      </p:sp>
      <p:sp>
        <p:nvSpPr>
          <p:cNvPr id="4" name="Slide Number Placeholder 3"/>
          <p:cNvSpPr>
            <a:spLocks noGrp="1"/>
          </p:cNvSpPr>
          <p:nvPr>
            <p:ph type="sldNum" sz="quarter" idx="5"/>
          </p:nvPr>
        </p:nvSpPr>
        <p:spPr/>
        <p:txBody>
          <a:bodyPr/>
          <a:lstStyle/>
          <a:p>
            <a:fld id="{46C96C13-C987-4510-ADAA-EA2682DD5F4B}" type="slidenum">
              <a:rPr lang="lv-LV" smtClean="0"/>
              <a:t>12</a:t>
            </a:fld>
            <a:endParaRPr lang="lv-LV"/>
          </a:p>
        </p:txBody>
      </p:sp>
    </p:spTree>
    <p:extLst>
      <p:ext uri="{BB962C8B-B14F-4D97-AF65-F5344CB8AC3E}">
        <p14:creationId xmlns:p14="http://schemas.microsoft.com/office/powerpoint/2010/main" val="1089438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Tiešām Elektrostacijas pieslēgšanai? Vai nav pareizāk uzstādīšanai?</a:t>
            </a:r>
            <a:endParaRPr lang="lv-LV" dirty="0">
              <a:solidFill>
                <a:srgbClr val="C00000"/>
              </a:solidFill>
            </a:endParaRPr>
          </a:p>
          <a:p>
            <a:endParaRPr lang="lv-LV" dirty="0"/>
          </a:p>
        </p:txBody>
      </p:sp>
      <p:sp>
        <p:nvSpPr>
          <p:cNvPr id="4" name="Slide Number Placeholder 3"/>
          <p:cNvSpPr>
            <a:spLocks noGrp="1"/>
          </p:cNvSpPr>
          <p:nvPr>
            <p:ph type="sldNum" sz="quarter" idx="5"/>
          </p:nvPr>
        </p:nvSpPr>
        <p:spPr/>
        <p:txBody>
          <a:bodyPr/>
          <a:lstStyle/>
          <a:p>
            <a:fld id="{46C96C13-C987-4510-ADAA-EA2682DD5F4B}" type="slidenum">
              <a:rPr lang="lv-LV" smtClean="0"/>
              <a:t>13</a:t>
            </a:fld>
            <a:endParaRPr lang="lv-LV"/>
          </a:p>
        </p:txBody>
      </p:sp>
    </p:spTree>
    <p:extLst>
      <p:ext uri="{BB962C8B-B14F-4D97-AF65-F5344CB8AC3E}">
        <p14:creationId xmlns:p14="http://schemas.microsoft.com/office/powerpoint/2010/main" val="409993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Tiešām MĢ pieslēgšanai? Vai nav pareizāk uzstādīšanai?</a:t>
            </a:r>
            <a:endParaRPr lang="lv-LV" dirty="0">
              <a:solidFill>
                <a:srgbClr val="C00000"/>
              </a:solidFill>
            </a:endParaRPr>
          </a:p>
          <a:p>
            <a:endParaRPr lang="lv-LV" dirty="0"/>
          </a:p>
        </p:txBody>
      </p:sp>
      <p:sp>
        <p:nvSpPr>
          <p:cNvPr id="4" name="Slide Number Placeholder 3"/>
          <p:cNvSpPr>
            <a:spLocks noGrp="1"/>
          </p:cNvSpPr>
          <p:nvPr>
            <p:ph type="sldNum" sz="quarter" idx="5"/>
          </p:nvPr>
        </p:nvSpPr>
        <p:spPr/>
        <p:txBody>
          <a:bodyPr/>
          <a:lstStyle/>
          <a:p>
            <a:fld id="{46C96C13-C987-4510-ADAA-EA2682DD5F4B}" type="slidenum">
              <a:rPr lang="lv-LV" smtClean="0"/>
              <a:t>14</a:t>
            </a:fld>
            <a:endParaRPr lang="lv-LV"/>
          </a:p>
        </p:txBody>
      </p:sp>
    </p:spTree>
    <p:extLst>
      <p:ext uri="{BB962C8B-B14F-4D97-AF65-F5344CB8AC3E}">
        <p14:creationId xmlns:p14="http://schemas.microsoft.com/office/powerpoint/2010/main" val="1034921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Tiešām MĢ pieslēgšanai? Vai nav pareizāk uzstādīšanai?</a:t>
            </a:r>
            <a:endParaRPr lang="lv-LV" dirty="0">
              <a:solidFill>
                <a:srgbClr val="C00000"/>
              </a:solidFill>
            </a:endParaRPr>
          </a:p>
          <a:p>
            <a:endParaRPr lang="lv-LV" dirty="0"/>
          </a:p>
        </p:txBody>
      </p:sp>
      <p:sp>
        <p:nvSpPr>
          <p:cNvPr id="4" name="Slide Number Placeholder 3"/>
          <p:cNvSpPr>
            <a:spLocks noGrp="1"/>
          </p:cNvSpPr>
          <p:nvPr>
            <p:ph type="sldNum" sz="quarter" idx="5"/>
          </p:nvPr>
        </p:nvSpPr>
        <p:spPr/>
        <p:txBody>
          <a:bodyPr/>
          <a:lstStyle/>
          <a:p>
            <a:fld id="{46C96C13-C987-4510-ADAA-EA2682DD5F4B}" type="slidenum">
              <a:rPr lang="lv-LV" smtClean="0"/>
              <a:t>15</a:t>
            </a:fld>
            <a:endParaRPr lang="lv-LV"/>
          </a:p>
        </p:txBody>
      </p:sp>
    </p:spTree>
    <p:extLst>
      <p:ext uri="{BB962C8B-B14F-4D97-AF65-F5344CB8AC3E}">
        <p14:creationId xmlns:p14="http://schemas.microsoft.com/office/powerpoint/2010/main" val="724785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Tiešām MĢ pieslēgšanai? Vai nav pareizāk uzstādīšanai?</a:t>
            </a:r>
            <a:endParaRPr lang="lv-LV" dirty="0">
              <a:solidFill>
                <a:srgbClr val="C00000"/>
              </a:solidFill>
            </a:endParaRPr>
          </a:p>
          <a:p>
            <a:endParaRPr lang="lv-LV" dirty="0"/>
          </a:p>
        </p:txBody>
      </p:sp>
      <p:sp>
        <p:nvSpPr>
          <p:cNvPr id="4" name="Slide Number Placeholder 3"/>
          <p:cNvSpPr>
            <a:spLocks noGrp="1"/>
          </p:cNvSpPr>
          <p:nvPr>
            <p:ph type="sldNum" sz="quarter" idx="5"/>
          </p:nvPr>
        </p:nvSpPr>
        <p:spPr/>
        <p:txBody>
          <a:bodyPr/>
          <a:lstStyle/>
          <a:p>
            <a:fld id="{46C96C13-C987-4510-ADAA-EA2682DD5F4B}" type="slidenum">
              <a:rPr lang="lv-LV" smtClean="0"/>
              <a:t>16</a:t>
            </a:fld>
            <a:endParaRPr lang="lv-LV"/>
          </a:p>
        </p:txBody>
      </p:sp>
    </p:spTree>
    <p:extLst>
      <p:ext uri="{BB962C8B-B14F-4D97-AF65-F5344CB8AC3E}">
        <p14:creationId xmlns:p14="http://schemas.microsoft.com/office/powerpoint/2010/main" val="1909077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u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1EADA53-8D1D-4394-A903-BF9078879AA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6858000"/>
          </a:xfrm>
          <a:prstGeom prst="rect">
            <a:avLst/>
          </a:prstGeom>
        </p:spPr>
      </p:pic>
      <p:sp>
        <p:nvSpPr>
          <p:cNvPr id="2" name="Title 1"/>
          <p:cNvSpPr>
            <a:spLocks noGrp="1"/>
          </p:cNvSpPr>
          <p:nvPr>
            <p:ph type="ctrTitle"/>
          </p:nvPr>
        </p:nvSpPr>
        <p:spPr>
          <a:xfrm>
            <a:off x="477733" y="2276475"/>
            <a:ext cx="4573691" cy="2086725"/>
          </a:xfrm>
        </p:spPr>
        <p:txBody>
          <a:bodyPr wrap="square" anchor="t" anchorCtr="0">
            <a:spAutoFit/>
          </a:bodyPr>
          <a:lstStyle>
            <a:lvl1pPr algn="l">
              <a:defRPr sz="4800" b="1" i="0">
                <a:solidFill>
                  <a:schemeClr val="bg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87166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olaza">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B0BE864-13BC-4A78-9980-23AB00B26164}"/>
              </a:ext>
            </a:extLst>
          </p:cNvPr>
          <p:cNvSpPr>
            <a:spLocks noGrp="1"/>
          </p:cNvSpPr>
          <p:nvPr>
            <p:ph type="pic" sz="quarter" idx="14"/>
          </p:nvPr>
        </p:nvSpPr>
        <p:spPr>
          <a:xfrm>
            <a:off x="3057619" y="1689025"/>
            <a:ext cx="5017994" cy="4424100"/>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28" name="Picture Placeholder 27">
            <a:extLst>
              <a:ext uri="{FF2B5EF4-FFF2-40B4-BE49-F238E27FC236}">
                <a16:creationId xmlns:a16="http://schemas.microsoft.com/office/drawing/2014/main" id="{DEC37B08-F56C-4461-83A4-FDF76DD5BBFC}"/>
              </a:ext>
            </a:extLst>
          </p:cNvPr>
          <p:cNvSpPr>
            <a:spLocks noGrp="1"/>
          </p:cNvSpPr>
          <p:nvPr>
            <p:ph type="pic" sz="quarter" idx="18"/>
          </p:nvPr>
        </p:nvSpPr>
        <p:spPr>
          <a:xfrm>
            <a:off x="8542926" y="1689025"/>
            <a:ext cx="2280738" cy="2010806"/>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29" name="Picture Placeholder 28">
            <a:extLst>
              <a:ext uri="{FF2B5EF4-FFF2-40B4-BE49-F238E27FC236}">
                <a16:creationId xmlns:a16="http://schemas.microsoft.com/office/drawing/2014/main" id="{52811A74-9249-4A0F-A279-8B103976CC95}"/>
              </a:ext>
            </a:extLst>
          </p:cNvPr>
          <p:cNvSpPr>
            <a:spLocks noGrp="1"/>
          </p:cNvSpPr>
          <p:nvPr>
            <p:ph type="pic" sz="quarter" idx="19"/>
          </p:nvPr>
        </p:nvSpPr>
        <p:spPr>
          <a:xfrm>
            <a:off x="8542926" y="4093179"/>
            <a:ext cx="2280738" cy="2010806"/>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6" name="Title Placeholder 1">
            <a:extLst>
              <a:ext uri="{FF2B5EF4-FFF2-40B4-BE49-F238E27FC236}">
                <a16:creationId xmlns:a16="http://schemas.microsoft.com/office/drawing/2014/main" id="{3ED4A8FF-E21F-3040-A9F4-A86407DC8C26}"/>
              </a:ext>
            </a:extLst>
          </p:cNvPr>
          <p:cNvSpPr>
            <a:spLocks noGrp="1"/>
          </p:cNvSpPr>
          <p:nvPr>
            <p:ph type="title"/>
          </p:nvPr>
        </p:nvSpPr>
        <p:spPr>
          <a:xfrm>
            <a:off x="3035300" y="1044788"/>
            <a:ext cx="8137525" cy="369332"/>
          </a:xfrm>
          <a:prstGeom prst="rect">
            <a:avLst/>
          </a:prstGeom>
        </p:spPr>
        <p:txBody>
          <a:bodyPr vert="horz" wrap="square" lIns="0" tIns="45720" rIns="91440" bIns="45720" rtlCol="0" anchor="t" anchorCtr="0">
            <a:spAutoFit/>
          </a:bodyPr>
          <a:lstStyle/>
          <a:p>
            <a:r>
              <a:rPr lang="en-US"/>
              <a:t>Click to edit Master title style</a:t>
            </a:r>
            <a:endParaRPr lang="en-US" dirty="0"/>
          </a:p>
        </p:txBody>
      </p:sp>
    </p:spTree>
    <p:extLst>
      <p:ext uri="{BB962C8B-B14F-4D97-AF65-F5344CB8AC3E}">
        <p14:creationId xmlns:p14="http://schemas.microsoft.com/office/powerpoint/2010/main" val="965351342"/>
      </p:ext>
    </p:extLst>
  </p:cSld>
  <p:clrMapOvr>
    <a:masterClrMapping/>
  </p:clrMapOvr>
  <p:extLst>
    <p:ext uri="{DCECCB84-F9BA-43D5-87BE-67443E8EF086}">
      <p15:sldGuideLst xmlns:p15="http://schemas.microsoft.com/office/powerpoint/2012/main">
        <p15:guide id="2" pos="32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olaza+teksts">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D3B68EEA-F811-4730-9C38-8F24038E10E2}"/>
              </a:ext>
            </a:extLst>
          </p:cNvPr>
          <p:cNvSpPr>
            <a:spLocks noGrp="1"/>
          </p:cNvSpPr>
          <p:nvPr>
            <p:ph idx="1"/>
          </p:nvPr>
        </p:nvSpPr>
        <p:spPr>
          <a:xfrm>
            <a:off x="3035300" y="4220750"/>
            <a:ext cx="8137525" cy="1615699"/>
          </a:xfrm>
        </p:spPr>
        <p:txBody>
          <a:bodyPr wrap="square" lIns="0" tIns="0" rIns="0">
            <a:spAutoFit/>
          </a:bodyPr>
          <a:lstStyle>
            <a:lvl1pPr>
              <a:lnSpc>
                <a:spcPts val="2500"/>
              </a:lnSpc>
              <a:spcBef>
                <a:spcPts val="0"/>
              </a:spcBef>
              <a:defRPr sz="1600"/>
            </a:lvl1pPr>
            <a:lvl2pPr>
              <a:lnSpc>
                <a:spcPts val="2500"/>
              </a:lnSpc>
              <a:spcBef>
                <a:spcPts val="0"/>
              </a:spcBef>
              <a:defRPr sz="1600"/>
            </a:lvl2pPr>
            <a:lvl3pPr>
              <a:lnSpc>
                <a:spcPts val="2500"/>
              </a:lnSpc>
              <a:spcBef>
                <a:spcPts val="0"/>
              </a:spcBef>
              <a:defRPr sz="1600"/>
            </a:lvl3pPr>
            <a:lvl4pPr>
              <a:lnSpc>
                <a:spcPts val="2500"/>
              </a:lnSpc>
              <a:spcBef>
                <a:spcPts val="0"/>
              </a:spcBef>
              <a:defRPr sz="1600"/>
            </a:lvl4pPr>
            <a:lvl5pPr>
              <a:lnSpc>
                <a:spcPts val="25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20">
            <a:extLst>
              <a:ext uri="{FF2B5EF4-FFF2-40B4-BE49-F238E27FC236}">
                <a16:creationId xmlns:a16="http://schemas.microsoft.com/office/drawing/2014/main" id="{7667398F-59C3-4C16-A007-2BD55FF3DE6D}"/>
              </a:ext>
            </a:extLst>
          </p:cNvPr>
          <p:cNvSpPr>
            <a:spLocks noGrp="1"/>
          </p:cNvSpPr>
          <p:nvPr>
            <p:ph type="pic" sz="quarter" idx="14"/>
          </p:nvPr>
        </p:nvSpPr>
        <p:spPr>
          <a:xfrm>
            <a:off x="3035300" y="1651613"/>
            <a:ext cx="2535826" cy="2235704"/>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25" name="Picture Placeholder 24">
            <a:extLst>
              <a:ext uri="{FF2B5EF4-FFF2-40B4-BE49-F238E27FC236}">
                <a16:creationId xmlns:a16="http://schemas.microsoft.com/office/drawing/2014/main" id="{854AC47C-71B3-4BF5-9BE5-E5493D82AEBF}"/>
              </a:ext>
            </a:extLst>
          </p:cNvPr>
          <p:cNvSpPr>
            <a:spLocks noGrp="1"/>
          </p:cNvSpPr>
          <p:nvPr>
            <p:ph type="pic" sz="quarter" idx="17"/>
          </p:nvPr>
        </p:nvSpPr>
        <p:spPr>
          <a:xfrm>
            <a:off x="6096000" y="1651613"/>
            <a:ext cx="2535826" cy="2235704"/>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26" name="Picture Placeholder 25">
            <a:extLst>
              <a:ext uri="{FF2B5EF4-FFF2-40B4-BE49-F238E27FC236}">
                <a16:creationId xmlns:a16="http://schemas.microsoft.com/office/drawing/2014/main" id="{2FA1062A-BFB9-4107-93AE-DA971C2029F2}"/>
              </a:ext>
            </a:extLst>
          </p:cNvPr>
          <p:cNvSpPr>
            <a:spLocks noGrp="1"/>
          </p:cNvSpPr>
          <p:nvPr>
            <p:ph type="pic" sz="quarter" idx="18"/>
          </p:nvPr>
        </p:nvSpPr>
        <p:spPr>
          <a:xfrm>
            <a:off x="9083675" y="1651613"/>
            <a:ext cx="2535826" cy="2235704"/>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7" name="Title Placeholder 1">
            <a:extLst>
              <a:ext uri="{FF2B5EF4-FFF2-40B4-BE49-F238E27FC236}">
                <a16:creationId xmlns:a16="http://schemas.microsoft.com/office/drawing/2014/main" id="{D74003BC-E259-2346-9FC7-ECC62AEFA734}"/>
              </a:ext>
            </a:extLst>
          </p:cNvPr>
          <p:cNvSpPr>
            <a:spLocks noGrp="1"/>
          </p:cNvSpPr>
          <p:nvPr>
            <p:ph type="title"/>
          </p:nvPr>
        </p:nvSpPr>
        <p:spPr>
          <a:xfrm>
            <a:off x="3035300" y="1044788"/>
            <a:ext cx="8137525" cy="369332"/>
          </a:xfrm>
          <a:prstGeom prst="rect">
            <a:avLst/>
          </a:prstGeom>
        </p:spPr>
        <p:txBody>
          <a:bodyPr vert="horz" wrap="square" lIns="0" tIns="45720" rIns="91440" bIns="45720" rtlCol="0" anchor="t" anchorCtr="0">
            <a:spAutoFit/>
          </a:bodyPr>
          <a:lstStyle/>
          <a:p>
            <a:r>
              <a:rPr lang="en-US"/>
              <a:t>Click to edit Master title style</a:t>
            </a:r>
            <a:endParaRPr lang="en-US" dirty="0"/>
          </a:p>
        </p:txBody>
      </p:sp>
    </p:spTree>
    <p:extLst>
      <p:ext uri="{BB962C8B-B14F-4D97-AF65-F5344CB8AC3E}">
        <p14:creationId xmlns:p14="http://schemas.microsoft.com/office/powerpoint/2010/main" val="1102562663"/>
      </p:ext>
    </p:extLst>
  </p:cSld>
  <p:clrMapOvr>
    <a:masterClrMapping/>
  </p:clrMapOvr>
  <p:extLst>
    <p:ext uri="{DCECCB84-F9BA-43D5-87BE-67443E8EF086}">
      <p15:sldGuideLst xmlns:p15="http://schemas.microsoft.com/office/powerpoint/2012/main">
        <p15:guide id="2" pos="3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ogo+virsraks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3E296B-DA61-4D4B-B0C8-7C8BD54F9804}"/>
              </a:ext>
            </a:extLst>
          </p:cNvPr>
          <p:cNvSpPr/>
          <p:nvPr/>
        </p:nvSpPr>
        <p:spPr>
          <a:xfrm>
            <a:off x="0" y="0"/>
            <a:ext cx="21132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itle 1">
            <a:extLst>
              <a:ext uri="{FF2B5EF4-FFF2-40B4-BE49-F238E27FC236}">
                <a16:creationId xmlns:a16="http://schemas.microsoft.com/office/drawing/2014/main" id="{ED023A32-67D2-8148-9BAB-98390E4E3332}"/>
              </a:ext>
            </a:extLst>
          </p:cNvPr>
          <p:cNvSpPr>
            <a:spLocks noGrp="1"/>
          </p:cNvSpPr>
          <p:nvPr>
            <p:ph type="title"/>
          </p:nvPr>
        </p:nvSpPr>
        <p:spPr>
          <a:xfrm>
            <a:off x="3035300" y="1044788"/>
            <a:ext cx="8137525" cy="369332"/>
          </a:xfrm>
        </p:spPr>
        <p:txBody>
          <a:bodyPr rIns="0">
            <a:spAutoFit/>
          </a:bodyPr>
          <a:lstStyle>
            <a:lvl1pPr>
              <a:defRPr>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2782824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D1945-BC39-4117-97CD-2CEECC1D3E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363CF578-0D39-4BD2-A49F-F145D71EC9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5B1ABD20-5233-4F30-A94E-1FC9A2FF687C}"/>
              </a:ext>
            </a:extLst>
          </p:cNvPr>
          <p:cNvSpPr>
            <a:spLocks noGrp="1"/>
          </p:cNvSpPr>
          <p:nvPr>
            <p:ph type="dt" sz="half" idx="10"/>
          </p:nvPr>
        </p:nvSpPr>
        <p:spPr/>
        <p:txBody>
          <a:bodyPr/>
          <a:lstStyle/>
          <a:p>
            <a:fld id="{2B988D40-B17E-4C2B-947E-423DD210D0CA}" type="datetimeFigureOut">
              <a:rPr lang="lv-LV" smtClean="0"/>
              <a:t>14.06.2023</a:t>
            </a:fld>
            <a:endParaRPr lang="lv-LV"/>
          </a:p>
        </p:txBody>
      </p:sp>
      <p:sp>
        <p:nvSpPr>
          <p:cNvPr id="5" name="Footer Placeholder 4">
            <a:extLst>
              <a:ext uri="{FF2B5EF4-FFF2-40B4-BE49-F238E27FC236}">
                <a16:creationId xmlns:a16="http://schemas.microsoft.com/office/drawing/2014/main" id="{83BA0519-5C12-4AE2-9B9D-64216FAF888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6747D2A-8D89-4C65-A0F9-5542198ACBA6}"/>
              </a:ext>
            </a:extLst>
          </p:cNvPr>
          <p:cNvSpPr>
            <a:spLocks noGrp="1"/>
          </p:cNvSpPr>
          <p:nvPr>
            <p:ph type="sldNum" sz="quarter" idx="12"/>
          </p:nvPr>
        </p:nvSpPr>
        <p:spPr/>
        <p:txBody>
          <a:bodyPr/>
          <a:lstStyle/>
          <a:p>
            <a:fld id="{88D0AD3C-C75E-4956-9685-011C92D105C7}" type="slidenum">
              <a:rPr lang="lv-LV" smtClean="0"/>
              <a:t>‹#›</a:t>
            </a:fld>
            <a:endParaRPr lang="lv-LV"/>
          </a:p>
        </p:txBody>
      </p:sp>
    </p:spTree>
    <p:extLst>
      <p:ext uri="{BB962C8B-B14F-4D97-AF65-F5344CB8AC3E}">
        <p14:creationId xmlns:p14="http://schemas.microsoft.com/office/powerpoint/2010/main" val="405654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pakstitu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12CB15E-AC49-4767-82FA-7082A9AB476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6858000"/>
          </a:xfrm>
          <a:prstGeom prst="rect">
            <a:avLst/>
          </a:prstGeom>
        </p:spPr>
      </p:pic>
      <p:sp>
        <p:nvSpPr>
          <p:cNvPr id="2" name="Title 1"/>
          <p:cNvSpPr>
            <a:spLocks noGrp="1"/>
          </p:cNvSpPr>
          <p:nvPr>
            <p:ph type="ctrTitle"/>
          </p:nvPr>
        </p:nvSpPr>
        <p:spPr>
          <a:xfrm>
            <a:off x="477733" y="2276475"/>
            <a:ext cx="4573691" cy="867930"/>
          </a:xfrm>
        </p:spPr>
        <p:txBody>
          <a:bodyPr wrap="square" anchor="t" anchorCtr="0">
            <a:spAutoFit/>
          </a:bodyPr>
          <a:lstStyle>
            <a:lvl1pPr algn="l">
              <a:defRPr sz="2800" b="1" i="0">
                <a:solidFill>
                  <a:schemeClr val="bg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3529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bil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CD57859-76D4-4A66-8365-1C0D3A88439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737" y="0"/>
            <a:ext cx="12192004" cy="6858000"/>
          </a:xfrm>
          <a:prstGeom prst="rect">
            <a:avLst/>
          </a:prstGeom>
        </p:spPr>
      </p:pic>
    </p:spTree>
    <p:extLst>
      <p:ext uri="{BB962C8B-B14F-4D97-AF65-F5344CB8AC3E}">
        <p14:creationId xmlns:p14="http://schemas.microsoft.com/office/powerpoint/2010/main" val="1476138333"/>
      </p:ext>
    </p:extLst>
  </p:cSld>
  <p:clrMapOvr>
    <a:masterClrMapping/>
  </p:clrMapOvr>
  <p:extLst>
    <p:ext uri="{DCECCB84-F9BA-43D5-87BE-67443E8EF086}">
      <p15:sldGuideLst xmlns:p15="http://schemas.microsoft.com/office/powerpoint/2012/main">
        <p15:guide id="2" pos="32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ilde+teks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F1D5F581-C595-4C56-B03B-A8291AD4EF4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41850" y="0"/>
            <a:ext cx="7550150" cy="6858000"/>
          </a:xfrm>
          <a:prstGeom prst="rect">
            <a:avLst/>
          </a:prstGeom>
        </p:spPr>
      </p:pic>
      <p:sp>
        <p:nvSpPr>
          <p:cNvPr id="8" name="Title 1">
            <a:extLst>
              <a:ext uri="{FF2B5EF4-FFF2-40B4-BE49-F238E27FC236}">
                <a16:creationId xmlns:a16="http://schemas.microsoft.com/office/drawing/2014/main" id="{B3F5BC25-AEA6-704F-B901-D843AC303ABA}"/>
              </a:ext>
            </a:extLst>
          </p:cNvPr>
          <p:cNvSpPr>
            <a:spLocks noGrp="1"/>
          </p:cNvSpPr>
          <p:nvPr>
            <p:ph type="title"/>
          </p:nvPr>
        </p:nvSpPr>
        <p:spPr>
          <a:xfrm>
            <a:off x="7067550" y="1044787"/>
            <a:ext cx="4105275" cy="239501"/>
          </a:xfrm>
        </p:spPr>
        <p:txBody>
          <a:bodyPr rIns="0"/>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CEC2863D-26D4-7D42-91B8-19BF539FE382}"/>
              </a:ext>
            </a:extLst>
          </p:cNvPr>
          <p:cNvSpPr>
            <a:spLocks noGrp="1"/>
          </p:cNvSpPr>
          <p:nvPr>
            <p:ph idx="1"/>
          </p:nvPr>
        </p:nvSpPr>
        <p:spPr>
          <a:xfrm>
            <a:off x="7067550" y="2276475"/>
            <a:ext cx="4105275" cy="1615699"/>
          </a:xfrm>
        </p:spPr>
        <p:txBody>
          <a:bodyPr lIns="0" tIns="0" rIns="0">
            <a:spAutoFit/>
          </a:bodyPr>
          <a:lstStyle>
            <a:lvl1pPr algn="just">
              <a:lnSpc>
                <a:spcPts val="2500"/>
              </a:lnSpc>
              <a:spcBef>
                <a:spcPts val="0"/>
              </a:spcBef>
              <a:defRPr sz="1600"/>
            </a:lvl1pPr>
            <a:lvl2pPr>
              <a:lnSpc>
                <a:spcPts val="2500"/>
              </a:lnSpc>
              <a:spcBef>
                <a:spcPts val="0"/>
              </a:spcBef>
              <a:defRPr sz="1600"/>
            </a:lvl2pPr>
            <a:lvl3pPr>
              <a:lnSpc>
                <a:spcPts val="2500"/>
              </a:lnSpc>
              <a:spcBef>
                <a:spcPts val="0"/>
              </a:spcBef>
              <a:defRPr sz="1600"/>
            </a:lvl3pPr>
            <a:lvl4pPr>
              <a:lnSpc>
                <a:spcPts val="2500"/>
              </a:lnSpc>
              <a:spcBef>
                <a:spcPts val="0"/>
              </a:spcBef>
              <a:defRPr sz="1600"/>
            </a:lvl4pPr>
            <a:lvl5pPr>
              <a:lnSpc>
                <a:spcPts val="25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2CD5-86EF-4675-88F9-5EAD21598DD5}"/>
              </a:ext>
            </a:extLst>
          </p:cNvPr>
          <p:cNvSpPr>
            <a:spLocks noGrp="1"/>
          </p:cNvSpPr>
          <p:nvPr>
            <p:ph type="body" sz="quarter" idx="10" hasCustomPrompt="1"/>
          </p:nvPr>
        </p:nvSpPr>
        <p:spPr>
          <a:xfrm>
            <a:off x="7067550" y="1457776"/>
            <a:ext cx="4105275" cy="239501"/>
          </a:xfrm>
        </p:spPr>
        <p:txBody>
          <a:bodyPr/>
          <a:lstStyle>
            <a:lvl1pPr>
              <a:defRPr>
                <a:solidFill>
                  <a:schemeClr val="bg1">
                    <a:lumMod val="65000"/>
                  </a:schemeClr>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lv-LV" dirty="0"/>
              <a:t>Apakšvirsraksts</a:t>
            </a:r>
          </a:p>
        </p:txBody>
      </p:sp>
      <p:pic>
        <p:nvPicPr>
          <p:cNvPr id="10" name="Graphic 9">
            <a:extLst>
              <a:ext uri="{FF2B5EF4-FFF2-40B4-BE49-F238E27FC236}">
                <a16:creationId xmlns:a16="http://schemas.microsoft.com/office/drawing/2014/main" id="{0B54DA2D-AAFC-4323-B40D-C6DC70299DF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92958" y="6205102"/>
            <a:ext cx="877166" cy="369333"/>
          </a:xfrm>
          <a:prstGeom prst="rect">
            <a:avLst/>
          </a:prstGeom>
        </p:spPr>
      </p:pic>
      <p:pic>
        <p:nvPicPr>
          <p:cNvPr id="14" name="Graphic 13">
            <a:extLst>
              <a:ext uri="{FF2B5EF4-FFF2-40B4-BE49-F238E27FC236}">
                <a16:creationId xmlns:a16="http://schemas.microsoft.com/office/drawing/2014/main" id="{7CD95655-AEDC-4EC0-AF1E-E30F1ACC5D5C}"/>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1"/>
            <a:ext cx="12192000" cy="6857998"/>
          </a:xfrm>
          <a:prstGeom prst="rect">
            <a:avLst/>
          </a:prstGeom>
        </p:spPr>
      </p:pic>
    </p:spTree>
    <p:extLst>
      <p:ext uri="{BB962C8B-B14F-4D97-AF65-F5344CB8AC3E}">
        <p14:creationId xmlns:p14="http://schemas.microsoft.com/office/powerpoint/2010/main" val="92375000"/>
      </p:ext>
    </p:extLst>
  </p:cSld>
  <p:clrMapOvr>
    <a:masterClrMapping/>
  </p:clrMapOvr>
  <p:extLst>
    <p:ext uri="{DCECCB84-F9BA-43D5-87BE-67443E8EF086}">
      <p15:sldGuideLst xmlns:p15="http://schemas.microsoft.com/office/powerpoint/2012/main">
        <p15:guide id="2" pos="32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pamats2">
    <p:spTree>
      <p:nvGrpSpPr>
        <p:cNvPr id="1" name=""/>
        <p:cNvGrpSpPr/>
        <p:nvPr/>
      </p:nvGrpSpPr>
      <p:grpSpPr>
        <a:xfrm>
          <a:off x="0" y="0"/>
          <a:ext cx="0" cy="0"/>
          <a:chOff x="0" y="0"/>
          <a:chExt cx="0" cy="0"/>
        </a:xfrm>
      </p:grpSpPr>
      <p:sp>
        <p:nvSpPr>
          <p:cNvPr id="2" name="Title 1"/>
          <p:cNvSpPr>
            <a:spLocks noGrp="1"/>
          </p:cNvSpPr>
          <p:nvPr>
            <p:ph type="title"/>
          </p:nvPr>
        </p:nvSpPr>
        <p:spPr>
          <a:xfrm>
            <a:off x="570864" y="2303425"/>
            <a:ext cx="2464435" cy="1338828"/>
          </a:xfrm>
        </p:spPr>
        <p:txBody>
          <a:bodyPr/>
          <a:lstStyle>
            <a:lvl1pPr>
              <a:defRPr sz="3000" b="1" i="0">
                <a:solidFill>
                  <a:schemeClr val="bg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051425" y="1284289"/>
            <a:ext cx="6121400" cy="1615699"/>
          </a:xfrm>
        </p:spPr>
        <p:txBody>
          <a:bodyPr>
            <a:spAutoFit/>
          </a:bodyPr>
          <a:lstStyle>
            <a:lvl1pPr algn="just">
              <a:lnSpc>
                <a:spcPts val="2500"/>
              </a:lnSpc>
              <a:spcBef>
                <a:spcPts val="0"/>
              </a:spcBef>
              <a:defRPr sz="1600" spc="0" baseline="0">
                <a:solidFill>
                  <a:schemeClr val="tx2"/>
                </a:solidFill>
              </a:defRPr>
            </a:lvl1pPr>
            <a:lvl2pPr algn="just">
              <a:lnSpc>
                <a:spcPts val="2500"/>
              </a:lnSpc>
              <a:spcBef>
                <a:spcPts val="0"/>
              </a:spcBef>
              <a:defRPr sz="1600" spc="0" baseline="0">
                <a:solidFill>
                  <a:schemeClr val="tx2"/>
                </a:solidFill>
              </a:defRPr>
            </a:lvl2pPr>
            <a:lvl3pPr algn="just">
              <a:lnSpc>
                <a:spcPts val="2500"/>
              </a:lnSpc>
              <a:spcBef>
                <a:spcPts val="0"/>
              </a:spcBef>
              <a:defRPr sz="1600" spc="0" baseline="0">
                <a:solidFill>
                  <a:schemeClr val="tx2"/>
                </a:solidFill>
              </a:defRPr>
            </a:lvl3pPr>
            <a:lvl4pPr algn="just">
              <a:lnSpc>
                <a:spcPts val="2500"/>
              </a:lnSpc>
              <a:spcBef>
                <a:spcPts val="0"/>
              </a:spcBef>
              <a:defRPr sz="1600" spc="0" baseline="0">
                <a:solidFill>
                  <a:schemeClr val="tx2"/>
                </a:solidFill>
              </a:defRPr>
            </a:lvl4pPr>
            <a:lvl5pPr algn="just">
              <a:lnSpc>
                <a:spcPts val="2500"/>
              </a:lnSpc>
              <a:spcBef>
                <a:spcPts val="0"/>
              </a:spcBef>
              <a:defRPr sz="1600" spc="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Graphic 4">
            <a:extLst>
              <a:ext uri="{FF2B5EF4-FFF2-40B4-BE49-F238E27FC236}">
                <a16:creationId xmlns:a16="http://schemas.microsoft.com/office/drawing/2014/main" id="{9519A988-2A80-2B41-B5AF-9E843B0C3BD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886" y="0"/>
            <a:ext cx="12195886" cy="6860186"/>
          </a:xfrm>
          <a:prstGeom prst="rect">
            <a:avLst/>
          </a:prstGeom>
        </p:spPr>
      </p:pic>
    </p:spTree>
    <p:extLst>
      <p:ext uri="{BB962C8B-B14F-4D97-AF65-F5344CB8AC3E}">
        <p14:creationId xmlns:p14="http://schemas.microsoft.com/office/powerpoint/2010/main" val="3913107665"/>
      </p:ext>
    </p:extLst>
  </p:cSld>
  <p:clrMapOvr>
    <a:masterClrMapping/>
  </p:clrMapOvr>
  <p:extLst>
    <p:ext uri="{DCECCB84-F9BA-43D5-87BE-67443E8EF086}">
      <p15:sldGuideLst xmlns:p15="http://schemas.microsoft.com/office/powerpoint/2012/main">
        <p15:guide id="2" pos="3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pamats2 + 4 bildes">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F9166F1E-8362-5B49-82CC-98D52E76310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886" y="0"/>
            <a:ext cx="12195886" cy="6860186"/>
          </a:xfrm>
          <a:prstGeom prst="rect">
            <a:avLst/>
          </a:prstGeom>
        </p:spPr>
      </p:pic>
      <p:sp>
        <p:nvSpPr>
          <p:cNvPr id="2" name="Title 1"/>
          <p:cNvSpPr>
            <a:spLocks noGrp="1"/>
          </p:cNvSpPr>
          <p:nvPr>
            <p:ph type="title"/>
          </p:nvPr>
        </p:nvSpPr>
        <p:spPr>
          <a:xfrm>
            <a:off x="570864" y="2303425"/>
            <a:ext cx="2464435" cy="1338828"/>
          </a:xfrm>
        </p:spPr>
        <p:txBody>
          <a:bodyPr/>
          <a:lstStyle>
            <a:lvl1pPr>
              <a:defRPr sz="3000" b="1" i="0">
                <a:solidFill>
                  <a:schemeClr val="bg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Freeform: Shape 20">
            <a:extLst>
              <a:ext uri="{FF2B5EF4-FFF2-40B4-BE49-F238E27FC236}">
                <a16:creationId xmlns:a16="http://schemas.microsoft.com/office/drawing/2014/main" id="{7CF6040E-84D5-AD43-9ECE-26A86FCB2971}"/>
              </a:ext>
            </a:extLst>
          </p:cNvPr>
          <p:cNvSpPr>
            <a:spLocks noGrp="1"/>
          </p:cNvSpPr>
          <p:nvPr>
            <p:ph type="pic" sz="quarter" idx="14"/>
          </p:nvPr>
        </p:nvSpPr>
        <p:spPr>
          <a:xfrm>
            <a:off x="5044851" y="1052982"/>
            <a:ext cx="1938972" cy="1709489"/>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15" name="Freeform: Shape 20">
            <a:extLst>
              <a:ext uri="{FF2B5EF4-FFF2-40B4-BE49-F238E27FC236}">
                <a16:creationId xmlns:a16="http://schemas.microsoft.com/office/drawing/2014/main" id="{D803697A-BD6E-7C47-A113-1D8A5558396F}"/>
              </a:ext>
            </a:extLst>
          </p:cNvPr>
          <p:cNvSpPr>
            <a:spLocks noGrp="1"/>
          </p:cNvSpPr>
          <p:nvPr>
            <p:ph type="pic" sz="quarter" idx="15"/>
          </p:nvPr>
        </p:nvSpPr>
        <p:spPr>
          <a:xfrm>
            <a:off x="8093097" y="1052982"/>
            <a:ext cx="1938972" cy="1709489"/>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18" name="Freeform: Shape 20">
            <a:extLst>
              <a:ext uri="{FF2B5EF4-FFF2-40B4-BE49-F238E27FC236}">
                <a16:creationId xmlns:a16="http://schemas.microsoft.com/office/drawing/2014/main" id="{9A67A7E7-FAE6-C54E-9831-2D932B83BAF0}"/>
              </a:ext>
            </a:extLst>
          </p:cNvPr>
          <p:cNvSpPr>
            <a:spLocks noGrp="1"/>
          </p:cNvSpPr>
          <p:nvPr>
            <p:ph type="pic" sz="quarter" idx="16"/>
          </p:nvPr>
        </p:nvSpPr>
        <p:spPr>
          <a:xfrm>
            <a:off x="5044851" y="3755542"/>
            <a:ext cx="1938972" cy="1709489"/>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19" name="Freeform: Shape 20">
            <a:extLst>
              <a:ext uri="{FF2B5EF4-FFF2-40B4-BE49-F238E27FC236}">
                <a16:creationId xmlns:a16="http://schemas.microsoft.com/office/drawing/2014/main" id="{89399A05-083D-9F47-A290-C2B1DEA5073C}"/>
              </a:ext>
            </a:extLst>
          </p:cNvPr>
          <p:cNvSpPr>
            <a:spLocks noGrp="1"/>
          </p:cNvSpPr>
          <p:nvPr>
            <p:ph type="pic" sz="quarter" idx="17"/>
          </p:nvPr>
        </p:nvSpPr>
        <p:spPr>
          <a:xfrm>
            <a:off x="8093097" y="3755542"/>
            <a:ext cx="1938972" cy="1709489"/>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24" name="Text Placeholder 22">
            <a:extLst>
              <a:ext uri="{FF2B5EF4-FFF2-40B4-BE49-F238E27FC236}">
                <a16:creationId xmlns:a16="http://schemas.microsoft.com/office/drawing/2014/main" id="{AA9694DA-9DF9-3F4E-916E-143E0BFEF7AD}"/>
              </a:ext>
            </a:extLst>
          </p:cNvPr>
          <p:cNvSpPr>
            <a:spLocks noGrp="1"/>
          </p:cNvSpPr>
          <p:nvPr>
            <p:ph type="body" sz="quarter" idx="18" hasCustomPrompt="1"/>
          </p:nvPr>
        </p:nvSpPr>
        <p:spPr>
          <a:xfrm>
            <a:off x="5044851" y="2901949"/>
            <a:ext cx="2022699" cy="527051"/>
          </a:xfrm>
        </p:spPr>
        <p:txBody>
          <a:bodyPr/>
          <a:lstStyle>
            <a:lvl1pPr algn="l">
              <a:lnSpc>
                <a:spcPct val="100000"/>
              </a:lnSpc>
              <a:defRPr lang="lv-LV" sz="1400" kern="1200">
                <a:solidFill>
                  <a:schemeClr val="tx1"/>
                </a:solidFill>
                <a:latin typeface="+mn-lt"/>
                <a:ea typeface="+mn-ea"/>
                <a:cs typeface="+mn-cs"/>
              </a:defRPr>
            </a:lvl1pPr>
          </a:lstStyle>
          <a:p>
            <a:r>
              <a:rPr lang="lv-LV" sz="1400">
                <a:solidFill>
                  <a:schemeClr val="accent1"/>
                </a:solidFill>
              </a:rPr>
              <a:t>1. </a:t>
            </a:r>
            <a:r>
              <a:rPr lang="lv-LV" sz="1400"/>
              <a:t>Piemērs mazais virsraksts, īss apraksts,</a:t>
            </a:r>
          </a:p>
          <a:p>
            <a:endParaRPr lang="lv-LV" sz="1400"/>
          </a:p>
        </p:txBody>
      </p:sp>
      <p:sp>
        <p:nvSpPr>
          <p:cNvPr id="26" name="Text Placeholder 22">
            <a:extLst>
              <a:ext uri="{FF2B5EF4-FFF2-40B4-BE49-F238E27FC236}">
                <a16:creationId xmlns:a16="http://schemas.microsoft.com/office/drawing/2014/main" id="{8602CC93-3D0E-EF4E-B47F-E2F61D298E1A}"/>
              </a:ext>
            </a:extLst>
          </p:cNvPr>
          <p:cNvSpPr>
            <a:spLocks noGrp="1"/>
          </p:cNvSpPr>
          <p:nvPr>
            <p:ph type="body" sz="quarter" idx="19" hasCustomPrompt="1"/>
          </p:nvPr>
        </p:nvSpPr>
        <p:spPr>
          <a:xfrm>
            <a:off x="8082691" y="2901949"/>
            <a:ext cx="2022699" cy="527051"/>
          </a:xfrm>
        </p:spPr>
        <p:txBody>
          <a:bodyPr/>
          <a:lstStyle>
            <a:lvl1pPr algn="l">
              <a:lnSpc>
                <a:spcPct val="100000"/>
              </a:lnSpc>
              <a:defRPr lang="lv-LV" sz="1400" kern="1200">
                <a:solidFill>
                  <a:schemeClr val="tx1"/>
                </a:solidFill>
                <a:latin typeface="+mn-lt"/>
                <a:ea typeface="+mn-ea"/>
                <a:cs typeface="+mn-cs"/>
              </a:defRPr>
            </a:lvl1pPr>
          </a:lstStyle>
          <a:p>
            <a:r>
              <a:rPr lang="lv-LV" sz="1400">
                <a:solidFill>
                  <a:schemeClr val="accent1"/>
                </a:solidFill>
              </a:rPr>
              <a:t>2. </a:t>
            </a:r>
            <a:r>
              <a:rPr lang="lv-LV" sz="1400"/>
              <a:t>Piemērs mazais virsraksts, īss apraksts,</a:t>
            </a:r>
          </a:p>
          <a:p>
            <a:endParaRPr lang="lv-LV" sz="1400"/>
          </a:p>
        </p:txBody>
      </p:sp>
      <p:sp>
        <p:nvSpPr>
          <p:cNvPr id="29" name="Text Placeholder 22">
            <a:extLst>
              <a:ext uri="{FF2B5EF4-FFF2-40B4-BE49-F238E27FC236}">
                <a16:creationId xmlns:a16="http://schemas.microsoft.com/office/drawing/2014/main" id="{3EDD480B-82CF-7545-ABCF-2C452D39E203}"/>
              </a:ext>
            </a:extLst>
          </p:cNvPr>
          <p:cNvSpPr>
            <a:spLocks noGrp="1"/>
          </p:cNvSpPr>
          <p:nvPr>
            <p:ph type="body" sz="quarter" idx="20" hasCustomPrompt="1"/>
          </p:nvPr>
        </p:nvSpPr>
        <p:spPr>
          <a:xfrm>
            <a:off x="5044851" y="5634989"/>
            <a:ext cx="2022699" cy="820738"/>
          </a:xfrm>
        </p:spPr>
        <p:txBody>
          <a:bodyPr/>
          <a:lstStyle>
            <a:lvl1pPr algn="l">
              <a:lnSpc>
                <a:spcPct val="100000"/>
              </a:lnSpc>
              <a:defRPr lang="lv-LV" sz="1400" kern="1200">
                <a:solidFill>
                  <a:schemeClr val="tx1"/>
                </a:solidFill>
                <a:latin typeface="+mn-lt"/>
                <a:ea typeface="+mn-ea"/>
                <a:cs typeface="+mn-cs"/>
              </a:defRPr>
            </a:lvl1pPr>
          </a:lstStyle>
          <a:p>
            <a:r>
              <a:rPr lang="lv-LV" sz="1400">
                <a:solidFill>
                  <a:schemeClr val="accent1"/>
                </a:solidFill>
              </a:rPr>
              <a:t>3. </a:t>
            </a:r>
            <a:r>
              <a:rPr lang="lv-LV" sz="1400"/>
              <a:t>Piemērs mazais virsraksts, īss apraksts,</a:t>
            </a:r>
          </a:p>
          <a:p>
            <a:endParaRPr lang="lv-LV" sz="1400"/>
          </a:p>
        </p:txBody>
      </p:sp>
      <p:sp>
        <p:nvSpPr>
          <p:cNvPr id="30" name="Text Placeholder 22">
            <a:extLst>
              <a:ext uri="{FF2B5EF4-FFF2-40B4-BE49-F238E27FC236}">
                <a16:creationId xmlns:a16="http://schemas.microsoft.com/office/drawing/2014/main" id="{D55FCD26-6402-B748-896A-DD1C97FA2C3A}"/>
              </a:ext>
            </a:extLst>
          </p:cNvPr>
          <p:cNvSpPr>
            <a:spLocks noGrp="1"/>
          </p:cNvSpPr>
          <p:nvPr>
            <p:ph type="body" sz="quarter" idx="21" hasCustomPrompt="1"/>
          </p:nvPr>
        </p:nvSpPr>
        <p:spPr>
          <a:xfrm>
            <a:off x="8082691" y="5634989"/>
            <a:ext cx="2022699" cy="820738"/>
          </a:xfrm>
        </p:spPr>
        <p:txBody>
          <a:bodyPr/>
          <a:lstStyle>
            <a:lvl1pPr algn="l">
              <a:lnSpc>
                <a:spcPct val="100000"/>
              </a:lnSpc>
              <a:defRPr lang="lv-LV" sz="1400" kern="1200">
                <a:solidFill>
                  <a:schemeClr val="tx1"/>
                </a:solidFill>
                <a:latin typeface="+mn-lt"/>
                <a:ea typeface="+mn-ea"/>
                <a:cs typeface="+mn-cs"/>
              </a:defRPr>
            </a:lvl1pPr>
          </a:lstStyle>
          <a:p>
            <a:r>
              <a:rPr lang="lv-LV" sz="1400">
                <a:solidFill>
                  <a:schemeClr val="accent1"/>
                </a:solidFill>
              </a:rPr>
              <a:t>4. </a:t>
            </a:r>
            <a:r>
              <a:rPr lang="lv-LV" sz="1400"/>
              <a:t>Piemērs mazais virsraksts, īss apraksts,</a:t>
            </a:r>
          </a:p>
          <a:p>
            <a:endParaRPr lang="lv-LV" sz="1400"/>
          </a:p>
        </p:txBody>
      </p:sp>
    </p:spTree>
    <p:extLst>
      <p:ext uri="{BB962C8B-B14F-4D97-AF65-F5344CB8AC3E}">
        <p14:creationId xmlns:p14="http://schemas.microsoft.com/office/powerpoint/2010/main" val="1022470773"/>
      </p:ext>
    </p:extLst>
  </p:cSld>
  <p:clrMapOvr>
    <a:masterClrMapping/>
  </p:clrMapOvr>
  <p:extLst>
    <p:ext uri="{DCECCB84-F9BA-43D5-87BE-67443E8EF086}">
      <p15:sldGuideLst xmlns:p15="http://schemas.microsoft.com/office/powerpoint/2012/main">
        <p15:guide id="2" pos="32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mats3">
    <p:bg>
      <p:bgPr>
        <a:solidFill>
          <a:schemeClr val="bg1">
            <a:alpha val="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B16AAD-71EA-5D41-88CC-DD98338915E7}"/>
              </a:ext>
            </a:extLst>
          </p:cNvPr>
          <p:cNvSpPr/>
          <p:nvPr/>
        </p:nvSpPr>
        <p:spPr>
          <a:xfrm>
            <a:off x="0" y="0"/>
            <a:ext cx="22758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Content Placeholder 2">
            <a:extLst>
              <a:ext uri="{FF2B5EF4-FFF2-40B4-BE49-F238E27FC236}">
                <a16:creationId xmlns:a16="http://schemas.microsoft.com/office/drawing/2014/main" id="{920FA6E0-1EDB-3949-8AE1-42D7DBD0FBFA}"/>
              </a:ext>
            </a:extLst>
          </p:cNvPr>
          <p:cNvSpPr>
            <a:spLocks noGrp="1"/>
          </p:cNvSpPr>
          <p:nvPr>
            <p:ph idx="1"/>
          </p:nvPr>
        </p:nvSpPr>
        <p:spPr>
          <a:xfrm>
            <a:off x="3035300" y="2276475"/>
            <a:ext cx="8137525" cy="1615699"/>
          </a:xfrm>
        </p:spPr>
        <p:txBody>
          <a:bodyPr tIns="0">
            <a:spAutoFit/>
          </a:bodyPr>
          <a:lstStyle>
            <a:lvl1pPr algn="just">
              <a:lnSpc>
                <a:spcPts val="2500"/>
              </a:lnSpc>
              <a:spcBef>
                <a:spcPts val="0"/>
              </a:spcBef>
              <a:defRPr sz="1600"/>
            </a:lvl1pPr>
            <a:lvl2pPr algn="just">
              <a:lnSpc>
                <a:spcPts val="2500"/>
              </a:lnSpc>
              <a:spcBef>
                <a:spcPts val="0"/>
              </a:spcBef>
              <a:defRPr sz="1600"/>
            </a:lvl2pPr>
            <a:lvl3pPr algn="just">
              <a:lnSpc>
                <a:spcPts val="2500"/>
              </a:lnSpc>
              <a:spcBef>
                <a:spcPts val="0"/>
              </a:spcBef>
              <a:defRPr sz="1600"/>
            </a:lvl3pPr>
            <a:lvl4pPr algn="just">
              <a:lnSpc>
                <a:spcPts val="2500"/>
              </a:lnSpc>
              <a:spcBef>
                <a:spcPts val="0"/>
              </a:spcBef>
              <a:defRPr sz="1600"/>
            </a:lvl4pPr>
            <a:lvl5pPr algn="just">
              <a:lnSpc>
                <a:spcPts val="25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7EE0B8A9-EDC5-444D-8B31-8D1ED6C8962F}"/>
              </a:ext>
            </a:extLst>
          </p:cNvPr>
          <p:cNvSpPr>
            <a:spLocks noGrp="1"/>
          </p:cNvSpPr>
          <p:nvPr>
            <p:ph type="body" sz="quarter" idx="10" hasCustomPrompt="1"/>
          </p:nvPr>
        </p:nvSpPr>
        <p:spPr>
          <a:xfrm>
            <a:off x="3035300" y="1375584"/>
            <a:ext cx="8137525" cy="287130"/>
          </a:xfrm>
        </p:spPr>
        <p:txBody>
          <a:bodyPr bIns="0">
            <a:spAutoFit/>
          </a:bodyPr>
          <a:lstStyle>
            <a:lvl1pPr>
              <a:defRPr>
                <a:solidFill>
                  <a:schemeClr val="tx2"/>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lv-LV" dirty="0"/>
              <a:t>Apakšvirsraksts</a:t>
            </a:r>
          </a:p>
        </p:txBody>
      </p:sp>
      <p:sp>
        <p:nvSpPr>
          <p:cNvPr id="6" name="Title Placeholder 1">
            <a:extLst>
              <a:ext uri="{FF2B5EF4-FFF2-40B4-BE49-F238E27FC236}">
                <a16:creationId xmlns:a16="http://schemas.microsoft.com/office/drawing/2014/main" id="{16F6113B-3377-8F43-9FDF-34A3C55F8107}"/>
              </a:ext>
            </a:extLst>
          </p:cNvPr>
          <p:cNvSpPr>
            <a:spLocks noGrp="1"/>
          </p:cNvSpPr>
          <p:nvPr>
            <p:ph type="title"/>
          </p:nvPr>
        </p:nvSpPr>
        <p:spPr>
          <a:xfrm>
            <a:off x="3035300" y="1044788"/>
            <a:ext cx="8137525" cy="369332"/>
          </a:xfrm>
          <a:prstGeom prst="rect">
            <a:avLst/>
          </a:prstGeom>
        </p:spPr>
        <p:txBody>
          <a:bodyPr vert="horz" wrap="square" lIns="0" tIns="45720" rIns="91440" bIns="45720" rtlCol="0" anchor="t" anchorCtr="0">
            <a:spAutoFit/>
          </a:bodyPr>
          <a:lstStyle/>
          <a:p>
            <a:r>
              <a:rPr lang="en-US"/>
              <a:t>Click to edit Master title style</a:t>
            </a:r>
            <a:endParaRPr lang="en-US" dirty="0"/>
          </a:p>
        </p:txBody>
      </p:sp>
      <p:pic>
        <p:nvPicPr>
          <p:cNvPr id="8" name="Graphic 7">
            <a:extLst>
              <a:ext uri="{FF2B5EF4-FFF2-40B4-BE49-F238E27FC236}">
                <a16:creationId xmlns:a16="http://schemas.microsoft.com/office/drawing/2014/main" id="{E5E25CBE-67D0-CB42-B577-D7B2FCC39A6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000" r="83258"/>
          <a:stretch/>
        </p:blipFill>
        <p:spPr>
          <a:xfrm>
            <a:off x="0" y="0"/>
            <a:ext cx="1919288" cy="6858000"/>
          </a:xfrm>
          <a:prstGeom prst="rect">
            <a:avLst/>
          </a:prstGeom>
        </p:spPr>
      </p:pic>
    </p:spTree>
    <p:extLst>
      <p:ext uri="{BB962C8B-B14F-4D97-AF65-F5344CB8AC3E}">
        <p14:creationId xmlns:p14="http://schemas.microsoft.com/office/powerpoint/2010/main" val="1127742227"/>
      </p:ext>
    </p:extLst>
  </p:cSld>
  <p:clrMapOvr>
    <a:masterClrMapping/>
  </p:clrMapOvr>
  <p:extLst>
    <p:ext uri="{DCECCB84-F9BA-43D5-87BE-67443E8EF086}">
      <p15:sldGuideLst xmlns:p15="http://schemas.microsoft.com/office/powerpoint/2012/main">
        <p15:guide id="2" pos="32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mats1">
    <p:spTree>
      <p:nvGrpSpPr>
        <p:cNvPr id="1" name=""/>
        <p:cNvGrpSpPr/>
        <p:nvPr/>
      </p:nvGrpSpPr>
      <p:grpSpPr>
        <a:xfrm>
          <a:off x="0" y="0"/>
          <a:ext cx="0" cy="0"/>
          <a:chOff x="0" y="0"/>
          <a:chExt cx="0" cy="0"/>
        </a:xfrm>
      </p:grpSpPr>
      <p:sp>
        <p:nvSpPr>
          <p:cNvPr id="2" name="Title 1"/>
          <p:cNvSpPr>
            <a:spLocks noGrp="1"/>
          </p:cNvSpPr>
          <p:nvPr>
            <p:ph type="title"/>
          </p:nvPr>
        </p:nvSpPr>
        <p:spPr/>
        <p:txBody>
          <a:bodyPr rIns="0">
            <a:spAutoFit/>
          </a:bodyPr>
          <a:lstStyle>
            <a:lvl1pPr>
              <a:defRPr>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tIns="0">
            <a:spAutoFit/>
          </a:bodyPr>
          <a:lstStyle>
            <a:lvl1pPr algn="just">
              <a:lnSpc>
                <a:spcPts val="2500"/>
              </a:lnSpc>
              <a:spcBef>
                <a:spcPts val="0"/>
              </a:spcBef>
              <a:defRPr sz="1600"/>
            </a:lvl1pPr>
            <a:lvl2pPr algn="just">
              <a:lnSpc>
                <a:spcPts val="2500"/>
              </a:lnSpc>
              <a:spcBef>
                <a:spcPts val="0"/>
              </a:spcBef>
              <a:defRPr sz="1600"/>
            </a:lvl2pPr>
            <a:lvl3pPr algn="just">
              <a:lnSpc>
                <a:spcPts val="2500"/>
              </a:lnSpc>
              <a:spcBef>
                <a:spcPts val="0"/>
              </a:spcBef>
              <a:defRPr sz="1600"/>
            </a:lvl3pPr>
            <a:lvl4pPr algn="just">
              <a:lnSpc>
                <a:spcPts val="2500"/>
              </a:lnSpc>
              <a:spcBef>
                <a:spcPts val="0"/>
              </a:spcBef>
              <a:defRPr sz="1600"/>
            </a:lvl4pPr>
            <a:lvl5pPr algn="just">
              <a:lnSpc>
                <a:spcPts val="25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63F99E1-67EE-448C-AFB2-1F9E93364E81}"/>
              </a:ext>
            </a:extLst>
          </p:cNvPr>
          <p:cNvSpPr>
            <a:spLocks noGrp="1"/>
          </p:cNvSpPr>
          <p:nvPr>
            <p:ph type="body" sz="quarter" idx="10" hasCustomPrompt="1"/>
          </p:nvPr>
        </p:nvSpPr>
        <p:spPr>
          <a:xfrm>
            <a:off x="3035300" y="1375584"/>
            <a:ext cx="8137525" cy="287130"/>
          </a:xfrm>
        </p:spPr>
        <p:txBody>
          <a:bodyPr bIns="0">
            <a:spAutoFit/>
          </a:bodyPr>
          <a:lstStyle>
            <a:lvl1pPr>
              <a:defRPr>
                <a:solidFill>
                  <a:schemeClr val="tx2"/>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lv-LV" dirty="0"/>
              <a:t>Apakšvirsraksts</a:t>
            </a:r>
          </a:p>
        </p:txBody>
      </p:sp>
    </p:spTree>
    <p:extLst>
      <p:ext uri="{BB962C8B-B14F-4D97-AF65-F5344CB8AC3E}">
        <p14:creationId xmlns:p14="http://schemas.microsoft.com/office/powerpoint/2010/main" val="333548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mats1 + 4 bildes">
    <p:spTree>
      <p:nvGrpSpPr>
        <p:cNvPr id="1" name=""/>
        <p:cNvGrpSpPr/>
        <p:nvPr/>
      </p:nvGrpSpPr>
      <p:grpSpPr>
        <a:xfrm>
          <a:off x="0" y="0"/>
          <a:ext cx="0" cy="0"/>
          <a:chOff x="0" y="0"/>
          <a:chExt cx="0" cy="0"/>
        </a:xfrm>
      </p:grpSpPr>
      <p:sp>
        <p:nvSpPr>
          <p:cNvPr id="2" name="Title 1"/>
          <p:cNvSpPr>
            <a:spLocks noGrp="1"/>
          </p:cNvSpPr>
          <p:nvPr>
            <p:ph type="title"/>
          </p:nvPr>
        </p:nvSpPr>
        <p:spPr/>
        <p:txBody>
          <a:bodyPr rIns="0">
            <a:spAutoFit/>
          </a:bodyPr>
          <a:lstStyle>
            <a:lvl1pPr>
              <a:defRPr>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035300" y="3844739"/>
            <a:ext cx="8137525" cy="1366208"/>
          </a:xfrm>
        </p:spPr>
        <p:txBody>
          <a:bodyPr tIns="0">
            <a:spAutoFit/>
          </a:bodyPr>
          <a:lstStyle>
            <a:lvl1pPr algn="just">
              <a:lnSpc>
                <a:spcPts val="2100"/>
              </a:lnSpc>
              <a:spcBef>
                <a:spcPts val="0"/>
              </a:spcBef>
              <a:defRPr sz="1400"/>
            </a:lvl1pPr>
            <a:lvl2pPr algn="just">
              <a:lnSpc>
                <a:spcPts val="2100"/>
              </a:lnSpc>
              <a:spcBef>
                <a:spcPts val="0"/>
              </a:spcBef>
              <a:defRPr sz="1400"/>
            </a:lvl2pPr>
            <a:lvl3pPr algn="just">
              <a:lnSpc>
                <a:spcPts val="2100"/>
              </a:lnSpc>
              <a:spcBef>
                <a:spcPts val="0"/>
              </a:spcBef>
              <a:defRPr sz="1400"/>
            </a:lvl3pPr>
            <a:lvl4pPr algn="just">
              <a:lnSpc>
                <a:spcPts val="2100"/>
              </a:lnSpc>
              <a:spcBef>
                <a:spcPts val="0"/>
              </a:spcBef>
              <a:defRPr sz="1400"/>
            </a:lvl4pPr>
            <a:lvl5pPr algn="just">
              <a:lnSpc>
                <a:spcPts val="21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63F99E1-67EE-448C-AFB2-1F9E93364E81}"/>
              </a:ext>
            </a:extLst>
          </p:cNvPr>
          <p:cNvSpPr>
            <a:spLocks noGrp="1"/>
          </p:cNvSpPr>
          <p:nvPr>
            <p:ph type="body" sz="quarter" idx="10" hasCustomPrompt="1"/>
          </p:nvPr>
        </p:nvSpPr>
        <p:spPr>
          <a:xfrm>
            <a:off x="3035300" y="1375584"/>
            <a:ext cx="8137525" cy="287130"/>
          </a:xfrm>
        </p:spPr>
        <p:txBody>
          <a:bodyPr bIns="0">
            <a:spAutoFit/>
          </a:bodyPr>
          <a:lstStyle>
            <a:lvl1pPr>
              <a:defRPr>
                <a:solidFill>
                  <a:schemeClr val="tx2"/>
                </a:solidFill>
              </a:defRPr>
            </a:lvl1pPr>
            <a:lvl2pPr>
              <a:defRPr>
                <a:solidFill>
                  <a:schemeClr val="bg1">
                    <a:lumMod val="6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lv-LV" dirty="0"/>
              <a:t>Apakšvirsraksts</a:t>
            </a:r>
          </a:p>
        </p:txBody>
      </p:sp>
      <p:sp>
        <p:nvSpPr>
          <p:cNvPr id="19" name="Freeform: Shape 27">
            <a:extLst>
              <a:ext uri="{FF2B5EF4-FFF2-40B4-BE49-F238E27FC236}">
                <a16:creationId xmlns:a16="http://schemas.microsoft.com/office/drawing/2014/main" id="{A8277F26-BC5E-FF41-AB7D-AA534F1EDB4A}"/>
              </a:ext>
            </a:extLst>
          </p:cNvPr>
          <p:cNvSpPr>
            <a:spLocks noGrp="1"/>
          </p:cNvSpPr>
          <p:nvPr>
            <p:ph type="pic" sz="quarter" idx="18"/>
          </p:nvPr>
        </p:nvSpPr>
        <p:spPr>
          <a:xfrm>
            <a:off x="3035300" y="1862557"/>
            <a:ext cx="1305175" cy="1150704"/>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20" name="Freeform: Shape 27">
            <a:extLst>
              <a:ext uri="{FF2B5EF4-FFF2-40B4-BE49-F238E27FC236}">
                <a16:creationId xmlns:a16="http://schemas.microsoft.com/office/drawing/2014/main" id="{735E5761-5AC4-6145-AD59-68FE8E3414AF}"/>
              </a:ext>
            </a:extLst>
          </p:cNvPr>
          <p:cNvSpPr>
            <a:spLocks noGrp="1"/>
          </p:cNvSpPr>
          <p:nvPr>
            <p:ph type="pic" sz="quarter" idx="19"/>
          </p:nvPr>
        </p:nvSpPr>
        <p:spPr>
          <a:xfrm>
            <a:off x="5067300" y="1862557"/>
            <a:ext cx="1305175" cy="1150704"/>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21" name="Freeform: Shape 27">
            <a:extLst>
              <a:ext uri="{FF2B5EF4-FFF2-40B4-BE49-F238E27FC236}">
                <a16:creationId xmlns:a16="http://schemas.microsoft.com/office/drawing/2014/main" id="{22FCBB5E-BA02-A84C-B1AF-F422184BC5E3}"/>
              </a:ext>
            </a:extLst>
          </p:cNvPr>
          <p:cNvSpPr>
            <a:spLocks noGrp="1"/>
          </p:cNvSpPr>
          <p:nvPr>
            <p:ph type="pic" sz="quarter" idx="20"/>
          </p:nvPr>
        </p:nvSpPr>
        <p:spPr>
          <a:xfrm>
            <a:off x="7070296" y="1862557"/>
            <a:ext cx="1305175" cy="1150704"/>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22" name="Freeform: Shape 27">
            <a:extLst>
              <a:ext uri="{FF2B5EF4-FFF2-40B4-BE49-F238E27FC236}">
                <a16:creationId xmlns:a16="http://schemas.microsoft.com/office/drawing/2014/main" id="{D6E48B29-E3CF-5849-8B97-DD8AA27EF386}"/>
              </a:ext>
            </a:extLst>
          </p:cNvPr>
          <p:cNvSpPr>
            <a:spLocks noGrp="1"/>
          </p:cNvSpPr>
          <p:nvPr>
            <p:ph type="pic" sz="quarter" idx="21"/>
          </p:nvPr>
        </p:nvSpPr>
        <p:spPr>
          <a:xfrm>
            <a:off x="9073293" y="1877668"/>
            <a:ext cx="1305175" cy="1150704"/>
          </a:xfrm>
          <a:custGeom>
            <a:avLst/>
            <a:gdLst>
              <a:gd name="connsiteX0" fmla="*/ 0 w 2748792"/>
              <a:gd name="connsiteY0" fmla="*/ 0 h 2423465"/>
              <a:gd name="connsiteX1" fmla="*/ 2078226 w 2748792"/>
              <a:gd name="connsiteY1" fmla="*/ 0 h 2423465"/>
              <a:gd name="connsiteX2" fmla="*/ 2748792 w 2748792"/>
              <a:gd name="connsiteY2" fmla="*/ 1124824 h 2423465"/>
              <a:gd name="connsiteX3" fmla="*/ 2099473 w 2748792"/>
              <a:gd name="connsiteY3" fmla="*/ 2423465 h 2423465"/>
              <a:gd name="connsiteX4" fmla="*/ 0 w 2748792"/>
              <a:gd name="connsiteY4" fmla="*/ 2423465 h 242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792" h="2423465">
                <a:moveTo>
                  <a:pt x="0" y="0"/>
                </a:moveTo>
                <a:lnTo>
                  <a:pt x="2078226" y="0"/>
                </a:lnTo>
                <a:lnTo>
                  <a:pt x="2748792" y="1124824"/>
                </a:lnTo>
                <a:lnTo>
                  <a:pt x="2099473" y="2423465"/>
                </a:lnTo>
                <a:lnTo>
                  <a:pt x="0" y="2423465"/>
                </a:lnTo>
                <a:close/>
              </a:path>
            </a:pathLst>
          </a:custGeom>
        </p:spPr>
        <p:txBody>
          <a:bodyPr wrap="square">
            <a:noAutofit/>
          </a:bodyPr>
          <a:lstStyle/>
          <a:p>
            <a:r>
              <a:rPr lang="en-US"/>
              <a:t>Click icon to add picture</a:t>
            </a:r>
            <a:endParaRPr lang="lv-LV"/>
          </a:p>
        </p:txBody>
      </p:sp>
      <p:sp>
        <p:nvSpPr>
          <p:cNvPr id="23" name="Text Placeholder 22">
            <a:extLst>
              <a:ext uri="{FF2B5EF4-FFF2-40B4-BE49-F238E27FC236}">
                <a16:creationId xmlns:a16="http://schemas.microsoft.com/office/drawing/2014/main" id="{052D6DBE-F4AA-1C4D-9BE9-5BD5A035A1C4}"/>
              </a:ext>
            </a:extLst>
          </p:cNvPr>
          <p:cNvSpPr>
            <a:spLocks noGrp="1"/>
          </p:cNvSpPr>
          <p:nvPr>
            <p:ph type="body" sz="quarter" idx="22" hasCustomPrompt="1"/>
          </p:nvPr>
        </p:nvSpPr>
        <p:spPr>
          <a:xfrm>
            <a:off x="3044601" y="3106865"/>
            <a:ext cx="1305175" cy="261610"/>
          </a:xfrm>
        </p:spPr>
        <p:txBody>
          <a:bodyPr/>
          <a:lstStyle>
            <a:lvl1pPr algn="l">
              <a:lnSpc>
                <a:spcPct val="100000"/>
              </a:lnSpc>
              <a:defRPr lang="lv-LV" sz="1400" kern="1200">
                <a:solidFill>
                  <a:schemeClr val="tx1"/>
                </a:solidFill>
                <a:latin typeface="+mn-lt"/>
                <a:ea typeface="+mn-ea"/>
                <a:cs typeface="+mn-cs"/>
              </a:defRPr>
            </a:lvl1pPr>
          </a:lstStyle>
          <a:p>
            <a:r>
              <a:rPr lang="lv-LV" sz="1400">
                <a:solidFill>
                  <a:schemeClr val="accent1"/>
                </a:solidFill>
              </a:rPr>
              <a:t>1. </a:t>
            </a:r>
            <a:r>
              <a:rPr lang="lv-LV" sz="1400"/>
              <a:t>Piemērs</a:t>
            </a:r>
          </a:p>
        </p:txBody>
      </p:sp>
      <p:sp>
        <p:nvSpPr>
          <p:cNvPr id="25" name="Text Placeholder 22">
            <a:extLst>
              <a:ext uri="{FF2B5EF4-FFF2-40B4-BE49-F238E27FC236}">
                <a16:creationId xmlns:a16="http://schemas.microsoft.com/office/drawing/2014/main" id="{463DF721-090B-8143-AE32-7715D4731FD7}"/>
              </a:ext>
            </a:extLst>
          </p:cNvPr>
          <p:cNvSpPr>
            <a:spLocks noGrp="1"/>
          </p:cNvSpPr>
          <p:nvPr>
            <p:ph type="body" sz="quarter" idx="23" hasCustomPrompt="1"/>
          </p:nvPr>
        </p:nvSpPr>
        <p:spPr>
          <a:xfrm>
            <a:off x="5056282" y="3106865"/>
            <a:ext cx="1305176" cy="261610"/>
          </a:xfrm>
        </p:spPr>
        <p:txBody>
          <a:bodyPr/>
          <a:lstStyle>
            <a:lvl1pPr algn="l">
              <a:lnSpc>
                <a:spcPct val="100000"/>
              </a:lnSpc>
              <a:defRPr lang="lv-LV" sz="1400" kern="1200">
                <a:solidFill>
                  <a:schemeClr val="tx1"/>
                </a:solidFill>
                <a:latin typeface="+mn-lt"/>
                <a:ea typeface="+mn-ea"/>
                <a:cs typeface="+mn-cs"/>
              </a:defRPr>
            </a:lvl1pPr>
          </a:lstStyle>
          <a:p>
            <a:r>
              <a:rPr lang="lv-LV" sz="1400">
                <a:solidFill>
                  <a:schemeClr val="accent1"/>
                </a:solidFill>
              </a:rPr>
              <a:t>2. </a:t>
            </a:r>
            <a:r>
              <a:rPr lang="lv-LV" sz="1400"/>
              <a:t>Piemērs</a:t>
            </a:r>
          </a:p>
        </p:txBody>
      </p:sp>
      <p:sp>
        <p:nvSpPr>
          <p:cNvPr id="26" name="Text Placeholder 22">
            <a:extLst>
              <a:ext uri="{FF2B5EF4-FFF2-40B4-BE49-F238E27FC236}">
                <a16:creationId xmlns:a16="http://schemas.microsoft.com/office/drawing/2014/main" id="{DDDF04A5-FBF9-3446-BEF0-671182DB18AE}"/>
              </a:ext>
            </a:extLst>
          </p:cNvPr>
          <p:cNvSpPr>
            <a:spLocks noGrp="1"/>
          </p:cNvSpPr>
          <p:nvPr>
            <p:ph type="body" sz="quarter" idx="24" hasCustomPrompt="1"/>
          </p:nvPr>
        </p:nvSpPr>
        <p:spPr>
          <a:xfrm>
            <a:off x="7099300" y="3106865"/>
            <a:ext cx="1305588" cy="261610"/>
          </a:xfrm>
        </p:spPr>
        <p:txBody>
          <a:bodyPr/>
          <a:lstStyle>
            <a:lvl1pPr algn="l">
              <a:lnSpc>
                <a:spcPct val="100000"/>
              </a:lnSpc>
              <a:defRPr lang="lv-LV" sz="1400" kern="1200">
                <a:solidFill>
                  <a:schemeClr val="tx1"/>
                </a:solidFill>
                <a:latin typeface="+mn-lt"/>
                <a:ea typeface="+mn-ea"/>
                <a:cs typeface="+mn-cs"/>
              </a:defRPr>
            </a:lvl1pPr>
          </a:lstStyle>
          <a:p>
            <a:r>
              <a:rPr lang="lv-LV" sz="1400">
                <a:solidFill>
                  <a:schemeClr val="accent1"/>
                </a:solidFill>
              </a:rPr>
              <a:t>3. </a:t>
            </a:r>
            <a:r>
              <a:rPr lang="lv-LV" sz="1400"/>
              <a:t>Piemērs</a:t>
            </a:r>
          </a:p>
        </p:txBody>
      </p:sp>
      <p:sp>
        <p:nvSpPr>
          <p:cNvPr id="27" name="Text Placeholder 22">
            <a:extLst>
              <a:ext uri="{FF2B5EF4-FFF2-40B4-BE49-F238E27FC236}">
                <a16:creationId xmlns:a16="http://schemas.microsoft.com/office/drawing/2014/main" id="{71247B48-D928-134B-8D61-85DA0E152E58}"/>
              </a:ext>
            </a:extLst>
          </p:cNvPr>
          <p:cNvSpPr>
            <a:spLocks noGrp="1"/>
          </p:cNvSpPr>
          <p:nvPr>
            <p:ph type="body" sz="quarter" idx="25" hasCustomPrompt="1"/>
          </p:nvPr>
        </p:nvSpPr>
        <p:spPr>
          <a:xfrm>
            <a:off x="9090660" y="3106865"/>
            <a:ext cx="1305588" cy="261610"/>
          </a:xfrm>
        </p:spPr>
        <p:txBody>
          <a:bodyPr/>
          <a:lstStyle>
            <a:lvl1pPr algn="l">
              <a:lnSpc>
                <a:spcPct val="100000"/>
              </a:lnSpc>
              <a:defRPr lang="lv-LV" sz="1400" kern="1200">
                <a:solidFill>
                  <a:schemeClr val="tx1"/>
                </a:solidFill>
                <a:latin typeface="+mn-lt"/>
                <a:ea typeface="+mn-ea"/>
                <a:cs typeface="+mn-cs"/>
              </a:defRPr>
            </a:lvl1pPr>
          </a:lstStyle>
          <a:p>
            <a:r>
              <a:rPr lang="lv-LV" sz="1400">
                <a:solidFill>
                  <a:schemeClr val="accent1"/>
                </a:solidFill>
              </a:rPr>
              <a:t>4. </a:t>
            </a:r>
            <a:r>
              <a:rPr lang="lv-LV" sz="1400"/>
              <a:t>Piemērs</a:t>
            </a:r>
          </a:p>
        </p:txBody>
      </p:sp>
    </p:spTree>
    <p:extLst>
      <p:ext uri="{BB962C8B-B14F-4D97-AF65-F5344CB8AC3E}">
        <p14:creationId xmlns:p14="http://schemas.microsoft.com/office/powerpoint/2010/main" val="258462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5300" y="1044788"/>
            <a:ext cx="8137525" cy="369332"/>
          </a:xfrm>
          <a:prstGeom prst="rect">
            <a:avLst/>
          </a:prstGeom>
        </p:spPr>
        <p:txBody>
          <a:bodyPr vert="horz" wrap="square" lIns="0" tIns="45720" rIns="9144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035300" y="2276475"/>
            <a:ext cx="8137525" cy="1615699"/>
          </a:xfrm>
          <a:prstGeom prst="rect">
            <a:avLst/>
          </a:prstGeom>
        </p:spPr>
        <p:txBody>
          <a:bodyPr vert="horz" lIns="0" tIns="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63CF41EB-4CA6-4424-933A-88BD75326980}"/>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992958" y="6205102"/>
            <a:ext cx="877166" cy="369333"/>
          </a:xfrm>
          <a:prstGeom prst="rect">
            <a:avLst/>
          </a:prstGeom>
        </p:spPr>
      </p:pic>
      <p:pic>
        <p:nvPicPr>
          <p:cNvPr id="16" name="Graphic 15">
            <a:extLst>
              <a:ext uri="{FF2B5EF4-FFF2-40B4-BE49-F238E27FC236}">
                <a16:creationId xmlns:a16="http://schemas.microsoft.com/office/drawing/2014/main" id="{5FFAC559-82C6-45E8-9608-F8C4CFD6E2F3}"/>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0" y="0"/>
            <a:ext cx="1917700" cy="6858000"/>
          </a:xfrm>
          <a:prstGeom prst="rect">
            <a:avLst/>
          </a:prstGeom>
        </p:spPr>
      </p:pic>
    </p:spTree>
    <p:extLst>
      <p:ext uri="{BB962C8B-B14F-4D97-AF65-F5344CB8AC3E}">
        <p14:creationId xmlns:p14="http://schemas.microsoft.com/office/powerpoint/2010/main" val="1862260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2000" b="1" i="0" kern="1200">
          <a:solidFill>
            <a:schemeClr val="accent2"/>
          </a:solidFill>
          <a:latin typeface="+mn-lt"/>
          <a:ea typeface="+mj-ea"/>
          <a:cs typeface="Arial Black" panose="020B0604020202020204" pitchFamily="34" charset="0"/>
        </a:defRPr>
      </a:lvl1pPr>
    </p:titleStyle>
    <p:bodyStyle>
      <a:lvl1pPr marL="285750" indent="-285750" algn="just" defTabSz="914400" rtl="0" eaLnBrk="1" latinLnBrk="0" hangingPunct="1">
        <a:lnSpc>
          <a:spcPts val="2500"/>
        </a:lnSpc>
        <a:spcBef>
          <a:spcPts val="100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1pPr>
      <a:lvl2pPr marL="742950" indent="-285750" algn="just" defTabSz="914400" rtl="0" eaLnBrk="1" latinLnBrk="0" hangingPunct="1">
        <a:lnSpc>
          <a:spcPts val="2500"/>
        </a:lnSpc>
        <a:spcBef>
          <a:spcPts val="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2pPr>
      <a:lvl3pPr marL="1200150" indent="-285750" algn="just" defTabSz="914400" rtl="0" eaLnBrk="1" latinLnBrk="0" hangingPunct="1">
        <a:lnSpc>
          <a:spcPts val="2500"/>
        </a:lnSpc>
        <a:spcBef>
          <a:spcPts val="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3pPr>
      <a:lvl4pPr marL="1657350" indent="-285750" algn="just" defTabSz="914400" rtl="0" eaLnBrk="1" latinLnBrk="0" hangingPunct="1">
        <a:lnSpc>
          <a:spcPts val="2500"/>
        </a:lnSpc>
        <a:spcBef>
          <a:spcPts val="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4pPr>
      <a:lvl5pPr marL="2114550" indent="-285750" algn="just" defTabSz="914400" rtl="0" eaLnBrk="1" latinLnBrk="0" hangingPunct="1">
        <a:lnSpc>
          <a:spcPts val="2500"/>
        </a:lnSpc>
        <a:spcBef>
          <a:spcPts val="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9">
          <p15:clr>
            <a:srgbClr val="F26B43"/>
          </p15:clr>
        </p15:guide>
        <p15:guide id="2" pos="7038">
          <p15:clr>
            <a:srgbClr val="F26B43"/>
          </p15:clr>
        </p15:guide>
        <p15:guide id="3" pos="1912">
          <p15:clr>
            <a:srgbClr val="F26B43"/>
          </p15:clr>
        </p15:guide>
        <p15:guide id="4" pos="2547">
          <p15:clr>
            <a:srgbClr val="F26B43"/>
          </p15:clr>
        </p15:guide>
        <p15:guide id="5" pos="3182">
          <p15:clr>
            <a:srgbClr val="F26B43"/>
          </p15:clr>
        </p15:guide>
        <p15:guide id="6" pos="3840">
          <p15:clr>
            <a:srgbClr val="F26B43"/>
          </p15:clr>
        </p15:guide>
        <p15:guide id="7" pos="4452">
          <p15:clr>
            <a:srgbClr val="F26B43"/>
          </p15:clr>
        </p15:guide>
        <p15:guide id="8" pos="5087">
          <p15:clr>
            <a:srgbClr val="F26B43"/>
          </p15:clr>
        </p15:guide>
        <p15:guide id="9" pos="5722">
          <p15:clr>
            <a:srgbClr val="F26B43"/>
          </p15:clr>
        </p15:guide>
        <p15:guide id="10" pos="6357">
          <p15:clr>
            <a:srgbClr val="F26B43"/>
          </p15:clr>
        </p15:guide>
        <p15:guide id="11" orient="horz" pos="663">
          <p15:clr>
            <a:srgbClr val="F26B43"/>
          </p15:clr>
        </p15:guide>
        <p15:guide id="12" orient="horz" pos="1434">
          <p15:clr>
            <a:srgbClr val="F26B43"/>
          </p15:clr>
        </p15:guide>
        <p15:guide id="13" orient="horz" pos="80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ai.latak.gov.lv/index.php?option=com_institucijas&amp;view=pdf&amp;id=12842&amp;apl=64372&amp;Itemid=151&amp;lang=lv"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ai.latak.gov.lv/index.php?option=com_institucijas&amp;view=pdf&amp;id=12915&amp;apl=64410&amp;Itemid=151&amp;lang=lv"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adalestikls.lv/lv/elektrostacijas-pieslegsana"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sadalestikls.lv/lv/elektroenergijas-kvalitates-merijumi" TargetMode="External"/><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0.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DEEA-5C6C-4AF0-95D5-ECB92A7BEEEC}"/>
              </a:ext>
            </a:extLst>
          </p:cNvPr>
          <p:cNvSpPr>
            <a:spLocks noGrp="1"/>
          </p:cNvSpPr>
          <p:nvPr>
            <p:ph type="ctrTitle"/>
          </p:nvPr>
        </p:nvSpPr>
        <p:spPr>
          <a:xfrm>
            <a:off x="2028825" y="1052513"/>
            <a:ext cx="9144000" cy="3169529"/>
          </a:xfrm>
        </p:spPr>
        <p:txBody>
          <a:bodyPr>
            <a:normAutofit/>
          </a:bodyPr>
          <a:lstStyle/>
          <a:p>
            <a:r>
              <a:rPr lang="lv-LV" sz="5400" dirty="0">
                <a:latin typeface="Arial" panose="020B0604020202020204" pitchFamily="34" charset="0"/>
                <a:cs typeface="Arial" panose="020B0604020202020204" pitchFamily="34" charset="0"/>
              </a:rPr>
              <a:t>Būvspeciālista kvalifikācijas prasības saules un vēja parku būvniecībā</a:t>
            </a:r>
          </a:p>
        </p:txBody>
      </p:sp>
      <p:sp>
        <p:nvSpPr>
          <p:cNvPr id="3" name="Subtitle 2">
            <a:extLst>
              <a:ext uri="{FF2B5EF4-FFF2-40B4-BE49-F238E27FC236}">
                <a16:creationId xmlns:a16="http://schemas.microsoft.com/office/drawing/2014/main" id="{ECCC7903-7F3B-445E-8E30-B3D30894EB64}"/>
              </a:ext>
            </a:extLst>
          </p:cNvPr>
          <p:cNvSpPr>
            <a:spLocks noGrp="1"/>
          </p:cNvSpPr>
          <p:nvPr>
            <p:ph type="subTitle" idx="1"/>
          </p:nvPr>
        </p:nvSpPr>
        <p:spPr>
          <a:xfrm>
            <a:off x="1028699" y="6104606"/>
            <a:ext cx="4231105" cy="392446"/>
          </a:xfrm>
        </p:spPr>
        <p:txBody>
          <a:bodyPr>
            <a:normAutofit fontScale="92500"/>
          </a:bodyPr>
          <a:lstStyle/>
          <a:p>
            <a:pPr algn="r"/>
            <a:r>
              <a:rPr lang="lv-LV" dirty="0"/>
              <a:t>Rolands Agafonovs 15.06.2023.</a:t>
            </a:r>
          </a:p>
        </p:txBody>
      </p:sp>
    </p:spTree>
    <p:extLst>
      <p:ext uri="{BB962C8B-B14F-4D97-AF65-F5344CB8AC3E}">
        <p14:creationId xmlns:p14="http://schemas.microsoft.com/office/powerpoint/2010/main" val="4098425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52C9-1745-4134-9578-3B45F0891013}"/>
              </a:ext>
            </a:extLst>
          </p:cNvPr>
          <p:cNvSpPr>
            <a:spLocks noGrp="1"/>
          </p:cNvSpPr>
          <p:nvPr>
            <p:ph type="title"/>
          </p:nvPr>
        </p:nvSpPr>
        <p:spPr>
          <a:xfrm>
            <a:off x="333397" y="1726666"/>
            <a:ext cx="2464435" cy="923330"/>
          </a:xfrm>
        </p:spPr>
        <p:txBody>
          <a:bodyPr/>
          <a:lstStyle/>
          <a:p>
            <a:r>
              <a:rPr lang="lv-LV" dirty="0"/>
              <a:t>Akreditētās institūcijas*</a:t>
            </a:r>
          </a:p>
        </p:txBody>
      </p:sp>
      <p:sp>
        <p:nvSpPr>
          <p:cNvPr id="4" name="TextBox 3">
            <a:extLst>
              <a:ext uri="{FF2B5EF4-FFF2-40B4-BE49-F238E27FC236}">
                <a16:creationId xmlns:a16="http://schemas.microsoft.com/office/drawing/2014/main" id="{BDC7F131-30B6-4615-76F6-63F8377BB1E4}"/>
              </a:ext>
            </a:extLst>
          </p:cNvPr>
          <p:cNvSpPr txBox="1"/>
          <p:nvPr/>
        </p:nvSpPr>
        <p:spPr>
          <a:xfrm>
            <a:off x="2967566" y="6427893"/>
            <a:ext cx="8702887" cy="367858"/>
          </a:xfrm>
          <a:prstGeom prst="rect">
            <a:avLst/>
          </a:prstGeom>
          <a:noFill/>
        </p:spPr>
        <p:txBody>
          <a:bodyPr wrap="square" rtlCol="0">
            <a:spAutoFit/>
          </a:bodyPr>
          <a:lstStyle/>
          <a:p>
            <a:pPr algn="just">
              <a:lnSpc>
                <a:spcPts val="2500"/>
              </a:lnSpc>
              <a:buClr>
                <a:schemeClr val="accent3"/>
              </a:buClr>
            </a:pPr>
            <a:r>
              <a:rPr lang="lv-LV" sz="1200" dirty="0"/>
              <a:t>*LATAK mājaslapā norādītās akreditētās institūcijas, kuras ir saņēmušas akreditācijas apliecību </a:t>
            </a:r>
          </a:p>
        </p:txBody>
      </p:sp>
      <p:sp>
        <p:nvSpPr>
          <p:cNvPr id="5" name="TextBox 4">
            <a:extLst>
              <a:ext uri="{FF2B5EF4-FFF2-40B4-BE49-F238E27FC236}">
                <a16:creationId xmlns:a16="http://schemas.microsoft.com/office/drawing/2014/main" id="{7C7D8AB9-884D-E335-9093-3577BDBE6349}"/>
              </a:ext>
            </a:extLst>
          </p:cNvPr>
          <p:cNvSpPr txBox="1"/>
          <p:nvPr/>
        </p:nvSpPr>
        <p:spPr>
          <a:xfrm>
            <a:off x="4003633" y="566839"/>
            <a:ext cx="8079083" cy="646331"/>
          </a:xfrm>
          <a:prstGeom prst="rect">
            <a:avLst/>
          </a:prstGeom>
          <a:noFill/>
        </p:spPr>
        <p:txBody>
          <a:bodyPr wrap="square" rtlCol="0">
            <a:spAutoFit/>
          </a:bodyPr>
          <a:lstStyle/>
          <a:p>
            <a:pPr marL="0" indent="0">
              <a:buNone/>
            </a:pPr>
            <a:r>
              <a:rPr lang="lv-LV" b="1" i="1" dirty="0"/>
              <a:t>Biedrības “Latvijas Elektroenerģētiķu un Energobūvnieku asociācija” Specializētais sertifikācijas centrs</a:t>
            </a:r>
          </a:p>
        </p:txBody>
      </p:sp>
      <p:graphicFrame>
        <p:nvGraphicFramePr>
          <p:cNvPr id="6" name="Table 7">
            <a:extLst>
              <a:ext uri="{FF2B5EF4-FFF2-40B4-BE49-F238E27FC236}">
                <a16:creationId xmlns:a16="http://schemas.microsoft.com/office/drawing/2014/main" id="{DCFE3A34-5ED8-1EF7-4769-C6C8FF60792C}"/>
              </a:ext>
            </a:extLst>
          </p:cNvPr>
          <p:cNvGraphicFramePr>
            <a:graphicFrameLocks noGrp="1"/>
          </p:cNvGraphicFramePr>
          <p:nvPr>
            <p:extLst>
              <p:ext uri="{D42A27DB-BD31-4B8C-83A1-F6EECF244321}">
                <p14:modId xmlns:p14="http://schemas.microsoft.com/office/powerpoint/2010/main" val="172708475"/>
              </p:ext>
            </p:extLst>
          </p:nvPr>
        </p:nvGraphicFramePr>
        <p:xfrm>
          <a:off x="4043361" y="1385004"/>
          <a:ext cx="8039355" cy="4742607"/>
        </p:xfrm>
        <a:graphic>
          <a:graphicData uri="http://schemas.openxmlformats.org/drawingml/2006/table">
            <a:tbl>
              <a:tblPr firstRow="1" bandRow="1">
                <a:tableStyleId>{2D5ABB26-0587-4C30-8999-92F81FD0307C}</a:tableStyleId>
              </a:tblPr>
              <a:tblGrid>
                <a:gridCol w="1989583">
                  <a:extLst>
                    <a:ext uri="{9D8B030D-6E8A-4147-A177-3AD203B41FA5}">
                      <a16:colId xmlns:a16="http://schemas.microsoft.com/office/drawing/2014/main" val="1772979523"/>
                    </a:ext>
                  </a:extLst>
                </a:gridCol>
                <a:gridCol w="6049772">
                  <a:extLst>
                    <a:ext uri="{9D8B030D-6E8A-4147-A177-3AD203B41FA5}">
                      <a16:colId xmlns:a16="http://schemas.microsoft.com/office/drawing/2014/main" val="723731446"/>
                    </a:ext>
                  </a:extLst>
                </a:gridCol>
              </a:tblGrid>
              <a:tr h="425538">
                <a:tc>
                  <a:txBody>
                    <a:bodyPr/>
                    <a:lstStyle/>
                    <a:p>
                      <a:r>
                        <a:rPr lang="lv-LV" sz="1500" dirty="0"/>
                        <a:t>Reģistrācijas nr.</a:t>
                      </a:r>
                    </a:p>
                  </a:txBody>
                  <a:tcPr/>
                </a:tc>
                <a:tc>
                  <a:txBody>
                    <a:bodyPr/>
                    <a:lstStyle/>
                    <a:p>
                      <a:r>
                        <a:rPr lang="lv-LV" sz="1500" dirty="0"/>
                        <a:t>40008116388 </a:t>
                      </a:r>
                    </a:p>
                  </a:txBody>
                  <a:tcPr/>
                </a:tc>
                <a:extLst>
                  <a:ext uri="{0D108BD9-81ED-4DB2-BD59-A6C34878D82A}">
                    <a16:rowId xmlns:a16="http://schemas.microsoft.com/office/drawing/2014/main" val="1037794727"/>
                  </a:ext>
                </a:extLst>
              </a:tr>
              <a:tr h="379306">
                <a:tc>
                  <a:txBody>
                    <a:bodyPr/>
                    <a:lstStyle/>
                    <a:p>
                      <a:r>
                        <a:rPr lang="lv-LV" sz="1500" dirty="0"/>
                        <a:t>Juridiskā adrese</a:t>
                      </a:r>
                    </a:p>
                  </a:txBody>
                  <a:tcPr/>
                </a:tc>
                <a:tc>
                  <a:txBody>
                    <a:bodyPr/>
                    <a:lstStyle/>
                    <a:p>
                      <a:r>
                        <a:rPr lang="lv-LV" sz="1500" dirty="0"/>
                        <a:t>Šmerļa iela 1, Rīga, LV-1006 </a:t>
                      </a:r>
                    </a:p>
                  </a:txBody>
                  <a:tcPr/>
                </a:tc>
                <a:extLst>
                  <a:ext uri="{0D108BD9-81ED-4DB2-BD59-A6C34878D82A}">
                    <a16:rowId xmlns:a16="http://schemas.microsoft.com/office/drawing/2014/main" val="2252493283"/>
                  </a:ext>
                </a:extLst>
              </a:tr>
              <a:tr h="565556">
                <a:tc>
                  <a:txBody>
                    <a:bodyPr/>
                    <a:lstStyle/>
                    <a:p>
                      <a:r>
                        <a:rPr lang="lv-LV" sz="1500" dirty="0"/>
                        <a:t>Atbilstība standartam</a:t>
                      </a:r>
                    </a:p>
                  </a:txBody>
                  <a:tcPr/>
                </a:tc>
                <a:tc>
                  <a:txBody>
                    <a:bodyPr/>
                    <a:lstStyle/>
                    <a:p>
                      <a:r>
                        <a:rPr lang="lv-LV" sz="1500" dirty="0"/>
                        <a:t>Atbilst standarta LVS EN ISO/IEC 17024:2012 prasībām un ir kompetenta veikt personu sertificēšanu</a:t>
                      </a:r>
                    </a:p>
                  </a:txBody>
                  <a:tcPr/>
                </a:tc>
                <a:extLst>
                  <a:ext uri="{0D108BD9-81ED-4DB2-BD59-A6C34878D82A}">
                    <a16:rowId xmlns:a16="http://schemas.microsoft.com/office/drawing/2014/main" val="1765298896"/>
                  </a:ext>
                </a:extLst>
              </a:tr>
              <a:tr h="2442932">
                <a:tc>
                  <a:txBody>
                    <a:bodyPr/>
                    <a:lstStyle/>
                    <a:p>
                      <a:r>
                        <a:rPr lang="lv-LV" sz="1500" dirty="0"/>
                        <a:t>Akreditācijas sfēra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500" dirty="0"/>
                        <a:t>Elektrotehniskā personāla (elektrodrošības grupas A, Bz, B, Cz un C) sertificēšana; elektroietaišu projektēšanas, izbūves darba vadīšanas un būvuzraudzības būvspeciālistu kompetences novērtēšana un patstāvīgās prakses uzraudzība, elektroietaišu projektēšanas darbu vadīšanas un uzraudzības, elektroietaišu izbūves, eletroietaišu ekspluatācijas, elektroietaišu ekspluatācijas darbu vadīšanas un uzraudzības, elektroietaišu ekspluatācijas tehniskās ekspertīzes, elektroietaišu tehnisko parametru mērīšanas un pārbaudes, elektroietaišu tehnisko parametru mērīšanas un pārbaudes darba vadīšanas un uzraudzības, elektroietaišu mērīšanas un pārbaudes tehniskās ekspertīzes būvspeciālistu sertificēšana</a:t>
                      </a:r>
                    </a:p>
                  </a:txBody>
                  <a:tcPr/>
                </a:tc>
                <a:extLst>
                  <a:ext uri="{0D108BD9-81ED-4DB2-BD59-A6C34878D82A}">
                    <a16:rowId xmlns:a16="http://schemas.microsoft.com/office/drawing/2014/main" val="812790460"/>
                  </a:ext>
                </a:extLst>
              </a:tr>
              <a:tr h="766167">
                <a:tc>
                  <a:txBody>
                    <a:bodyPr/>
                    <a:lstStyle/>
                    <a:p>
                      <a:pPr marL="0" indent="0">
                        <a:buNone/>
                      </a:pPr>
                      <a:r>
                        <a:rPr lang="lv-LV" sz="1500" dirty="0"/>
                        <a:t>Links uz sertifikātu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500" u="sng" dirty="0">
                          <a:solidFill>
                            <a:srgbClr val="0000FF"/>
                          </a:solidFill>
                          <a:effectLst/>
                          <a:hlinkClick r:id="rId3"/>
                        </a:rPr>
                        <a:t>https://ai.latak.gov.lv/index.php?option=com_institucijas&amp;view=pdf&amp;id=12842&amp;apl=64372&amp;Itemid=151&amp;lang=lv</a:t>
                      </a:r>
                      <a:endParaRPr lang="lv-LV" sz="1500" dirty="0">
                        <a:effectLst/>
                        <a:ea typeface="Calibri" panose="020F0502020204030204" pitchFamily="34" charset="0"/>
                      </a:endParaRPr>
                    </a:p>
                  </a:txBody>
                  <a:tcPr/>
                </a:tc>
                <a:extLst>
                  <a:ext uri="{0D108BD9-81ED-4DB2-BD59-A6C34878D82A}">
                    <a16:rowId xmlns:a16="http://schemas.microsoft.com/office/drawing/2014/main" val="2127118847"/>
                  </a:ext>
                </a:extLst>
              </a:tr>
            </a:tbl>
          </a:graphicData>
        </a:graphic>
      </p:graphicFrame>
    </p:spTree>
    <p:extLst>
      <p:ext uri="{BB962C8B-B14F-4D97-AF65-F5344CB8AC3E}">
        <p14:creationId xmlns:p14="http://schemas.microsoft.com/office/powerpoint/2010/main" val="75927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52C9-1745-4134-9578-3B45F0891013}"/>
              </a:ext>
            </a:extLst>
          </p:cNvPr>
          <p:cNvSpPr>
            <a:spLocks noGrp="1"/>
          </p:cNvSpPr>
          <p:nvPr>
            <p:ph type="title"/>
          </p:nvPr>
        </p:nvSpPr>
        <p:spPr>
          <a:xfrm>
            <a:off x="333397" y="1726666"/>
            <a:ext cx="2464435" cy="923330"/>
          </a:xfrm>
        </p:spPr>
        <p:txBody>
          <a:bodyPr/>
          <a:lstStyle/>
          <a:p>
            <a:r>
              <a:rPr lang="lv-LV" dirty="0"/>
              <a:t>Akreditētās institūcijas*</a:t>
            </a:r>
          </a:p>
        </p:txBody>
      </p:sp>
      <p:sp>
        <p:nvSpPr>
          <p:cNvPr id="4" name="TextBox 3">
            <a:extLst>
              <a:ext uri="{FF2B5EF4-FFF2-40B4-BE49-F238E27FC236}">
                <a16:creationId xmlns:a16="http://schemas.microsoft.com/office/drawing/2014/main" id="{BDC7F131-30B6-4615-76F6-63F8377BB1E4}"/>
              </a:ext>
            </a:extLst>
          </p:cNvPr>
          <p:cNvSpPr txBox="1"/>
          <p:nvPr/>
        </p:nvSpPr>
        <p:spPr>
          <a:xfrm>
            <a:off x="2967566" y="6427893"/>
            <a:ext cx="8702887" cy="367858"/>
          </a:xfrm>
          <a:prstGeom prst="rect">
            <a:avLst/>
          </a:prstGeom>
          <a:noFill/>
        </p:spPr>
        <p:txBody>
          <a:bodyPr wrap="square" rtlCol="0">
            <a:spAutoFit/>
          </a:bodyPr>
          <a:lstStyle/>
          <a:p>
            <a:pPr algn="just">
              <a:lnSpc>
                <a:spcPts val="2500"/>
              </a:lnSpc>
              <a:buClr>
                <a:schemeClr val="accent3"/>
              </a:buClr>
            </a:pPr>
            <a:r>
              <a:rPr lang="lv-LV" sz="1200" dirty="0"/>
              <a:t>*LATAK mājaslapā norādītās akreditētās institūcijas, kuras ir saņēmušas akreditācijas apliecību </a:t>
            </a:r>
          </a:p>
        </p:txBody>
      </p:sp>
      <p:sp>
        <p:nvSpPr>
          <p:cNvPr id="5" name="TextBox 4">
            <a:extLst>
              <a:ext uri="{FF2B5EF4-FFF2-40B4-BE49-F238E27FC236}">
                <a16:creationId xmlns:a16="http://schemas.microsoft.com/office/drawing/2014/main" id="{7C7D8AB9-884D-E335-9093-3577BDBE6349}"/>
              </a:ext>
            </a:extLst>
          </p:cNvPr>
          <p:cNvSpPr txBox="1"/>
          <p:nvPr/>
        </p:nvSpPr>
        <p:spPr>
          <a:xfrm>
            <a:off x="4003633" y="566839"/>
            <a:ext cx="8079083" cy="369332"/>
          </a:xfrm>
          <a:prstGeom prst="rect">
            <a:avLst/>
          </a:prstGeom>
          <a:noFill/>
        </p:spPr>
        <p:txBody>
          <a:bodyPr wrap="square" rtlCol="0">
            <a:spAutoFit/>
          </a:bodyPr>
          <a:lstStyle/>
          <a:p>
            <a:pPr marL="0" indent="0">
              <a:buNone/>
            </a:pPr>
            <a:r>
              <a:rPr lang="lv-LV" b="1" i="1" dirty="0"/>
              <a:t>Biedrības “Latvijas Elektriķu brālība” Sertifikācijas departaments </a:t>
            </a:r>
          </a:p>
        </p:txBody>
      </p:sp>
      <p:graphicFrame>
        <p:nvGraphicFramePr>
          <p:cNvPr id="6" name="Table 7">
            <a:extLst>
              <a:ext uri="{FF2B5EF4-FFF2-40B4-BE49-F238E27FC236}">
                <a16:creationId xmlns:a16="http://schemas.microsoft.com/office/drawing/2014/main" id="{DCFE3A34-5ED8-1EF7-4769-C6C8FF60792C}"/>
              </a:ext>
            </a:extLst>
          </p:cNvPr>
          <p:cNvGraphicFramePr>
            <a:graphicFrameLocks noGrp="1"/>
          </p:cNvGraphicFramePr>
          <p:nvPr/>
        </p:nvGraphicFramePr>
        <p:xfrm>
          <a:off x="4043361" y="1385004"/>
          <a:ext cx="8039355" cy="4579499"/>
        </p:xfrm>
        <a:graphic>
          <a:graphicData uri="http://schemas.openxmlformats.org/drawingml/2006/table">
            <a:tbl>
              <a:tblPr firstRow="1" bandRow="1">
                <a:tableStyleId>{2D5ABB26-0587-4C30-8999-92F81FD0307C}</a:tableStyleId>
              </a:tblPr>
              <a:tblGrid>
                <a:gridCol w="1989583">
                  <a:extLst>
                    <a:ext uri="{9D8B030D-6E8A-4147-A177-3AD203B41FA5}">
                      <a16:colId xmlns:a16="http://schemas.microsoft.com/office/drawing/2014/main" val="1772979523"/>
                    </a:ext>
                  </a:extLst>
                </a:gridCol>
                <a:gridCol w="6049772">
                  <a:extLst>
                    <a:ext uri="{9D8B030D-6E8A-4147-A177-3AD203B41FA5}">
                      <a16:colId xmlns:a16="http://schemas.microsoft.com/office/drawing/2014/main" val="723731446"/>
                    </a:ext>
                  </a:extLst>
                </a:gridCol>
              </a:tblGrid>
              <a:tr h="425538">
                <a:tc>
                  <a:txBody>
                    <a:bodyPr/>
                    <a:lstStyle/>
                    <a:p>
                      <a:r>
                        <a:rPr lang="lv-LV" sz="1500" dirty="0"/>
                        <a:t>Reģistrācijas nr.</a:t>
                      </a:r>
                    </a:p>
                  </a:txBody>
                  <a:tcPr/>
                </a:tc>
                <a:tc>
                  <a:txBody>
                    <a:bodyPr/>
                    <a:lstStyle/>
                    <a:p>
                      <a:r>
                        <a:rPr lang="lv-LV" sz="1500" dirty="0">
                          <a:latin typeface="Arial" panose="020B0604020202020204" pitchFamily="34" charset="0"/>
                          <a:cs typeface="Arial" panose="020B0604020202020204" pitchFamily="34" charset="0"/>
                        </a:rPr>
                        <a:t>40008013094 </a:t>
                      </a:r>
                    </a:p>
                  </a:txBody>
                  <a:tcPr/>
                </a:tc>
                <a:extLst>
                  <a:ext uri="{0D108BD9-81ED-4DB2-BD59-A6C34878D82A}">
                    <a16:rowId xmlns:a16="http://schemas.microsoft.com/office/drawing/2014/main" val="1037794727"/>
                  </a:ext>
                </a:extLst>
              </a:tr>
              <a:tr h="379306">
                <a:tc>
                  <a:txBody>
                    <a:bodyPr/>
                    <a:lstStyle/>
                    <a:p>
                      <a:r>
                        <a:rPr lang="lv-LV" sz="1500" dirty="0"/>
                        <a:t>Juridiskā adrese</a:t>
                      </a:r>
                    </a:p>
                  </a:txBody>
                  <a:tcPr/>
                </a:tc>
                <a:tc>
                  <a:txBody>
                    <a:bodyPr/>
                    <a:lstStyle/>
                    <a:p>
                      <a:r>
                        <a:rPr lang="lv-LV" sz="1500" dirty="0">
                          <a:latin typeface="Arial" panose="020B0604020202020204" pitchFamily="34" charset="0"/>
                          <a:cs typeface="Arial" panose="020B0604020202020204" pitchFamily="34" charset="0"/>
                        </a:rPr>
                        <a:t>Augusta Deglava iela 60 k-5 - 13, Rīga, LV-1035</a:t>
                      </a:r>
                    </a:p>
                  </a:txBody>
                  <a:tcPr/>
                </a:tc>
                <a:extLst>
                  <a:ext uri="{0D108BD9-81ED-4DB2-BD59-A6C34878D82A}">
                    <a16:rowId xmlns:a16="http://schemas.microsoft.com/office/drawing/2014/main" val="2252493283"/>
                  </a:ext>
                </a:extLst>
              </a:tr>
              <a:tr h="565556">
                <a:tc>
                  <a:txBody>
                    <a:bodyPr/>
                    <a:lstStyle/>
                    <a:p>
                      <a:r>
                        <a:rPr lang="lv-LV" sz="1500" dirty="0"/>
                        <a:t>Atbilstība standartam</a:t>
                      </a:r>
                    </a:p>
                  </a:txBody>
                  <a:tcPr/>
                </a:tc>
                <a:tc>
                  <a:txBody>
                    <a:bodyPr/>
                    <a:lstStyle/>
                    <a:p>
                      <a:pPr marL="0" indent="0">
                        <a:buNone/>
                      </a:pPr>
                      <a:r>
                        <a:rPr lang="lv-LV" sz="1500" dirty="0">
                          <a:latin typeface="Arial" panose="020B0604020202020204" pitchFamily="34" charset="0"/>
                          <a:cs typeface="Arial" panose="020B0604020202020204" pitchFamily="34" charset="0"/>
                        </a:rPr>
                        <a:t>Atbilst standarta LVS EN ISO/IEC 17024:2012 prasībām un ir kompetenta veikt personu sertificēšanu</a:t>
                      </a:r>
                    </a:p>
                  </a:txBody>
                  <a:tcPr/>
                </a:tc>
                <a:extLst>
                  <a:ext uri="{0D108BD9-81ED-4DB2-BD59-A6C34878D82A}">
                    <a16:rowId xmlns:a16="http://schemas.microsoft.com/office/drawing/2014/main" val="1765298896"/>
                  </a:ext>
                </a:extLst>
              </a:tr>
              <a:tr h="2442932">
                <a:tc>
                  <a:txBody>
                    <a:bodyPr/>
                    <a:lstStyle/>
                    <a:p>
                      <a:r>
                        <a:rPr lang="lv-LV" sz="1500" dirty="0"/>
                        <a:t>Akreditācijas sfēra</a:t>
                      </a:r>
                    </a:p>
                  </a:txBody>
                  <a:tcPr/>
                </a:tc>
                <a:tc>
                  <a:txBody>
                    <a:bodyPr/>
                    <a:lstStyle/>
                    <a:p>
                      <a:pPr marL="0" indent="0">
                        <a:buNone/>
                      </a:pPr>
                      <a:r>
                        <a:rPr lang="lv-LV" sz="1500" dirty="0">
                          <a:latin typeface="Arial" panose="020B0604020202020204" pitchFamily="34" charset="0"/>
                          <a:cs typeface="Arial" panose="020B0604020202020204" pitchFamily="34" charset="0"/>
                        </a:rPr>
                        <a:t>Elektrotehniskais personāla (elektrodrošības grupas A, Bz, B, Cz un C) sertificēšana; elektroietaišu projektēšanas darbu vadīšanas un uzraudzības, elektroietaišu ekspluatācijas darbu vadīšanas un uzraudzības, elektroietaišu izbūves, elektroietaišu ekspluatācijas, elektroietaišu tehnisko parametru mērīšanas un pārbaudes tehniskās ekspertīzes, elektroietaišu tehnisko parametru mērīšanas un pārbaudes darbu vadīšanas un uzraudzības, elektroietaišu tehnisko parametru mērīšanas un pārbaudes, elektroietaišu ekspluatācijas tehniskās ekspertīzes elektrospeciālista sertificēšana</a:t>
                      </a:r>
                    </a:p>
                  </a:txBody>
                  <a:tcPr/>
                </a:tc>
                <a:extLst>
                  <a:ext uri="{0D108BD9-81ED-4DB2-BD59-A6C34878D82A}">
                    <a16:rowId xmlns:a16="http://schemas.microsoft.com/office/drawing/2014/main" val="812790460"/>
                  </a:ext>
                </a:extLst>
              </a:tr>
              <a:tr h="766167">
                <a:tc>
                  <a:txBody>
                    <a:bodyPr/>
                    <a:lstStyle/>
                    <a:p>
                      <a:pPr marL="0" indent="0">
                        <a:buNone/>
                      </a:pPr>
                      <a:r>
                        <a:rPr lang="lv-LV" sz="1500"/>
                        <a:t>Links uz sertifikātu</a:t>
                      </a:r>
                      <a:endParaRPr lang="lv-LV" sz="1500" dirty="0"/>
                    </a:p>
                  </a:txBody>
                  <a:tcPr/>
                </a:tc>
                <a:tc>
                  <a:txBody>
                    <a:bodyPr/>
                    <a:lstStyle/>
                    <a:p>
                      <a:pPr marL="0" indent="0">
                        <a:buNone/>
                      </a:pPr>
                      <a:r>
                        <a:rPr lang="lv-LV" sz="15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https://ai.latak.gov.lv/index.php?option=com_institucijas&amp;view=pdf&amp;id=12915&amp;apl=64410&amp;Itemid=151&amp;lang=lv</a:t>
                      </a:r>
                      <a:endParaRPr lang="lv-LV" sz="15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127118847"/>
                  </a:ext>
                </a:extLst>
              </a:tr>
            </a:tbl>
          </a:graphicData>
        </a:graphic>
      </p:graphicFrame>
    </p:spTree>
    <p:extLst>
      <p:ext uri="{BB962C8B-B14F-4D97-AF65-F5344CB8AC3E}">
        <p14:creationId xmlns:p14="http://schemas.microsoft.com/office/powerpoint/2010/main" val="74179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52C9-1745-4134-9578-3B45F0891013}"/>
              </a:ext>
            </a:extLst>
          </p:cNvPr>
          <p:cNvSpPr>
            <a:spLocks noGrp="1"/>
          </p:cNvSpPr>
          <p:nvPr>
            <p:ph type="title"/>
          </p:nvPr>
        </p:nvSpPr>
        <p:spPr>
          <a:xfrm>
            <a:off x="167745" y="1753171"/>
            <a:ext cx="3112168" cy="1754326"/>
          </a:xfrm>
        </p:spPr>
        <p:txBody>
          <a:bodyPr/>
          <a:lstStyle/>
          <a:p>
            <a:r>
              <a:rPr lang="lv-LV" dirty="0"/>
              <a:t>Sertifikāti</a:t>
            </a:r>
            <a:br>
              <a:rPr lang="lv-LV" dirty="0"/>
            </a:br>
            <a:r>
              <a:rPr lang="lv-LV" dirty="0"/>
              <a:t>Mikroģeneratora</a:t>
            </a:r>
            <a:br>
              <a:rPr lang="lv-LV" dirty="0"/>
            </a:br>
            <a:r>
              <a:rPr lang="lv-LV" dirty="0"/>
              <a:t>pieslēgšanai</a:t>
            </a:r>
            <a:br>
              <a:rPr lang="lv-LV" dirty="0"/>
            </a:br>
            <a:endParaRPr lang="lv-LV" dirty="0"/>
          </a:p>
        </p:txBody>
      </p:sp>
      <p:sp>
        <p:nvSpPr>
          <p:cNvPr id="3" name="Content Placeholder 2">
            <a:extLst>
              <a:ext uri="{FF2B5EF4-FFF2-40B4-BE49-F238E27FC236}">
                <a16:creationId xmlns:a16="http://schemas.microsoft.com/office/drawing/2014/main" id="{8BF441EF-0839-5D41-95D3-B0100A6513B9}"/>
              </a:ext>
            </a:extLst>
          </p:cNvPr>
          <p:cNvSpPr>
            <a:spLocks noGrp="1"/>
          </p:cNvSpPr>
          <p:nvPr>
            <p:ph idx="1"/>
          </p:nvPr>
        </p:nvSpPr>
        <p:spPr>
          <a:xfrm>
            <a:off x="4102766" y="587630"/>
            <a:ext cx="7426625" cy="5157822"/>
          </a:xfrm>
        </p:spPr>
        <p:txBody>
          <a:bodyPr/>
          <a:lstStyle/>
          <a:p>
            <a:pPr marL="0" indent="0">
              <a:lnSpc>
                <a:spcPct val="100000"/>
              </a:lnSpc>
              <a:buNone/>
            </a:pPr>
            <a:r>
              <a:rPr lang="lv-LV" dirty="0">
                <a:solidFill>
                  <a:schemeClr val="tx1"/>
                </a:solidFill>
                <a:effectLst/>
                <a:ea typeface="Calibri" panose="020F0502020204030204" pitchFamily="34" charset="0"/>
              </a:rPr>
              <a:t>Mikroģenerācijas pieslēgšanai ir derīgi šo akreditēto iestāžu sertifikāti </a:t>
            </a:r>
          </a:p>
          <a:p>
            <a:pPr marL="0" indent="0">
              <a:lnSpc>
                <a:spcPct val="100000"/>
              </a:lnSpc>
              <a:buNone/>
            </a:pPr>
            <a:r>
              <a:rPr lang="lv-LV" b="1" i="1" dirty="0">
                <a:solidFill>
                  <a:srgbClr val="FF0000"/>
                </a:solidFill>
                <a:effectLst/>
                <a:ea typeface="Calibri" panose="020F0502020204030204" pitchFamily="34" charset="0"/>
              </a:rPr>
              <a:t>Nereglamentētā </a:t>
            </a:r>
            <a:r>
              <a:rPr lang="lv-LV" b="1" i="1" dirty="0">
                <a:solidFill>
                  <a:srgbClr val="FF0000"/>
                </a:solidFill>
                <a:ea typeface="Calibri" panose="020F0502020204030204" pitchFamily="34" charset="0"/>
              </a:rPr>
              <a:t>vai</a:t>
            </a:r>
            <a:r>
              <a:rPr lang="lv-LV" b="1" i="1" dirty="0">
                <a:solidFill>
                  <a:srgbClr val="FF0000"/>
                </a:solidFill>
                <a:effectLst/>
                <a:ea typeface="Calibri" panose="020F0502020204030204" pitchFamily="34" charset="0"/>
              </a:rPr>
              <a:t> Reglamentētā sfērās </a:t>
            </a:r>
            <a:r>
              <a:rPr lang="lv-LV" dirty="0">
                <a:solidFill>
                  <a:schemeClr val="tx1"/>
                </a:solidFill>
                <a:effectLst/>
                <a:ea typeface="Calibri" panose="020F0502020204030204" pitchFamily="34" charset="0"/>
              </a:rPr>
              <a:t>(Izbūvē, montāžā un darbu vadībā) </a:t>
            </a:r>
          </a:p>
          <a:p>
            <a:pPr marL="0" indent="0">
              <a:lnSpc>
                <a:spcPct val="100000"/>
              </a:lnSpc>
              <a:buNone/>
            </a:pPr>
            <a:r>
              <a:rPr lang="lv-LV" dirty="0">
                <a:solidFill>
                  <a:schemeClr val="tx1"/>
                </a:solidFill>
                <a:effectLst/>
                <a:ea typeface="Calibri" panose="020F0502020204030204" pitchFamily="34" charset="0"/>
              </a:rPr>
              <a:t>sekojošos virzienos:</a:t>
            </a:r>
          </a:p>
          <a:p>
            <a:pPr marL="0" indent="0">
              <a:lnSpc>
                <a:spcPct val="115000"/>
              </a:lnSpc>
              <a:spcAft>
                <a:spcPts val="1000"/>
              </a:spcAft>
              <a:buNone/>
            </a:pPr>
            <a:endParaRPr lang="lv-LV" dirty="0">
              <a:solidFill>
                <a:schemeClr val="tx1"/>
              </a:solidFill>
              <a:effectLst/>
              <a:ea typeface="Calibri" panose="020F0502020204030204" pitchFamily="34" charset="0"/>
            </a:endParaRPr>
          </a:p>
          <a:p>
            <a:pPr marL="0" indent="0">
              <a:lnSpc>
                <a:spcPct val="115000"/>
              </a:lnSpc>
              <a:spcAft>
                <a:spcPts val="1000"/>
              </a:spcAft>
              <a:buNone/>
            </a:pPr>
            <a:r>
              <a:rPr lang="lv-LV" b="1" dirty="0">
                <a:solidFill>
                  <a:schemeClr val="tx1"/>
                </a:solidFill>
                <a:effectLst/>
                <a:ea typeface="Calibri" panose="020F0502020204030204" pitchFamily="34" charset="0"/>
              </a:rPr>
              <a:t>“Latvijas Elektroenerģētiķu un Energobūvnieku asociācija" (LEEA): </a:t>
            </a:r>
          </a:p>
          <a:p>
            <a:pPr marL="0" indent="0">
              <a:lnSpc>
                <a:spcPct val="115000"/>
              </a:lnSpc>
              <a:spcAft>
                <a:spcPts val="1000"/>
              </a:spcAft>
              <a:buNone/>
            </a:pPr>
            <a:r>
              <a:rPr lang="lv-LV" dirty="0">
                <a:solidFill>
                  <a:schemeClr val="tx1"/>
                </a:solidFill>
                <a:effectLst/>
                <a:ea typeface="Calibri" panose="020F0502020204030204" pitchFamily="34" charset="0"/>
              </a:rPr>
              <a:t>Elektrostaciju elektriskā daļa, t.sk. elektrodzinēji un ģeneratori (mikroģeneratori) līdz 1kV</a:t>
            </a:r>
          </a:p>
          <a:p>
            <a:pPr>
              <a:lnSpc>
                <a:spcPct val="115000"/>
              </a:lnSpc>
              <a:spcAft>
                <a:spcPts val="1000"/>
              </a:spcAft>
            </a:pPr>
            <a:r>
              <a:rPr lang="lv-LV" dirty="0">
                <a:solidFill>
                  <a:schemeClr val="tx1"/>
                </a:solidFill>
                <a:effectLst/>
                <a:ea typeface="Calibri" panose="020F0502020204030204" pitchFamily="34" charset="0"/>
              </a:rPr>
              <a:t>Elektrostaciju elektriskā daļa, t.sk. elektrodzinēji un ģeneratori no 1kV līdz 35kV</a:t>
            </a:r>
          </a:p>
          <a:p>
            <a:pPr marL="0" indent="0">
              <a:lnSpc>
                <a:spcPct val="115000"/>
              </a:lnSpc>
              <a:spcAft>
                <a:spcPts val="1000"/>
              </a:spcAft>
              <a:buNone/>
            </a:pPr>
            <a:endParaRPr lang="lv-LV" dirty="0">
              <a:solidFill>
                <a:schemeClr val="tx1"/>
              </a:solidFill>
              <a:effectLst/>
              <a:ea typeface="Calibri" panose="020F0502020204030204" pitchFamily="34" charset="0"/>
            </a:endParaRPr>
          </a:p>
          <a:p>
            <a:pPr marL="0" indent="0">
              <a:lnSpc>
                <a:spcPct val="115000"/>
              </a:lnSpc>
              <a:spcAft>
                <a:spcPts val="1000"/>
              </a:spcAft>
              <a:buNone/>
            </a:pPr>
            <a:r>
              <a:rPr lang="lv-LV" b="1" dirty="0">
                <a:solidFill>
                  <a:schemeClr val="tx1"/>
                </a:solidFill>
                <a:effectLst/>
                <a:ea typeface="Calibri" panose="020F0502020204030204" pitchFamily="34" charset="0"/>
              </a:rPr>
              <a:t>“Latvijas Elektriķu brālība” (LEB): </a:t>
            </a:r>
          </a:p>
          <a:p>
            <a:pPr marL="0" indent="0">
              <a:lnSpc>
                <a:spcPct val="115000"/>
              </a:lnSpc>
              <a:spcAft>
                <a:spcPts val="1000"/>
              </a:spcAft>
              <a:buNone/>
            </a:pPr>
            <a:r>
              <a:rPr lang="lv-LV" dirty="0">
                <a:solidFill>
                  <a:schemeClr val="tx1"/>
                </a:solidFill>
                <a:effectLst/>
                <a:ea typeface="Calibri" panose="020F0502020204030204" pitchFamily="34" charset="0"/>
              </a:rPr>
              <a:t>Elektrodzinēji un ģeneratori (mikroģeneratori) līdz 1 kV </a:t>
            </a:r>
          </a:p>
          <a:p>
            <a:pPr>
              <a:lnSpc>
                <a:spcPct val="115000"/>
              </a:lnSpc>
              <a:spcAft>
                <a:spcPts val="1000"/>
              </a:spcAft>
            </a:pPr>
            <a:r>
              <a:rPr lang="lv-LV" dirty="0" err="1">
                <a:solidFill>
                  <a:schemeClr val="tx1"/>
                </a:solidFill>
                <a:effectLst/>
                <a:ea typeface="Calibri" panose="020F0502020204030204" pitchFamily="34" charset="0"/>
              </a:rPr>
              <a:t>Dīzeļelektrostacijas</a:t>
            </a:r>
            <a:r>
              <a:rPr lang="lv-LV" dirty="0">
                <a:solidFill>
                  <a:schemeClr val="tx1"/>
                </a:solidFill>
                <a:effectLst/>
                <a:ea typeface="Calibri" panose="020F0502020204030204" pitchFamily="34" charset="0"/>
              </a:rPr>
              <a:t> (ar jaudu līdz 0,5 MW - elektriskā daļa)		</a:t>
            </a:r>
          </a:p>
          <a:p>
            <a:pPr>
              <a:lnSpc>
                <a:spcPct val="115000"/>
              </a:lnSpc>
              <a:spcAft>
                <a:spcPts val="1000"/>
              </a:spcAft>
            </a:pPr>
            <a:r>
              <a:rPr lang="lv-LV" dirty="0" err="1">
                <a:solidFill>
                  <a:schemeClr val="tx1"/>
                </a:solidFill>
                <a:effectLst/>
                <a:ea typeface="Calibri" panose="020F0502020204030204" pitchFamily="34" charset="0"/>
              </a:rPr>
              <a:t>Dīzeļelektrostacijas</a:t>
            </a:r>
            <a:r>
              <a:rPr lang="lv-LV" dirty="0">
                <a:solidFill>
                  <a:schemeClr val="tx1"/>
                </a:solidFill>
                <a:effectLst/>
                <a:ea typeface="Calibri" panose="020F0502020204030204" pitchFamily="34" charset="0"/>
              </a:rPr>
              <a:t> (ar jaudu līdz 2 MW -elektriskā daļa)</a:t>
            </a:r>
            <a:endParaRPr lang="lv-LV" dirty="0">
              <a:solidFill>
                <a:schemeClr val="tx1"/>
              </a:solidFill>
              <a:ea typeface="Calibri" panose="020F0502020204030204" pitchFamily="34" charset="0"/>
            </a:endParaRPr>
          </a:p>
          <a:p>
            <a:pPr>
              <a:lnSpc>
                <a:spcPct val="115000"/>
              </a:lnSpc>
              <a:spcAft>
                <a:spcPts val="1000"/>
              </a:spcAft>
            </a:pPr>
            <a:r>
              <a:rPr lang="lv-LV" dirty="0">
                <a:solidFill>
                  <a:schemeClr val="tx1"/>
                </a:solidFill>
                <a:effectLst/>
                <a:ea typeface="Calibri" panose="020F0502020204030204" pitchFamily="34" charset="0"/>
              </a:rPr>
              <a:t>Elektrostaciju elektriskā daļa, t.sk. elektrodzinēji un ģeneratori 1 kV - 35 kV</a:t>
            </a:r>
          </a:p>
        </p:txBody>
      </p:sp>
      <p:sp>
        <p:nvSpPr>
          <p:cNvPr id="7" name="TextBox 6">
            <a:extLst>
              <a:ext uri="{FF2B5EF4-FFF2-40B4-BE49-F238E27FC236}">
                <a16:creationId xmlns:a16="http://schemas.microsoft.com/office/drawing/2014/main" id="{AE43BC7F-9393-6083-4334-452F54248EF9}"/>
              </a:ext>
            </a:extLst>
          </p:cNvPr>
          <p:cNvSpPr txBox="1"/>
          <p:nvPr/>
        </p:nvSpPr>
        <p:spPr>
          <a:xfrm>
            <a:off x="4034425" y="6270370"/>
            <a:ext cx="8082376" cy="461665"/>
          </a:xfrm>
          <a:prstGeom prst="rect">
            <a:avLst/>
          </a:prstGeom>
          <a:noFill/>
        </p:spPr>
        <p:txBody>
          <a:bodyPr wrap="square" rtlCol="0">
            <a:spAutoFit/>
          </a:bodyPr>
          <a:lstStyle/>
          <a:p>
            <a:pPr algn="just">
              <a:buClr>
                <a:schemeClr val="accent3"/>
              </a:buClr>
            </a:pPr>
            <a:r>
              <a:rPr lang="lv-LV" sz="1200" dirty="0"/>
              <a:t>Mikroģeneratora uzstādīšanu un invertora ieregulēšanu obligāti jāveic sertificētam būvspeciālistam visiem mikroģeneratora pieteikumiem, kas ir iesniegti "Sadales tīklā" sākot no 2023. gada 1. marta.</a:t>
            </a:r>
          </a:p>
        </p:txBody>
      </p:sp>
    </p:spTree>
    <p:extLst>
      <p:ext uri="{BB962C8B-B14F-4D97-AF65-F5344CB8AC3E}">
        <p14:creationId xmlns:p14="http://schemas.microsoft.com/office/powerpoint/2010/main" val="132094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52C9-1745-4134-9578-3B45F0891013}"/>
              </a:ext>
            </a:extLst>
          </p:cNvPr>
          <p:cNvSpPr>
            <a:spLocks noGrp="1"/>
          </p:cNvSpPr>
          <p:nvPr>
            <p:ph type="title"/>
          </p:nvPr>
        </p:nvSpPr>
        <p:spPr>
          <a:xfrm>
            <a:off x="167745" y="1753171"/>
            <a:ext cx="3112168" cy="2169825"/>
          </a:xfrm>
        </p:spPr>
        <p:txBody>
          <a:bodyPr/>
          <a:lstStyle/>
          <a:p>
            <a:r>
              <a:rPr lang="lv-LV" dirty="0"/>
              <a:t>Sertifikāti</a:t>
            </a:r>
            <a:br>
              <a:rPr lang="lv-LV" dirty="0"/>
            </a:br>
            <a:r>
              <a:rPr lang="lv-LV" dirty="0"/>
              <a:t>Elektrostaciju</a:t>
            </a:r>
            <a:br>
              <a:rPr lang="lv-LV" dirty="0"/>
            </a:br>
            <a:r>
              <a:rPr lang="lv-LV" dirty="0"/>
              <a:t>pieslēgšanai</a:t>
            </a:r>
            <a:br>
              <a:rPr lang="lv-LV" dirty="0"/>
            </a:br>
            <a:br>
              <a:rPr lang="lv-LV" dirty="0"/>
            </a:br>
            <a:endParaRPr lang="lv-LV" dirty="0"/>
          </a:p>
        </p:txBody>
      </p:sp>
      <p:sp>
        <p:nvSpPr>
          <p:cNvPr id="3" name="Content Placeholder 2">
            <a:extLst>
              <a:ext uri="{FF2B5EF4-FFF2-40B4-BE49-F238E27FC236}">
                <a16:creationId xmlns:a16="http://schemas.microsoft.com/office/drawing/2014/main" id="{8BF441EF-0839-5D41-95D3-B0100A6513B9}"/>
              </a:ext>
            </a:extLst>
          </p:cNvPr>
          <p:cNvSpPr>
            <a:spLocks noGrp="1"/>
          </p:cNvSpPr>
          <p:nvPr>
            <p:ph idx="1"/>
          </p:nvPr>
        </p:nvSpPr>
        <p:spPr>
          <a:xfrm>
            <a:off x="4102766" y="587630"/>
            <a:ext cx="7426625" cy="2363596"/>
          </a:xfrm>
        </p:spPr>
        <p:txBody>
          <a:bodyPr/>
          <a:lstStyle/>
          <a:p>
            <a:pPr marL="0" indent="0">
              <a:lnSpc>
                <a:spcPct val="115000"/>
              </a:lnSpc>
              <a:buNone/>
            </a:pPr>
            <a:r>
              <a:rPr lang="lv-LV" dirty="0">
                <a:solidFill>
                  <a:schemeClr val="tx1"/>
                </a:solidFill>
                <a:effectLst/>
                <a:ea typeface="Calibri" panose="020F0502020204030204" pitchFamily="34" charset="0"/>
              </a:rPr>
              <a:t>Elektrostaciju pieslēgšanai ir derīgi šo akreditēto iestāžu sertifikāti </a:t>
            </a:r>
            <a:r>
              <a:rPr lang="lv-LV" b="1" i="1" dirty="0">
                <a:solidFill>
                  <a:srgbClr val="FF0000"/>
                </a:solidFill>
              </a:rPr>
              <a:t>Reglamentētā</a:t>
            </a:r>
            <a:r>
              <a:rPr lang="lv-LV" dirty="0"/>
              <a:t> </a:t>
            </a:r>
            <a:r>
              <a:rPr lang="lv-LV" dirty="0">
                <a:solidFill>
                  <a:schemeClr val="tx1"/>
                </a:solidFill>
                <a:ea typeface="Calibri" panose="020F0502020204030204" pitchFamily="34" charset="0"/>
              </a:rPr>
              <a:t>sfērā (Būvuzraudzība, Darbu vadībā) </a:t>
            </a:r>
            <a:r>
              <a:rPr lang="lv-LV" dirty="0">
                <a:solidFill>
                  <a:schemeClr val="tx1"/>
                </a:solidFill>
              </a:rPr>
              <a:t>sekojošos virzienos</a:t>
            </a:r>
            <a:r>
              <a:rPr lang="lv-LV" dirty="0">
                <a:solidFill>
                  <a:schemeClr val="tx1"/>
                </a:solidFill>
                <a:effectLst/>
                <a:ea typeface="Calibri" panose="020F0502020204030204" pitchFamily="34" charset="0"/>
              </a:rPr>
              <a:t>:</a:t>
            </a:r>
          </a:p>
          <a:p>
            <a:pPr marL="0" indent="0">
              <a:lnSpc>
                <a:spcPct val="115000"/>
              </a:lnSpc>
              <a:spcAft>
                <a:spcPts val="1000"/>
              </a:spcAft>
              <a:buNone/>
            </a:pPr>
            <a:endParaRPr lang="lv-LV" dirty="0">
              <a:solidFill>
                <a:schemeClr val="tx1"/>
              </a:solidFill>
              <a:effectLst/>
              <a:ea typeface="Calibri" panose="020F0502020204030204" pitchFamily="34" charset="0"/>
            </a:endParaRPr>
          </a:p>
          <a:p>
            <a:pPr marL="0" indent="0">
              <a:lnSpc>
                <a:spcPct val="115000"/>
              </a:lnSpc>
              <a:spcAft>
                <a:spcPts val="1000"/>
              </a:spcAft>
              <a:buNone/>
            </a:pPr>
            <a:r>
              <a:rPr lang="lv-LV" b="1" dirty="0">
                <a:solidFill>
                  <a:schemeClr val="tx1"/>
                </a:solidFill>
                <a:effectLst/>
                <a:ea typeface="Calibri" panose="020F0502020204030204" pitchFamily="34" charset="0"/>
              </a:rPr>
              <a:t>“Latvijas Elektroenerģētiķu un Energobūvnieku asociācija" (LEEA): </a:t>
            </a:r>
          </a:p>
          <a:p>
            <a:pPr marL="0" indent="0">
              <a:buFont typeface="Wingdings 3" panose="05040102010807070707" pitchFamily="18" charset="2"/>
              <a:buNone/>
            </a:pPr>
            <a:r>
              <a:rPr lang="lv-LV" dirty="0">
                <a:solidFill>
                  <a:schemeClr val="tx1"/>
                </a:solidFill>
              </a:rPr>
              <a:t>Elektrostaciju elektriskā daļa, t.sk. elektrodzinēji un ģeneratori (mikroģeneratori) līdz 1kV</a:t>
            </a:r>
          </a:p>
          <a:p>
            <a:r>
              <a:rPr lang="lv-LV" dirty="0">
                <a:solidFill>
                  <a:schemeClr val="tx1"/>
                </a:solidFill>
              </a:rPr>
              <a:t>Elektrostaciju elektriskā daļa, t.sk. elektrodzinēji un ģeneratori no 1kV līdz 35kV</a:t>
            </a:r>
          </a:p>
        </p:txBody>
      </p:sp>
      <p:sp>
        <p:nvSpPr>
          <p:cNvPr id="6" name="TextBox 5">
            <a:extLst>
              <a:ext uri="{FF2B5EF4-FFF2-40B4-BE49-F238E27FC236}">
                <a16:creationId xmlns:a16="http://schemas.microsoft.com/office/drawing/2014/main" id="{4AA64EB9-8DE2-AD89-0560-F2611A8B80F9}"/>
              </a:ext>
            </a:extLst>
          </p:cNvPr>
          <p:cNvSpPr txBox="1"/>
          <p:nvPr/>
        </p:nvSpPr>
        <p:spPr>
          <a:xfrm>
            <a:off x="4034425" y="6270370"/>
            <a:ext cx="8082376" cy="461665"/>
          </a:xfrm>
          <a:prstGeom prst="rect">
            <a:avLst/>
          </a:prstGeom>
          <a:noFill/>
        </p:spPr>
        <p:txBody>
          <a:bodyPr wrap="square" rtlCol="0">
            <a:spAutoFit/>
          </a:bodyPr>
          <a:lstStyle/>
          <a:p>
            <a:pPr algn="just">
              <a:buClr>
                <a:schemeClr val="accent3"/>
              </a:buClr>
            </a:pPr>
            <a:r>
              <a:rPr lang="lv-LV" sz="1200" dirty="0"/>
              <a:t>Elektrostaciju uzstādīšanu un invertora ieregulēšanu obligāti jāveic sertificētam būvspeciālistam visiem elektrostaciju pieteikumiem, kas ir iesniegti "Sadales tīklā" sākot no 2023. gada 1. marta.</a:t>
            </a:r>
          </a:p>
        </p:txBody>
      </p:sp>
      <p:sp>
        <p:nvSpPr>
          <p:cNvPr id="8" name="TextBox 7">
            <a:extLst>
              <a:ext uri="{FF2B5EF4-FFF2-40B4-BE49-F238E27FC236}">
                <a16:creationId xmlns:a16="http://schemas.microsoft.com/office/drawing/2014/main" id="{55D01277-8112-B5BF-F725-8E0CA78AF412}"/>
              </a:ext>
            </a:extLst>
          </p:cNvPr>
          <p:cNvSpPr txBox="1"/>
          <p:nvPr/>
        </p:nvSpPr>
        <p:spPr>
          <a:xfrm>
            <a:off x="3954911" y="3429000"/>
            <a:ext cx="5719175" cy="338554"/>
          </a:xfrm>
          <a:prstGeom prst="rect">
            <a:avLst/>
          </a:prstGeom>
          <a:noFill/>
        </p:spPr>
        <p:txBody>
          <a:bodyPr wrap="square" rtlCol="0">
            <a:spAutoFit/>
          </a:bodyPr>
          <a:lstStyle/>
          <a:p>
            <a:pPr algn="just">
              <a:buClr>
                <a:schemeClr val="accent3"/>
              </a:buClr>
            </a:pPr>
            <a:r>
              <a:rPr lang="lv-LV" sz="1600" dirty="0"/>
              <a:t>Sertifikāti obligāti jāiesniedz no 2023. gada 1. jūlija.</a:t>
            </a:r>
          </a:p>
        </p:txBody>
      </p:sp>
    </p:spTree>
    <p:extLst>
      <p:ext uri="{BB962C8B-B14F-4D97-AF65-F5344CB8AC3E}">
        <p14:creationId xmlns:p14="http://schemas.microsoft.com/office/powerpoint/2010/main" val="20546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52C9-1745-4134-9578-3B45F0891013}"/>
              </a:ext>
            </a:extLst>
          </p:cNvPr>
          <p:cNvSpPr>
            <a:spLocks noGrp="1"/>
          </p:cNvSpPr>
          <p:nvPr>
            <p:ph type="title"/>
          </p:nvPr>
        </p:nvSpPr>
        <p:spPr>
          <a:xfrm>
            <a:off x="167745" y="1753171"/>
            <a:ext cx="3112168" cy="923330"/>
          </a:xfrm>
        </p:spPr>
        <p:txBody>
          <a:bodyPr/>
          <a:lstStyle/>
          <a:p>
            <a:r>
              <a:rPr lang="lv-LV" dirty="0"/>
              <a:t>Papildu informācija</a:t>
            </a:r>
          </a:p>
        </p:txBody>
      </p:sp>
      <p:sp>
        <p:nvSpPr>
          <p:cNvPr id="9" name="TextBox 8">
            <a:extLst>
              <a:ext uri="{FF2B5EF4-FFF2-40B4-BE49-F238E27FC236}">
                <a16:creationId xmlns:a16="http://schemas.microsoft.com/office/drawing/2014/main" id="{6367B5B8-49AA-4889-76C0-8745B4EDD661}"/>
              </a:ext>
            </a:extLst>
          </p:cNvPr>
          <p:cNvSpPr txBox="1"/>
          <p:nvPr/>
        </p:nvSpPr>
        <p:spPr>
          <a:xfrm>
            <a:off x="4748574" y="309004"/>
            <a:ext cx="6854847" cy="379463"/>
          </a:xfrm>
          <a:prstGeom prst="rect">
            <a:avLst/>
          </a:prstGeom>
          <a:noFill/>
        </p:spPr>
        <p:txBody>
          <a:bodyPr wrap="square" rtlCol="0">
            <a:spAutoFit/>
          </a:bodyPr>
          <a:lstStyle/>
          <a:p>
            <a:pPr marL="285750" indent="-285750" algn="just">
              <a:lnSpc>
                <a:spcPts val="2500"/>
              </a:lnSpc>
              <a:buClr>
                <a:schemeClr val="accent3"/>
              </a:buClr>
              <a:buFont typeface="Wingdings 3" panose="05040102010807070707" pitchFamily="18" charset="2"/>
              <a:buChar char=""/>
            </a:pPr>
            <a:r>
              <a:rPr lang="lv-LV" sz="1600" dirty="0">
                <a:hlinkClick r:id="rId3"/>
              </a:rPr>
              <a:t>https://sadalestikls.lv/lv/elektrostacijas-pieslegsana</a:t>
            </a:r>
            <a:endParaRPr lang="lv-LV" sz="1600" dirty="0"/>
          </a:p>
        </p:txBody>
      </p:sp>
      <p:pic>
        <p:nvPicPr>
          <p:cNvPr id="10" name="Picture 9">
            <a:extLst>
              <a:ext uri="{FF2B5EF4-FFF2-40B4-BE49-F238E27FC236}">
                <a16:creationId xmlns:a16="http://schemas.microsoft.com/office/drawing/2014/main" id="{7B5D05BA-9E44-44AE-D8C9-C99FB644B638}"/>
              </a:ext>
            </a:extLst>
          </p:cNvPr>
          <p:cNvPicPr>
            <a:picLocks noChangeAspect="1"/>
          </p:cNvPicPr>
          <p:nvPr/>
        </p:nvPicPr>
        <p:blipFill>
          <a:blip r:embed="rId4"/>
          <a:stretch>
            <a:fillRect/>
          </a:stretch>
        </p:blipFill>
        <p:spPr>
          <a:xfrm>
            <a:off x="3706559" y="1154036"/>
            <a:ext cx="8427967" cy="4795870"/>
          </a:xfrm>
          <a:prstGeom prst="rect">
            <a:avLst/>
          </a:prstGeom>
        </p:spPr>
      </p:pic>
    </p:spTree>
    <p:extLst>
      <p:ext uri="{BB962C8B-B14F-4D97-AF65-F5344CB8AC3E}">
        <p14:creationId xmlns:p14="http://schemas.microsoft.com/office/powerpoint/2010/main" val="3149399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52C9-1745-4134-9578-3B45F0891013}"/>
              </a:ext>
            </a:extLst>
          </p:cNvPr>
          <p:cNvSpPr>
            <a:spLocks noGrp="1"/>
          </p:cNvSpPr>
          <p:nvPr>
            <p:ph type="title"/>
          </p:nvPr>
        </p:nvSpPr>
        <p:spPr>
          <a:xfrm>
            <a:off x="167745" y="1753171"/>
            <a:ext cx="3112168" cy="2169825"/>
          </a:xfrm>
        </p:spPr>
        <p:txBody>
          <a:bodyPr/>
          <a:lstStyle/>
          <a:p>
            <a:r>
              <a:rPr lang="lv-LV" dirty="0"/>
              <a:t>Nepieciešamās darbības elektrostacijas atļaujas saņemšanai</a:t>
            </a:r>
          </a:p>
        </p:txBody>
      </p:sp>
      <p:pic>
        <p:nvPicPr>
          <p:cNvPr id="3" name="Picture 2">
            <a:extLst>
              <a:ext uri="{FF2B5EF4-FFF2-40B4-BE49-F238E27FC236}">
                <a16:creationId xmlns:a16="http://schemas.microsoft.com/office/drawing/2014/main" id="{E4D03C9C-BBE2-D1BA-B421-198C666FA388}"/>
              </a:ext>
            </a:extLst>
          </p:cNvPr>
          <p:cNvPicPr>
            <a:picLocks noChangeAspect="1"/>
          </p:cNvPicPr>
          <p:nvPr/>
        </p:nvPicPr>
        <p:blipFill>
          <a:blip r:embed="rId3"/>
          <a:stretch>
            <a:fillRect/>
          </a:stretch>
        </p:blipFill>
        <p:spPr>
          <a:xfrm>
            <a:off x="4050720" y="1208219"/>
            <a:ext cx="8033169" cy="3066201"/>
          </a:xfrm>
          <a:prstGeom prst="rect">
            <a:avLst/>
          </a:prstGeom>
        </p:spPr>
      </p:pic>
      <p:cxnSp>
        <p:nvCxnSpPr>
          <p:cNvPr id="4" name="Straight Connector 3">
            <a:extLst>
              <a:ext uri="{FF2B5EF4-FFF2-40B4-BE49-F238E27FC236}">
                <a16:creationId xmlns:a16="http://schemas.microsoft.com/office/drawing/2014/main" id="{0A5EBF26-F626-2268-DD03-3BC9987A23CB}"/>
              </a:ext>
            </a:extLst>
          </p:cNvPr>
          <p:cNvCxnSpPr/>
          <p:nvPr/>
        </p:nvCxnSpPr>
        <p:spPr>
          <a:xfrm>
            <a:off x="4593442" y="4123071"/>
            <a:ext cx="21945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822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52C9-1745-4134-9578-3B45F0891013}"/>
              </a:ext>
            </a:extLst>
          </p:cNvPr>
          <p:cNvSpPr>
            <a:spLocks noGrp="1"/>
          </p:cNvSpPr>
          <p:nvPr>
            <p:ph type="title"/>
          </p:nvPr>
        </p:nvSpPr>
        <p:spPr>
          <a:xfrm>
            <a:off x="167745" y="1753171"/>
            <a:ext cx="3112168" cy="507831"/>
          </a:xfrm>
        </p:spPr>
        <p:txBody>
          <a:bodyPr/>
          <a:lstStyle/>
          <a:p>
            <a:r>
              <a:rPr lang="lv-LV" dirty="0"/>
              <a:t>Kārtība</a:t>
            </a:r>
          </a:p>
        </p:txBody>
      </p:sp>
      <p:pic>
        <p:nvPicPr>
          <p:cNvPr id="5" name="Picture 4">
            <a:extLst>
              <a:ext uri="{FF2B5EF4-FFF2-40B4-BE49-F238E27FC236}">
                <a16:creationId xmlns:a16="http://schemas.microsoft.com/office/drawing/2014/main" id="{589A775A-9B07-99DA-D8AD-F1D285156F98}"/>
              </a:ext>
            </a:extLst>
          </p:cNvPr>
          <p:cNvPicPr>
            <a:picLocks noChangeAspect="1"/>
          </p:cNvPicPr>
          <p:nvPr/>
        </p:nvPicPr>
        <p:blipFill>
          <a:blip r:embed="rId3"/>
          <a:stretch>
            <a:fillRect/>
          </a:stretch>
        </p:blipFill>
        <p:spPr>
          <a:xfrm>
            <a:off x="4195364" y="333313"/>
            <a:ext cx="6639365" cy="2936000"/>
          </a:xfrm>
          <a:prstGeom prst="rect">
            <a:avLst/>
          </a:prstGeom>
        </p:spPr>
      </p:pic>
      <p:pic>
        <p:nvPicPr>
          <p:cNvPr id="6" name="Picture 5">
            <a:extLst>
              <a:ext uri="{FF2B5EF4-FFF2-40B4-BE49-F238E27FC236}">
                <a16:creationId xmlns:a16="http://schemas.microsoft.com/office/drawing/2014/main" id="{EC8A65EE-79ED-EA47-6B4A-8AD697798AAB}"/>
              </a:ext>
            </a:extLst>
          </p:cNvPr>
          <p:cNvPicPr>
            <a:picLocks noChangeAspect="1"/>
          </p:cNvPicPr>
          <p:nvPr/>
        </p:nvPicPr>
        <p:blipFill>
          <a:blip r:embed="rId4"/>
          <a:stretch>
            <a:fillRect/>
          </a:stretch>
        </p:blipFill>
        <p:spPr>
          <a:xfrm>
            <a:off x="4195364" y="3429000"/>
            <a:ext cx="6580979" cy="2894296"/>
          </a:xfrm>
          <a:prstGeom prst="rect">
            <a:avLst/>
          </a:prstGeom>
        </p:spPr>
      </p:pic>
    </p:spTree>
    <p:extLst>
      <p:ext uri="{BB962C8B-B14F-4D97-AF65-F5344CB8AC3E}">
        <p14:creationId xmlns:p14="http://schemas.microsoft.com/office/powerpoint/2010/main" val="53298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52C9-1745-4134-9578-3B45F0891013}"/>
              </a:ext>
            </a:extLst>
          </p:cNvPr>
          <p:cNvSpPr>
            <a:spLocks noGrp="1"/>
          </p:cNvSpPr>
          <p:nvPr>
            <p:ph type="title"/>
          </p:nvPr>
        </p:nvSpPr>
        <p:spPr>
          <a:xfrm>
            <a:off x="167745" y="1753171"/>
            <a:ext cx="3112168" cy="1338828"/>
          </a:xfrm>
        </p:spPr>
        <p:txBody>
          <a:bodyPr/>
          <a:lstStyle/>
          <a:p>
            <a:r>
              <a:rPr lang="lv-LV" dirty="0"/>
              <a:t>Elektoenerģijas</a:t>
            </a:r>
            <a:br>
              <a:rPr lang="lv-LV" dirty="0"/>
            </a:br>
            <a:r>
              <a:rPr lang="lv-LV" dirty="0"/>
              <a:t>kvalitātes mērījumi</a:t>
            </a:r>
          </a:p>
        </p:txBody>
      </p:sp>
      <p:sp>
        <p:nvSpPr>
          <p:cNvPr id="3" name="TextBox 2">
            <a:extLst>
              <a:ext uri="{FF2B5EF4-FFF2-40B4-BE49-F238E27FC236}">
                <a16:creationId xmlns:a16="http://schemas.microsoft.com/office/drawing/2014/main" id="{347CFDE6-C7EA-80A5-13AC-2B1439E18567}"/>
              </a:ext>
            </a:extLst>
          </p:cNvPr>
          <p:cNvSpPr txBox="1"/>
          <p:nvPr/>
        </p:nvSpPr>
        <p:spPr>
          <a:xfrm>
            <a:off x="3973994" y="1069541"/>
            <a:ext cx="7963653" cy="1020664"/>
          </a:xfrm>
          <a:prstGeom prst="rect">
            <a:avLst/>
          </a:prstGeom>
          <a:noFill/>
        </p:spPr>
        <p:txBody>
          <a:bodyPr wrap="square" rtlCol="0">
            <a:spAutoFit/>
          </a:bodyPr>
          <a:lstStyle/>
          <a:p>
            <a:pPr algn="just">
              <a:lnSpc>
                <a:spcPts val="2500"/>
              </a:lnSpc>
              <a:buClr>
                <a:schemeClr val="accent3"/>
              </a:buClr>
            </a:pPr>
            <a:r>
              <a:rPr lang="lv-LV" sz="1600" dirty="0">
                <a:latin typeface="Arial" panose="020B0604020202020204" pitchFamily="34" charset="0"/>
                <a:cs typeface="Arial" panose="020B0604020202020204" pitchFamily="34" charset="0"/>
              </a:rPr>
              <a:t>Elektroenerģijas kvalitātes mērījumus drīkst veikt </a:t>
            </a:r>
            <a:r>
              <a:rPr lang="lv-LV" sz="1600" b="1" dirty="0">
                <a:latin typeface="Arial" panose="020B0604020202020204" pitchFamily="34" charset="0"/>
                <a:cs typeface="Arial" panose="020B0604020202020204" pitchFamily="34" charset="0"/>
              </a:rPr>
              <a:t>akreditēta laboratorija</a:t>
            </a:r>
            <a:r>
              <a:rPr lang="lv-LV" sz="1600" dirty="0">
                <a:latin typeface="Arial" panose="020B0604020202020204" pitchFamily="34" charset="0"/>
                <a:cs typeface="Arial" panose="020B0604020202020204" pitchFamily="34" charset="0"/>
              </a:rPr>
              <a:t>, kas saņēmusi Latvijas Nacionālā akreditācijas biroja akreditāciju šādā sfērā: LVS EN 50160+AC:2011L "Publisko elektroapgādes tīklu sprieguma raksturlielumi". </a:t>
            </a:r>
          </a:p>
        </p:txBody>
      </p:sp>
      <p:sp>
        <p:nvSpPr>
          <p:cNvPr id="4" name="TextBox 3">
            <a:extLst>
              <a:ext uri="{FF2B5EF4-FFF2-40B4-BE49-F238E27FC236}">
                <a16:creationId xmlns:a16="http://schemas.microsoft.com/office/drawing/2014/main" id="{1B48A788-82D3-E5B3-606F-C76498F46843}"/>
              </a:ext>
            </a:extLst>
          </p:cNvPr>
          <p:cNvSpPr txBox="1"/>
          <p:nvPr/>
        </p:nvSpPr>
        <p:spPr>
          <a:xfrm>
            <a:off x="3973993" y="4741813"/>
            <a:ext cx="7963653" cy="700063"/>
          </a:xfrm>
          <a:prstGeom prst="rect">
            <a:avLst/>
          </a:prstGeom>
          <a:noFill/>
        </p:spPr>
        <p:txBody>
          <a:bodyPr wrap="square" rtlCol="0">
            <a:spAutoFit/>
          </a:bodyPr>
          <a:lstStyle/>
          <a:p>
            <a:pPr algn="just">
              <a:lnSpc>
                <a:spcPts val="2500"/>
              </a:lnSpc>
              <a:buClr>
                <a:schemeClr val="accent3"/>
              </a:buClr>
            </a:pPr>
            <a:r>
              <a:rPr lang="lv-LV" sz="1600" dirty="0">
                <a:latin typeface="Arial" panose="020B0604020202020204" pitchFamily="34" charset="0"/>
                <a:cs typeface="Arial" panose="020B0604020202020204" pitchFamily="34" charset="0"/>
              </a:rPr>
              <a:t>Elektroenerģijas kvalitātes mērījumi ir maksas pakalpojums. Laboratoriju izvēlas, elektroenerģijas kvalitātes mērījumus organizē un pakalpojumu apmaksā klients.</a:t>
            </a:r>
          </a:p>
        </p:txBody>
      </p:sp>
      <p:sp>
        <p:nvSpPr>
          <p:cNvPr id="7" name="Rectangle 6">
            <a:extLst>
              <a:ext uri="{FF2B5EF4-FFF2-40B4-BE49-F238E27FC236}">
                <a16:creationId xmlns:a16="http://schemas.microsoft.com/office/drawing/2014/main" id="{3387C814-626C-5C00-96A0-BFF75173F4F1}"/>
              </a:ext>
            </a:extLst>
          </p:cNvPr>
          <p:cNvSpPr/>
          <p:nvPr/>
        </p:nvSpPr>
        <p:spPr>
          <a:xfrm>
            <a:off x="4223356" y="2578632"/>
            <a:ext cx="2128584" cy="1680205"/>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Picture 7">
            <a:extLst>
              <a:ext uri="{FF2B5EF4-FFF2-40B4-BE49-F238E27FC236}">
                <a16:creationId xmlns:a16="http://schemas.microsoft.com/office/drawing/2014/main" id="{6A6B61AD-709E-D1A1-E97E-E14DE5F33A7A}"/>
              </a:ext>
            </a:extLst>
          </p:cNvPr>
          <p:cNvPicPr>
            <a:picLocks noChangeAspect="1"/>
          </p:cNvPicPr>
          <p:nvPr/>
        </p:nvPicPr>
        <p:blipFill>
          <a:blip r:embed="rId3"/>
          <a:stretch>
            <a:fillRect/>
          </a:stretch>
        </p:blipFill>
        <p:spPr>
          <a:xfrm>
            <a:off x="4856433" y="2649840"/>
            <a:ext cx="643542" cy="397826"/>
          </a:xfrm>
          <a:prstGeom prst="rect">
            <a:avLst/>
          </a:prstGeom>
        </p:spPr>
      </p:pic>
      <p:sp>
        <p:nvSpPr>
          <p:cNvPr id="9" name="TextBox 8">
            <a:extLst>
              <a:ext uri="{FF2B5EF4-FFF2-40B4-BE49-F238E27FC236}">
                <a16:creationId xmlns:a16="http://schemas.microsoft.com/office/drawing/2014/main" id="{3E4F1A49-ADB3-A371-389A-0B67ECB2C503}"/>
              </a:ext>
            </a:extLst>
          </p:cNvPr>
          <p:cNvSpPr txBox="1"/>
          <p:nvPr/>
        </p:nvSpPr>
        <p:spPr>
          <a:xfrm>
            <a:off x="4144645" y="2958686"/>
            <a:ext cx="2207295" cy="1341265"/>
          </a:xfrm>
          <a:prstGeom prst="rect">
            <a:avLst/>
          </a:prstGeom>
          <a:noFill/>
        </p:spPr>
        <p:txBody>
          <a:bodyPr wrap="square" rtlCol="0">
            <a:spAutoFit/>
          </a:bodyPr>
          <a:lstStyle/>
          <a:p>
            <a:pPr algn="ctr">
              <a:lnSpc>
                <a:spcPts val="2500"/>
              </a:lnSpc>
              <a:buClr>
                <a:schemeClr val="accent3"/>
              </a:buClr>
            </a:pPr>
            <a:r>
              <a:rPr lang="lv-LV" sz="1600" dirty="0">
                <a:latin typeface="Arial" panose="020B0604020202020204" pitchFamily="34" charset="0"/>
                <a:cs typeface="Arial" panose="020B0604020202020204" pitchFamily="34" charset="0"/>
              </a:rPr>
              <a:t>AS «Augstsprieguma tīkls» </a:t>
            </a:r>
          </a:p>
          <a:p>
            <a:pPr algn="ctr">
              <a:lnSpc>
                <a:spcPts val="2500"/>
              </a:lnSpc>
              <a:buClr>
                <a:schemeClr val="accent3"/>
              </a:buClr>
            </a:pPr>
            <a:r>
              <a:rPr lang="lv-LV" sz="1600" dirty="0">
                <a:latin typeface="Arial" panose="020B0604020202020204" pitchFamily="34" charset="0"/>
                <a:cs typeface="Arial" panose="020B0604020202020204" pitchFamily="34" charset="0"/>
              </a:rPr>
              <a:t>Tehniskās ekspertīzes dienests</a:t>
            </a:r>
          </a:p>
        </p:txBody>
      </p:sp>
      <p:sp>
        <p:nvSpPr>
          <p:cNvPr id="10" name="Rectangle 9">
            <a:extLst>
              <a:ext uri="{FF2B5EF4-FFF2-40B4-BE49-F238E27FC236}">
                <a16:creationId xmlns:a16="http://schemas.microsoft.com/office/drawing/2014/main" id="{B9506C52-C874-4A8B-3D32-7CF07E932C4D}"/>
              </a:ext>
            </a:extLst>
          </p:cNvPr>
          <p:cNvSpPr/>
          <p:nvPr/>
        </p:nvSpPr>
        <p:spPr>
          <a:xfrm>
            <a:off x="6831471" y="2578632"/>
            <a:ext cx="2128584" cy="1680205"/>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Rectangle 10">
            <a:extLst>
              <a:ext uri="{FF2B5EF4-FFF2-40B4-BE49-F238E27FC236}">
                <a16:creationId xmlns:a16="http://schemas.microsoft.com/office/drawing/2014/main" id="{5AF8E2AB-64A1-1904-9B7E-B738D8606832}"/>
              </a:ext>
            </a:extLst>
          </p:cNvPr>
          <p:cNvSpPr/>
          <p:nvPr/>
        </p:nvSpPr>
        <p:spPr>
          <a:xfrm>
            <a:off x="9371579" y="2578632"/>
            <a:ext cx="2128584" cy="1680205"/>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2" name="Picture 11">
            <a:extLst>
              <a:ext uri="{FF2B5EF4-FFF2-40B4-BE49-F238E27FC236}">
                <a16:creationId xmlns:a16="http://schemas.microsoft.com/office/drawing/2014/main" id="{817C370B-747F-EACD-CDF2-CA9A5B3FE997}"/>
              </a:ext>
            </a:extLst>
          </p:cNvPr>
          <p:cNvPicPr>
            <a:picLocks noChangeAspect="1"/>
          </p:cNvPicPr>
          <p:nvPr/>
        </p:nvPicPr>
        <p:blipFill>
          <a:blip r:embed="rId4"/>
          <a:stretch>
            <a:fillRect/>
          </a:stretch>
        </p:blipFill>
        <p:spPr>
          <a:xfrm>
            <a:off x="7376110" y="2649840"/>
            <a:ext cx="946343" cy="397826"/>
          </a:xfrm>
          <a:prstGeom prst="rect">
            <a:avLst/>
          </a:prstGeom>
        </p:spPr>
      </p:pic>
      <p:pic>
        <p:nvPicPr>
          <p:cNvPr id="13" name="Picture 12">
            <a:extLst>
              <a:ext uri="{FF2B5EF4-FFF2-40B4-BE49-F238E27FC236}">
                <a16:creationId xmlns:a16="http://schemas.microsoft.com/office/drawing/2014/main" id="{50A0936C-AC1D-750F-CFBE-8B230166BC6E}"/>
              </a:ext>
            </a:extLst>
          </p:cNvPr>
          <p:cNvPicPr>
            <a:picLocks noChangeAspect="1"/>
          </p:cNvPicPr>
          <p:nvPr/>
        </p:nvPicPr>
        <p:blipFill>
          <a:blip r:embed="rId5"/>
          <a:stretch>
            <a:fillRect/>
          </a:stretch>
        </p:blipFill>
        <p:spPr>
          <a:xfrm>
            <a:off x="9979499" y="2595881"/>
            <a:ext cx="912744" cy="467110"/>
          </a:xfrm>
          <a:prstGeom prst="rect">
            <a:avLst/>
          </a:prstGeom>
        </p:spPr>
      </p:pic>
      <p:sp>
        <p:nvSpPr>
          <p:cNvPr id="14" name="TextBox 13">
            <a:extLst>
              <a:ext uri="{FF2B5EF4-FFF2-40B4-BE49-F238E27FC236}">
                <a16:creationId xmlns:a16="http://schemas.microsoft.com/office/drawing/2014/main" id="{76507438-CD16-90B9-1FF8-6C0B65FC5148}"/>
              </a:ext>
            </a:extLst>
          </p:cNvPr>
          <p:cNvSpPr txBox="1"/>
          <p:nvPr/>
        </p:nvSpPr>
        <p:spPr>
          <a:xfrm>
            <a:off x="6758112" y="2958685"/>
            <a:ext cx="2207295" cy="1020664"/>
          </a:xfrm>
          <a:prstGeom prst="rect">
            <a:avLst/>
          </a:prstGeom>
          <a:noFill/>
        </p:spPr>
        <p:txBody>
          <a:bodyPr wrap="square" rtlCol="0">
            <a:spAutoFit/>
          </a:bodyPr>
          <a:lstStyle/>
          <a:p>
            <a:pPr algn="ctr">
              <a:lnSpc>
                <a:spcPts val="2500"/>
              </a:lnSpc>
              <a:buClr>
                <a:schemeClr val="accent3"/>
              </a:buClr>
            </a:pPr>
            <a:r>
              <a:rPr lang="lv-LV" sz="1600" dirty="0">
                <a:latin typeface="Arial" panose="020B0604020202020204" pitchFamily="34" charset="0"/>
                <a:cs typeface="Arial" panose="020B0604020202020204" pitchFamily="34" charset="0"/>
              </a:rPr>
              <a:t>AS «Inspecta Latvia» </a:t>
            </a:r>
          </a:p>
          <a:p>
            <a:pPr algn="ctr">
              <a:lnSpc>
                <a:spcPts val="2500"/>
              </a:lnSpc>
              <a:buClr>
                <a:schemeClr val="accent3"/>
              </a:buClr>
            </a:pPr>
            <a:r>
              <a:rPr lang="lv-LV" sz="1600" dirty="0">
                <a:latin typeface="Arial" panose="020B0604020202020204" pitchFamily="34" charset="0"/>
                <a:cs typeface="Arial" panose="020B0604020202020204" pitchFamily="34" charset="0"/>
              </a:rPr>
              <a:t>Inspicēšanas institūcija</a:t>
            </a:r>
          </a:p>
        </p:txBody>
      </p:sp>
      <p:sp>
        <p:nvSpPr>
          <p:cNvPr id="15" name="TextBox 14">
            <a:extLst>
              <a:ext uri="{FF2B5EF4-FFF2-40B4-BE49-F238E27FC236}">
                <a16:creationId xmlns:a16="http://schemas.microsoft.com/office/drawing/2014/main" id="{60939DE1-EA36-911A-44C1-263E319C0D08}"/>
              </a:ext>
            </a:extLst>
          </p:cNvPr>
          <p:cNvSpPr txBox="1"/>
          <p:nvPr/>
        </p:nvSpPr>
        <p:spPr>
          <a:xfrm>
            <a:off x="9332223" y="2968225"/>
            <a:ext cx="2207295" cy="1028102"/>
          </a:xfrm>
          <a:prstGeom prst="rect">
            <a:avLst/>
          </a:prstGeom>
          <a:noFill/>
        </p:spPr>
        <p:txBody>
          <a:bodyPr wrap="square" rtlCol="0">
            <a:spAutoFit/>
          </a:bodyPr>
          <a:lstStyle/>
          <a:p>
            <a:pPr algn="ctr">
              <a:lnSpc>
                <a:spcPts val="2500"/>
              </a:lnSpc>
              <a:buClr>
                <a:schemeClr val="accent3"/>
              </a:buClr>
            </a:pPr>
            <a:r>
              <a:rPr lang="lv-LV" sz="1600" dirty="0">
                <a:latin typeface="Arial" panose="020B0604020202020204" pitchFamily="34" charset="0"/>
                <a:cs typeface="Arial" panose="020B0604020202020204" pitchFamily="34" charset="0"/>
              </a:rPr>
              <a:t>AS «Sadales tīkls» </a:t>
            </a:r>
          </a:p>
          <a:p>
            <a:pPr algn="ctr">
              <a:lnSpc>
                <a:spcPts val="2500"/>
              </a:lnSpc>
              <a:buClr>
                <a:schemeClr val="accent3"/>
              </a:buClr>
            </a:pPr>
            <a:r>
              <a:rPr lang="lv-LV" sz="1600" dirty="0">
                <a:latin typeface="Arial" panose="020B0604020202020204" pitchFamily="34" charset="0"/>
                <a:cs typeface="Arial" panose="020B0604020202020204" pitchFamily="34" charset="0"/>
              </a:rPr>
              <a:t>Metroloģijas laboratorija</a:t>
            </a:r>
          </a:p>
        </p:txBody>
      </p:sp>
      <p:sp>
        <p:nvSpPr>
          <p:cNvPr id="17" name="TextBox 16">
            <a:extLst>
              <a:ext uri="{FF2B5EF4-FFF2-40B4-BE49-F238E27FC236}">
                <a16:creationId xmlns:a16="http://schemas.microsoft.com/office/drawing/2014/main" id="{C17638E8-C452-4C8D-4224-5CA53E302AC5}"/>
              </a:ext>
            </a:extLst>
          </p:cNvPr>
          <p:cNvSpPr txBox="1"/>
          <p:nvPr/>
        </p:nvSpPr>
        <p:spPr>
          <a:xfrm>
            <a:off x="3973993" y="5856482"/>
            <a:ext cx="7398801" cy="379463"/>
          </a:xfrm>
          <a:prstGeom prst="rect">
            <a:avLst/>
          </a:prstGeom>
          <a:noFill/>
        </p:spPr>
        <p:txBody>
          <a:bodyPr wrap="square" rtlCol="0">
            <a:spAutoFit/>
          </a:bodyPr>
          <a:lstStyle/>
          <a:p>
            <a:pPr algn="just">
              <a:lnSpc>
                <a:spcPts val="2500"/>
              </a:lnSpc>
              <a:buClr>
                <a:schemeClr val="accent3"/>
              </a:buClr>
            </a:pPr>
            <a:r>
              <a:rPr lang="lv-LV" sz="1600" dirty="0"/>
              <a:t>Vairāk informācijas: </a:t>
            </a:r>
            <a:r>
              <a:rPr lang="lv-LV" sz="1600" dirty="0">
                <a:hlinkClick r:id="rId6"/>
              </a:rPr>
              <a:t>https://sadalestikls.lv/lv/elektroenergijas-kvalitates-merijumi</a:t>
            </a:r>
            <a:r>
              <a:rPr lang="lv-LV" sz="1600" dirty="0"/>
              <a:t> </a:t>
            </a:r>
          </a:p>
        </p:txBody>
      </p:sp>
    </p:spTree>
    <p:extLst>
      <p:ext uri="{BB962C8B-B14F-4D97-AF65-F5344CB8AC3E}">
        <p14:creationId xmlns:p14="http://schemas.microsoft.com/office/powerpoint/2010/main" val="1976343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E773A5-1AC6-4D46-8339-2A729D4D7F2F}"/>
              </a:ext>
            </a:extLst>
          </p:cNvPr>
          <p:cNvSpPr>
            <a:spLocks noGrp="1"/>
          </p:cNvSpPr>
          <p:nvPr>
            <p:ph idx="1"/>
          </p:nvPr>
        </p:nvSpPr>
        <p:spPr>
          <a:xfrm>
            <a:off x="4966943" y="2161586"/>
            <a:ext cx="6121400" cy="415090"/>
          </a:xfrm>
        </p:spPr>
        <p:txBody>
          <a:bodyPr/>
          <a:lstStyle/>
          <a:p>
            <a:pPr marL="0" indent="0">
              <a:buNone/>
            </a:pPr>
            <a:r>
              <a:rPr lang="lv-LV" sz="4000" dirty="0">
                <a:solidFill>
                  <a:schemeClr val="accent2"/>
                </a:solidFill>
              </a:rPr>
              <a:t>Paldies par uzmanību!</a:t>
            </a:r>
          </a:p>
        </p:txBody>
      </p:sp>
    </p:spTree>
    <p:extLst>
      <p:ext uri="{BB962C8B-B14F-4D97-AF65-F5344CB8AC3E}">
        <p14:creationId xmlns:p14="http://schemas.microsoft.com/office/powerpoint/2010/main" val="3813264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44D2D-2D7C-FE57-6D5B-21499CE99388}"/>
              </a:ext>
            </a:extLst>
          </p:cNvPr>
          <p:cNvSpPr>
            <a:spLocks noGrp="1"/>
          </p:cNvSpPr>
          <p:nvPr>
            <p:ph type="title"/>
          </p:nvPr>
        </p:nvSpPr>
        <p:spPr>
          <a:xfrm>
            <a:off x="373698" y="1814810"/>
            <a:ext cx="2464435" cy="923330"/>
          </a:xfrm>
        </p:spPr>
        <p:txBody>
          <a:bodyPr/>
          <a:lstStyle/>
          <a:p>
            <a:r>
              <a:rPr lang="lv-LV" dirty="0"/>
              <a:t>Esošā situācija</a:t>
            </a:r>
          </a:p>
        </p:txBody>
      </p:sp>
      <p:pic>
        <p:nvPicPr>
          <p:cNvPr id="5" name="Picture 4">
            <a:extLst>
              <a:ext uri="{FF2B5EF4-FFF2-40B4-BE49-F238E27FC236}">
                <a16:creationId xmlns:a16="http://schemas.microsoft.com/office/drawing/2014/main" id="{022023CB-174F-F1B5-2165-6F2E17935F3C}"/>
              </a:ext>
            </a:extLst>
          </p:cNvPr>
          <p:cNvPicPr>
            <a:picLocks noChangeAspect="1"/>
          </p:cNvPicPr>
          <p:nvPr/>
        </p:nvPicPr>
        <p:blipFill>
          <a:blip r:embed="rId2"/>
          <a:stretch>
            <a:fillRect/>
          </a:stretch>
        </p:blipFill>
        <p:spPr>
          <a:xfrm>
            <a:off x="4016948" y="792374"/>
            <a:ext cx="8117329" cy="4868761"/>
          </a:xfrm>
          <a:prstGeom prst="rect">
            <a:avLst/>
          </a:prstGeom>
        </p:spPr>
      </p:pic>
    </p:spTree>
    <p:extLst>
      <p:ext uri="{BB962C8B-B14F-4D97-AF65-F5344CB8AC3E}">
        <p14:creationId xmlns:p14="http://schemas.microsoft.com/office/powerpoint/2010/main" val="168536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14DE9B-62D3-7930-4AC7-0B7CB97C1B6B}"/>
              </a:ext>
            </a:extLst>
          </p:cNvPr>
          <p:cNvPicPr>
            <a:picLocks noChangeAspect="1"/>
          </p:cNvPicPr>
          <p:nvPr/>
        </p:nvPicPr>
        <p:blipFill>
          <a:blip r:embed="rId2"/>
          <a:stretch>
            <a:fillRect/>
          </a:stretch>
        </p:blipFill>
        <p:spPr>
          <a:xfrm>
            <a:off x="3896128" y="994610"/>
            <a:ext cx="8295872" cy="3970833"/>
          </a:xfrm>
          <a:prstGeom prst="rect">
            <a:avLst/>
          </a:prstGeom>
        </p:spPr>
      </p:pic>
      <p:sp>
        <p:nvSpPr>
          <p:cNvPr id="6" name="Title 1">
            <a:extLst>
              <a:ext uri="{FF2B5EF4-FFF2-40B4-BE49-F238E27FC236}">
                <a16:creationId xmlns:a16="http://schemas.microsoft.com/office/drawing/2014/main" id="{BF811C1C-28B0-251E-E5BC-ADEA2E158637}"/>
              </a:ext>
            </a:extLst>
          </p:cNvPr>
          <p:cNvSpPr>
            <a:spLocks noGrp="1"/>
          </p:cNvSpPr>
          <p:nvPr>
            <p:ph type="title"/>
          </p:nvPr>
        </p:nvSpPr>
        <p:spPr>
          <a:xfrm>
            <a:off x="570864" y="2303425"/>
            <a:ext cx="2464435" cy="923330"/>
          </a:xfrm>
        </p:spPr>
        <p:txBody>
          <a:bodyPr/>
          <a:lstStyle/>
          <a:p>
            <a:r>
              <a:rPr lang="lv-LV" dirty="0"/>
              <a:t>Kā plūst enerģija?</a:t>
            </a:r>
          </a:p>
        </p:txBody>
      </p:sp>
    </p:spTree>
    <p:extLst>
      <p:ext uri="{BB962C8B-B14F-4D97-AF65-F5344CB8AC3E}">
        <p14:creationId xmlns:p14="http://schemas.microsoft.com/office/powerpoint/2010/main" val="2985332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52C9-1745-4134-9578-3B45F0891013}"/>
              </a:ext>
            </a:extLst>
          </p:cNvPr>
          <p:cNvSpPr>
            <a:spLocks noGrp="1"/>
          </p:cNvSpPr>
          <p:nvPr>
            <p:ph type="title"/>
          </p:nvPr>
        </p:nvSpPr>
        <p:spPr>
          <a:xfrm>
            <a:off x="333397" y="1726666"/>
            <a:ext cx="2464435" cy="1338828"/>
          </a:xfrm>
        </p:spPr>
        <p:txBody>
          <a:bodyPr/>
          <a:lstStyle/>
          <a:p>
            <a:r>
              <a:rPr lang="lv-LV" dirty="0"/>
              <a:t>Izkliedētās ģenerācijas izaicinājumi</a:t>
            </a:r>
          </a:p>
        </p:txBody>
      </p:sp>
      <p:sp>
        <p:nvSpPr>
          <p:cNvPr id="3" name="Content Placeholder 2">
            <a:extLst>
              <a:ext uri="{FF2B5EF4-FFF2-40B4-BE49-F238E27FC236}">
                <a16:creationId xmlns:a16="http://schemas.microsoft.com/office/drawing/2014/main" id="{B4E71C6D-A4AC-41DE-908E-E88A9FF3D2ED}"/>
              </a:ext>
            </a:extLst>
          </p:cNvPr>
          <p:cNvSpPr>
            <a:spLocks noGrp="1"/>
          </p:cNvSpPr>
          <p:nvPr>
            <p:ph idx="1"/>
          </p:nvPr>
        </p:nvSpPr>
        <p:spPr>
          <a:xfrm>
            <a:off x="4138507" y="1389648"/>
            <a:ext cx="7376160" cy="2904000"/>
          </a:xfrm>
        </p:spPr>
        <p:txBody>
          <a:bodyPr/>
          <a:lstStyle/>
          <a:p>
            <a:pPr marL="0" indent="0">
              <a:buNone/>
            </a:pPr>
            <a:r>
              <a:rPr lang="lv-LV" dirty="0">
                <a:solidFill>
                  <a:schemeClr val="tx1"/>
                </a:solidFill>
                <a:latin typeface="+mn-lt"/>
                <a:cs typeface="Times New Roman" panose="02020603050405020304" pitchFamily="18" charset="0"/>
              </a:rPr>
              <a:t>Tīklam pieslēgti vairāk nekā 14000 mikroģeneratoru, esam mācījušies to pieslēgšanas procesā. </a:t>
            </a:r>
          </a:p>
          <a:p>
            <a:pPr marL="0" indent="0">
              <a:buNone/>
            </a:pPr>
            <a:endParaRPr lang="lv-LV" dirty="0">
              <a:solidFill>
                <a:schemeClr val="tx1"/>
              </a:solidFill>
              <a:latin typeface="+mn-lt"/>
              <a:cs typeface="Times New Roman" panose="02020603050405020304" pitchFamily="18" charset="0"/>
            </a:endParaRPr>
          </a:p>
          <a:p>
            <a:pPr marL="0" indent="0">
              <a:buNone/>
            </a:pPr>
            <a:r>
              <a:rPr lang="lv-LV" dirty="0">
                <a:solidFill>
                  <a:schemeClr val="tx1"/>
                </a:solidFill>
                <a:latin typeface="+mn-lt"/>
                <a:cs typeface="Times New Roman" panose="02020603050405020304" pitchFamily="18" charset="0"/>
              </a:rPr>
              <a:t>Svarīgākie izaicinājumi ģenerācijas kopdarbībai ar tīklu:</a:t>
            </a:r>
          </a:p>
          <a:p>
            <a:pPr marL="457200" indent="-457200">
              <a:buFont typeface="+mj-lt"/>
              <a:buAutoNum type="arabicPeriod"/>
            </a:pPr>
            <a:r>
              <a:rPr lang="lv-LV" b="1" i="1" dirty="0">
                <a:solidFill>
                  <a:srgbClr val="FF0000"/>
                </a:solidFill>
                <a:latin typeface="+mn-lt"/>
                <a:cs typeface="Times New Roman" panose="02020603050405020304" pitchFamily="18" charset="0"/>
              </a:rPr>
              <a:t>ST klienta (Mikroģeneratora, Elektrostacijas īpašnieka) drošība; </a:t>
            </a:r>
          </a:p>
          <a:p>
            <a:pPr marL="457200" indent="-457200">
              <a:buFont typeface="+mj-lt"/>
              <a:buAutoNum type="arabicPeriod"/>
            </a:pPr>
            <a:r>
              <a:rPr lang="lv-LV" b="1" i="1" dirty="0">
                <a:solidFill>
                  <a:srgbClr val="FF0000"/>
                </a:solidFill>
                <a:latin typeface="+mn-lt"/>
                <a:cs typeface="Times New Roman" panose="02020603050405020304" pitchFamily="18" charset="0"/>
              </a:rPr>
              <a:t>ST klienta iekārtu droša darbība;</a:t>
            </a:r>
          </a:p>
          <a:p>
            <a:pPr marL="457200" indent="-457200">
              <a:buFont typeface="+mj-lt"/>
              <a:buAutoNum type="arabicPeriod"/>
            </a:pPr>
            <a:r>
              <a:rPr lang="lv-LV" b="1" i="1" dirty="0">
                <a:solidFill>
                  <a:srgbClr val="FF0000"/>
                </a:solidFill>
                <a:latin typeface="+mn-lt"/>
                <a:cs typeface="Times New Roman" panose="02020603050405020304" pitchFamily="18" charset="0"/>
              </a:rPr>
              <a:t>Personāla, kas veic darbus mūsu tīklā, drošība.</a:t>
            </a:r>
          </a:p>
          <a:p>
            <a:pPr marL="457200" indent="-457200">
              <a:buFont typeface="+mj-lt"/>
              <a:buAutoNum type="arabicPeriod"/>
            </a:pPr>
            <a:r>
              <a:rPr lang="lv-LV" dirty="0">
                <a:solidFill>
                  <a:schemeClr val="tx1"/>
                </a:solidFill>
                <a:latin typeface="+mn-lt"/>
                <a:cs typeface="Times New Roman" panose="02020603050405020304" pitchFamily="18" charset="0"/>
              </a:rPr>
              <a:t>Elektroenerģijas kvalitāte.</a:t>
            </a:r>
          </a:p>
          <a:p>
            <a:pPr marL="457200" indent="-457200">
              <a:buFont typeface="+mj-lt"/>
              <a:buAutoNum type="arabicPeriod"/>
            </a:pPr>
            <a:r>
              <a:rPr lang="lv-LV" dirty="0">
                <a:solidFill>
                  <a:schemeClr val="tx1"/>
                </a:solidFill>
                <a:latin typeface="+mn-lt"/>
                <a:cs typeface="Times New Roman" panose="02020603050405020304" pitchFamily="18" charset="0"/>
              </a:rPr>
              <a:t>Sistēmas stabila un droša darbība.</a:t>
            </a:r>
          </a:p>
        </p:txBody>
      </p:sp>
      <p:pic>
        <p:nvPicPr>
          <p:cNvPr id="5" name="Picture 4">
            <a:extLst>
              <a:ext uri="{FF2B5EF4-FFF2-40B4-BE49-F238E27FC236}">
                <a16:creationId xmlns:a16="http://schemas.microsoft.com/office/drawing/2014/main" id="{B1BC26CA-7A2A-4C5A-AD1A-CE82C35298F6}"/>
              </a:ext>
            </a:extLst>
          </p:cNvPr>
          <p:cNvPicPr>
            <a:picLocks noChangeAspect="1"/>
          </p:cNvPicPr>
          <p:nvPr/>
        </p:nvPicPr>
        <p:blipFill>
          <a:blip r:embed="rId2"/>
          <a:stretch>
            <a:fillRect/>
          </a:stretch>
        </p:blipFill>
        <p:spPr>
          <a:xfrm>
            <a:off x="8462880" y="4026752"/>
            <a:ext cx="3257716" cy="2584023"/>
          </a:xfrm>
          <a:prstGeom prst="rect">
            <a:avLst/>
          </a:prstGeom>
        </p:spPr>
      </p:pic>
    </p:spTree>
    <p:extLst>
      <p:ext uri="{BB962C8B-B14F-4D97-AF65-F5344CB8AC3E}">
        <p14:creationId xmlns:p14="http://schemas.microsoft.com/office/powerpoint/2010/main" val="89582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1D1FA-6EF9-5BA6-97E3-6E5B714B30AA}"/>
              </a:ext>
            </a:extLst>
          </p:cNvPr>
          <p:cNvPicPr>
            <a:picLocks noChangeAspect="1"/>
          </p:cNvPicPr>
          <p:nvPr/>
        </p:nvPicPr>
        <p:blipFill rotWithShape="1">
          <a:blip r:embed="rId2"/>
          <a:srcRect b="5806"/>
          <a:stretch/>
        </p:blipFill>
        <p:spPr>
          <a:xfrm>
            <a:off x="2063938" y="1873293"/>
            <a:ext cx="5334000" cy="1138503"/>
          </a:xfrm>
          <a:prstGeom prst="rect">
            <a:avLst/>
          </a:prstGeom>
        </p:spPr>
      </p:pic>
      <p:grpSp>
        <p:nvGrpSpPr>
          <p:cNvPr id="3" name="Group 2">
            <a:extLst>
              <a:ext uri="{FF2B5EF4-FFF2-40B4-BE49-F238E27FC236}">
                <a16:creationId xmlns:a16="http://schemas.microsoft.com/office/drawing/2014/main" id="{92E8802B-EC74-74E1-A87F-81EC0AF44D41}"/>
              </a:ext>
            </a:extLst>
          </p:cNvPr>
          <p:cNvGrpSpPr/>
          <p:nvPr/>
        </p:nvGrpSpPr>
        <p:grpSpPr>
          <a:xfrm>
            <a:off x="7467152" y="3163100"/>
            <a:ext cx="3162673" cy="1535277"/>
            <a:chOff x="7279664" y="3156327"/>
            <a:chExt cx="3162673" cy="1535277"/>
          </a:xfrm>
        </p:grpSpPr>
        <p:pic>
          <p:nvPicPr>
            <p:cNvPr id="4" name="Picture 3">
              <a:extLst>
                <a:ext uri="{FF2B5EF4-FFF2-40B4-BE49-F238E27FC236}">
                  <a16:creationId xmlns:a16="http://schemas.microsoft.com/office/drawing/2014/main" id="{56FB7B41-F1A6-5307-B061-8925E6878FE4}"/>
                </a:ext>
              </a:extLst>
            </p:cNvPr>
            <p:cNvPicPr>
              <a:picLocks noChangeAspect="1"/>
            </p:cNvPicPr>
            <p:nvPr/>
          </p:nvPicPr>
          <p:blipFill>
            <a:blip r:embed="rId3"/>
            <a:stretch>
              <a:fillRect/>
            </a:stretch>
          </p:blipFill>
          <p:spPr>
            <a:xfrm>
              <a:off x="7279664" y="3156327"/>
              <a:ext cx="3162673" cy="1535277"/>
            </a:xfrm>
            <a:prstGeom prst="rect">
              <a:avLst/>
            </a:prstGeom>
          </p:spPr>
        </p:pic>
        <p:sp>
          <p:nvSpPr>
            <p:cNvPr id="5" name="TextBox 4">
              <a:extLst>
                <a:ext uri="{FF2B5EF4-FFF2-40B4-BE49-F238E27FC236}">
                  <a16:creationId xmlns:a16="http://schemas.microsoft.com/office/drawing/2014/main" id="{F136EED6-33FE-AEC1-D028-BB2AE0790CF0}"/>
                </a:ext>
              </a:extLst>
            </p:cNvPr>
            <p:cNvSpPr txBox="1"/>
            <p:nvPr/>
          </p:nvSpPr>
          <p:spPr>
            <a:xfrm>
              <a:off x="7346066" y="3350482"/>
              <a:ext cx="711391" cy="200055"/>
            </a:xfrm>
            <a:prstGeom prst="rect">
              <a:avLst/>
            </a:prstGeom>
            <a:solidFill>
              <a:schemeClr val="bg1"/>
            </a:solidFill>
          </p:spPr>
          <p:txBody>
            <a:bodyPr wrap="square" rtlCol="0">
              <a:spAutoFit/>
            </a:bodyPr>
            <a:lstStyle/>
            <a:p>
              <a:pPr algn="r"/>
              <a:r>
                <a:rPr lang="lv-LV" sz="700" dirty="0">
                  <a:solidFill>
                    <a:schemeClr val="bg2">
                      <a:lumMod val="25000"/>
                    </a:schemeClr>
                  </a:solidFill>
                  <a:latin typeface="Arial" panose="020B0604020202020204" pitchFamily="34" charset="0"/>
                  <a:ea typeface="Helvetica Neue Light" charset="0"/>
                  <a:cs typeface="Arial" panose="020B0604020202020204" pitchFamily="34" charset="0"/>
                </a:rPr>
                <a:t>111% (255V)</a:t>
              </a:r>
            </a:p>
          </p:txBody>
        </p:sp>
        <p:sp>
          <p:nvSpPr>
            <p:cNvPr id="6" name="TextBox 5">
              <a:extLst>
                <a:ext uri="{FF2B5EF4-FFF2-40B4-BE49-F238E27FC236}">
                  <a16:creationId xmlns:a16="http://schemas.microsoft.com/office/drawing/2014/main" id="{4E516F0E-0691-D981-0FF9-1E8992964ECB}"/>
                </a:ext>
              </a:extLst>
            </p:cNvPr>
            <p:cNvSpPr txBox="1"/>
            <p:nvPr/>
          </p:nvSpPr>
          <p:spPr>
            <a:xfrm>
              <a:off x="7360682" y="3516330"/>
              <a:ext cx="711391" cy="200055"/>
            </a:xfrm>
            <a:prstGeom prst="rect">
              <a:avLst/>
            </a:prstGeom>
            <a:solidFill>
              <a:schemeClr val="bg1"/>
            </a:solidFill>
          </p:spPr>
          <p:txBody>
            <a:bodyPr wrap="square" rtlCol="0">
              <a:spAutoFit/>
            </a:bodyPr>
            <a:lstStyle/>
            <a:p>
              <a:pPr algn="r"/>
              <a:r>
                <a:rPr lang="lv-LV" sz="700" dirty="0">
                  <a:solidFill>
                    <a:schemeClr val="bg2">
                      <a:lumMod val="25000"/>
                    </a:schemeClr>
                  </a:solidFill>
                  <a:latin typeface="Arial" panose="020B0604020202020204" pitchFamily="34" charset="0"/>
                  <a:ea typeface="Helvetica Neue Light" charset="0"/>
                  <a:cs typeface="Arial" panose="020B0604020202020204" pitchFamily="34" charset="0"/>
                </a:rPr>
                <a:t>105% (242V)</a:t>
              </a:r>
            </a:p>
          </p:txBody>
        </p:sp>
      </p:grpSp>
      <p:grpSp>
        <p:nvGrpSpPr>
          <p:cNvPr id="7" name="Group 6">
            <a:extLst>
              <a:ext uri="{FF2B5EF4-FFF2-40B4-BE49-F238E27FC236}">
                <a16:creationId xmlns:a16="http://schemas.microsoft.com/office/drawing/2014/main" id="{5B708A70-6C89-DA30-0D31-B859B6B073CA}"/>
              </a:ext>
            </a:extLst>
          </p:cNvPr>
          <p:cNvGrpSpPr/>
          <p:nvPr/>
        </p:nvGrpSpPr>
        <p:grpSpPr>
          <a:xfrm>
            <a:off x="2690547" y="3178549"/>
            <a:ext cx="4214303" cy="1371276"/>
            <a:chOff x="1913781" y="3171776"/>
            <a:chExt cx="4214303" cy="1371276"/>
          </a:xfrm>
        </p:grpSpPr>
        <p:pic>
          <p:nvPicPr>
            <p:cNvPr id="8" name="Picture 7">
              <a:extLst>
                <a:ext uri="{FF2B5EF4-FFF2-40B4-BE49-F238E27FC236}">
                  <a16:creationId xmlns:a16="http://schemas.microsoft.com/office/drawing/2014/main" id="{5D017FB3-007C-24C5-0D99-C6B0A9F3BC01}"/>
                </a:ext>
              </a:extLst>
            </p:cNvPr>
            <p:cNvPicPr>
              <a:picLocks noChangeAspect="1"/>
            </p:cNvPicPr>
            <p:nvPr/>
          </p:nvPicPr>
          <p:blipFill>
            <a:blip r:embed="rId4"/>
            <a:stretch>
              <a:fillRect/>
            </a:stretch>
          </p:blipFill>
          <p:spPr>
            <a:xfrm>
              <a:off x="1991774" y="3171776"/>
              <a:ext cx="4136310" cy="1371276"/>
            </a:xfrm>
            <a:prstGeom prst="rect">
              <a:avLst/>
            </a:prstGeom>
          </p:spPr>
        </p:pic>
        <p:sp>
          <p:nvSpPr>
            <p:cNvPr id="9" name="TextBox 8">
              <a:extLst>
                <a:ext uri="{FF2B5EF4-FFF2-40B4-BE49-F238E27FC236}">
                  <a16:creationId xmlns:a16="http://schemas.microsoft.com/office/drawing/2014/main" id="{A3E06AC1-5FF4-C2B4-0232-3A0DF8F6AF4C}"/>
                </a:ext>
              </a:extLst>
            </p:cNvPr>
            <p:cNvSpPr txBox="1"/>
            <p:nvPr/>
          </p:nvSpPr>
          <p:spPr>
            <a:xfrm>
              <a:off x="1913781" y="3290380"/>
              <a:ext cx="711391" cy="200055"/>
            </a:xfrm>
            <a:prstGeom prst="rect">
              <a:avLst/>
            </a:prstGeom>
            <a:solidFill>
              <a:schemeClr val="bg1"/>
            </a:solidFill>
          </p:spPr>
          <p:txBody>
            <a:bodyPr wrap="square" rtlCol="0">
              <a:spAutoFit/>
            </a:bodyPr>
            <a:lstStyle/>
            <a:p>
              <a:pPr algn="r"/>
              <a:r>
                <a:rPr lang="lv-LV" sz="700" dirty="0">
                  <a:solidFill>
                    <a:schemeClr val="bg2">
                      <a:lumMod val="25000"/>
                    </a:schemeClr>
                  </a:solidFill>
                  <a:latin typeface="Arial" panose="020B0604020202020204" pitchFamily="34" charset="0"/>
                  <a:ea typeface="Helvetica Neue Light" charset="0"/>
                  <a:cs typeface="Arial" panose="020B0604020202020204" pitchFamily="34" charset="0"/>
                </a:rPr>
                <a:t>110% (253V)</a:t>
              </a:r>
            </a:p>
          </p:txBody>
        </p:sp>
        <p:sp>
          <p:nvSpPr>
            <p:cNvPr id="10" name="TextBox 9">
              <a:extLst>
                <a:ext uri="{FF2B5EF4-FFF2-40B4-BE49-F238E27FC236}">
                  <a16:creationId xmlns:a16="http://schemas.microsoft.com/office/drawing/2014/main" id="{F9ACA556-8599-C7E5-BC2D-7C506680E43A}"/>
                </a:ext>
              </a:extLst>
            </p:cNvPr>
            <p:cNvSpPr txBox="1"/>
            <p:nvPr/>
          </p:nvSpPr>
          <p:spPr>
            <a:xfrm>
              <a:off x="1913781" y="3464160"/>
              <a:ext cx="711391" cy="200055"/>
            </a:xfrm>
            <a:prstGeom prst="rect">
              <a:avLst/>
            </a:prstGeom>
            <a:solidFill>
              <a:schemeClr val="bg1"/>
            </a:solidFill>
          </p:spPr>
          <p:txBody>
            <a:bodyPr wrap="square" rtlCol="0">
              <a:spAutoFit/>
            </a:bodyPr>
            <a:lstStyle/>
            <a:p>
              <a:pPr algn="r"/>
              <a:r>
                <a:rPr lang="lv-LV" sz="700" dirty="0">
                  <a:solidFill>
                    <a:schemeClr val="bg2">
                      <a:lumMod val="25000"/>
                    </a:schemeClr>
                  </a:solidFill>
                  <a:latin typeface="Arial" panose="020B0604020202020204" pitchFamily="34" charset="0"/>
                  <a:ea typeface="Helvetica Neue Light" charset="0"/>
                  <a:cs typeface="Arial" panose="020B0604020202020204" pitchFamily="34" charset="0"/>
                </a:rPr>
                <a:t>105% (242V)</a:t>
              </a:r>
            </a:p>
          </p:txBody>
        </p:sp>
      </p:grpSp>
      <p:sp>
        <p:nvSpPr>
          <p:cNvPr id="11" name="Text Placeholder 3">
            <a:extLst>
              <a:ext uri="{FF2B5EF4-FFF2-40B4-BE49-F238E27FC236}">
                <a16:creationId xmlns:a16="http://schemas.microsoft.com/office/drawing/2014/main" id="{FE025F5F-6E03-9DDB-BFD2-190B8C04C10D}"/>
              </a:ext>
            </a:extLst>
          </p:cNvPr>
          <p:cNvSpPr txBox="1">
            <a:spLocks/>
          </p:cNvSpPr>
          <p:nvPr/>
        </p:nvSpPr>
        <p:spPr>
          <a:xfrm>
            <a:off x="2063938" y="1057709"/>
            <a:ext cx="4121676" cy="442518"/>
          </a:xfrm>
          <a:prstGeom prst="rect">
            <a:avLst/>
          </a:prstGeom>
        </p:spPr>
        <p:txBody>
          <a:bodyPr>
            <a:noAutofit/>
          </a:bodyPr>
          <a:lstStyle>
            <a:lvl1pPr marL="285750" indent="-285750" algn="just" defTabSz="914400" rtl="0" eaLnBrk="1" latinLnBrk="0" hangingPunct="1">
              <a:lnSpc>
                <a:spcPts val="2500"/>
              </a:lnSpc>
              <a:spcBef>
                <a:spcPts val="100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1pPr>
            <a:lvl2pPr marL="742950" indent="-285750" algn="just" defTabSz="914400" rtl="0" eaLnBrk="1" latinLnBrk="0" hangingPunct="1">
              <a:lnSpc>
                <a:spcPts val="2500"/>
              </a:lnSpc>
              <a:spcBef>
                <a:spcPts val="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2pPr>
            <a:lvl3pPr marL="1200150" indent="-285750" algn="just" defTabSz="914400" rtl="0" eaLnBrk="1" latinLnBrk="0" hangingPunct="1">
              <a:lnSpc>
                <a:spcPts val="2500"/>
              </a:lnSpc>
              <a:spcBef>
                <a:spcPts val="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3pPr>
            <a:lvl4pPr marL="1657350" indent="-285750" algn="just" defTabSz="914400" rtl="0" eaLnBrk="1" latinLnBrk="0" hangingPunct="1">
              <a:lnSpc>
                <a:spcPts val="2500"/>
              </a:lnSpc>
              <a:spcBef>
                <a:spcPts val="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4pPr>
            <a:lvl5pPr marL="2114550" indent="-285750" algn="just" defTabSz="914400" rtl="0" eaLnBrk="1" latinLnBrk="0" hangingPunct="1">
              <a:lnSpc>
                <a:spcPts val="2500"/>
              </a:lnSpc>
              <a:spcBef>
                <a:spcPts val="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dirty="0">
                <a:solidFill>
                  <a:schemeClr val="tx1"/>
                </a:solidFill>
              </a:rPr>
              <a:t>Sprieguma kritums tīklā bez ģenerācijas</a:t>
            </a:r>
          </a:p>
        </p:txBody>
      </p:sp>
      <p:sp>
        <p:nvSpPr>
          <p:cNvPr id="12" name="Speech Bubble: Rectangle with Corners Rounded 11">
            <a:extLst>
              <a:ext uri="{FF2B5EF4-FFF2-40B4-BE49-F238E27FC236}">
                <a16:creationId xmlns:a16="http://schemas.microsoft.com/office/drawing/2014/main" id="{A38DD713-6F26-6247-B672-4CF63ADC5CD4}"/>
              </a:ext>
            </a:extLst>
          </p:cNvPr>
          <p:cNvSpPr/>
          <p:nvPr/>
        </p:nvSpPr>
        <p:spPr>
          <a:xfrm>
            <a:off x="1202431" y="4463538"/>
            <a:ext cx="1723014" cy="1138504"/>
          </a:xfrm>
          <a:prstGeom prst="wedgeRoundRectCallout">
            <a:avLst>
              <a:gd name="adj1" fmla="val 40983"/>
              <a:gd name="adj2" fmla="val -12299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lv-LV" sz="1100" dirty="0"/>
              <a:t>Lai nodrošinātu standartam atbilstošo spriegumu, garu līniju galā uz transformatora izvadiem paaugstinās spriegums</a:t>
            </a:r>
          </a:p>
        </p:txBody>
      </p:sp>
      <p:sp>
        <p:nvSpPr>
          <p:cNvPr id="13" name="Text Placeholder 3">
            <a:extLst>
              <a:ext uri="{FF2B5EF4-FFF2-40B4-BE49-F238E27FC236}">
                <a16:creationId xmlns:a16="http://schemas.microsoft.com/office/drawing/2014/main" id="{BDC64769-8C1A-87B3-BE38-6F45879EA9FE}"/>
              </a:ext>
            </a:extLst>
          </p:cNvPr>
          <p:cNvSpPr txBox="1">
            <a:spLocks/>
          </p:cNvSpPr>
          <p:nvPr/>
        </p:nvSpPr>
        <p:spPr>
          <a:xfrm>
            <a:off x="6981606" y="1147337"/>
            <a:ext cx="4121676" cy="3609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b="0" i="0" kern="1200" baseline="0">
                <a:solidFill>
                  <a:schemeClr val="accent1"/>
                </a:solidFill>
                <a:latin typeface="Helvetica Neue Medium" charset="0"/>
                <a:ea typeface="Helvetica Neue Medium" charset="0"/>
                <a:cs typeface="Helvetica Neue Medium" charset="0"/>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lv-LV" dirty="0">
                <a:solidFill>
                  <a:schemeClr val="tx1"/>
                </a:solidFill>
                <a:latin typeface="Arial" panose="020B0604020202020204" pitchFamily="34" charset="0"/>
                <a:cs typeface="Arial" panose="020B0604020202020204" pitchFamily="34" charset="0"/>
              </a:rPr>
              <a:t>Sprieguma kritums tīklā ar ģenerāciju</a:t>
            </a:r>
          </a:p>
        </p:txBody>
      </p:sp>
      <p:cxnSp>
        <p:nvCxnSpPr>
          <p:cNvPr id="14" name="Straight Connector 13">
            <a:extLst>
              <a:ext uri="{FF2B5EF4-FFF2-40B4-BE49-F238E27FC236}">
                <a16:creationId xmlns:a16="http://schemas.microsoft.com/office/drawing/2014/main" id="{297F8575-72F0-9C6E-1454-A8D5676BDACF}"/>
              </a:ext>
            </a:extLst>
          </p:cNvPr>
          <p:cNvCxnSpPr>
            <a:cxnSpLocks/>
          </p:cNvCxnSpPr>
          <p:nvPr/>
        </p:nvCxnSpPr>
        <p:spPr>
          <a:xfrm flipV="1">
            <a:off x="8274177" y="3297153"/>
            <a:ext cx="2284205" cy="321248"/>
          </a:xfrm>
          <a:prstGeom prst="line">
            <a:avLst/>
          </a:prstGeom>
          <a:ln w="12700">
            <a:solidFill>
              <a:srgbClr val="0F01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189F863-2259-9BD5-06CD-DBA0EABCAF80}"/>
              </a:ext>
            </a:extLst>
          </p:cNvPr>
          <p:cNvCxnSpPr>
            <a:cxnSpLocks/>
          </p:cNvCxnSpPr>
          <p:nvPr/>
        </p:nvCxnSpPr>
        <p:spPr>
          <a:xfrm flipV="1">
            <a:off x="8274177" y="3615568"/>
            <a:ext cx="2284205" cy="2832"/>
          </a:xfrm>
          <a:prstGeom prst="line">
            <a:avLst/>
          </a:prstGeom>
          <a:ln w="12700">
            <a:solidFill>
              <a:srgbClr val="0F01B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4B1F8B-3ABF-B37E-30D9-6291815DB0CB}"/>
              </a:ext>
            </a:extLst>
          </p:cNvPr>
          <p:cNvCxnSpPr>
            <a:cxnSpLocks/>
          </p:cNvCxnSpPr>
          <p:nvPr/>
        </p:nvCxnSpPr>
        <p:spPr>
          <a:xfrm>
            <a:off x="8274177" y="3615568"/>
            <a:ext cx="2292019" cy="162692"/>
          </a:xfrm>
          <a:prstGeom prst="line">
            <a:avLst/>
          </a:prstGeom>
          <a:ln w="12700">
            <a:solidFill>
              <a:srgbClr val="0F01B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9D58DC0-D42F-85B1-36F8-5459FE752B4B}"/>
              </a:ext>
            </a:extLst>
          </p:cNvPr>
          <p:cNvCxnSpPr>
            <a:cxnSpLocks/>
          </p:cNvCxnSpPr>
          <p:nvPr/>
        </p:nvCxnSpPr>
        <p:spPr>
          <a:xfrm>
            <a:off x="8274177" y="3618400"/>
            <a:ext cx="2284205" cy="379534"/>
          </a:xfrm>
          <a:prstGeom prst="line">
            <a:avLst/>
          </a:prstGeom>
          <a:ln w="12700">
            <a:solidFill>
              <a:srgbClr val="0F01BF"/>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675B14E-E0F2-06E6-F114-F8C0DA088104}"/>
              </a:ext>
            </a:extLst>
          </p:cNvPr>
          <p:cNvPicPr>
            <a:picLocks noChangeAspect="1"/>
          </p:cNvPicPr>
          <p:nvPr/>
        </p:nvPicPr>
        <p:blipFill rotWithShape="1">
          <a:blip r:embed="rId5"/>
          <a:srcRect r="21716"/>
          <a:stretch/>
        </p:blipFill>
        <p:spPr>
          <a:xfrm>
            <a:off x="6839077" y="1668153"/>
            <a:ext cx="4337254" cy="1384465"/>
          </a:xfrm>
          <a:prstGeom prst="rect">
            <a:avLst/>
          </a:prstGeom>
        </p:spPr>
      </p:pic>
      <p:sp>
        <p:nvSpPr>
          <p:cNvPr id="19" name="TextBox 18">
            <a:extLst>
              <a:ext uri="{FF2B5EF4-FFF2-40B4-BE49-F238E27FC236}">
                <a16:creationId xmlns:a16="http://schemas.microsoft.com/office/drawing/2014/main" id="{66CE20B2-B25D-CB57-86BB-2B6BBD9221DD}"/>
              </a:ext>
            </a:extLst>
          </p:cNvPr>
          <p:cNvSpPr txBox="1"/>
          <p:nvPr/>
        </p:nvSpPr>
        <p:spPr>
          <a:xfrm>
            <a:off x="10722557" y="4172816"/>
            <a:ext cx="1453815" cy="215444"/>
          </a:xfrm>
          <a:prstGeom prst="rect">
            <a:avLst/>
          </a:prstGeom>
          <a:noFill/>
        </p:spPr>
        <p:txBody>
          <a:bodyPr wrap="square" rtlCol="0">
            <a:spAutoFit/>
          </a:bodyPr>
          <a:lstStyle/>
          <a:p>
            <a:r>
              <a:rPr lang="lv-LV" sz="800" dirty="0">
                <a:latin typeface="Helvetica Neue Light" charset="0"/>
                <a:ea typeface="Helvetica Neue Light" charset="0"/>
                <a:cs typeface="Helvetica Neue Light" charset="0"/>
              </a:rPr>
              <a:t>MIN pieļaujamais līmenis</a:t>
            </a:r>
          </a:p>
        </p:txBody>
      </p:sp>
      <p:sp>
        <p:nvSpPr>
          <p:cNvPr id="20" name="TextBox 19">
            <a:extLst>
              <a:ext uri="{FF2B5EF4-FFF2-40B4-BE49-F238E27FC236}">
                <a16:creationId xmlns:a16="http://schemas.microsoft.com/office/drawing/2014/main" id="{4F97F3FD-CDEF-4344-5F26-E3E756D5EAB1}"/>
              </a:ext>
            </a:extLst>
          </p:cNvPr>
          <p:cNvSpPr txBox="1"/>
          <p:nvPr/>
        </p:nvSpPr>
        <p:spPr>
          <a:xfrm>
            <a:off x="10730371" y="3349976"/>
            <a:ext cx="1453815" cy="215444"/>
          </a:xfrm>
          <a:prstGeom prst="rect">
            <a:avLst/>
          </a:prstGeom>
          <a:noFill/>
        </p:spPr>
        <p:txBody>
          <a:bodyPr wrap="square" rtlCol="0">
            <a:spAutoFit/>
          </a:bodyPr>
          <a:lstStyle/>
          <a:p>
            <a:r>
              <a:rPr lang="lv-LV" sz="800" dirty="0">
                <a:latin typeface="Helvetica Neue Light" charset="0"/>
                <a:ea typeface="Helvetica Neue Light" charset="0"/>
                <a:cs typeface="Helvetica Neue Light" charset="0"/>
              </a:rPr>
              <a:t>MAX pieļaujamais līmenis</a:t>
            </a:r>
          </a:p>
        </p:txBody>
      </p:sp>
      <p:sp>
        <p:nvSpPr>
          <p:cNvPr id="21" name="TextBox 20">
            <a:extLst>
              <a:ext uri="{FF2B5EF4-FFF2-40B4-BE49-F238E27FC236}">
                <a16:creationId xmlns:a16="http://schemas.microsoft.com/office/drawing/2014/main" id="{19A1B377-A406-DEC7-014F-95817850B309}"/>
              </a:ext>
            </a:extLst>
          </p:cNvPr>
          <p:cNvSpPr txBox="1"/>
          <p:nvPr/>
        </p:nvSpPr>
        <p:spPr>
          <a:xfrm>
            <a:off x="10730371" y="3890698"/>
            <a:ext cx="1453815" cy="215444"/>
          </a:xfrm>
          <a:prstGeom prst="rect">
            <a:avLst/>
          </a:prstGeom>
          <a:noFill/>
        </p:spPr>
        <p:txBody>
          <a:bodyPr wrap="square" rtlCol="0">
            <a:spAutoFit/>
          </a:bodyPr>
          <a:lstStyle/>
          <a:p>
            <a:r>
              <a:rPr lang="lv-LV" sz="800" dirty="0">
                <a:latin typeface="Helvetica Neue Light" charset="0"/>
                <a:ea typeface="Helvetica Neue Light" charset="0"/>
                <a:cs typeface="Helvetica Neue Light" charset="0"/>
              </a:rPr>
              <a:t>MAX slodze, MIN ģenerācija</a:t>
            </a:r>
          </a:p>
        </p:txBody>
      </p:sp>
      <p:sp>
        <p:nvSpPr>
          <p:cNvPr id="22" name="TextBox 21">
            <a:extLst>
              <a:ext uri="{FF2B5EF4-FFF2-40B4-BE49-F238E27FC236}">
                <a16:creationId xmlns:a16="http://schemas.microsoft.com/office/drawing/2014/main" id="{B77D7DFD-2E11-4571-7E79-85E8672790A1}"/>
              </a:ext>
            </a:extLst>
          </p:cNvPr>
          <p:cNvSpPr txBox="1"/>
          <p:nvPr/>
        </p:nvSpPr>
        <p:spPr>
          <a:xfrm>
            <a:off x="10730371" y="3696229"/>
            <a:ext cx="1453815" cy="215444"/>
          </a:xfrm>
          <a:prstGeom prst="rect">
            <a:avLst/>
          </a:prstGeom>
          <a:noFill/>
        </p:spPr>
        <p:txBody>
          <a:bodyPr wrap="square" rtlCol="0">
            <a:spAutoFit/>
          </a:bodyPr>
          <a:lstStyle/>
          <a:p>
            <a:r>
              <a:rPr lang="lv-LV" sz="800" dirty="0">
                <a:latin typeface="Helvetica Neue Light" charset="0"/>
                <a:ea typeface="Helvetica Neue Light" charset="0"/>
                <a:cs typeface="Helvetica Neue Light" charset="0"/>
              </a:rPr>
              <a:t>MAX slodze, MAX ģenerācija</a:t>
            </a:r>
          </a:p>
        </p:txBody>
      </p:sp>
      <p:sp>
        <p:nvSpPr>
          <p:cNvPr id="23" name="TextBox 22">
            <a:extLst>
              <a:ext uri="{FF2B5EF4-FFF2-40B4-BE49-F238E27FC236}">
                <a16:creationId xmlns:a16="http://schemas.microsoft.com/office/drawing/2014/main" id="{5353B4D2-75C1-94C5-F5C2-0365EBC118CC}"/>
              </a:ext>
            </a:extLst>
          </p:cNvPr>
          <p:cNvSpPr txBox="1"/>
          <p:nvPr/>
        </p:nvSpPr>
        <p:spPr>
          <a:xfrm>
            <a:off x="10738185" y="3523103"/>
            <a:ext cx="1453815" cy="215444"/>
          </a:xfrm>
          <a:prstGeom prst="rect">
            <a:avLst/>
          </a:prstGeom>
          <a:noFill/>
        </p:spPr>
        <p:txBody>
          <a:bodyPr wrap="square" rtlCol="0">
            <a:spAutoFit/>
          </a:bodyPr>
          <a:lstStyle/>
          <a:p>
            <a:r>
              <a:rPr lang="lv-LV" sz="800" dirty="0">
                <a:latin typeface="Helvetica Neue Light" charset="0"/>
                <a:ea typeface="Helvetica Neue Light" charset="0"/>
                <a:cs typeface="Helvetica Neue Light" charset="0"/>
              </a:rPr>
              <a:t>MIN slodze, MIN ģenerācija</a:t>
            </a:r>
          </a:p>
        </p:txBody>
      </p:sp>
      <p:sp>
        <p:nvSpPr>
          <p:cNvPr id="24" name="TextBox 23">
            <a:extLst>
              <a:ext uri="{FF2B5EF4-FFF2-40B4-BE49-F238E27FC236}">
                <a16:creationId xmlns:a16="http://schemas.microsoft.com/office/drawing/2014/main" id="{BF6F5287-44CA-C3C2-4D10-56B27EA1A733}"/>
              </a:ext>
            </a:extLst>
          </p:cNvPr>
          <p:cNvSpPr txBox="1"/>
          <p:nvPr/>
        </p:nvSpPr>
        <p:spPr>
          <a:xfrm>
            <a:off x="10738185" y="3169672"/>
            <a:ext cx="1453815" cy="215444"/>
          </a:xfrm>
          <a:prstGeom prst="rect">
            <a:avLst/>
          </a:prstGeom>
          <a:noFill/>
        </p:spPr>
        <p:txBody>
          <a:bodyPr wrap="square" rtlCol="0">
            <a:spAutoFit/>
          </a:bodyPr>
          <a:lstStyle/>
          <a:p>
            <a:r>
              <a:rPr lang="lv-LV" sz="800" dirty="0">
                <a:latin typeface="Helvetica Neue Light" charset="0"/>
                <a:ea typeface="Helvetica Neue Light" charset="0"/>
                <a:cs typeface="Helvetica Neue Light" charset="0"/>
              </a:rPr>
              <a:t>MIN slodze, MAX ģenerācija-</a:t>
            </a:r>
          </a:p>
        </p:txBody>
      </p:sp>
      <p:cxnSp>
        <p:nvCxnSpPr>
          <p:cNvPr id="25" name="Straight Connector 24">
            <a:extLst>
              <a:ext uri="{FF2B5EF4-FFF2-40B4-BE49-F238E27FC236}">
                <a16:creationId xmlns:a16="http://schemas.microsoft.com/office/drawing/2014/main" id="{290F8AFC-7EE9-4267-C2E8-1BE7F2A9F3E5}"/>
              </a:ext>
            </a:extLst>
          </p:cNvPr>
          <p:cNvCxnSpPr>
            <a:cxnSpLocks/>
          </p:cNvCxnSpPr>
          <p:nvPr/>
        </p:nvCxnSpPr>
        <p:spPr>
          <a:xfrm flipH="1">
            <a:off x="8875804" y="2213389"/>
            <a:ext cx="108022" cy="101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FA5E981-35C4-0AC3-1F2D-77FD77158722}"/>
              </a:ext>
            </a:extLst>
          </p:cNvPr>
          <p:cNvCxnSpPr>
            <a:cxnSpLocks/>
          </p:cNvCxnSpPr>
          <p:nvPr/>
        </p:nvCxnSpPr>
        <p:spPr>
          <a:xfrm>
            <a:off x="8875803" y="2299870"/>
            <a:ext cx="108023" cy="831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4D563A3-97C4-BE1F-2EA6-C746482E6394}"/>
              </a:ext>
            </a:extLst>
          </p:cNvPr>
          <p:cNvSpPr txBox="1"/>
          <p:nvPr/>
        </p:nvSpPr>
        <p:spPr>
          <a:xfrm>
            <a:off x="5309920" y="5144150"/>
            <a:ext cx="1947136" cy="338554"/>
          </a:xfrm>
          <a:prstGeom prst="rect">
            <a:avLst/>
          </a:prstGeom>
          <a:noFill/>
        </p:spPr>
        <p:txBody>
          <a:bodyPr wrap="none" rtlCol="0">
            <a:spAutoFit/>
          </a:bodyPr>
          <a:lstStyle/>
          <a:p>
            <a:r>
              <a:rPr lang="lv-LV" sz="1600" b="1" dirty="0">
                <a:latin typeface="Helvetica Neue Light" charset="0"/>
                <a:ea typeface="Helvetica Neue Light" charset="0"/>
                <a:cs typeface="Helvetica Neue Light" charset="0"/>
              </a:rPr>
              <a:t>Invertora iestatījumi</a:t>
            </a:r>
          </a:p>
        </p:txBody>
      </p:sp>
      <p:graphicFrame>
        <p:nvGraphicFramePr>
          <p:cNvPr id="28" name="Table 27">
            <a:extLst>
              <a:ext uri="{FF2B5EF4-FFF2-40B4-BE49-F238E27FC236}">
                <a16:creationId xmlns:a16="http://schemas.microsoft.com/office/drawing/2014/main" id="{9D8A07F0-F958-BD19-E84F-7464B00B495B}"/>
              </a:ext>
            </a:extLst>
          </p:cNvPr>
          <p:cNvGraphicFramePr>
            <a:graphicFrameLocks noGrp="1"/>
          </p:cNvGraphicFramePr>
          <p:nvPr>
            <p:extLst>
              <p:ext uri="{D42A27DB-BD31-4B8C-83A1-F6EECF244321}">
                <p14:modId xmlns:p14="http://schemas.microsoft.com/office/powerpoint/2010/main" val="1598196064"/>
              </p:ext>
            </p:extLst>
          </p:nvPr>
        </p:nvGraphicFramePr>
        <p:xfrm>
          <a:off x="3524532" y="5515754"/>
          <a:ext cx="5517912" cy="1091058"/>
        </p:xfrm>
        <a:graphic>
          <a:graphicData uri="http://schemas.openxmlformats.org/drawingml/2006/table">
            <a:tbl>
              <a:tblPr>
                <a:tableStyleId>{5C22544A-7EE6-4342-B048-85BDC9FD1C3A}</a:tableStyleId>
              </a:tblPr>
              <a:tblGrid>
                <a:gridCol w="1435482">
                  <a:extLst>
                    <a:ext uri="{9D8B030D-6E8A-4147-A177-3AD203B41FA5}">
                      <a16:colId xmlns:a16="http://schemas.microsoft.com/office/drawing/2014/main" val="1958287681"/>
                    </a:ext>
                  </a:extLst>
                </a:gridCol>
                <a:gridCol w="1114640">
                  <a:extLst>
                    <a:ext uri="{9D8B030D-6E8A-4147-A177-3AD203B41FA5}">
                      <a16:colId xmlns:a16="http://schemas.microsoft.com/office/drawing/2014/main" val="2128452259"/>
                    </a:ext>
                  </a:extLst>
                </a:gridCol>
                <a:gridCol w="930442">
                  <a:extLst>
                    <a:ext uri="{9D8B030D-6E8A-4147-A177-3AD203B41FA5}">
                      <a16:colId xmlns:a16="http://schemas.microsoft.com/office/drawing/2014/main" val="3126353770"/>
                    </a:ext>
                  </a:extLst>
                </a:gridCol>
                <a:gridCol w="1163053">
                  <a:extLst>
                    <a:ext uri="{9D8B030D-6E8A-4147-A177-3AD203B41FA5}">
                      <a16:colId xmlns:a16="http://schemas.microsoft.com/office/drawing/2014/main" val="3832971944"/>
                    </a:ext>
                  </a:extLst>
                </a:gridCol>
                <a:gridCol w="874295">
                  <a:extLst>
                    <a:ext uri="{9D8B030D-6E8A-4147-A177-3AD203B41FA5}">
                      <a16:colId xmlns:a16="http://schemas.microsoft.com/office/drawing/2014/main" val="4019865634"/>
                    </a:ext>
                  </a:extLst>
                </a:gridCol>
              </a:tblGrid>
              <a:tr h="276860">
                <a:tc>
                  <a:txBody>
                    <a:bodyPr/>
                    <a:lstStyle/>
                    <a:p>
                      <a:pPr marR="68580" algn="ctr">
                        <a:lnSpc>
                          <a:spcPct val="115000"/>
                        </a:lnSpc>
                        <a:spcAft>
                          <a:spcPts val="0"/>
                        </a:spcAft>
                      </a:pPr>
                      <a:r>
                        <a:rPr lang="lv-LV" sz="1200" dirty="0">
                          <a:effectLst/>
                        </a:rPr>
                        <a:t> </a:t>
                      </a:r>
                      <a:endParaRPr lang="lv-LV"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R="68580" algn="ctr">
                        <a:lnSpc>
                          <a:spcPct val="115000"/>
                        </a:lnSpc>
                        <a:spcAft>
                          <a:spcPts val="0"/>
                        </a:spcAft>
                      </a:pPr>
                      <a:r>
                        <a:rPr lang="lv-LV" sz="1200" dirty="0">
                          <a:effectLst/>
                        </a:rPr>
                        <a:t>Sprieguma apakšējā robeža</a:t>
                      </a:r>
                      <a:endParaRPr lang="lv-LV"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lv-LV"/>
                    </a:p>
                  </a:txBody>
                  <a:tcPr/>
                </a:tc>
                <a:tc gridSpan="2">
                  <a:txBody>
                    <a:bodyPr/>
                    <a:lstStyle/>
                    <a:p>
                      <a:pPr marR="68580" algn="ctr">
                        <a:lnSpc>
                          <a:spcPct val="115000"/>
                        </a:lnSpc>
                        <a:spcAft>
                          <a:spcPts val="0"/>
                        </a:spcAft>
                      </a:pPr>
                      <a:r>
                        <a:rPr lang="lv-LV" sz="1200">
                          <a:effectLst/>
                        </a:rPr>
                        <a:t>Sprieguma augšējā robeža</a:t>
                      </a:r>
                      <a:endParaRPr lang="lv-LV"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lv-LV"/>
                    </a:p>
                  </a:txBody>
                  <a:tcPr/>
                </a:tc>
                <a:extLst>
                  <a:ext uri="{0D108BD9-81ED-4DB2-BD59-A6C34878D82A}">
                    <a16:rowId xmlns:a16="http://schemas.microsoft.com/office/drawing/2014/main" val="584782325"/>
                  </a:ext>
                </a:extLst>
              </a:tr>
              <a:tr h="276860">
                <a:tc>
                  <a:txBody>
                    <a:bodyPr/>
                    <a:lstStyle/>
                    <a:p>
                      <a:pPr marR="68580" algn="ctr">
                        <a:lnSpc>
                          <a:spcPct val="115000"/>
                        </a:lnSpc>
                        <a:spcAft>
                          <a:spcPts val="0"/>
                        </a:spcAft>
                      </a:pPr>
                      <a:r>
                        <a:rPr lang="lv-LV" sz="1200">
                          <a:effectLst/>
                        </a:rPr>
                        <a:t>Parametrs</a:t>
                      </a:r>
                      <a:endParaRPr lang="lv-LV"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ctr">
                        <a:lnSpc>
                          <a:spcPct val="115000"/>
                        </a:lnSpc>
                        <a:spcAft>
                          <a:spcPts val="0"/>
                        </a:spcAft>
                      </a:pPr>
                      <a:r>
                        <a:rPr lang="lv-LV" sz="1200">
                          <a:effectLst/>
                        </a:rPr>
                        <a:t>Spriegums</a:t>
                      </a:r>
                      <a:endParaRPr lang="lv-LV"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ctr">
                        <a:lnSpc>
                          <a:spcPct val="115000"/>
                        </a:lnSpc>
                        <a:spcAft>
                          <a:spcPts val="0"/>
                        </a:spcAft>
                      </a:pPr>
                      <a:r>
                        <a:rPr lang="lv-LV" sz="1200" dirty="0">
                          <a:effectLst/>
                        </a:rPr>
                        <a:t>Laiks</a:t>
                      </a:r>
                      <a:endParaRPr lang="lv-LV"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ctr">
                        <a:lnSpc>
                          <a:spcPct val="115000"/>
                        </a:lnSpc>
                        <a:spcAft>
                          <a:spcPts val="0"/>
                        </a:spcAft>
                      </a:pPr>
                      <a:r>
                        <a:rPr lang="lv-LV" sz="1200" dirty="0">
                          <a:effectLst/>
                        </a:rPr>
                        <a:t>Spriegums</a:t>
                      </a:r>
                      <a:endParaRPr lang="lv-LV"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ctr">
                        <a:lnSpc>
                          <a:spcPct val="115000"/>
                        </a:lnSpc>
                        <a:spcAft>
                          <a:spcPts val="0"/>
                        </a:spcAft>
                      </a:pPr>
                      <a:r>
                        <a:rPr lang="lv-LV" sz="1200">
                          <a:effectLst/>
                        </a:rPr>
                        <a:t>Laiks</a:t>
                      </a:r>
                      <a:endParaRPr lang="lv-LV"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7024757"/>
                  </a:ext>
                </a:extLst>
              </a:tr>
              <a:tr h="276860">
                <a:tc>
                  <a:txBody>
                    <a:bodyPr/>
                    <a:lstStyle/>
                    <a:p>
                      <a:pPr marR="68580" algn="ctr">
                        <a:lnSpc>
                          <a:spcPct val="115000"/>
                        </a:lnSpc>
                        <a:spcAft>
                          <a:spcPts val="0"/>
                        </a:spcAft>
                      </a:pPr>
                      <a:r>
                        <a:rPr lang="lv-LV" sz="1200" dirty="0">
                          <a:effectLst/>
                        </a:rPr>
                        <a:t>Pieļaujamā vērtība</a:t>
                      </a:r>
                      <a:endParaRPr lang="lv-LV"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ctr">
                        <a:lnSpc>
                          <a:spcPct val="115000"/>
                        </a:lnSpc>
                        <a:spcAft>
                          <a:spcPts val="0"/>
                        </a:spcAft>
                      </a:pPr>
                      <a:r>
                        <a:rPr lang="lv-LV" sz="1200" b="1" dirty="0">
                          <a:effectLst/>
                        </a:rPr>
                        <a:t>≤195.5 V</a:t>
                      </a:r>
                      <a:endParaRPr lang="lv-LV"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ctr">
                        <a:lnSpc>
                          <a:spcPct val="115000"/>
                        </a:lnSpc>
                        <a:spcAft>
                          <a:spcPts val="0"/>
                        </a:spcAft>
                      </a:pPr>
                      <a:r>
                        <a:rPr lang="lv-LV" sz="1200" b="1" dirty="0">
                          <a:effectLst/>
                        </a:rPr>
                        <a:t>t ≤ 3s</a:t>
                      </a:r>
                      <a:endParaRPr lang="lv-LV"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ctr">
                        <a:lnSpc>
                          <a:spcPct val="115000"/>
                        </a:lnSpc>
                        <a:spcAft>
                          <a:spcPts val="0"/>
                        </a:spcAft>
                      </a:pPr>
                      <a:r>
                        <a:rPr lang="lv-LV" sz="1200" b="1" dirty="0">
                          <a:effectLst/>
                        </a:rPr>
                        <a:t>255 V</a:t>
                      </a:r>
                      <a:endParaRPr lang="lv-LV"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68580" algn="ctr">
                        <a:lnSpc>
                          <a:spcPct val="115000"/>
                        </a:lnSpc>
                        <a:spcAft>
                          <a:spcPts val="0"/>
                        </a:spcAft>
                      </a:pPr>
                      <a:r>
                        <a:rPr lang="lv-LV" sz="1200" b="1" dirty="0">
                          <a:effectLst/>
                        </a:rPr>
                        <a:t>t ≤ 1.5s</a:t>
                      </a:r>
                      <a:endParaRPr lang="lv-LV"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6266817"/>
                  </a:ext>
                </a:extLst>
              </a:tr>
            </a:tbl>
          </a:graphicData>
        </a:graphic>
      </p:graphicFrame>
      <p:cxnSp>
        <p:nvCxnSpPr>
          <p:cNvPr id="29" name="Straight Connector 28">
            <a:extLst>
              <a:ext uri="{FF2B5EF4-FFF2-40B4-BE49-F238E27FC236}">
                <a16:creationId xmlns:a16="http://schemas.microsoft.com/office/drawing/2014/main" id="{57B5E52A-581C-D3CC-48C2-2239D6D2EDD3}"/>
              </a:ext>
            </a:extLst>
          </p:cNvPr>
          <p:cNvCxnSpPr>
            <a:cxnSpLocks/>
          </p:cNvCxnSpPr>
          <p:nvPr/>
        </p:nvCxnSpPr>
        <p:spPr>
          <a:xfrm>
            <a:off x="3424115" y="3565420"/>
            <a:ext cx="2292019" cy="398986"/>
          </a:xfrm>
          <a:prstGeom prst="line">
            <a:avLst/>
          </a:prstGeom>
          <a:ln w="12700">
            <a:solidFill>
              <a:srgbClr val="0F01B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2ECF968-2688-851A-AC1C-F5DD24A02F84}"/>
              </a:ext>
            </a:extLst>
          </p:cNvPr>
          <p:cNvCxnSpPr>
            <a:cxnSpLocks/>
          </p:cNvCxnSpPr>
          <p:nvPr/>
        </p:nvCxnSpPr>
        <p:spPr>
          <a:xfrm>
            <a:off x="3416301" y="3557310"/>
            <a:ext cx="2284205" cy="138919"/>
          </a:xfrm>
          <a:prstGeom prst="line">
            <a:avLst/>
          </a:prstGeom>
          <a:ln w="12700">
            <a:solidFill>
              <a:srgbClr val="0F01BF"/>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DADE0ED-5739-978E-EDC5-6B2724119FBF}"/>
              </a:ext>
            </a:extLst>
          </p:cNvPr>
          <p:cNvSpPr txBox="1"/>
          <p:nvPr/>
        </p:nvSpPr>
        <p:spPr>
          <a:xfrm>
            <a:off x="5725755" y="3856684"/>
            <a:ext cx="1026695" cy="215444"/>
          </a:xfrm>
          <a:prstGeom prst="rect">
            <a:avLst/>
          </a:prstGeom>
          <a:noFill/>
        </p:spPr>
        <p:txBody>
          <a:bodyPr wrap="square" rtlCol="0">
            <a:spAutoFit/>
          </a:bodyPr>
          <a:lstStyle/>
          <a:p>
            <a:r>
              <a:rPr lang="lv-LV" sz="800" dirty="0">
                <a:solidFill>
                  <a:schemeClr val="bg2">
                    <a:lumMod val="25000"/>
                  </a:schemeClr>
                </a:solidFill>
                <a:latin typeface="Helvetica Neue Light" charset="0"/>
                <a:ea typeface="Helvetica Neue Light" charset="0"/>
                <a:cs typeface="Helvetica Neue Light" charset="0"/>
              </a:rPr>
              <a:t>MAX slodze</a:t>
            </a:r>
          </a:p>
        </p:txBody>
      </p:sp>
      <p:sp>
        <p:nvSpPr>
          <p:cNvPr id="32" name="TextBox 31">
            <a:extLst>
              <a:ext uri="{FF2B5EF4-FFF2-40B4-BE49-F238E27FC236}">
                <a16:creationId xmlns:a16="http://schemas.microsoft.com/office/drawing/2014/main" id="{D9E062D4-BAF1-8C30-23E0-210700E948FA}"/>
              </a:ext>
            </a:extLst>
          </p:cNvPr>
          <p:cNvSpPr txBox="1"/>
          <p:nvPr/>
        </p:nvSpPr>
        <p:spPr>
          <a:xfrm>
            <a:off x="5737711" y="3594414"/>
            <a:ext cx="1026695" cy="215444"/>
          </a:xfrm>
          <a:prstGeom prst="rect">
            <a:avLst/>
          </a:prstGeom>
          <a:noFill/>
        </p:spPr>
        <p:txBody>
          <a:bodyPr wrap="square" rtlCol="0">
            <a:spAutoFit/>
          </a:bodyPr>
          <a:lstStyle/>
          <a:p>
            <a:r>
              <a:rPr lang="lv-LV" sz="800" dirty="0">
                <a:solidFill>
                  <a:schemeClr val="bg2">
                    <a:lumMod val="25000"/>
                  </a:schemeClr>
                </a:solidFill>
                <a:latin typeface="Helvetica Neue Light" charset="0"/>
                <a:ea typeface="Helvetica Neue Light" charset="0"/>
                <a:cs typeface="Helvetica Neue Light" charset="0"/>
              </a:rPr>
              <a:t>MIN slodze</a:t>
            </a:r>
          </a:p>
        </p:txBody>
      </p:sp>
      <p:sp>
        <p:nvSpPr>
          <p:cNvPr id="33" name="Title 1">
            <a:extLst>
              <a:ext uri="{FF2B5EF4-FFF2-40B4-BE49-F238E27FC236}">
                <a16:creationId xmlns:a16="http://schemas.microsoft.com/office/drawing/2014/main" id="{87E607C2-9557-E2E7-8498-628B2547C596}"/>
              </a:ext>
            </a:extLst>
          </p:cNvPr>
          <p:cNvSpPr txBox="1">
            <a:spLocks/>
          </p:cNvSpPr>
          <p:nvPr/>
        </p:nvSpPr>
        <p:spPr>
          <a:xfrm>
            <a:off x="2108785" y="429955"/>
            <a:ext cx="10716733" cy="523221"/>
          </a:xfrm>
          <a:prstGeom prst="rect">
            <a:avLst/>
          </a:prstGeom>
        </p:spPr>
        <p:txBody>
          <a:bodyPr vert="horz" wrap="square" lIns="0" tIns="45720" rIns="91440" bIns="45720" rtlCol="0" anchor="t" anchorCtr="0">
            <a:spAutoFit/>
          </a:bodyPr>
          <a:lstStyle>
            <a:lvl1pPr algn="l" defTabSz="914400" rtl="0" eaLnBrk="1" latinLnBrk="0" hangingPunct="1">
              <a:lnSpc>
                <a:spcPct val="90000"/>
              </a:lnSpc>
              <a:spcBef>
                <a:spcPct val="0"/>
              </a:spcBef>
              <a:buNone/>
              <a:defRPr sz="3000" b="1" i="0" kern="1200">
                <a:solidFill>
                  <a:schemeClr val="bg2"/>
                </a:solidFill>
                <a:latin typeface="Arial" panose="020B0604020202020204" pitchFamily="34" charset="0"/>
                <a:ea typeface="+mj-ea"/>
                <a:cs typeface="Arial" panose="020B0604020202020204" pitchFamily="34" charset="0"/>
              </a:defRPr>
            </a:lvl1pPr>
          </a:lstStyle>
          <a:p>
            <a:r>
              <a:rPr lang="lv-LV" dirty="0">
                <a:solidFill>
                  <a:schemeClr val="accent2"/>
                </a:solidFill>
              </a:rPr>
              <a:t>Sprieguma izmaiņas līnijā</a:t>
            </a:r>
          </a:p>
        </p:txBody>
      </p:sp>
    </p:spTree>
    <p:extLst>
      <p:ext uri="{BB962C8B-B14F-4D97-AF65-F5344CB8AC3E}">
        <p14:creationId xmlns:p14="http://schemas.microsoft.com/office/powerpoint/2010/main" val="234615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87E607C2-9557-E2E7-8498-628B2547C596}"/>
              </a:ext>
            </a:extLst>
          </p:cNvPr>
          <p:cNvSpPr txBox="1">
            <a:spLocks/>
          </p:cNvSpPr>
          <p:nvPr/>
        </p:nvSpPr>
        <p:spPr>
          <a:xfrm>
            <a:off x="2108785" y="429955"/>
            <a:ext cx="10716733" cy="523221"/>
          </a:xfrm>
          <a:prstGeom prst="rect">
            <a:avLst/>
          </a:prstGeom>
        </p:spPr>
        <p:txBody>
          <a:bodyPr vert="horz" wrap="square" lIns="0" tIns="45720" rIns="91440" bIns="45720" rtlCol="0" anchor="t" anchorCtr="0">
            <a:spAutoFit/>
          </a:bodyPr>
          <a:lstStyle>
            <a:lvl1pPr algn="l" defTabSz="914400" rtl="0" eaLnBrk="1" latinLnBrk="0" hangingPunct="1">
              <a:lnSpc>
                <a:spcPct val="90000"/>
              </a:lnSpc>
              <a:spcBef>
                <a:spcPct val="0"/>
              </a:spcBef>
              <a:buNone/>
              <a:defRPr sz="3000" b="1" i="0" kern="1200">
                <a:solidFill>
                  <a:schemeClr val="bg2"/>
                </a:solidFill>
                <a:latin typeface="Arial" panose="020B0604020202020204" pitchFamily="34" charset="0"/>
                <a:ea typeface="+mj-ea"/>
                <a:cs typeface="Arial" panose="020B0604020202020204" pitchFamily="34" charset="0"/>
              </a:defRPr>
            </a:lvl1pPr>
          </a:lstStyle>
          <a:p>
            <a:r>
              <a:rPr lang="lv-LV" dirty="0">
                <a:solidFill>
                  <a:schemeClr val="accent2"/>
                </a:solidFill>
              </a:rPr>
              <a:t>Sprieguma paaugstinājuma parādība</a:t>
            </a:r>
          </a:p>
        </p:txBody>
      </p:sp>
      <p:pic>
        <p:nvPicPr>
          <p:cNvPr id="34" name="Picture 33">
            <a:extLst>
              <a:ext uri="{FF2B5EF4-FFF2-40B4-BE49-F238E27FC236}">
                <a16:creationId xmlns:a16="http://schemas.microsoft.com/office/drawing/2014/main" id="{B93CDB79-F448-CD61-DC54-9A9F7D0FE626}"/>
              </a:ext>
            </a:extLst>
          </p:cNvPr>
          <p:cNvPicPr>
            <a:picLocks noChangeAspect="1"/>
          </p:cNvPicPr>
          <p:nvPr/>
        </p:nvPicPr>
        <p:blipFill>
          <a:blip r:embed="rId2"/>
          <a:stretch>
            <a:fillRect/>
          </a:stretch>
        </p:blipFill>
        <p:spPr>
          <a:xfrm>
            <a:off x="2025759" y="1148249"/>
            <a:ext cx="4853239" cy="2122758"/>
          </a:xfrm>
          <a:prstGeom prst="rect">
            <a:avLst/>
          </a:prstGeom>
        </p:spPr>
      </p:pic>
      <p:pic>
        <p:nvPicPr>
          <p:cNvPr id="35" name="SmartArt Placeholder 5">
            <a:extLst>
              <a:ext uri="{FF2B5EF4-FFF2-40B4-BE49-F238E27FC236}">
                <a16:creationId xmlns:a16="http://schemas.microsoft.com/office/drawing/2014/main" id="{C5032872-D500-03DF-8478-4F88046AC044}"/>
              </a:ext>
            </a:extLst>
          </p:cNvPr>
          <p:cNvPicPr>
            <a:picLocks noChangeAspect="1"/>
          </p:cNvPicPr>
          <p:nvPr/>
        </p:nvPicPr>
        <p:blipFill>
          <a:blip r:embed="rId3"/>
          <a:stretch>
            <a:fillRect/>
          </a:stretch>
        </p:blipFill>
        <p:spPr>
          <a:xfrm>
            <a:off x="9440211" y="934487"/>
            <a:ext cx="2188977" cy="2828347"/>
          </a:xfrm>
          <a:prstGeom prst="rect">
            <a:avLst/>
          </a:prstGeom>
        </p:spPr>
      </p:pic>
      <p:cxnSp>
        <p:nvCxnSpPr>
          <p:cNvPr id="36" name="Straight Arrow Connector 35">
            <a:extLst>
              <a:ext uri="{FF2B5EF4-FFF2-40B4-BE49-F238E27FC236}">
                <a16:creationId xmlns:a16="http://schemas.microsoft.com/office/drawing/2014/main" id="{79F44C3E-F00C-989A-D9BC-C16BFE7E6F2E}"/>
              </a:ext>
            </a:extLst>
          </p:cNvPr>
          <p:cNvCxnSpPr/>
          <p:nvPr/>
        </p:nvCxnSpPr>
        <p:spPr>
          <a:xfrm>
            <a:off x="6774663" y="1728782"/>
            <a:ext cx="0" cy="401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99DE820-BA32-8C9F-CABC-F0EA61BFE47A}"/>
              </a:ext>
            </a:extLst>
          </p:cNvPr>
          <p:cNvCxnSpPr/>
          <p:nvPr/>
        </p:nvCxnSpPr>
        <p:spPr>
          <a:xfrm>
            <a:off x="6774663" y="2354424"/>
            <a:ext cx="0" cy="401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B1EE80E-67D9-117F-492B-43DA91C8E7DB}"/>
              </a:ext>
            </a:extLst>
          </p:cNvPr>
          <p:cNvCxnSpPr>
            <a:cxnSpLocks/>
          </p:cNvCxnSpPr>
          <p:nvPr/>
        </p:nvCxnSpPr>
        <p:spPr>
          <a:xfrm flipH="1">
            <a:off x="5951010" y="2388500"/>
            <a:ext cx="4251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1C2B115-5A25-4371-0B76-0F057F48E7DF}"/>
                  </a:ext>
                </a:extLst>
              </p:cNvPr>
              <p:cNvSpPr txBox="1"/>
              <p:nvPr/>
            </p:nvSpPr>
            <p:spPr>
              <a:xfrm>
                <a:off x="6816003" y="1795126"/>
                <a:ext cx="47891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lv-LV" sz="1600" i="1" smtClean="0">
                              <a:solidFill>
                                <a:schemeClr val="bg2">
                                  <a:lumMod val="25000"/>
                                </a:schemeClr>
                              </a:solidFill>
                              <a:latin typeface="Cambria Math" panose="02040503050406030204" pitchFamily="18" charset="0"/>
                            </a:rPr>
                          </m:ctrlPr>
                        </m:sSubPr>
                        <m:e>
                          <m:r>
                            <a:rPr lang="lv-LV" sz="1600" b="0" i="1" smtClean="0">
                              <a:solidFill>
                                <a:schemeClr val="bg2">
                                  <a:lumMod val="25000"/>
                                </a:schemeClr>
                              </a:solidFill>
                              <a:latin typeface="Cambria Math" panose="02040503050406030204" pitchFamily="18" charset="0"/>
                              <a:ea typeface="Cambria Math" panose="02040503050406030204" pitchFamily="18" charset="0"/>
                            </a:rPr>
                            <m:t>𝑃</m:t>
                          </m:r>
                        </m:e>
                        <m:sub>
                          <m:r>
                            <a:rPr lang="lv-LV" sz="1600" b="0" i="1" smtClean="0">
                              <a:solidFill>
                                <a:schemeClr val="bg2">
                                  <a:lumMod val="25000"/>
                                </a:schemeClr>
                              </a:solidFill>
                              <a:latin typeface="Cambria Math" panose="02040503050406030204" pitchFamily="18" charset="0"/>
                              <a:ea typeface="Cambria Math" panose="02040503050406030204" pitchFamily="18" charset="0"/>
                            </a:rPr>
                            <m:t>𝐺𝐸𝑁</m:t>
                          </m:r>
                        </m:sub>
                      </m:sSub>
                    </m:oMath>
                  </m:oMathPara>
                </a14:m>
                <a:endParaRPr lang="lv-LV" sz="1600" dirty="0">
                  <a:solidFill>
                    <a:schemeClr val="bg2">
                      <a:lumMod val="25000"/>
                    </a:schemeClr>
                  </a:solidFill>
                  <a:latin typeface="Helvetica Neue Light" charset="0"/>
                  <a:ea typeface="Helvetica Neue Light" charset="0"/>
                  <a:cs typeface="Helvetica Neue Light" charset="0"/>
                </a:endParaRPr>
              </a:p>
            </p:txBody>
          </p:sp>
        </mc:Choice>
        <mc:Fallback xmlns="">
          <p:sp>
            <p:nvSpPr>
              <p:cNvPr id="39" name="TextBox 38">
                <a:extLst>
                  <a:ext uri="{FF2B5EF4-FFF2-40B4-BE49-F238E27FC236}">
                    <a16:creationId xmlns:a16="http://schemas.microsoft.com/office/drawing/2014/main" id="{B1C2B115-5A25-4371-0B76-0F057F48E7DF}"/>
                  </a:ext>
                </a:extLst>
              </p:cNvPr>
              <p:cNvSpPr txBox="1">
                <a:spLocks noRot="1" noChangeAspect="1" noMove="1" noResize="1" noEditPoints="1" noAdjustHandles="1" noChangeArrowheads="1" noChangeShapeType="1" noTextEdit="1"/>
              </p:cNvSpPr>
              <p:nvPr/>
            </p:nvSpPr>
            <p:spPr>
              <a:xfrm>
                <a:off x="6816003" y="1795126"/>
                <a:ext cx="478914" cy="246221"/>
              </a:xfrm>
              <a:prstGeom prst="rect">
                <a:avLst/>
              </a:prstGeom>
              <a:blipFill>
                <a:blip r:embed="rId4"/>
                <a:stretch>
                  <a:fillRect l="-7595" b="-14634"/>
                </a:stretch>
              </a:blipFill>
            </p:spPr>
            <p:txBody>
              <a:bodyPr/>
              <a:lstStyle/>
              <a:p>
                <a:r>
                  <a:rPr lang="lv-LV">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27F2C56-D1D8-0070-0326-ECAC67451A84}"/>
                  </a:ext>
                </a:extLst>
              </p:cNvPr>
              <p:cNvSpPr txBox="1"/>
              <p:nvPr/>
            </p:nvSpPr>
            <p:spPr>
              <a:xfrm>
                <a:off x="6816003" y="2420778"/>
                <a:ext cx="33092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lv-LV" sz="1600" i="1" smtClean="0">
                              <a:solidFill>
                                <a:schemeClr val="bg2">
                                  <a:lumMod val="25000"/>
                                </a:schemeClr>
                              </a:solidFill>
                              <a:latin typeface="Cambria Math" panose="02040503050406030204" pitchFamily="18" charset="0"/>
                            </a:rPr>
                          </m:ctrlPr>
                        </m:sSubPr>
                        <m:e>
                          <m:r>
                            <a:rPr lang="lv-LV" sz="1600" b="0" i="1" smtClean="0">
                              <a:solidFill>
                                <a:schemeClr val="bg2">
                                  <a:lumMod val="25000"/>
                                </a:schemeClr>
                              </a:solidFill>
                              <a:latin typeface="Cambria Math" panose="02040503050406030204" pitchFamily="18" charset="0"/>
                              <a:ea typeface="Cambria Math" panose="02040503050406030204" pitchFamily="18" charset="0"/>
                            </a:rPr>
                            <m:t>𝑃</m:t>
                          </m:r>
                        </m:e>
                        <m:sub>
                          <m:r>
                            <a:rPr lang="lv-LV" sz="1600" b="0" i="1" smtClean="0">
                              <a:solidFill>
                                <a:schemeClr val="bg2">
                                  <a:lumMod val="25000"/>
                                </a:schemeClr>
                              </a:solidFill>
                              <a:latin typeface="Cambria Math" panose="02040503050406030204" pitchFamily="18" charset="0"/>
                              <a:ea typeface="Cambria Math" panose="02040503050406030204" pitchFamily="18" charset="0"/>
                            </a:rPr>
                            <m:t>𝑆𝐿</m:t>
                          </m:r>
                        </m:sub>
                      </m:sSub>
                    </m:oMath>
                  </m:oMathPara>
                </a14:m>
                <a:endParaRPr lang="lv-LV" sz="1600" dirty="0">
                  <a:solidFill>
                    <a:schemeClr val="bg2">
                      <a:lumMod val="25000"/>
                    </a:schemeClr>
                  </a:solidFill>
                  <a:latin typeface="Helvetica Neue Light" charset="0"/>
                  <a:ea typeface="Helvetica Neue Light" charset="0"/>
                  <a:cs typeface="Helvetica Neue Light" charset="0"/>
                </a:endParaRPr>
              </a:p>
            </p:txBody>
          </p:sp>
        </mc:Choice>
        <mc:Fallback xmlns="">
          <p:sp>
            <p:nvSpPr>
              <p:cNvPr id="40" name="TextBox 39">
                <a:extLst>
                  <a:ext uri="{FF2B5EF4-FFF2-40B4-BE49-F238E27FC236}">
                    <a16:creationId xmlns:a16="http://schemas.microsoft.com/office/drawing/2014/main" id="{627F2C56-D1D8-0070-0326-ECAC67451A84}"/>
                  </a:ext>
                </a:extLst>
              </p:cNvPr>
              <p:cNvSpPr txBox="1">
                <a:spLocks noRot="1" noChangeAspect="1" noMove="1" noResize="1" noEditPoints="1" noAdjustHandles="1" noChangeArrowheads="1" noChangeShapeType="1" noTextEdit="1"/>
              </p:cNvSpPr>
              <p:nvPr/>
            </p:nvSpPr>
            <p:spPr>
              <a:xfrm>
                <a:off x="6816003" y="2420778"/>
                <a:ext cx="330924" cy="246221"/>
              </a:xfrm>
              <a:prstGeom prst="rect">
                <a:avLst/>
              </a:prstGeom>
              <a:blipFill>
                <a:blip r:embed="rId5"/>
                <a:stretch>
                  <a:fillRect l="-11111" b="-17500"/>
                </a:stretch>
              </a:blipFill>
            </p:spPr>
            <p:txBody>
              <a:bodyPr/>
              <a:lstStyle/>
              <a:p>
                <a:r>
                  <a:rPr lang="lv-LV">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92E6446-DA48-3C7B-EB95-84B0BF95A141}"/>
                  </a:ext>
                </a:extLst>
              </p:cNvPr>
              <p:cNvSpPr txBox="1"/>
              <p:nvPr/>
            </p:nvSpPr>
            <p:spPr>
              <a:xfrm>
                <a:off x="6090935" y="2420778"/>
                <a:ext cx="18614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lv-LV" sz="1600" i="1" smtClean="0">
                          <a:solidFill>
                            <a:schemeClr val="bg2">
                              <a:lumMod val="25000"/>
                            </a:schemeClr>
                          </a:solidFill>
                          <a:latin typeface="Cambria Math" panose="02040503050406030204" pitchFamily="18" charset="0"/>
                        </a:rPr>
                        <m:t>𝑃</m:t>
                      </m:r>
                    </m:oMath>
                  </m:oMathPara>
                </a14:m>
                <a:endParaRPr lang="lv-LV" sz="1600" dirty="0">
                  <a:solidFill>
                    <a:schemeClr val="bg2">
                      <a:lumMod val="25000"/>
                    </a:schemeClr>
                  </a:solidFill>
                  <a:latin typeface="Helvetica Neue Light" charset="0"/>
                  <a:ea typeface="Helvetica Neue Light" charset="0"/>
                  <a:cs typeface="Helvetica Neue Light" charset="0"/>
                </a:endParaRPr>
              </a:p>
            </p:txBody>
          </p:sp>
        </mc:Choice>
        <mc:Fallback xmlns="">
          <p:sp>
            <p:nvSpPr>
              <p:cNvPr id="41" name="TextBox 40">
                <a:extLst>
                  <a:ext uri="{FF2B5EF4-FFF2-40B4-BE49-F238E27FC236}">
                    <a16:creationId xmlns:a16="http://schemas.microsoft.com/office/drawing/2014/main" id="{692E6446-DA48-3C7B-EB95-84B0BF95A141}"/>
                  </a:ext>
                </a:extLst>
              </p:cNvPr>
              <p:cNvSpPr txBox="1">
                <a:spLocks noRot="1" noChangeAspect="1" noMove="1" noResize="1" noEditPoints="1" noAdjustHandles="1" noChangeArrowheads="1" noChangeShapeType="1" noTextEdit="1"/>
              </p:cNvSpPr>
              <p:nvPr/>
            </p:nvSpPr>
            <p:spPr>
              <a:xfrm>
                <a:off x="6090935" y="2420778"/>
                <a:ext cx="186140" cy="246221"/>
              </a:xfrm>
              <a:prstGeom prst="rect">
                <a:avLst/>
              </a:prstGeom>
              <a:blipFill>
                <a:blip r:embed="rId6"/>
                <a:stretch>
                  <a:fillRect l="-19355" r="-19355" b="-10000"/>
                </a:stretch>
              </a:blipFill>
            </p:spPr>
            <p:txBody>
              <a:bodyPr/>
              <a:lstStyle/>
              <a:p>
                <a:r>
                  <a:rPr lang="lv-LV">
                    <a:noFill/>
                  </a:rPr>
                  <a:t> </a:t>
                </a:r>
              </a:p>
            </p:txBody>
          </p:sp>
        </mc:Fallback>
      </mc:AlternateContent>
      <p:sp>
        <p:nvSpPr>
          <p:cNvPr id="42" name="Rectangle 41">
            <a:extLst>
              <a:ext uri="{FF2B5EF4-FFF2-40B4-BE49-F238E27FC236}">
                <a16:creationId xmlns:a16="http://schemas.microsoft.com/office/drawing/2014/main" id="{5E81D2AD-43E4-0D71-F9AB-2BAC84F19666}"/>
              </a:ext>
            </a:extLst>
          </p:cNvPr>
          <p:cNvSpPr/>
          <p:nvPr/>
        </p:nvSpPr>
        <p:spPr>
          <a:xfrm>
            <a:off x="4674526" y="2186149"/>
            <a:ext cx="719716" cy="1433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90FA21D-863A-5D3F-A13D-166FEF9E53A6}"/>
                  </a:ext>
                </a:extLst>
              </p:cNvPr>
              <p:cNvSpPr txBox="1"/>
              <p:nvPr/>
            </p:nvSpPr>
            <p:spPr>
              <a:xfrm>
                <a:off x="7662424" y="1810656"/>
                <a:ext cx="862737" cy="246221"/>
              </a:xfrm>
              <a:prstGeom prst="rect">
                <a:avLst/>
              </a:prstGeom>
              <a:noFill/>
            </p:spPr>
            <p:txBody>
              <a:bodyPr wrap="none" lIns="0" tIns="0" rIns="0" bIns="0" rtlCol="0">
                <a:spAutoFit/>
              </a:bodyPr>
              <a:lstStyle/>
              <a:p>
                <a14:m>
                  <m:oMath xmlns:m="http://schemas.openxmlformats.org/officeDocument/2006/math">
                    <m:sSub>
                      <m:sSubPr>
                        <m:ctrlPr>
                          <a:rPr lang="lv-LV" sz="1600" i="1" smtClean="0">
                            <a:solidFill>
                              <a:schemeClr val="bg2">
                                <a:lumMod val="25000"/>
                              </a:schemeClr>
                            </a:solidFill>
                            <a:latin typeface="Cambria Math" panose="02040503050406030204" pitchFamily="18" charset="0"/>
                          </a:rPr>
                        </m:ctrlPr>
                      </m:sSubPr>
                      <m:e>
                        <m:r>
                          <a:rPr lang="lv-LV" sz="1600" b="0" i="1" smtClean="0">
                            <a:solidFill>
                              <a:schemeClr val="bg2">
                                <a:lumMod val="25000"/>
                              </a:schemeClr>
                            </a:solidFill>
                            <a:latin typeface="Cambria Math" panose="02040503050406030204" pitchFamily="18" charset="0"/>
                            <a:ea typeface="Cambria Math" panose="02040503050406030204" pitchFamily="18" charset="0"/>
                          </a:rPr>
                          <m:t>𝑃</m:t>
                        </m:r>
                      </m:e>
                      <m:sub>
                        <m:r>
                          <a:rPr lang="lv-LV" sz="1600" b="0" i="1" smtClean="0">
                            <a:solidFill>
                              <a:schemeClr val="bg2">
                                <a:lumMod val="25000"/>
                              </a:schemeClr>
                            </a:solidFill>
                            <a:latin typeface="Cambria Math" panose="02040503050406030204" pitchFamily="18" charset="0"/>
                            <a:ea typeface="Cambria Math" panose="02040503050406030204" pitchFamily="18" charset="0"/>
                          </a:rPr>
                          <m:t>𝐺𝐸𝑁</m:t>
                        </m:r>
                      </m:sub>
                    </m:sSub>
                  </m:oMath>
                </a14:m>
                <a:r>
                  <a:rPr lang="lv-LV" sz="1600" dirty="0">
                    <a:solidFill>
                      <a:schemeClr val="bg2">
                        <a:lumMod val="25000"/>
                      </a:schemeClr>
                    </a:solidFill>
                    <a:latin typeface="Helvetica Neue Light" charset="0"/>
                    <a:ea typeface="Helvetica Neue Light" charset="0"/>
                    <a:cs typeface="Helvetica Neue Light" charset="0"/>
                  </a:rPr>
                  <a:t>&gt;</a:t>
                </a:r>
                <a:r>
                  <a:rPr lang="lv-LV" sz="1600" dirty="0">
                    <a:solidFill>
                      <a:schemeClr val="bg2">
                        <a:lumMod val="25000"/>
                      </a:schemeClr>
                    </a:solidFill>
                  </a:rPr>
                  <a:t> </a:t>
                </a:r>
                <a14:m>
                  <m:oMath xmlns:m="http://schemas.openxmlformats.org/officeDocument/2006/math">
                    <m:sSub>
                      <m:sSubPr>
                        <m:ctrlPr>
                          <a:rPr lang="lv-LV" sz="1600" i="1">
                            <a:solidFill>
                              <a:schemeClr val="bg2">
                                <a:lumMod val="25000"/>
                              </a:schemeClr>
                            </a:solidFill>
                            <a:latin typeface="Cambria Math" panose="02040503050406030204" pitchFamily="18" charset="0"/>
                          </a:rPr>
                        </m:ctrlPr>
                      </m:sSubPr>
                      <m:e>
                        <m:r>
                          <a:rPr lang="lv-LV" sz="1600" i="1">
                            <a:solidFill>
                              <a:schemeClr val="bg2">
                                <a:lumMod val="25000"/>
                              </a:schemeClr>
                            </a:solidFill>
                            <a:latin typeface="Cambria Math" panose="02040503050406030204" pitchFamily="18" charset="0"/>
                            <a:ea typeface="Cambria Math" panose="02040503050406030204" pitchFamily="18" charset="0"/>
                          </a:rPr>
                          <m:t>𝑃</m:t>
                        </m:r>
                      </m:e>
                      <m:sub>
                        <m:r>
                          <a:rPr lang="lv-LV" sz="1600" i="1">
                            <a:solidFill>
                              <a:schemeClr val="bg2">
                                <a:lumMod val="25000"/>
                              </a:schemeClr>
                            </a:solidFill>
                            <a:latin typeface="Cambria Math" panose="02040503050406030204" pitchFamily="18" charset="0"/>
                            <a:ea typeface="Cambria Math" panose="02040503050406030204" pitchFamily="18" charset="0"/>
                          </a:rPr>
                          <m:t>𝑆𝐿</m:t>
                        </m:r>
                      </m:sub>
                    </m:sSub>
                  </m:oMath>
                </a14:m>
                <a:endParaRPr lang="lv-LV" sz="1600" dirty="0">
                  <a:solidFill>
                    <a:schemeClr val="bg2">
                      <a:lumMod val="25000"/>
                    </a:schemeClr>
                  </a:solidFill>
                  <a:latin typeface="Helvetica Neue Light" charset="0"/>
                  <a:ea typeface="Helvetica Neue Light" charset="0"/>
                  <a:cs typeface="Helvetica Neue Light" charset="0"/>
                </a:endParaRPr>
              </a:p>
            </p:txBody>
          </p:sp>
        </mc:Choice>
        <mc:Fallback xmlns="">
          <p:sp>
            <p:nvSpPr>
              <p:cNvPr id="43" name="TextBox 42">
                <a:extLst>
                  <a:ext uri="{FF2B5EF4-FFF2-40B4-BE49-F238E27FC236}">
                    <a16:creationId xmlns:a16="http://schemas.microsoft.com/office/drawing/2014/main" id="{790FA21D-863A-5D3F-A13D-166FEF9E53A6}"/>
                  </a:ext>
                </a:extLst>
              </p:cNvPr>
              <p:cNvSpPr txBox="1">
                <a:spLocks noRot="1" noChangeAspect="1" noMove="1" noResize="1" noEditPoints="1" noAdjustHandles="1" noChangeArrowheads="1" noChangeShapeType="1" noTextEdit="1"/>
              </p:cNvSpPr>
              <p:nvPr/>
            </p:nvSpPr>
            <p:spPr>
              <a:xfrm>
                <a:off x="7662424" y="1810656"/>
                <a:ext cx="862737" cy="246221"/>
              </a:xfrm>
              <a:prstGeom prst="rect">
                <a:avLst/>
              </a:prstGeom>
              <a:blipFill>
                <a:blip r:embed="rId7"/>
                <a:stretch>
                  <a:fillRect l="-8511" t="-25000" r="-4255" b="-52500"/>
                </a:stretch>
              </a:blipFill>
            </p:spPr>
            <p:txBody>
              <a:bodyPr/>
              <a:lstStyle/>
              <a:p>
                <a:r>
                  <a:rPr lang="lv-LV">
                    <a:noFill/>
                  </a:rPr>
                  <a:t> </a:t>
                </a:r>
              </a:p>
            </p:txBody>
          </p:sp>
        </mc:Fallback>
      </mc:AlternateContent>
      <p:sp>
        <p:nvSpPr>
          <p:cNvPr id="44" name="Rectangle 43">
            <a:extLst>
              <a:ext uri="{FF2B5EF4-FFF2-40B4-BE49-F238E27FC236}">
                <a16:creationId xmlns:a16="http://schemas.microsoft.com/office/drawing/2014/main" id="{47612280-4385-DF0B-6C80-CC4EB7A00C47}"/>
              </a:ext>
            </a:extLst>
          </p:cNvPr>
          <p:cNvSpPr/>
          <p:nvPr/>
        </p:nvSpPr>
        <p:spPr>
          <a:xfrm rot="5400000">
            <a:off x="6361581" y="1887146"/>
            <a:ext cx="401050" cy="11074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FCEF673-4DEF-31BE-1F67-BEE6FF80DA96}"/>
                  </a:ext>
                </a:extLst>
              </p:cNvPr>
              <p:cNvSpPr txBox="1"/>
              <p:nvPr/>
            </p:nvSpPr>
            <p:spPr>
              <a:xfrm>
                <a:off x="3186740" y="2887112"/>
                <a:ext cx="97315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lv-LV" sz="1600" b="0" i="1" smtClean="0">
                          <a:solidFill>
                            <a:schemeClr val="bg2">
                              <a:lumMod val="25000"/>
                            </a:schemeClr>
                          </a:solidFill>
                          <a:latin typeface="Cambria Math" panose="02040503050406030204" pitchFamily="18" charset="0"/>
                        </a:rPr>
                        <m:t>242/420</m:t>
                      </m:r>
                      <m:r>
                        <a:rPr lang="lv-LV" sz="1600" b="0" i="1" smtClean="0">
                          <a:solidFill>
                            <a:schemeClr val="bg2">
                              <a:lumMod val="25000"/>
                            </a:schemeClr>
                          </a:solidFill>
                          <a:latin typeface="Cambria Math" panose="02040503050406030204" pitchFamily="18" charset="0"/>
                        </a:rPr>
                        <m:t>𝑉</m:t>
                      </m:r>
                    </m:oMath>
                  </m:oMathPara>
                </a14:m>
                <a:endParaRPr lang="lv-LV" sz="1600" dirty="0">
                  <a:solidFill>
                    <a:schemeClr val="bg2">
                      <a:lumMod val="25000"/>
                    </a:schemeClr>
                  </a:solidFill>
                  <a:latin typeface="Helvetica Neue Light" charset="0"/>
                  <a:ea typeface="Helvetica Neue Light" charset="0"/>
                  <a:cs typeface="Helvetica Neue Light" charset="0"/>
                </a:endParaRPr>
              </a:p>
            </p:txBody>
          </p:sp>
        </mc:Choice>
        <mc:Fallback xmlns="">
          <p:sp>
            <p:nvSpPr>
              <p:cNvPr id="45" name="TextBox 44">
                <a:extLst>
                  <a:ext uri="{FF2B5EF4-FFF2-40B4-BE49-F238E27FC236}">
                    <a16:creationId xmlns:a16="http://schemas.microsoft.com/office/drawing/2014/main" id="{0FCEF673-4DEF-31BE-1F67-BEE6FF80DA96}"/>
                  </a:ext>
                </a:extLst>
              </p:cNvPr>
              <p:cNvSpPr txBox="1">
                <a:spLocks noRot="1" noChangeAspect="1" noMove="1" noResize="1" noEditPoints="1" noAdjustHandles="1" noChangeArrowheads="1" noChangeShapeType="1" noTextEdit="1"/>
              </p:cNvSpPr>
              <p:nvPr/>
            </p:nvSpPr>
            <p:spPr>
              <a:xfrm>
                <a:off x="3186740" y="2887112"/>
                <a:ext cx="973152" cy="246221"/>
              </a:xfrm>
              <a:prstGeom prst="rect">
                <a:avLst/>
              </a:prstGeom>
              <a:blipFill>
                <a:blip r:embed="rId8"/>
                <a:stretch>
                  <a:fillRect l="-4403" r="-3145" b="-35000"/>
                </a:stretch>
              </a:blipFill>
            </p:spPr>
            <p:txBody>
              <a:bodyPr/>
              <a:lstStyle/>
              <a:p>
                <a:r>
                  <a:rPr lang="lv-LV">
                    <a:noFill/>
                  </a:rPr>
                  <a:t> </a:t>
                </a:r>
              </a:p>
            </p:txBody>
          </p:sp>
        </mc:Fallback>
      </mc:AlternateContent>
      <p:cxnSp>
        <p:nvCxnSpPr>
          <p:cNvPr id="46" name="Straight Arrow Connector 45">
            <a:extLst>
              <a:ext uri="{FF2B5EF4-FFF2-40B4-BE49-F238E27FC236}">
                <a16:creationId xmlns:a16="http://schemas.microsoft.com/office/drawing/2014/main" id="{8B7AB8DA-18F2-3804-A239-C119F3BE672B}"/>
              </a:ext>
            </a:extLst>
          </p:cNvPr>
          <p:cNvCxnSpPr>
            <a:cxnSpLocks/>
            <a:stCxn id="44" idx="0"/>
          </p:cNvCxnSpPr>
          <p:nvPr/>
        </p:nvCxnSpPr>
        <p:spPr>
          <a:xfrm>
            <a:off x="6617479" y="1942519"/>
            <a:ext cx="2841939" cy="112153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1365460B-BFC1-AF16-8DE7-743F3267890A}"/>
              </a:ext>
            </a:extLst>
          </p:cNvPr>
          <p:cNvPicPr>
            <a:picLocks noChangeAspect="1"/>
          </p:cNvPicPr>
          <p:nvPr/>
        </p:nvPicPr>
        <p:blipFill>
          <a:blip r:embed="rId9"/>
          <a:stretch>
            <a:fillRect/>
          </a:stretch>
        </p:blipFill>
        <p:spPr>
          <a:xfrm>
            <a:off x="8986153" y="4087299"/>
            <a:ext cx="3144117" cy="2050659"/>
          </a:xfrm>
          <a:prstGeom prst="rect">
            <a:avLst/>
          </a:prstGeom>
        </p:spPr>
      </p:pic>
      <p:cxnSp>
        <p:nvCxnSpPr>
          <p:cNvPr id="48" name="Straight Arrow Connector 47">
            <a:extLst>
              <a:ext uri="{FF2B5EF4-FFF2-40B4-BE49-F238E27FC236}">
                <a16:creationId xmlns:a16="http://schemas.microsoft.com/office/drawing/2014/main" id="{70502090-22E3-586F-3EC1-6D1D1E92EF0F}"/>
              </a:ext>
            </a:extLst>
          </p:cNvPr>
          <p:cNvCxnSpPr>
            <a:cxnSpLocks/>
            <a:stCxn id="44" idx="0"/>
          </p:cNvCxnSpPr>
          <p:nvPr/>
        </p:nvCxnSpPr>
        <p:spPr>
          <a:xfrm>
            <a:off x="6617479" y="1942519"/>
            <a:ext cx="2466196" cy="214478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6221070E-D1D0-E36A-8D7F-29FBDE521687}"/>
              </a:ext>
            </a:extLst>
          </p:cNvPr>
          <p:cNvPicPr>
            <a:picLocks noChangeAspect="1"/>
          </p:cNvPicPr>
          <p:nvPr/>
        </p:nvPicPr>
        <p:blipFill>
          <a:blip r:embed="rId10"/>
          <a:stretch>
            <a:fillRect/>
          </a:stretch>
        </p:blipFill>
        <p:spPr>
          <a:xfrm>
            <a:off x="3554985" y="3234432"/>
            <a:ext cx="3221936" cy="1910801"/>
          </a:xfrm>
          <a:prstGeom prst="rect">
            <a:avLst/>
          </a:prstGeom>
        </p:spPr>
      </p:pic>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E86012CB-1BB6-73A2-993E-ADF1DF74A82E}"/>
                  </a:ext>
                </a:extLst>
              </p:cNvPr>
              <p:cNvSpPr txBox="1"/>
              <p:nvPr/>
            </p:nvSpPr>
            <p:spPr>
              <a:xfrm>
                <a:off x="4822038" y="3344670"/>
                <a:ext cx="574966" cy="246221"/>
              </a:xfrm>
              <a:prstGeom prst="rect">
                <a:avLst/>
              </a:prstGeom>
              <a:noFill/>
            </p:spPr>
            <p:txBody>
              <a:bodyPr wrap="none" lIns="0" tIns="0" rIns="0" bIns="0" rtlCol="0">
                <a:spAutoFit/>
              </a:bodyPr>
              <a:lstStyle/>
              <a:p>
                <a14:m>
                  <m:oMath xmlns:m="http://schemas.openxmlformats.org/officeDocument/2006/math">
                    <m:sSub>
                      <m:sSubPr>
                        <m:ctrlPr>
                          <a:rPr lang="lv-LV" sz="1600" i="1" smtClean="0">
                            <a:solidFill>
                              <a:schemeClr val="bg2">
                                <a:lumMod val="25000"/>
                              </a:schemeClr>
                            </a:solidFill>
                            <a:latin typeface="Cambria Math" panose="02040503050406030204" pitchFamily="18" charset="0"/>
                          </a:rPr>
                        </m:ctrlPr>
                      </m:sSubPr>
                      <m:e>
                        <m:r>
                          <a:rPr lang="lv-LV" sz="1600" b="0" i="1" smtClean="0">
                            <a:solidFill>
                              <a:schemeClr val="bg2">
                                <a:lumMod val="25000"/>
                              </a:schemeClr>
                            </a:solidFill>
                            <a:latin typeface="Cambria Math" panose="02040503050406030204" pitchFamily="18" charset="0"/>
                            <a:ea typeface="Cambria Math" panose="02040503050406030204" pitchFamily="18" charset="0"/>
                          </a:rPr>
                          <m:t>h</m:t>
                        </m:r>
                      </m:e>
                      <m:sub>
                        <m:r>
                          <a:rPr lang="lv-LV" sz="1600" b="0" i="1" smtClean="0">
                            <a:solidFill>
                              <a:schemeClr val="bg2">
                                <a:lumMod val="25000"/>
                              </a:schemeClr>
                            </a:solidFill>
                            <a:latin typeface="Cambria Math" panose="02040503050406030204" pitchFamily="18" charset="0"/>
                            <a:ea typeface="Cambria Math" panose="02040503050406030204" pitchFamily="18" charset="0"/>
                          </a:rPr>
                          <m:t>2</m:t>
                        </m:r>
                      </m:sub>
                    </m:sSub>
                  </m:oMath>
                </a14:m>
                <a:r>
                  <a:rPr lang="lv-LV" sz="1600" dirty="0">
                    <a:solidFill>
                      <a:schemeClr val="bg2">
                        <a:lumMod val="25000"/>
                      </a:schemeClr>
                    </a:solidFill>
                    <a:latin typeface="Helvetica Neue Light" charset="0"/>
                    <a:ea typeface="Helvetica Neue Light" charset="0"/>
                    <a:cs typeface="Helvetica Neue Light" charset="0"/>
                  </a:rPr>
                  <a:t>&gt;</a:t>
                </a:r>
                <a:r>
                  <a:rPr lang="lv-LV" sz="1600" dirty="0">
                    <a:solidFill>
                      <a:schemeClr val="bg2">
                        <a:lumMod val="25000"/>
                      </a:schemeClr>
                    </a:solidFill>
                  </a:rPr>
                  <a:t> </a:t>
                </a:r>
                <a14:m>
                  <m:oMath xmlns:m="http://schemas.openxmlformats.org/officeDocument/2006/math">
                    <m:sSub>
                      <m:sSubPr>
                        <m:ctrlPr>
                          <a:rPr lang="lv-LV" sz="1600" i="1">
                            <a:solidFill>
                              <a:schemeClr val="bg2">
                                <a:lumMod val="25000"/>
                              </a:schemeClr>
                            </a:solidFill>
                            <a:latin typeface="Cambria Math" panose="02040503050406030204" pitchFamily="18" charset="0"/>
                          </a:rPr>
                        </m:ctrlPr>
                      </m:sSubPr>
                      <m:e>
                        <m:r>
                          <a:rPr lang="lv-LV" sz="1600" b="0" i="1" smtClean="0">
                            <a:solidFill>
                              <a:schemeClr val="bg2">
                                <a:lumMod val="25000"/>
                              </a:schemeClr>
                            </a:solidFill>
                            <a:latin typeface="Cambria Math" panose="02040503050406030204" pitchFamily="18" charset="0"/>
                            <a:ea typeface="Cambria Math" panose="02040503050406030204" pitchFamily="18" charset="0"/>
                          </a:rPr>
                          <m:t>h</m:t>
                        </m:r>
                      </m:e>
                      <m:sub>
                        <m:r>
                          <a:rPr lang="lv-LV" sz="1600" b="0" i="1" smtClean="0">
                            <a:solidFill>
                              <a:schemeClr val="bg2">
                                <a:lumMod val="25000"/>
                              </a:schemeClr>
                            </a:solidFill>
                            <a:latin typeface="Cambria Math" panose="02040503050406030204" pitchFamily="18" charset="0"/>
                            <a:ea typeface="Cambria Math" panose="02040503050406030204" pitchFamily="18" charset="0"/>
                          </a:rPr>
                          <m:t>1</m:t>
                        </m:r>
                      </m:sub>
                    </m:sSub>
                  </m:oMath>
                </a14:m>
                <a:endParaRPr lang="lv-LV" sz="1600" dirty="0">
                  <a:solidFill>
                    <a:schemeClr val="bg2">
                      <a:lumMod val="25000"/>
                    </a:schemeClr>
                  </a:solidFill>
                  <a:latin typeface="Helvetica Neue Light" charset="0"/>
                  <a:ea typeface="Helvetica Neue Light" charset="0"/>
                  <a:cs typeface="Helvetica Neue Light" charset="0"/>
                </a:endParaRPr>
              </a:p>
            </p:txBody>
          </p:sp>
        </mc:Choice>
        <mc:Fallback xmlns="">
          <p:sp>
            <p:nvSpPr>
              <p:cNvPr id="50" name="TextBox 49">
                <a:extLst>
                  <a:ext uri="{FF2B5EF4-FFF2-40B4-BE49-F238E27FC236}">
                    <a16:creationId xmlns:a16="http://schemas.microsoft.com/office/drawing/2014/main" id="{E86012CB-1BB6-73A2-993E-ADF1DF74A82E}"/>
                  </a:ext>
                </a:extLst>
              </p:cNvPr>
              <p:cNvSpPr txBox="1">
                <a:spLocks noRot="1" noChangeAspect="1" noMove="1" noResize="1" noEditPoints="1" noAdjustHandles="1" noChangeArrowheads="1" noChangeShapeType="1" noTextEdit="1"/>
              </p:cNvSpPr>
              <p:nvPr/>
            </p:nvSpPr>
            <p:spPr>
              <a:xfrm>
                <a:off x="4822038" y="3344670"/>
                <a:ext cx="574966" cy="246221"/>
              </a:xfrm>
              <a:prstGeom prst="rect">
                <a:avLst/>
              </a:prstGeom>
              <a:blipFill>
                <a:blip r:embed="rId11"/>
                <a:stretch>
                  <a:fillRect l="-12766" t="-27500" r="-7447" b="-50000"/>
                </a:stretch>
              </a:blipFill>
            </p:spPr>
            <p:txBody>
              <a:bodyPr/>
              <a:lstStyle/>
              <a:p>
                <a:r>
                  <a:rPr lang="lv-LV">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0197B8C0-5F70-2B5B-21A0-C3C9CEC9E800}"/>
                  </a:ext>
                </a:extLst>
              </p:cNvPr>
              <p:cNvSpPr txBox="1"/>
              <p:nvPr/>
            </p:nvSpPr>
            <p:spPr>
              <a:xfrm>
                <a:off x="7654922" y="2186149"/>
                <a:ext cx="1255857" cy="246221"/>
              </a:xfrm>
              <a:prstGeom prst="rect">
                <a:avLst/>
              </a:prstGeom>
              <a:noFill/>
            </p:spPr>
            <p:txBody>
              <a:bodyPr wrap="none" lIns="0" tIns="0" rIns="0" bIns="0" rtlCol="0">
                <a:spAutoFit/>
              </a:bodyPr>
              <a:lstStyle/>
              <a:p>
                <a14:m>
                  <m:oMath xmlns:m="http://schemas.openxmlformats.org/officeDocument/2006/math">
                    <m:sSub>
                      <m:sSubPr>
                        <m:ctrlPr>
                          <a:rPr lang="lv-LV" sz="1600" i="1" smtClean="0">
                            <a:solidFill>
                              <a:schemeClr val="bg2">
                                <a:lumMod val="25000"/>
                              </a:schemeClr>
                            </a:solidFill>
                            <a:latin typeface="Cambria Math" panose="02040503050406030204" pitchFamily="18" charset="0"/>
                          </a:rPr>
                        </m:ctrlPr>
                      </m:sSubPr>
                      <m:e>
                        <m:r>
                          <a:rPr lang="lv-LV" sz="1600" b="0" i="1" smtClean="0">
                            <a:solidFill>
                              <a:schemeClr val="bg2">
                                <a:lumMod val="25000"/>
                              </a:schemeClr>
                            </a:solidFill>
                            <a:latin typeface="Cambria Math" panose="02040503050406030204" pitchFamily="18" charset="0"/>
                          </a:rPr>
                          <m:t>𝑃</m:t>
                        </m:r>
                        <m:r>
                          <a:rPr lang="lv-LV" sz="1600" b="0" i="1" smtClean="0">
                            <a:solidFill>
                              <a:schemeClr val="bg2">
                                <a:lumMod val="25000"/>
                              </a:schemeClr>
                            </a:solidFill>
                            <a:latin typeface="Cambria Math" panose="02040503050406030204" pitchFamily="18" charset="0"/>
                          </a:rPr>
                          <m:t>=</m:t>
                        </m:r>
                        <m:r>
                          <a:rPr lang="lv-LV" sz="1600" b="0" i="1" smtClean="0">
                            <a:solidFill>
                              <a:schemeClr val="bg2">
                                <a:lumMod val="25000"/>
                              </a:schemeClr>
                            </a:solidFill>
                            <a:latin typeface="Cambria Math" panose="02040503050406030204" pitchFamily="18" charset="0"/>
                            <a:ea typeface="Cambria Math" panose="02040503050406030204" pitchFamily="18" charset="0"/>
                          </a:rPr>
                          <m:t>𝑃</m:t>
                        </m:r>
                      </m:e>
                      <m:sub>
                        <m:r>
                          <a:rPr lang="lv-LV" sz="1600" b="0" i="1" smtClean="0">
                            <a:solidFill>
                              <a:schemeClr val="bg2">
                                <a:lumMod val="25000"/>
                              </a:schemeClr>
                            </a:solidFill>
                            <a:latin typeface="Cambria Math" panose="02040503050406030204" pitchFamily="18" charset="0"/>
                            <a:ea typeface="Cambria Math" panose="02040503050406030204" pitchFamily="18" charset="0"/>
                          </a:rPr>
                          <m:t>𝐺𝐸𝑁</m:t>
                        </m:r>
                      </m:sub>
                    </m:sSub>
                  </m:oMath>
                </a14:m>
                <a:r>
                  <a:rPr lang="lv-LV" sz="1600" dirty="0">
                    <a:solidFill>
                      <a:schemeClr val="bg2">
                        <a:lumMod val="25000"/>
                      </a:schemeClr>
                    </a:solidFill>
                  </a:rPr>
                  <a:t> - </a:t>
                </a:r>
                <a14:m>
                  <m:oMath xmlns:m="http://schemas.openxmlformats.org/officeDocument/2006/math">
                    <m:sSub>
                      <m:sSubPr>
                        <m:ctrlPr>
                          <a:rPr lang="lv-LV" sz="1600" i="1">
                            <a:solidFill>
                              <a:schemeClr val="bg2">
                                <a:lumMod val="25000"/>
                              </a:schemeClr>
                            </a:solidFill>
                            <a:latin typeface="Cambria Math" panose="02040503050406030204" pitchFamily="18" charset="0"/>
                          </a:rPr>
                        </m:ctrlPr>
                      </m:sSubPr>
                      <m:e>
                        <m:r>
                          <a:rPr lang="lv-LV" sz="1600" i="1">
                            <a:solidFill>
                              <a:schemeClr val="bg2">
                                <a:lumMod val="25000"/>
                              </a:schemeClr>
                            </a:solidFill>
                            <a:latin typeface="Cambria Math" panose="02040503050406030204" pitchFamily="18" charset="0"/>
                            <a:ea typeface="Cambria Math" panose="02040503050406030204" pitchFamily="18" charset="0"/>
                          </a:rPr>
                          <m:t>𝑃</m:t>
                        </m:r>
                      </m:e>
                      <m:sub>
                        <m:r>
                          <a:rPr lang="lv-LV" sz="1600" i="1">
                            <a:solidFill>
                              <a:schemeClr val="bg2">
                                <a:lumMod val="25000"/>
                              </a:schemeClr>
                            </a:solidFill>
                            <a:latin typeface="Cambria Math" panose="02040503050406030204" pitchFamily="18" charset="0"/>
                            <a:ea typeface="Cambria Math" panose="02040503050406030204" pitchFamily="18" charset="0"/>
                          </a:rPr>
                          <m:t>𝑆𝐿</m:t>
                        </m:r>
                      </m:sub>
                    </m:sSub>
                  </m:oMath>
                </a14:m>
                <a:endParaRPr lang="lv-LV" sz="1600" dirty="0">
                  <a:solidFill>
                    <a:schemeClr val="bg2">
                      <a:lumMod val="25000"/>
                    </a:schemeClr>
                  </a:solidFill>
                  <a:latin typeface="Helvetica Neue Light" charset="0"/>
                  <a:ea typeface="Helvetica Neue Light" charset="0"/>
                  <a:cs typeface="Helvetica Neue Light" charset="0"/>
                </a:endParaRPr>
              </a:p>
            </p:txBody>
          </p:sp>
        </mc:Choice>
        <mc:Fallback xmlns="">
          <p:sp>
            <p:nvSpPr>
              <p:cNvPr id="51" name="TextBox 50">
                <a:extLst>
                  <a:ext uri="{FF2B5EF4-FFF2-40B4-BE49-F238E27FC236}">
                    <a16:creationId xmlns:a16="http://schemas.microsoft.com/office/drawing/2014/main" id="{0197B8C0-5F70-2B5B-21A0-C3C9CEC9E800}"/>
                  </a:ext>
                </a:extLst>
              </p:cNvPr>
              <p:cNvSpPr txBox="1">
                <a:spLocks noRot="1" noChangeAspect="1" noMove="1" noResize="1" noEditPoints="1" noAdjustHandles="1" noChangeArrowheads="1" noChangeShapeType="1" noTextEdit="1"/>
              </p:cNvSpPr>
              <p:nvPr/>
            </p:nvSpPr>
            <p:spPr>
              <a:xfrm>
                <a:off x="7654922" y="2186149"/>
                <a:ext cx="1255857" cy="246221"/>
              </a:xfrm>
              <a:prstGeom prst="rect">
                <a:avLst/>
              </a:prstGeom>
              <a:blipFill>
                <a:blip r:embed="rId12"/>
                <a:stretch>
                  <a:fillRect l="-5825" t="-27500" r="-3883" b="-50000"/>
                </a:stretch>
              </a:blipFill>
            </p:spPr>
            <p:txBody>
              <a:bodyPr/>
              <a:lstStyle/>
              <a:p>
                <a:r>
                  <a:rPr lang="lv-LV">
                    <a:noFill/>
                  </a:rPr>
                  <a:t> </a:t>
                </a:r>
              </a:p>
            </p:txBody>
          </p:sp>
        </mc:Fallback>
      </mc:AlternateContent>
      <p:sp>
        <p:nvSpPr>
          <p:cNvPr id="52" name="Content Placeholder 2">
            <a:extLst>
              <a:ext uri="{FF2B5EF4-FFF2-40B4-BE49-F238E27FC236}">
                <a16:creationId xmlns:a16="http://schemas.microsoft.com/office/drawing/2014/main" id="{E45EC8FD-99AF-3551-D96D-05426608EE8D}"/>
              </a:ext>
            </a:extLst>
          </p:cNvPr>
          <p:cNvSpPr txBox="1">
            <a:spLocks/>
          </p:cNvSpPr>
          <p:nvPr/>
        </p:nvSpPr>
        <p:spPr>
          <a:xfrm>
            <a:off x="2255520" y="5416763"/>
            <a:ext cx="6326293" cy="1011282"/>
          </a:xfrm>
          <a:prstGeom prst="rect">
            <a:avLst/>
          </a:prstGeom>
        </p:spPr>
        <p:txBody>
          <a:bodyPr/>
          <a:lstStyle>
            <a:lvl1pPr marL="285750" indent="-285750" algn="just" defTabSz="914400" rtl="0" eaLnBrk="1" latinLnBrk="0" hangingPunct="1">
              <a:lnSpc>
                <a:spcPts val="2500"/>
              </a:lnSpc>
              <a:spcBef>
                <a:spcPts val="100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1pPr>
            <a:lvl2pPr marL="742950" indent="-285750" algn="just" defTabSz="914400" rtl="0" eaLnBrk="1" latinLnBrk="0" hangingPunct="1">
              <a:lnSpc>
                <a:spcPts val="2500"/>
              </a:lnSpc>
              <a:spcBef>
                <a:spcPts val="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2pPr>
            <a:lvl3pPr marL="1200150" indent="-285750" algn="just" defTabSz="914400" rtl="0" eaLnBrk="1" latinLnBrk="0" hangingPunct="1">
              <a:lnSpc>
                <a:spcPts val="2500"/>
              </a:lnSpc>
              <a:spcBef>
                <a:spcPts val="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3pPr>
            <a:lvl4pPr marL="1657350" indent="-285750" algn="just" defTabSz="914400" rtl="0" eaLnBrk="1" latinLnBrk="0" hangingPunct="1">
              <a:lnSpc>
                <a:spcPts val="2500"/>
              </a:lnSpc>
              <a:spcBef>
                <a:spcPts val="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4pPr>
            <a:lvl5pPr marL="2114550" indent="-285750" algn="just" defTabSz="914400" rtl="0" eaLnBrk="1" latinLnBrk="0" hangingPunct="1">
              <a:lnSpc>
                <a:spcPts val="2500"/>
              </a:lnSpc>
              <a:spcBef>
                <a:spcPts val="0"/>
              </a:spcBef>
              <a:buClr>
                <a:schemeClr val="accent3"/>
              </a:buClr>
              <a:buSzPct val="85000"/>
              <a:buFont typeface="Wingdings 3" panose="05040102010807070707"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dirty="0">
                <a:solidFill>
                  <a:srgbClr val="FF0000"/>
                </a:solidFill>
              </a:rPr>
              <a:t>Sertificētam speciālistam jāveic tehniskie aprēķini pirms ģenerācijas pieslēgšanas objektā: jāveic kabeļu izvēle un, ja nepieciešams, esošo kabeļu maiņa.</a:t>
            </a:r>
            <a:endParaRPr lang="lv-LV" dirty="0"/>
          </a:p>
        </p:txBody>
      </p:sp>
    </p:spTree>
    <p:extLst>
      <p:ext uri="{BB962C8B-B14F-4D97-AF65-F5344CB8AC3E}">
        <p14:creationId xmlns:p14="http://schemas.microsoft.com/office/powerpoint/2010/main" val="2027594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87E607C2-9557-E2E7-8498-628B2547C596}"/>
              </a:ext>
            </a:extLst>
          </p:cNvPr>
          <p:cNvSpPr txBox="1">
            <a:spLocks/>
          </p:cNvSpPr>
          <p:nvPr/>
        </p:nvSpPr>
        <p:spPr>
          <a:xfrm>
            <a:off x="2108785" y="429955"/>
            <a:ext cx="10716733" cy="523221"/>
          </a:xfrm>
          <a:prstGeom prst="rect">
            <a:avLst/>
          </a:prstGeom>
        </p:spPr>
        <p:txBody>
          <a:bodyPr vert="horz" wrap="square" lIns="0" tIns="45720" rIns="91440" bIns="45720" rtlCol="0" anchor="t" anchorCtr="0">
            <a:spAutoFit/>
          </a:bodyPr>
          <a:lstStyle>
            <a:lvl1pPr algn="l" defTabSz="914400" rtl="0" eaLnBrk="1" latinLnBrk="0" hangingPunct="1">
              <a:lnSpc>
                <a:spcPct val="90000"/>
              </a:lnSpc>
              <a:spcBef>
                <a:spcPct val="0"/>
              </a:spcBef>
              <a:buNone/>
              <a:defRPr sz="3000" b="1" i="0" kern="1200">
                <a:solidFill>
                  <a:schemeClr val="bg2"/>
                </a:solidFill>
                <a:latin typeface="Arial" panose="020B0604020202020204" pitchFamily="34" charset="0"/>
                <a:ea typeface="+mj-ea"/>
                <a:cs typeface="Arial" panose="020B0604020202020204" pitchFamily="34" charset="0"/>
              </a:defRPr>
            </a:lvl1pPr>
          </a:lstStyle>
          <a:p>
            <a:r>
              <a:rPr lang="lv-LV" dirty="0">
                <a:solidFill>
                  <a:schemeClr val="accent2"/>
                </a:solidFill>
              </a:rPr>
              <a:t>Oma likums</a:t>
            </a:r>
          </a:p>
        </p:txBody>
      </p:sp>
      <p:pic>
        <p:nvPicPr>
          <p:cNvPr id="7" name="Picture 6">
            <a:extLst>
              <a:ext uri="{FF2B5EF4-FFF2-40B4-BE49-F238E27FC236}">
                <a16:creationId xmlns:a16="http://schemas.microsoft.com/office/drawing/2014/main" id="{8A5311B4-B391-E215-17E6-EDE0E1E10EF7}"/>
              </a:ext>
            </a:extLst>
          </p:cNvPr>
          <p:cNvPicPr>
            <a:picLocks noChangeAspect="1"/>
          </p:cNvPicPr>
          <p:nvPr/>
        </p:nvPicPr>
        <p:blipFill>
          <a:blip r:embed="rId2"/>
          <a:stretch>
            <a:fillRect/>
          </a:stretch>
        </p:blipFill>
        <p:spPr>
          <a:xfrm>
            <a:off x="1932920" y="1146655"/>
            <a:ext cx="3007333" cy="3208611"/>
          </a:xfrm>
          <a:prstGeom prst="rect">
            <a:avLst/>
          </a:prstGeom>
          <a:ln>
            <a:noFill/>
          </a:ln>
          <a:effectLst>
            <a:softEdge rad="112500"/>
          </a:effectLst>
        </p:spPr>
      </p:pic>
      <p:sp>
        <p:nvSpPr>
          <p:cNvPr id="8" name="TextBox 7">
            <a:extLst>
              <a:ext uri="{FF2B5EF4-FFF2-40B4-BE49-F238E27FC236}">
                <a16:creationId xmlns:a16="http://schemas.microsoft.com/office/drawing/2014/main" id="{19372A84-0428-5983-6B4B-EA1C2EC4DD3D}"/>
              </a:ext>
            </a:extLst>
          </p:cNvPr>
          <p:cNvSpPr txBox="1"/>
          <p:nvPr/>
        </p:nvSpPr>
        <p:spPr>
          <a:xfrm>
            <a:off x="5811556" y="953176"/>
            <a:ext cx="6206246" cy="3234796"/>
          </a:xfrm>
          <a:prstGeom prst="rect">
            <a:avLst/>
          </a:prstGeom>
          <a:noFill/>
        </p:spPr>
        <p:txBody>
          <a:bodyPr wrap="square">
            <a:spAutoFit/>
          </a:bodyPr>
          <a:lstStyle/>
          <a:p>
            <a:pPr marL="457200" algn="just">
              <a:lnSpc>
                <a:spcPct val="107000"/>
              </a:lnSpc>
            </a:pPr>
            <a:endParaRPr lang="lv-LV" sz="1600" dirty="0">
              <a:effectLst/>
              <a:highlight>
                <a:srgbClr val="FFFF00"/>
              </a:highlight>
              <a:ea typeface="Calibri" panose="020F0502020204030204" pitchFamily="34" charset="0"/>
              <a:cs typeface="Times New Roman" panose="02020603050405020304" pitchFamily="18" charset="0"/>
            </a:endParaRPr>
          </a:p>
          <a:p>
            <a:pPr marL="457200" algn="just">
              <a:lnSpc>
                <a:spcPct val="107000"/>
              </a:lnSpc>
            </a:pPr>
            <a:r>
              <a:rPr lang="lv-LV" sz="1600" dirty="0">
                <a:effectLst/>
                <a:ea typeface="Calibri" panose="020F0502020204030204" pitchFamily="34" charset="0"/>
                <a:cs typeface="Times New Roman" panose="02020603050405020304" pitchFamily="18" charset="0"/>
              </a:rPr>
              <a:t>Izvērtējot MĢ pieteikumus, mēs atļaujam pieslēgt jaudu pie kuras spriegums </a:t>
            </a:r>
            <a:r>
              <a:rPr lang="lv-LV" sz="1600" b="1" dirty="0">
                <a:effectLst/>
                <a:ea typeface="Calibri" panose="020F0502020204030204" pitchFamily="34" charset="0"/>
                <a:cs typeface="Times New Roman" panose="02020603050405020304" pitchFamily="18" charset="0"/>
              </a:rPr>
              <a:t>uz piederības robežas</a:t>
            </a:r>
            <a:r>
              <a:rPr lang="lv-LV" sz="1600" dirty="0">
                <a:effectLst/>
                <a:ea typeface="Calibri" panose="020F0502020204030204" pitchFamily="34" charset="0"/>
                <a:cs typeface="Times New Roman" panose="02020603050405020304" pitchFamily="18" charset="0"/>
              </a:rPr>
              <a:t> nepārsniegs 109%Unom jebkuram klientam tīklā. </a:t>
            </a:r>
          </a:p>
          <a:p>
            <a:pPr marL="457200" algn="just">
              <a:lnSpc>
                <a:spcPct val="107000"/>
              </a:lnSpc>
            </a:pPr>
            <a:endParaRPr lang="lv-LV" sz="1600" dirty="0">
              <a:effectLst/>
              <a:highlight>
                <a:srgbClr val="FFFF00"/>
              </a:highlight>
              <a:ea typeface="Calibri" panose="020F0502020204030204" pitchFamily="34" charset="0"/>
              <a:cs typeface="Times New Roman" panose="02020603050405020304" pitchFamily="18" charset="0"/>
            </a:endParaRPr>
          </a:p>
          <a:p>
            <a:pPr marL="457200" algn="just">
              <a:lnSpc>
                <a:spcPct val="107000"/>
              </a:lnSpc>
            </a:pPr>
            <a:r>
              <a:rPr lang="lv-LV" sz="1600" dirty="0">
                <a:effectLst/>
                <a:ea typeface="Calibri" panose="020F0502020204030204" pitchFamily="34" charset="0"/>
                <a:cs typeface="Times New Roman" panose="02020603050405020304" pitchFamily="18" charset="0"/>
              </a:rPr>
              <a:t>Invertora paaugstināta sprieguma drošības iestatījumi ir uzstādīti uz </a:t>
            </a:r>
            <a:r>
              <a:rPr lang="lv-LV" sz="1600" b="1" dirty="0">
                <a:effectLst/>
                <a:ea typeface="Calibri" panose="020F0502020204030204" pitchFamily="34" charset="0"/>
                <a:cs typeface="Times New Roman" panose="02020603050405020304" pitchFamily="18" charset="0"/>
              </a:rPr>
              <a:t>111%Unom (255V)</a:t>
            </a:r>
            <a:r>
              <a:rPr lang="lv-LV" sz="1600" b="1" dirty="0">
                <a:ea typeface="Calibri" panose="020F0502020204030204" pitchFamily="34" charset="0"/>
                <a:cs typeface="Times New Roman" panose="02020603050405020304" pitchFamily="18" charset="0"/>
              </a:rPr>
              <a:t>. </a:t>
            </a:r>
            <a:r>
              <a:rPr lang="lv-LV" sz="1600" dirty="0">
                <a:ea typeface="Calibri" panose="020F0502020204030204" pitchFamily="34" charset="0"/>
                <a:cs typeface="Times New Roman" panose="02020603050405020304" pitchFamily="18" charset="0"/>
              </a:rPr>
              <a:t>P</a:t>
            </a:r>
            <a:r>
              <a:rPr lang="lv-LV" sz="1600" dirty="0">
                <a:effectLst/>
                <a:ea typeface="Calibri" panose="020F0502020204030204" pitchFamily="34" charset="0"/>
                <a:cs typeface="Times New Roman" panose="02020603050405020304" pitchFamily="18" charset="0"/>
              </a:rPr>
              <a:t>ārsniedzot - invertors atslēdzas.</a:t>
            </a:r>
          </a:p>
          <a:p>
            <a:pPr marL="457200" algn="just">
              <a:lnSpc>
                <a:spcPct val="107000"/>
              </a:lnSpc>
            </a:pPr>
            <a:endParaRPr lang="lv-LV" sz="1600" dirty="0">
              <a:ea typeface="Calibri" panose="020F0502020204030204" pitchFamily="34" charset="0"/>
              <a:cs typeface="Times New Roman" panose="02020603050405020304" pitchFamily="18" charset="0"/>
            </a:endParaRPr>
          </a:p>
          <a:p>
            <a:pPr marL="457200" algn="just">
              <a:lnSpc>
                <a:spcPct val="107000"/>
              </a:lnSpc>
            </a:pPr>
            <a:r>
              <a:rPr lang="lv-LV" sz="1600" dirty="0">
                <a:ea typeface="Calibri" panose="020F0502020204030204" pitchFamily="34" charset="0"/>
                <a:cs typeface="Times New Roman" panose="02020603050405020304" pitchFamily="18" charset="0"/>
              </a:rPr>
              <a:t>K</a:t>
            </a:r>
            <a:r>
              <a:rPr lang="lv-LV" sz="1600" dirty="0">
                <a:effectLst/>
                <a:ea typeface="Calibri" panose="020F0502020204030204" pitchFamily="34" charset="0"/>
                <a:cs typeface="Times New Roman" panose="02020603050405020304" pitchFamily="18" charset="0"/>
              </a:rPr>
              <a:t>lienta iekšējos tīklos (starp piederības robežu un invertoru) maksimālais sprieguma kāpums </a:t>
            </a:r>
            <a:r>
              <a:rPr lang="lv-LV" sz="1600" b="1" dirty="0">
                <a:effectLst/>
                <a:ea typeface="Calibri" panose="020F0502020204030204" pitchFamily="34" charset="0"/>
                <a:cs typeface="Times New Roman" panose="02020603050405020304" pitchFamily="18" charset="0"/>
              </a:rPr>
              <a:t>var tikt atļauts tikai 2% (4.6V)</a:t>
            </a:r>
            <a:r>
              <a:rPr lang="lv-LV" sz="1600" dirty="0">
                <a:effectLst/>
                <a:ea typeface="Calibri" panose="020F0502020204030204" pitchFamily="34" charset="0"/>
                <a:cs typeface="Times New Roman" panose="02020603050405020304" pitchFamily="18" charset="0"/>
              </a:rPr>
              <a:t>. </a:t>
            </a:r>
          </a:p>
        </p:txBody>
      </p:sp>
      <p:pic>
        <p:nvPicPr>
          <p:cNvPr id="9" name="Picture 8">
            <a:extLst>
              <a:ext uri="{FF2B5EF4-FFF2-40B4-BE49-F238E27FC236}">
                <a16:creationId xmlns:a16="http://schemas.microsoft.com/office/drawing/2014/main" id="{C5F8A0A1-CBCB-0493-D290-5F250FF58536}"/>
              </a:ext>
            </a:extLst>
          </p:cNvPr>
          <p:cNvPicPr>
            <a:picLocks noChangeAspect="1"/>
          </p:cNvPicPr>
          <p:nvPr/>
        </p:nvPicPr>
        <p:blipFill>
          <a:blip r:embed="rId3"/>
          <a:stretch>
            <a:fillRect/>
          </a:stretch>
        </p:blipFill>
        <p:spPr>
          <a:xfrm>
            <a:off x="5032703" y="2969872"/>
            <a:ext cx="981863" cy="1218100"/>
          </a:xfrm>
          <a:prstGeom prst="rect">
            <a:avLst/>
          </a:prstGeom>
        </p:spPr>
      </p:pic>
      <p:pic>
        <p:nvPicPr>
          <p:cNvPr id="10" name="Picture 9">
            <a:extLst>
              <a:ext uri="{FF2B5EF4-FFF2-40B4-BE49-F238E27FC236}">
                <a16:creationId xmlns:a16="http://schemas.microsoft.com/office/drawing/2014/main" id="{9D67CC24-F1FA-ACBA-367F-542376BF6C61}"/>
              </a:ext>
            </a:extLst>
          </p:cNvPr>
          <p:cNvPicPr>
            <a:picLocks noChangeAspect="1"/>
          </p:cNvPicPr>
          <p:nvPr/>
        </p:nvPicPr>
        <p:blipFill>
          <a:blip r:embed="rId4"/>
          <a:stretch>
            <a:fillRect/>
          </a:stretch>
        </p:blipFill>
        <p:spPr>
          <a:xfrm>
            <a:off x="1231086" y="4548746"/>
            <a:ext cx="10960914" cy="1648848"/>
          </a:xfrm>
          <a:prstGeom prst="rect">
            <a:avLst/>
          </a:prstGeom>
        </p:spPr>
      </p:pic>
    </p:spTree>
    <p:extLst>
      <p:ext uri="{BB962C8B-B14F-4D97-AF65-F5344CB8AC3E}">
        <p14:creationId xmlns:p14="http://schemas.microsoft.com/office/powerpoint/2010/main" val="2233482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52C9-1745-4134-9578-3B45F0891013}"/>
              </a:ext>
            </a:extLst>
          </p:cNvPr>
          <p:cNvSpPr>
            <a:spLocks noGrp="1"/>
          </p:cNvSpPr>
          <p:nvPr>
            <p:ph type="title"/>
          </p:nvPr>
        </p:nvSpPr>
        <p:spPr>
          <a:xfrm>
            <a:off x="333397" y="1726666"/>
            <a:ext cx="2464435" cy="923330"/>
          </a:xfrm>
        </p:spPr>
        <p:txBody>
          <a:bodyPr/>
          <a:lstStyle/>
          <a:p>
            <a:r>
              <a:rPr lang="lv-LV" dirty="0"/>
              <a:t>Situācija pašreiz</a:t>
            </a:r>
          </a:p>
        </p:txBody>
      </p:sp>
      <p:pic>
        <p:nvPicPr>
          <p:cNvPr id="7" name="Picture 6">
            <a:extLst>
              <a:ext uri="{FF2B5EF4-FFF2-40B4-BE49-F238E27FC236}">
                <a16:creationId xmlns:a16="http://schemas.microsoft.com/office/drawing/2014/main" id="{0EBB84D0-44AE-5F76-BFC5-C13E8C066014}"/>
              </a:ext>
            </a:extLst>
          </p:cNvPr>
          <p:cNvPicPr>
            <a:picLocks noChangeAspect="1"/>
          </p:cNvPicPr>
          <p:nvPr/>
        </p:nvPicPr>
        <p:blipFill>
          <a:blip r:embed="rId2"/>
          <a:stretch>
            <a:fillRect/>
          </a:stretch>
        </p:blipFill>
        <p:spPr>
          <a:xfrm>
            <a:off x="4825382" y="415613"/>
            <a:ext cx="5713925" cy="6026774"/>
          </a:xfrm>
          <a:prstGeom prst="rect">
            <a:avLst/>
          </a:prstGeom>
        </p:spPr>
      </p:pic>
    </p:spTree>
    <p:extLst>
      <p:ext uri="{BB962C8B-B14F-4D97-AF65-F5344CB8AC3E}">
        <p14:creationId xmlns:p14="http://schemas.microsoft.com/office/powerpoint/2010/main" val="3743483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52C9-1745-4134-9578-3B45F0891013}"/>
              </a:ext>
            </a:extLst>
          </p:cNvPr>
          <p:cNvSpPr>
            <a:spLocks noGrp="1"/>
          </p:cNvSpPr>
          <p:nvPr>
            <p:ph type="title"/>
          </p:nvPr>
        </p:nvSpPr>
        <p:spPr>
          <a:xfrm>
            <a:off x="62464" y="1746986"/>
            <a:ext cx="3188736" cy="1754326"/>
          </a:xfrm>
        </p:spPr>
        <p:txBody>
          <a:bodyPr/>
          <a:lstStyle/>
          <a:p>
            <a:r>
              <a:rPr lang="lv-LV" dirty="0">
                <a:solidFill>
                  <a:schemeClr val="bg1"/>
                </a:solidFill>
              </a:rPr>
              <a:t>Prasības Mikroģenerācijai un Elektrostacijām</a:t>
            </a:r>
          </a:p>
        </p:txBody>
      </p:sp>
      <p:sp>
        <p:nvSpPr>
          <p:cNvPr id="3" name="Content Placeholder 2">
            <a:extLst>
              <a:ext uri="{FF2B5EF4-FFF2-40B4-BE49-F238E27FC236}">
                <a16:creationId xmlns:a16="http://schemas.microsoft.com/office/drawing/2014/main" id="{D3777CB9-6013-84CD-D7E3-41C31A638061}"/>
              </a:ext>
            </a:extLst>
          </p:cNvPr>
          <p:cNvSpPr>
            <a:spLocks noGrp="1"/>
          </p:cNvSpPr>
          <p:nvPr>
            <p:ph idx="1"/>
          </p:nvPr>
        </p:nvSpPr>
        <p:spPr>
          <a:xfrm>
            <a:off x="4144963" y="764095"/>
            <a:ext cx="7417117" cy="4632158"/>
          </a:xfrm>
        </p:spPr>
        <p:txBody>
          <a:bodyPr>
            <a:noAutofit/>
          </a:bodyPr>
          <a:lstStyle/>
          <a:p>
            <a:pPr marL="0" indent="0">
              <a:buNone/>
            </a:pPr>
            <a:r>
              <a:rPr lang="lv-LV" dirty="0">
                <a:solidFill>
                  <a:schemeClr val="tx1"/>
                </a:solidFill>
              </a:rPr>
              <a:t>Sertifikāts, kas izsniegts atbilstoši likumam </a:t>
            </a:r>
            <a:r>
              <a:rPr lang="lv-LV" b="1" i="1" dirty="0">
                <a:solidFill>
                  <a:schemeClr val="tx1"/>
                </a:solidFill>
              </a:rPr>
              <a:t>“Par atbilstības novērtēšanu”</a:t>
            </a:r>
          </a:p>
          <a:p>
            <a:pPr marL="0" indent="0">
              <a:buNone/>
            </a:pPr>
            <a:endParaRPr lang="lv-LV" dirty="0">
              <a:solidFill>
                <a:schemeClr val="tx1"/>
              </a:solidFill>
            </a:endParaRPr>
          </a:p>
          <a:p>
            <a:pPr marL="0" indent="0">
              <a:buNone/>
            </a:pPr>
            <a:r>
              <a:rPr lang="lv-LV" dirty="0">
                <a:solidFill>
                  <a:schemeClr val="tx1"/>
                </a:solidFill>
              </a:rPr>
              <a:t>a. V nodaļa. Nacionālā akreditācijas sistēma</a:t>
            </a:r>
          </a:p>
          <a:p>
            <a:pPr marL="0" indent="0">
              <a:buNone/>
            </a:pPr>
            <a:endParaRPr lang="lv-LV" dirty="0">
              <a:solidFill>
                <a:schemeClr val="tx1"/>
              </a:solidFill>
            </a:endParaRPr>
          </a:p>
          <a:p>
            <a:pPr marL="0" indent="0">
              <a:buNone/>
            </a:pPr>
            <a:r>
              <a:rPr lang="lv-LV" dirty="0">
                <a:solidFill>
                  <a:schemeClr val="tx1"/>
                </a:solidFill>
              </a:rPr>
              <a:t>b. 13.pants (4) Atbilstības novērtēšanas institūciju akreditāciju reglamentētajā un nereglamentētajā sfērā, kā arī atbilstības novērtēšanas institūciju darbības uzraudzību veic nacionālā akreditācijas institūcija</a:t>
            </a:r>
          </a:p>
          <a:p>
            <a:pPr marL="0" indent="0">
              <a:buNone/>
            </a:pPr>
            <a:endParaRPr lang="lv-LV" dirty="0">
              <a:solidFill>
                <a:schemeClr val="tx1"/>
              </a:solidFill>
            </a:endParaRPr>
          </a:p>
          <a:p>
            <a:pPr marL="0" indent="0">
              <a:buNone/>
            </a:pPr>
            <a:r>
              <a:rPr lang="lv-LV" dirty="0">
                <a:solidFill>
                  <a:schemeClr val="tx1"/>
                </a:solidFill>
              </a:rPr>
              <a:t>Valsts aģentūra "Latvijas Nacionālais akreditācijas birojs" (LATAK) ir Ekonomikas ministrijas pārraudzībā esoša valsts pārvaldes iestāde, kas uzsāka darbu 1994.gada 30.augustā kā Latvijas nacionālā akreditācijas institūcija.</a:t>
            </a:r>
          </a:p>
          <a:p>
            <a:endParaRPr lang="lv-LV"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779801"/>
      </p:ext>
    </p:extLst>
  </p:cSld>
  <p:clrMapOvr>
    <a:masterClrMapping/>
  </p:clrMapOvr>
</p:sld>
</file>

<file path=ppt/theme/theme1.xml><?xml version="1.0" encoding="utf-8"?>
<a:theme xmlns:a="http://schemas.openxmlformats.org/drawingml/2006/main" name="ST">
  <a:themeElements>
    <a:clrScheme name="Custom 10">
      <a:dk1>
        <a:srgbClr val="474847"/>
      </a:dk1>
      <a:lt1>
        <a:srgbClr val="FFFFFF"/>
      </a:lt1>
      <a:dk2>
        <a:srgbClr val="474847"/>
      </a:dk2>
      <a:lt2>
        <a:srgbClr val="FFFFFF"/>
      </a:lt2>
      <a:accent1>
        <a:srgbClr val="229BD7"/>
      </a:accent1>
      <a:accent2>
        <a:srgbClr val="063C76"/>
      </a:accent2>
      <a:accent3>
        <a:srgbClr val="CCD220"/>
      </a:accent3>
      <a:accent4>
        <a:srgbClr val="E3E4E3"/>
      </a:accent4>
      <a:accent5>
        <a:srgbClr val="A2BD30"/>
      </a:accent5>
      <a:accent6>
        <a:srgbClr val="F15D22"/>
      </a:accent6>
      <a:hlink>
        <a:srgbClr val="053E7E"/>
      </a:hlink>
      <a:folHlink>
        <a:srgbClr val="1B99D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just">
          <a:lnSpc>
            <a:spcPts val="2500"/>
          </a:lnSpc>
          <a:buClr>
            <a:schemeClr val="accent3"/>
          </a:buClr>
          <a:buFont typeface="Wingdings 3" panose="05040102010807070707" pitchFamily="18" charset="2"/>
          <a:buChar char=""/>
          <a:defRPr sz="1600" dirty="0" smtClean="0"/>
        </a:defPPr>
      </a:lstStyle>
    </a:txDef>
  </a:objectDefaults>
  <a:extraClrSchemeLst/>
  <a:extLst>
    <a:ext uri="{05A4C25C-085E-4340-85A3-A5531E510DB2}">
      <thm15:themeFamily xmlns:thm15="http://schemas.microsoft.com/office/thememl/2012/main" name="ST" id="{2E66F023-E6E6-400C-8BE9-D962DDF6B4CD}" vid="{7845359D-B8E1-4FDE-BAF7-6974D5E79C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Template>
  <TotalTime>1175</TotalTime>
  <Words>1164</Words>
  <Application>Microsoft Office PowerPoint</Application>
  <PresentationFormat>Widescreen</PresentationFormat>
  <Paragraphs>148</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 Math</vt:lpstr>
      <vt:lpstr>Helvetica Neue Light</vt:lpstr>
      <vt:lpstr>Times New Roman</vt:lpstr>
      <vt:lpstr>Wingdings 3</vt:lpstr>
      <vt:lpstr>ST</vt:lpstr>
      <vt:lpstr>Būvspeciālista kvalifikācijas prasības saules un vēja parku būvniecībā</vt:lpstr>
      <vt:lpstr>Esošā situācija</vt:lpstr>
      <vt:lpstr>Kā plūst enerģija?</vt:lpstr>
      <vt:lpstr>Izkliedētās ģenerācijas izaicinājumi</vt:lpstr>
      <vt:lpstr>PowerPoint Presentation</vt:lpstr>
      <vt:lpstr>PowerPoint Presentation</vt:lpstr>
      <vt:lpstr>PowerPoint Presentation</vt:lpstr>
      <vt:lpstr>Situācija pašreiz</vt:lpstr>
      <vt:lpstr>Prasības Mikroģenerācijai un Elektrostacijām</vt:lpstr>
      <vt:lpstr>Akreditētās institūcijas*</vt:lpstr>
      <vt:lpstr>Akreditētās institūcijas*</vt:lpstr>
      <vt:lpstr>Sertifikāti Mikroģeneratora pieslēgšanai </vt:lpstr>
      <vt:lpstr>Sertifikāti Elektrostaciju pieslēgšanai  </vt:lpstr>
      <vt:lpstr>Papildu informācija</vt:lpstr>
      <vt:lpstr>Nepieciešamās darbības elektrostacijas atļaujas saņemšanai</vt:lpstr>
      <vt:lpstr>Kārtība</vt:lpstr>
      <vt:lpstr>Elektoenerģijas kvalitātes mērījumi</vt:lpstr>
      <vt:lpstr>PowerPoint Presentation</vt:lpstr>
    </vt:vector>
  </TitlesOfParts>
  <Company>Latvenergo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"Sadales tīkls" prasības speciālistu sertifikācijai pieslēdzot tīklam mikroģeneratorus un elektrostacijas (izmaiņas no 01.03.2023).</dc:title>
  <dc:creator>Rolands Agafonovs</dc:creator>
  <cp:lastModifiedBy>Maija Kavosa</cp:lastModifiedBy>
  <cp:revision>29</cp:revision>
  <dcterms:created xsi:type="dcterms:W3CDTF">2023-01-09T07:41:44Z</dcterms:created>
  <dcterms:modified xsi:type="dcterms:W3CDTF">2023-06-14T11:20:54Z</dcterms:modified>
</cp:coreProperties>
</file>