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172"/>
  </p:notesMasterIdLst>
  <p:sldIdLst>
    <p:sldId id="654" r:id="rId3"/>
    <p:sldId id="966" r:id="rId4"/>
    <p:sldId id="750" r:id="rId5"/>
    <p:sldId id="688" r:id="rId6"/>
    <p:sldId id="881" r:id="rId7"/>
    <p:sldId id="689" r:id="rId8"/>
    <p:sldId id="690" r:id="rId9"/>
    <p:sldId id="882" r:id="rId10"/>
    <p:sldId id="691" r:id="rId11"/>
    <p:sldId id="838" r:id="rId12"/>
    <p:sldId id="839" r:id="rId13"/>
    <p:sldId id="840" r:id="rId14"/>
    <p:sldId id="697" r:id="rId15"/>
    <p:sldId id="883" r:id="rId16"/>
    <p:sldId id="884" r:id="rId17"/>
    <p:sldId id="885" r:id="rId18"/>
    <p:sldId id="702" r:id="rId19"/>
    <p:sldId id="707" r:id="rId20"/>
    <p:sldId id="709" r:id="rId21"/>
    <p:sldId id="711" r:id="rId22"/>
    <p:sldId id="886" r:id="rId23"/>
    <p:sldId id="887" r:id="rId24"/>
    <p:sldId id="888" r:id="rId25"/>
    <p:sldId id="889" r:id="rId26"/>
    <p:sldId id="747" r:id="rId27"/>
    <p:sldId id="720" r:id="rId28"/>
    <p:sldId id="735" r:id="rId29"/>
    <p:sldId id="436" r:id="rId30"/>
    <p:sldId id="736" r:id="rId31"/>
    <p:sldId id="737" r:id="rId32"/>
    <p:sldId id="740" r:id="rId33"/>
    <p:sldId id="860" r:id="rId34"/>
    <p:sldId id="917" r:id="rId35"/>
    <p:sldId id="721" r:id="rId36"/>
    <p:sldId id="722" r:id="rId37"/>
    <p:sldId id="533" r:id="rId38"/>
    <p:sldId id="534" r:id="rId39"/>
    <p:sldId id="535" r:id="rId40"/>
    <p:sldId id="538" r:id="rId41"/>
    <p:sldId id="869" r:id="rId42"/>
    <p:sldId id="698" r:id="rId43"/>
    <p:sldId id="699" r:id="rId44"/>
    <p:sldId id="673" r:id="rId45"/>
    <p:sldId id="726" r:id="rId46"/>
    <p:sldId id="878" r:id="rId47"/>
    <p:sldId id="879" r:id="rId48"/>
    <p:sldId id="875" r:id="rId49"/>
    <p:sldId id="674" r:id="rId50"/>
    <p:sldId id="877" r:id="rId51"/>
    <p:sldId id="675" r:id="rId52"/>
    <p:sldId id="677" r:id="rId53"/>
    <p:sldId id="918" r:id="rId54"/>
    <p:sldId id="856" r:id="rId55"/>
    <p:sldId id="263" r:id="rId56"/>
    <p:sldId id="262" r:id="rId57"/>
    <p:sldId id="261" r:id="rId58"/>
    <p:sldId id="270" r:id="rId59"/>
    <p:sldId id="258" r:id="rId60"/>
    <p:sldId id="271" r:id="rId61"/>
    <p:sldId id="269" r:id="rId62"/>
    <p:sldId id="259" r:id="rId63"/>
    <p:sldId id="911" r:id="rId64"/>
    <p:sldId id="260" r:id="rId65"/>
    <p:sldId id="880" r:id="rId66"/>
    <p:sldId id="272" r:id="rId67"/>
    <p:sldId id="905" r:id="rId68"/>
    <p:sldId id="273" r:id="rId69"/>
    <p:sldId id="267" r:id="rId70"/>
    <p:sldId id="265" r:id="rId71"/>
    <p:sldId id="264" r:id="rId72"/>
    <p:sldId id="268" r:id="rId73"/>
    <p:sldId id="865" r:id="rId74"/>
    <p:sldId id="852" r:id="rId75"/>
    <p:sldId id="853" r:id="rId76"/>
    <p:sldId id="967" r:id="rId77"/>
    <p:sldId id="968" r:id="rId78"/>
    <p:sldId id="890" r:id="rId79"/>
    <p:sldId id="892" r:id="rId80"/>
    <p:sldId id="969" r:id="rId81"/>
    <p:sldId id="970" r:id="rId82"/>
    <p:sldId id="971" r:id="rId83"/>
    <p:sldId id="972" r:id="rId84"/>
    <p:sldId id="973" r:id="rId85"/>
    <p:sldId id="974" r:id="rId86"/>
    <p:sldId id="991" r:id="rId87"/>
    <p:sldId id="992" r:id="rId88"/>
    <p:sldId id="858" r:id="rId89"/>
    <p:sldId id="733" r:id="rId90"/>
    <p:sldId id="919" r:id="rId91"/>
    <p:sldId id="921" r:id="rId92"/>
    <p:sldId id="928" r:id="rId93"/>
    <p:sldId id="922" r:id="rId94"/>
    <p:sldId id="931" r:id="rId95"/>
    <p:sldId id="933" r:id="rId96"/>
    <p:sldId id="935" r:id="rId97"/>
    <p:sldId id="934" r:id="rId98"/>
    <p:sldId id="932" r:id="rId99"/>
    <p:sldId id="937" r:id="rId100"/>
    <p:sldId id="938" r:id="rId101"/>
    <p:sldId id="939" r:id="rId102"/>
    <p:sldId id="940" r:id="rId103"/>
    <p:sldId id="941" r:id="rId104"/>
    <p:sldId id="942" r:id="rId105"/>
    <p:sldId id="943" r:id="rId106"/>
    <p:sldId id="944" r:id="rId107"/>
    <p:sldId id="945" r:id="rId108"/>
    <p:sldId id="929" r:id="rId109"/>
    <p:sldId id="927" r:id="rId110"/>
    <p:sldId id="930" r:id="rId111"/>
    <p:sldId id="961" r:id="rId112"/>
    <p:sldId id="962" r:id="rId113"/>
    <p:sldId id="926" r:id="rId114"/>
    <p:sldId id="963" r:id="rId115"/>
    <p:sldId id="965" r:id="rId116"/>
    <p:sldId id="964" r:id="rId117"/>
    <p:sldId id="920" r:id="rId118"/>
    <p:sldId id="857" r:id="rId119"/>
    <p:sldId id="718" r:id="rId120"/>
    <p:sldId id="873" r:id="rId121"/>
    <p:sldId id="723" r:id="rId122"/>
    <p:sldId id="338" r:id="rId123"/>
    <p:sldId id="891" r:id="rId124"/>
    <p:sldId id="447" r:id="rId125"/>
    <p:sldId id="902" r:id="rId126"/>
    <p:sldId id="349" r:id="rId127"/>
    <p:sldId id="461" r:id="rId128"/>
    <p:sldId id="350" r:id="rId129"/>
    <p:sldId id="351" r:id="rId130"/>
    <p:sldId id="354" r:id="rId131"/>
    <p:sldId id="352" r:id="rId132"/>
    <p:sldId id="903" r:id="rId133"/>
    <p:sldId id="859" r:id="rId134"/>
    <p:sldId id="727" r:id="rId135"/>
    <p:sldId id="977" r:id="rId136"/>
    <p:sldId id="978" r:id="rId137"/>
    <p:sldId id="979" r:id="rId138"/>
    <p:sldId id="980" r:id="rId139"/>
    <p:sldId id="981" r:id="rId140"/>
    <p:sldId id="982" r:id="rId141"/>
    <p:sldId id="279" r:id="rId142"/>
    <p:sldId id="280" r:id="rId143"/>
    <p:sldId id="281" r:id="rId144"/>
    <p:sldId id="282" r:id="rId145"/>
    <p:sldId id="283" r:id="rId146"/>
    <p:sldId id="983" r:id="rId147"/>
    <p:sldId id="266" r:id="rId148"/>
    <p:sldId id="984" r:id="rId149"/>
    <p:sldId id="985" r:id="rId150"/>
    <p:sldId id="986" r:id="rId151"/>
    <p:sldId id="987" r:id="rId152"/>
    <p:sldId id="988" r:id="rId153"/>
    <p:sldId id="989" r:id="rId154"/>
    <p:sldId id="990" r:id="rId155"/>
    <p:sldId id="274" r:id="rId156"/>
    <p:sldId id="275" r:id="rId157"/>
    <p:sldId id="946" r:id="rId158"/>
    <p:sldId id="834" r:id="rId159"/>
    <p:sldId id="850" r:id="rId160"/>
    <p:sldId id="851" r:id="rId161"/>
    <p:sldId id="893" r:id="rId162"/>
    <p:sldId id="894" r:id="rId163"/>
    <p:sldId id="975" r:id="rId164"/>
    <p:sldId id="976" r:id="rId165"/>
    <p:sldId id="895" r:id="rId166"/>
    <p:sldId id="896" r:id="rId167"/>
    <p:sldId id="900" r:id="rId168"/>
    <p:sldId id="901" r:id="rId169"/>
    <p:sldId id="748" r:id="rId170"/>
    <p:sldId id="749" r:id="rId171"/>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ānis Palamarčuks" initials="JP" lastIdx="1" clrIdx="0">
    <p:extLst>
      <p:ext uri="{19B8F6BF-5375-455C-9EA6-DF929625EA0E}">
        <p15:presenceInfo xmlns:p15="http://schemas.microsoft.com/office/powerpoint/2012/main" userId="S-1-5-21-734147818-1251574435-2103723179-79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75" autoAdjust="0"/>
    <p:restoredTop sz="89630" autoAdjust="0"/>
  </p:normalViewPr>
  <p:slideViewPr>
    <p:cSldViewPr snapToGrid="0">
      <p:cViewPr varScale="1">
        <p:scale>
          <a:sx n="102" d="100"/>
          <a:sy n="102" d="100"/>
        </p:scale>
        <p:origin x="510" y="108"/>
      </p:cViewPr>
      <p:guideLst/>
    </p:cSldViewPr>
  </p:slid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98" d="100"/>
          <a:sy n="98" d="100"/>
        </p:scale>
        <p:origin x="948"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viewProps" Target="viewProps.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slide" Target="slides/slide167.xml"/><Relationship Id="rId177"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elskaN\Documents\EE%20sertifik&#257;tu%20p&#257;rbaude\visas%20jaunb&#363;ves%2020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Sheet1!$D$138</c:f>
              <c:strCache>
                <c:ptCount val="1"/>
                <c:pt idx="0">
                  <c:v>Kopā:</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Sheet1!$E$138:$I$138</c:f>
              <c:numCache>
                <c:formatCode>General</c:formatCode>
                <c:ptCount val="1"/>
                <c:pt idx="0">
                  <c:v>134</c:v>
                </c:pt>
              </c:numCache>
            </c:numRef>
          </c:val>
          <c:extLst>
            <c:ext xmlns:c16="http://schemas.microsoft.com/office/drawing/2014/chart" uri="{C3380CC4-5D6E-409C-BE32-E72D297353CC}">
              <c16:uniqueId val="{00000000-0B0E-4041-A00F-CB0116BEB064}"/>
            </c:ext>
          </c:extLst>
        </c:ser>
        <c:ser>
          <c:idx val="1"/>
          <c:order val="1"/>
          <c:tx>
            <c:strRef>
              <c:f>Sheet1!$D$139</c:f>
              <c:strCache>
                <c:ptCount val="1"/>
                <c:pt idx="0">
                  <c:v>- kam nav pagaidu sertifikāts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Sheet1!$E$139:$I$139</c:f>
              <c:numCache>
                <c:formatCode>General</c:formatCode>
                <c:ptCount val="1"/>
                <c:pt idx="0">
                  <c:v>68</c:v>
                </c:pt>
              </c:numCache>
            </c:numRef>
          </c:val>
          <c:extLst>
            <c:ext xmlns:c16="http://schemas.microsoft.com/office/drawing/2014/chart" uri="{C3380CC4-5D6E-409C-BE32-E72D297353CC}">
              <c16:uniqueId val="{00000001-0B0E-4041-A00F-CB0116BEB064}"/>
            </c:ext>
          </c:extLst>
        </c:ser>
        <c:ser>
          <c:idx val="2"/>
          <c:order val="2"/>
          <c:tx>
            <c:strRef>
              <c:f>Sheet1!$D$140</c:f>
              <c:strCache>
                <c:ptCount val="1"/>
                <c:pt idx="0">
                  <c:v>- kam ir pagaidu sertifikāts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Sheet1!$E$140:$I$140</c:f>
              <c:numCache>
                <c:formatCode>General</c:formatCode>
                <c:ptCount val="1"/>
                <c:pt idx="0">
                  <c:v>66</c:v>
                </c:pt>
              </c:numCache>
            </c:numRef>
          </c:val>
          <c:extLst>
            <c:ext xmlns:c16="http://schemas.microsoft.com/office/drawing/2014/chart" uri="{C3380CC4-5D6E-409C-BE32-E72D297353CC}">
              <c16:uniqueId val="{00000002-0B0E-4041-A00F-CB0116BEB064}"/>
            </c:ext>
          </c:extLst>
        </c:ser>
        <c:ser>
          <c:idx val="3"/>
          <c:order val="3"/>
          <c:tx>
            <c:strRef>
              <c:f>Sheet1!$D$141</c:f>
              <c:strCache>
                <c:ptCount val="1"/>
                <c:pt idx="0">
                  <c:v>- no tiem neatbilst norm.aktiem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Sheet1!$E$141:$I$141</c:f>
              <c:numCache>
                <c:formatCode>General</c:formatCode>
                <c:ptCount val="1"/>
                <c:pt idx="0">
                  <c:v>26</c:v>
                </c:pt>
              </c:numCache>
            </c:numRef>
          </c:val>
          <c:extLst>
            <c:ext xmlns:c16="http://schemas.microsoft.com/office/drawing/2014/chart" uri="{C3380CC4-5D6E-409C-BE32-E72D297353CC}">
              <c16:uniqueId val="{00000003-0B0E-4041-A00F-CB0116BEB064}"/>
            </c:ext>
          </c:extLst>
        </c:ser>
        <c:ser>
          <c:idx val="4"/>
          <c:order val="4"/>
          <c:tx>
            <c:strRef>
              <c:f>Sheet1!$D$142</c:f>
              <c:strCache>
                <c:ptCount val="1"/>
                <c:pt idx="0">
                  <c:v>- no tiem atbilst norm.aktiem </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Sheet1!$E$142:$I$142</c:f>
              <c:numCache>
                <c:formatCode>General</c:formatCode>
                <c:ptCount val="1"/>
                <c:pt idx="0">
                  <c:v>40</c:v>
                </c:pt>
              </c:numCache>
            </c:numRef>
          </c:val>
          <c:extLst>
            <c:ext xmlns:c16="http://schemas.microsoft.com/office/drawing/2014/chart" uri="{C3380CC4-5D6E-409C-BE32-E72D297353CC}">
              <c16:uniqueId val="{00000004-0B0E-4041-A00F-CB0116BEB064}"/>
            </c:ext>
          </c:extLst>
        </c:ser>
        <c:dLbls>
          <c:dLblPos val="outEnd"/>
          <c:showLegendKey val="0"/>
          <c:showVal val="1"/>
          <c:showCatName val="0"/>
          <c:showSerName val="0"/>
          <c:showPercent val="0"/>
          <c:showBubbleSize val="0"/>
        </c:dLbls>
        <c:gapWidth val="182"/>
        <c:axId val="241141408"/>
        <c:axId val="241144032"/>
      </c:barChart>
      <c:catAx>
        <c:axId val="241141408"/>
        <c:scaling>
          <c:orientation val="minMax"/>
        </c:scaling>
        <c:delete val="1"/>
        <c:axPos val="l"/>
        <c:majorTickMark val="out"/>
        <c:minorTickMark val="none"/>
        <c:tickLblPos val="nextTo"/>
        <c:crossAx val="241144032"/>
        <c:crosses val="autoZero"/>
        <c:auto val="1"/>
        <c:lblAlgn val="ctr"/>
        <c:lblOffset val="100"/>
        <c:noMultiLvlLbl val="0"/>
      </c:catAx>
      <c:valAx>
        <c:axId val="2411440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241141408"/>
        <c:crosses val="autoZero"/>
        <c:crossBetween val="between"/>
      </c:valAx>
      <c:spPr>
        <a:noFill/>
        <a:ln>
          <a:noFill/>
        </a:ln>
        <a:effectLst/>
      </c:spPr>
    </c:plotArea>
    <c:legend>
      <c:legendPos val="l"/>
      <c:layout>
        <c:manualLayout>
          <c:xMode val="edge"/>
          <c:yMode val="edge"/>
          <c:x val="1.1983868015150629E-2"/>
          <c:y val="0.15323130422450054"/>
          <c:w val="0.31919726452185859"/>
          <c:h val="0.6847652335117112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3EE07-AC93-415F-8623-A5170DCCA4CE}" type="datetimeFigureOut">
              <a:rPr lang="lv-LV" smtClean="0"/>
              <a:t>2019.11.14.</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7E213-FBF0-4FB6-A379-F97F387A85BE}" type="slidenum">
              <a:rPr lang="lv-LV" smtClean="0"/>
              <a:t>‹#›</a:t>
            </a:fld>
            <a:endParaRPr lang="lv-LV"/>
          </a:p>
        </p:txBody>
      </p:sp>
    </p:spTree>
    <p:extLst>
      <p:ext uri="{BB962C8B-B14F-4D97-AF65-F5344CB8AC3E}">
        <p14:creationId xmlns:p14="http://schemas.microsoft.com/office/powerpoint/2010/main" val="116127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08D30-51D5-4434-8A74-401C909CFEB7}"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575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08D30-51D5-4434-8A74-401C909CFEB7}"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lv-LV"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41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33</a:t>
            </a:fld>
            <a:endParaRPr lang="lv-LV"/>
          </a:p>
        </p:txBody>
      </p:sp>
    </p:spTree>
    <p:extLst>
      <p:ext uri="{BB962C8B-B14F-4D97-AF65-F5344CB8AC3E}">
        <p14:creationId xmlns:p14="http://schemas.microsoft.com/office/powerpoint/2010/main" val="180185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34</a:t>
            </a:fld>
            <a:endParaRPr lang="lv-LV" dirty="0"/>
          </a:p>
        </p:txBody>
      </p:sp>
    </p:spTree>
    <p:extLst>
      <p:ext uri="{BB962C8B-B14F-4D97-AF65-F5344CB8AC3E}">
        <p14:creationId xmlns:p14="http://schemas.microsoft.com/office/powerpoint/2010/main" val="2531248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35</a:t>
            </a:fld>
            <a:endParaRPr lang="lv-LV" dirty="0"/>
          </a:p>
        </p:txBody>
      </p:sp>
    </p:spTree>
    <p:extLst>
      <p:ext uri="{BB962C8B-B14F-4D97-AF65-F5344CB8AC3E}">
        <p14:creationId xmlns:p14="http://schemas.microsoft.com/office/powerpoint/2010/main" val="621613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36</a:t>
            </a:fld>
            <a:endParaRPr lang="lv-LV" dirty="0"/>
          </a:p>
        </p:txBody>
      </p:sp>
    </p:spTree>
    <p:extLst>
      <p:ext uri="{BB962C8B-B14F-4D97-AF65-F5344CB8AC3E}">
        <p14:creationId xmlns:p14="http://schemas.microsoft.com/office/powerpoint/2010/main" val="2397368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37</a:t>
            </a:fld>
            <a:endParaRPr lang="lv-LV" dirty="0"/>
          </a:p>
        </p:txBody>
      </p:sp>
    </p:spTree>
    <p:extLst>
      <p:ext uri="{BB962C8B-B14F-4D97-AF65-F5344CB8AC3E}">
        <p14:creationId xmlns:p14="http://schemas.microsoft.com/office/powerpoint/2010/main" val="859843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38</a:t>
            </a:fld>
            <a:endParaRPr lang="lv-LV" dirty="0"/>
          </a:p>
        </p:txBody>
      </p:sp>
    </p:spTree>
    <p:extLst>
      <p:ext uri="{BB962C8B-B14F-4D97-AF65-F5344CB8AC3E}">
        <p14:creationId xmlns:p14="http://schemas.microsoft.com/office/powerpoint/2010/main" val="3271637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39</a:t>
            </a:fld>
            <a:endParaRPr lang="lv-LV" dirty="0"/>
          </a:p>
        </p:txBody>
      </p:sp>
    </p:spTree>
    <p:extLst>
      <p:ext uri="{BB962C8B-B14F-4D97-AF65-F5344CB8AC3E}">
        <p14:creationId xmlns:p14="http://schemas.microsoft.com/office/powerpoint/2010/main" val="322358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53</a:t>
            </a:fld>
            <a:endParaRPr lang="lv-LV"/>
          </a:p>
        </p:txBody>
      </p:sp>
    </p:spTree>
    <p:extLst>
      <p:ext uri="{BB962C8B-B14F-4D97-AF65-F5344CB8AC3E}">
        <p14:creationId xmlns:p14="http://schemas.microsoft.com/office/powerpoint/2010/main" val="1932382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72</a:t>
            </a:fld>
            <a:endParaRPr lang="lv-LV"/>
          </a:p>
        </p:txBody>
      </p:sp>
    </p:spTree>
    <p:extLst>
      <p:ext uri="{BB962C8B-B14F-4D97-AF65-F5344CB8AC3E}">
        <p14:creationId xmlns:p14="http://schemas.microsoft.com/office/powerpoint/2010/main" val="99219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477E213-FBF0-4FB6-A379-F97F387A85BE}" type="slidenum">
              <a:rPr lang="lv-LV" smtClean="0"/>
              <a:t>2</a:t>
            </a:fld>
            <a:endParaRPr lang="lv-LV"/>
          </a:p>
        </p:txBody>
      </p:sp>
    </p:spTree>
    <p:extLst>
      <p:ext uri="{BB962C8B-B14F-4D97-AF65-F5344CB8AC3E}">
        <p14:creationId xmlns:p14="http://schemas.microsoft.com/office/powerpoint/2010/main" val="2724310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73</a:t>
            </a:fld>
            <a:endParaRPr lang="lv-LV"/>
          </a:p>
        </p:txBody>
      </p:sp>
    </p:spTree>
    <p:extLst>
      <p:ext uri="{BB962C8B-B14F-4D97-AF65-F5344CB8AC3E}">
        <p14:creationId xmlns:p14="http://schemas.microsoft.com/office/powerpoint/2010/main" val="2509984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74</a:t>
            </a:fld>
            <a:endParaRPr lang="lv-LV"/>
          </a:p>
        </p:txBody>
      </p:sp>
    </p:spTree>
    <p:extLst>
      <p:ext uri="{BB962C8B-B14F-4D97-AF65-F5344CB8AC3E}">
        <p14:creationId xmlns:p14="http://schemas.microsoft.com/office/powerpoint/2010/main" val="4291919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75</a:t>
            </a:fld>
            <a:endParaRPr lang="lv-LV"/>
          </a:p>
        </p:txBody>
      </p:sp>
    </p:spTree>
    <p:extLst>
      <p:ext uri="{BB962C8B-B14F-4D97-AF65-F5344CB8AC3E}">
        <p14:creationId xmlns:p14="http://schemas.microsoft.com/office/powerpoint/2010/main" val="947418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76</a:t>
            </a:fld>
            <a:endParaRPr lang="lv-LV"/>
          </a:p>
        </p:txBody>
      </p:sp>
    </p:spTree>
    <p:extLst>
      <p:ext uri="{BB962C8B-B14F-4D97-AF65-F5344CB8AC3E}">
        <p14:creationId xmlns:p14="http://schemas.microsoft.com/office/powerpoint/2010/main" val="2582238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77</a:t>
            </a:fld>
            <a:endParaRPr lang="lv-LV"/>
          </a:p>
        </p:txBody>
      </p:sp>
    </p:spTree>
    <p:extLst>
      <p:ext uri="{BB962C8B-B14F-4D97-AF65-F5344CB8AC3E}">
        <p14:creationId xmlns:p14="http://schemas.microsoft.com/office/powerpoint/2010/main" val="2962601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78</a:t>
            </a:fld>
            <a:endParaRPr lang="lv-LV"/>
          </a:p>
        </p:txBody>
      </p:sp>
    </p:spTree>
    <p:extLst>
      <p:ext uri="{BB962C8B-B14F-4D97-AF65-F5344CB8AC3E}">
        <p14:creationId xmlns:p14="http://schemas.microsoft.com/office/powerpoint/2010/main" val="2790091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79</a:t>
            </a:fld>
            <a:endParaRPr lang="lv-LV"/>
          </a:p>
        </p:txBody>
      </p:sp>
    </p:spTree>
    <p:extLst>
      <p:ext uri="{BB962C8B-B14F-4D97-AF65-F5344CB8AC3E}">
        <p14:creationId xmlns:p14="http://schemas.microsoft.com/office/powerpoint/2010/main" val="269044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80</a:t>
            </a:fld>
            <a:endParaRPr lang="lv-LV"/>
          </a:p>
        </p:txBody>
      </p:sp>
    </p:spTree>
    <p:extLst>
      <p:ext uri="{BB962C8B-B14F-4D97-AF65-F5344CB8AC3E}">
        <p14:creationId xmlns:p14="http://schemas.microsoft.com/office/powerpoint/2010/main" val="2316976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81</a:t>
            </a:fld>
            <a:endParaRPr lang="lv-LV"/>
          </a:p>
        </p:txBody>
      </p:sp>
    </p:spTree>
    <p:extLst>
      <p:ext uri="{BB962C8B-B14F-4D97-AF65-F5344CB8AC3E}">
        <p14:creationId xmlns:p14="http://schemas.microsoft.com/office/powerpoint/2010/main" val="4181979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82</a:t>
            </a:fld>
            <a:endParaRPr lang="lv-LV"/>
          </a:p>
        </p:txBody>
      </p:sp>
    </p:spTree>
    <p:extLst>
      <p:ext uri="{BB962C8B-B14F-4D97-AF65-F5344CB8AC3E}">
        <p14:creationId xmlns:p14="http://schemas.microsoft.com/office/powerpoint/2010/main" val="1386012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3</a:t>
            </a:fld>
            <a:endParaRPr lang="lv-LV"/>
          </a:p>
        </p:txBody>
      </p:sp>
    </p:spTree>
    <p:extLst>
      <p:ext uri="{BB962C8B-B14F-4D97-AF65-F5344CB8AC3E}">
        <p14:creationId xmlns:p14="http://schemas.microsoft.com/office/powerpoint/2010/main" val="2839564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83</a:t>
            </a:fld>
            <a:endParaRPr lang="lv-LV"/>
          </a:p>
        </p:txBody>
      </p:sp>
    </p:spTree>
    <p:extLst>
      <p:ext uri="{BB962C8B-B14F-4D97-AF65-F5344CB8AC3E}">
        <p14:creationId xmlns:p14="http://schemas.microsoft.com/office/powerpoint/2010/main" val="160148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84</a:t>
            </a:fld>
            <a:endParaRPr lang="lv-LV"/>
          </a:p>
        </p:txBody>
      </p:sp>
    </p:spTree>
    <p:extLst>
      <p:ext uri="{BB962C8B-B14F-4D97-AF65-F5344CB8AC3E}">
        <p14:creationId xmlns:p14="http://schemas.microsoft.com/office/powerpoint/2010/main" val="2787077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85</a:t>
            </a:fld>
            <a:endParaRPr lang="lv-LV"/>
          </a:p>
        </p:txBody>
      </p:sp>
    </p:spTree>
    <p:extLst>
      <p:ext uri="{BB962C8B-B14F-4D97-AF65-F5344CB8AC3E}">
        <p14:creationId xmlns:p14="http://schemas.microsoft.com/office/powerpoint/2010/main" val="2755324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86</a:t>
            </a:fld>
            <a:endParaRPr lang="lv-LV"/>
          </a:p>
        </p:txBody>
      </p:sp>
    </p:spTree>
    <p:extLst>
      <p:ext uri="{BB962C8B-B14F-4D97-AF65-F5344CB8AC3E}">
        <p14:creationId xmlns:p14="http://schemas.microsoft.com/office/powerpoint/2010/main" val="2323365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477E213-FBF0-4FB6-A379-F97F387A85BE}" type="slidenum">
              <a:rPr lang="lv-LV" smtClean="0"/>
              <a:t>88</a:t>
            </a:fld>
            <a:endParaRPr lang="lv-LV"/>
          </a:p>
        </p:txBody>
      </p:sp>
    </p:spTree>
    <p:extLst>
      <p:ext uri="{BB962C8B-B14F-4D97-AF65-F5344CB8AC3E}">
        <p14:creationId xmlns:p14="http://schemas.microsoft.com/office/powerpoint/2010/main" val="5982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89</a:t>
            </a:fld>
            <a:endParaRPr lang="lv-LV"/>
          </a:p>
        </p:txBody>
      </p:sp>
    </p:spTree>
    <p:extLst>
      <p:ext uri="{BB962C8B-B14F-4D97-AF65-F5344CB8AC3E}">
        <p14:creationId xmlns:p14="http://schemas.microsoft.com/office/powerpoint/2010/main" val="4071454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90</a:t>
            </a:fld>
            <a:endParaRPr lang="lv-LV"/>
          </a:p>
        </p:txBody>
      </p:sp>
    </p:spTree>
    <p:extLst>
      <p:ext uri="{BB962C8B-B14F-4D97-AF65-F5344CB8AC3E}">
        <p14:creationId xmlns:p14="http://schemas.microsoft.com/office/powerpoint/2010/main" val="111897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91</a:t>
            </a:fld>
            <a:endParaRPr lang="lv-LV"/>
          </a:p>
        </p:txBody>
      </p:sp>
    </p:spTree>
    <p:extLst>
      <p:ext uri="{BB962C8B-B14F-4D97-AF65-F5344CB8AC3E}">
        <p14:creationId xmlns:p14="http://schemas.microsoft.com/office/powerpoint/2010/main" val="3132418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92</a:t>
            </a:fld>
            <a:endParaRPr lang="lv-LV"/>
          </a:p>
        </p:txBody>
      </p:sp>
    </p:spTree>
    <p:extLst>
      <p:ext uri="{BB962C8B-B14F-4D97-AF65-F5344CB8AC3E}">
        <p14:creationId xmlns:p14="http://schemas.microsoft.com/office/powerpoint/2010/main" val="223175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93</a:t>
            </a:fld>
            <a:endParaRPr lang="lv-LV"/>
          </a:p>
        </p:txBody>
      </p:sp>
    </p:spTree>
    <p:extLst>
      <p:ext uri="{BB962C8B-B14F-4D97-AF65-F5344CB8AC3E}">
        <p14:creationId xmlns:p14="http://schemas.microsoft.com/office/powerpoint/2010/main" val="134385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08D30-51D5-4434-8A74-401C909CFEB7}"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lv-LV"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233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94</a:t>
            </a:fld>
            <a:endParaRPr lang="lv-LV"/>
          </a:p>
        </p:txBody>
      </p:sp>
    </p:spTree>
    <p:extLst>
      <p:ext uri="{BB962C8B-B14F-4D97-AF65-F5344CB8AC3E}">
        <p14:creationId xmlns:p14="http://schemas.microsoft.com/office/powerpoint/2010/main" val="4243619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95</a:t>
            </a:fld>
            <a:endParaRPr lang="lv-LV"/>
          </a:p>
        </p:txBody>
      </p:sp>
    </p:spTree>
    <p:extLst>
      <p:ext uri="{BB962C8B-B14F-4D97-AF65-F5344CB8AC3E}">
        <p14:creationId xmlns:p14="http://schemas.microsoft.com/office/powerpoint/2010/main" val="1092496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96</a:t>
            </a:fld>
            <a:endParaRPr lang="lv-LV"/>
          </a:p>
        </p:txBody>
      </p:sp>
    </p:spTree>
    <p:extLst>
      <p:ext uri="{BB962C8B-B14F-4D97-AF65-F5344CB8AC3E}">
        <p14:creationId xmlns:p14="http://schemas.microsoft.com/office/powerpoint/2010/main" val="4173374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97</a:t>
            </a:fld>
            <a:endParaRPr lang="lv-LV"/>
          </a:p>
        </p:txBody>
      </p:sp>
    </p:spTree>
    <p:extLst>
      <p:ext uri="{BB962C8B-B14F-4D97-AF65-F5344CB8AC3E}">
        <p14:creationId xmlns:p14="http://schemas.microsoft.com/office/powerpoint/2010/main" val="1668048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98</a:t>
            </a:fld>
            <a:endParaRPr lang="lv-LV"/>
          </a:p>
        </p:txBody>
      </p:sp>
    </p:spTree>
    <p:extLst>
      <p:ext uri="{BB962C8B-B14F-4D97-AF65-F5344CB8AC3E}">
        <p14:creationId xmlns:p14="http://schemas.microsoft.com/office/powerpoint/2010/main" val="10795347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99</a:t>
            </a:fld>
            <a:endParaRPr lang="lv-LV"/>
          </a:p>
        </p:txBody>
      </p:sp>
    </p:spTree>
    <p:extLst>
      <p:ext uri="{BB962C8B-B14F-4D97-AF65-F5344CB8AC3E}">
        <p14:creationId xmlns:p14="http://schemas.microsoft.com/office/powerpoint/2010/main" val="13986756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100</a:t>
            </a:fld>
            <a:endParaRPr lang="lv-LV"/>
          </a:p>
        </p:txBody>
      </p:sp>
    </p:spTree>
    <p:extLst>
      <p:ext uri="{BB962C8B-B14F-4D97-AF65-F5344CB8AC3E}">
        <p14:creationId xmlns:p14="http://schemas.microsoft.com/office/powerpoint/2010/main" val="34533191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101</a:t>
            </a:fld>
            <a:endParaRPr lang="lv-LV"/>
          </a:p>
        </p:txBody>
      </p:sp>
    </p:spTree>
    <p:extLst>
      <p:ext uri="{BB962C8B-B14F-4D97-AF65-F5344CB8AC3E}">
        <p14:creationId xmlns:p14="http://schemas.microsoft.com/office/powerpoint/2010/main" val="1175627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102</a:t>
            </a:fld>
            <a:endParaRPr lang="lv-LV"/>
          </a:p>
        </p:txBody>
      </p:sp>
    </p:spTree>
    <p:extLst>
      <p:ext uri="{BB962C8B-B14F-4D97-AF65-F5344CB8AC3E}">
        <p14:creationId xmlns:p14="http://schemas.microsoft.com/office/powerpoint/2010/main" val="3409159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2000" baseline="0" dirty="0"/>
              <a:t>Ja speciālo darbu veicējiem nepieciešama profesionāla apmācība un kvalifikācija, pielikumā pievieno darbu veicēju atestācijas apliecības vai sertifikātu kopijas.</a:t>
            </a:r>
            <a:endParaRPr lang="lv-LV" sz="2000" dirty="0"/>
          </a:p>
        </p:txBody>
      </p:sp>
      <p:sp>
        <p:nvSpPr>
          <p:cNvPr id="4" name="Slide Number Placeholder 3"/>
          <p:cNvSpPr>
            <a:spLocks noGrp="1"/>
          </p:cNvSpPr>
          <p:nvPr>
            <p:ph type="sldNum" sz="quarter" idx="10"/>
          </p:nvPr>
        </p:nvSpPr>
        <p:spPr/>
        <p:txBody>
          <a:bodyPr/>
          <a:lstStyle/>
          <a:p>
            <a:fld id="{F8305B67-49ED-4793-B11E-BBC57A637FEB}" type="slidenum">
              <a:rPr lang="lv-LV" smtClean="0"/>
              <a:t>103</a:t>
            </a:fld>
            <a:endParaRPr lang="lv-LV"/>
          </a:p>
        </p:txBody>
      </p:sp>
    </p:spTree>
    <p:extLst>
      <p:ext uri="{BB962C8B-B14F-4D97-AF65-F5344CB8AC3E}">
        <p14:creationId xmlns:p14="http://schemas.microsoft.com/office/powerpoint/2010/main" val="266876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26</a:t>
            </a:fld>
            <a:endParaRPr lang="lv-LV" dirty="0"/>
          </a:p>
        </p:txBody>
      </p:sp>
    </p:spTree>
    <p:extLst>
      <p:ext uri="{BB962C8B-B14F-4D97-AF65-F5344CB8AC3E}">
        <p14:creationId xmlns:p14="http://schemas.microsoft.com/office/powerpoint/2010/main" val="2395459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104</a:t>
            </a:fld>
            <a:endParaRPr lang="lv-LV"/>
          </a:p>
        </p:txBody>
      </p:sp>
    </p:spTree>
    <p:extLst>
      <p:ext uri="{BB962C8B-B14F-4D97-AF65-F5344CB8AC3E}">
        <p14:creationId xmlns:p14="http://schemas.microsoft.com/office/powerpoint/2010/main" val="12249278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105</a:t>
            </a:fld>
            <a:endParaRPr lang="lv-LV"/>
          </a:p>
        </p:txBody>
      </p:sp>
    </p:spTree>
    <p:extLst>
      <p:ext uri="{BB962C8B-B14F-4D97-AF65-F5344CB8AC3E}">
        <p14:creationId xmlns:p14="http://schemas.microsoft.com/office/powerpoint/2010/main" val="37728850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106</a:t>
            </a:fld>
            <a:endParaRPr lang="lv-LV"/>
          </a:p>
        </p:txBody>
      </p:sp>
    </p:spTree>
    <p:extLst>
      <p:ext uri="{BB962C8B-B14F-4D97-AF65-F5344CB8AC3E}">
        <p14:creationId xmlns:p14="http://schemas.microsoft.com/office/powerpoint/2010/main" val="17646728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107</a:t>
            </a:fld>
            <a:endParaRPr lang="lv-LV"/>
          </a:p>
        </p:txBody>
      </p:sp>
    </p:spTree>
    <p:extLst>
      <p:ext uri="{BB962C8B-B14F-4D97-AF65-F5344CB8AC3E}">
        <p14:creationId xmlns:p14="http://schemas.microsoft.com/office/powerpoint/2010/main" val="37698500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108</a:t>
            </a:fld>
            <a:endParaRPr lang="lv-LV"/>
          </a:p>
        </p:txBody>
      </p:sp>
    </p:spTree>
    <p:extLst>
      <p:ext uri="{BB962C8B-B14F-4D97-AF65-F5344CB8AC3E}">
        <p14:creationId xmlns:p14="http://schemas.microsoft.com/office/powerpoint/2010/main" val="11106126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109</a:t>
            </a:fld>
            <a:endParaRPr lang="lv-LV"/>
          </a:p>
        </p:txBody>
      </p:sp>
    </p:spTree>
    <p:extLst>
      <p:ext uri="{BB962C8B-B14F-4D97-AF65-F5344CB8AC3E}">
        <p14:creationId xmlns:p14="http://schemas.microsoft.com/office/powerpoint/2010/main" val="23854997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110</a:t>
            </a:fld>
            <a:endParaRPr lang="lv-LV"/>
          </a:p>
        </p:txBody>
      </p:sp>
    </p:spTree>
    <p:extLst>
      <p:ext uri="{BB962C8B-B14F-4D97-AF65-F5344CB8AC3E}">
        <p14:creationId xmlns:p14="http://schemas.microsoft.com/office/powerpoint/2010/main" val="13811844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111</a:t>
            </a:fld>
            <a:endParaRPr lang="lv-LV"/>
          </a:p>
        </p:txBody>
      </p:sp>
    </p:spTree>
    <p:extLst>
      <p:ext uri="{BB962C8B-B14F-4D97-AF65-F5344CB8AC3E}">
        <p14:creationId xmlns:p14="http://schemas.microsoft.com/office/powerpoint/2010/main" val="24505501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112</a:t>
            </a:fld>
            <a:endParaRPr lang="lv-LV"/>
          </a:p>
        </p:txBody>
      </p:sp>
    </p:spTree>
    <p:extLst>
      <p:ext uri="{BB962C8B-B14F-4D97-AF65-F5344CB8AC3E}">
        <p14:creationId xmlns:p14="http://schemas.microsoft.com/office/powerpoint/2010/main" val="5192042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113</a:t>
            </a:fld>
            <a:endParaRPr lang="lv-LV"/>
          </a:p>
        </p:txBody>
      </p:sp>
    </p:spTree>
    <p:extLst>
      <p:ext uri="{BB962C8B-B14F-4D97-AF65-F5344CB8AC3E}">
        <p14:creationId xmlns:p14="http://schemas.microsoft.com/office/powerpoint/2010/main" val="1942018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t>27</a:t>
            </a:fld>
            <a:endParaRPr lang="lv-LV"/>
          </a:p>
        </p:txBody>
      </p:sp>
    </p:spTree>
    <p:extLst>
      <p:ext uri="{BB962C8B-B14F-4D97-AF65-F5344CB8AC3E}">
        <p14:creationId xmlns:p14="http://schemas.microsoft.com/office/powerpoint/2010/main" val="2755445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114</a:t>
            </a:fld>
            <a:endParaRPr lang="lv-LV"/>
          </a:p>
        </p:txBody>
      </p:sp>
    </p:spTree>
    <p:extLst>
      <p:ext uri="{BB962C8B-B14F-4D97-AF65-F5344CB8AC3E}">
        <p14:creationId xmlns:p14="http://schemas.microsoft.com/office/powerpoint/2010/main" val="9866405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115</a:t>
            </a:fld>
            <a:endParaRPr lang="lv-LV"/>
          </a:p>
        </p:txBody>
      </p:sp>
    </p:spTree>
    <p:extLst>
      <p:ext uri="{BB962C8B-B14F-4D97-AF65-F5344CB8AC3E}">
        <p14:creationId xmlns:p14="http://schemas.microsoft.com/office/powerpoint/2010/main" val="24298498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117</a:t>
            </a:fld>
            <a:endParaRPr lang="lv-LV"/>
          </a:p>
        </p:txBody>
      </p:sp>
    </p:spTree>
    <p:extLst>
      <p:ext uri="{BB962C8B-B14F-4D97-AF65-F5344CB8AC3E}">
        <p14:creationId xmlns:p14="http://schemas.microsoft.com/office/powerpoint/2010/main" val="20827997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121</a:t>
            </a:fld>
            <a:endParaRPr lang="lv-LV"/>
          </a:p>
        </p:txBody>
      </p:sp>
    </p:spTree>
    <p:extLst>
      <p:ext uri="{BB962C8B-B14F-4D97-AF65-F5344CB8AC3E}">
        <p14:creationId xmlns:p14="http://schemas.microsoft.com/office/powerpoint/2010/main" val="230845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aseline="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122</a:t>
            </a:fld>
            <a:endParaRPr lang="lv-LV"/>
          </a:p>
        </p:txBody>
      </p:sp>
    </p:spTree>
    <p:extLst>
      <p:ext uri="{BB962C8B-B14F-4D97-AF65-F5344CB8AC3E}">
        <p14:creationId xmlns:p14="http://schemas.microsoft.com/office/powerpoint/2010/main" val="34812725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123</a:t>
            </a:fld>
            <a:endParaRPr lang="lv-LV"/>
          </a:p>
        </p:txBody>
      </p:sp>
    </p:spTree>
    <p:extLst>
      <p:ext uri="{BB962C8B-B14F-4D97-AF65-F5344CB8AC3E}">
        <p14:creationId xmlns:p14="http://schemas.microsoft.com/office/powerpoint/2010/main" val="25583093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000" dirty="0"/>
              <a:t>Rekomendēju segto darbu pieņemšanas aktu noformēt uz viena lapas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2000" dirty="0"/>
              <a:t>EĪD izsniegšanas</a:t>
            </a:r>
            <a:r>
              <a:rPr lang="lv-LV" sz="2000" baseline="0" dirty="0"/>
              <a:t> datums nevar būt vēlāk par akta sagatavošanas datumu, reģistrējas arī būvdarbu žurnālā, kad ienācis materiāls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2000" baseline="0" dirty="0"/>
              <a:t>Darba aprakstā nepieciešams norādīt darba apjomu, var pārliecināties būvdarbu žurnālā ikdienas ziņās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2000" baseline="0" dirty="0"/>
              <a:t>Būvspeciālisti attiecīgajā sfērā paraksta aktu 3 grupas ēkām</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2000" baseline="0" dirty="0"/>
              <a:t>Atsauce uz būvprojekta rasējumu, tā precizējam būvizstrādājumu un tā raksturlielumus, kurus pārbauda EĪD</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2000" baseline="0" dirty="0"/>
              <a:t>Paraksti, svarīgi būvdarbu vadītājs un būvuzraugs (Piemērs no prakses: kopēts paraksts)</a:t>
            </a:r>
            <a:endParaRPr lang="lv-LV" sz="2000" dirty="0"/>
          </a:p>
          <a:p>
            <a:endParaRPr lang="lv-LV" sz="2000" dirty="0"/>
          </a:p>
          <a:p>
            <a:r>
              <a:rPr lang="lv-LV" sz="2000" dirty="0"/>
              <a:t>Ministru kabineta 28.09.2010. noteikumi Nr.916 «Dokumentu izstrādāšanas un noformēšanas kārtība»</a:t>
            </a:r>
          </a:p>
          <a:p>
            <a:r>
              <a:rPr lang="lv-LV" sz="2000" dirty="0"/>
              <a:t>Dokumentu izstrādā tā, lai visu tā glabāšanas laiku nodrošinātu dokumenta juridisko spēku un informatīvo funkciju, kā arī iespēju radīt dokumenta atvasinājumu.</a:t>
            </a:r>
          </a:p>
          <a:p>
            <a:r>
              <a:rPr lang="lv-LV" sz="2000" dirty="0"/>
              <a:t>Dokuments nedrīkst būt rakstīts tehniski viegli pārlabojamā un fiziski nenoturīgā veidā. </a:t>
            </a:r>
          </a:p>
          <a:p>
            <a:r>
              <a:rPr lang="lv-LV" sz="2000" dirty="0"/>
              <a:t>16. Rekvizītā "dokumenta datums" norāda dokumenta parakstīšanas datumu (protokolā – attiecīgās protokolētās sēdes, sapulces vai apspriedes norises datumu un aktā – attiecīgās aktā norādītās darbības datumu vai šīs darbības pēdējās dienas datumu). Ja dokumentam ir vairāki autori, dokumenta datums ir pēdējā paraksta datums. Ministru kabineta noteikumos, instrukcijās un ieteikumos rekvizītā "dokumenta datums" norāda attiecīgā tiesību akta pieņemšanas datumu. </a:t>
            </a:r>
          </a:p>
          <a:p>
            <a:r>
              <a:rPr lang="lv-LV" sz="2000" dirty="0"/>
              <a:t>45. Dokumenta reģistrācijas numurā jābūt vismaz dokumenta kārtas numuram kalendāra gada ietvaros, ja normatīvajos aktos nav noteikts citādi.</a:t>
            </a:r>
          </a:p>
        </p:txBody>
      </p:sp>
      <p:sp>
        <p:nvSpPr>
          <p:cNvPr id="4" name="Slide Number Placeholder 3"/>
          <p:cNvSpPr>
            <a:spLocks noGrp="1"/>
          </p:cNvSpPr>
          <p:nvPr>
            <p:ph type="sldNum" sz="quarter" idx="10"/>
          </p:nvPr>
        </p:nvSpPr>
        <p:spPr/>
        <p:txBody>
          <a:bodyPr/>
          <a:lstStyle/>
          <a:p>
            <a:fld id="{4A608D30-51D5-4434-8A74-401C909CFEB7}" type="slidenum">
              <a:rPr lang="lv-LV" smtClean="0"/>
              <a:t>124</a:t>
            </a:fld>
            <a:endParaRPr lang="lv-LV"/>
          </a:p>
        </p:txBody>
      </p:sp>
    </p:spTree>
    <p:extLst>
      <p:ext uri="{BB962C8B-B14F-4D97-AF65-F5344CB8AC3E}">
        <p14:creationId xmlns:p14="http://schemas.microsoft.com/office/powerpoint/2010/main" val="23534212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t>125</a:t>
            </a:fld>
            <a:endParaRPr lang="lv-LV"/>
          </a:p>
        </p:txBody>
      </p:sp>
    </p:spTree>
    <p:extLst>
      <p:ext uri="{BB962C8B-B14F-4D97-AF65-F5344CB8AC3E}">
        <p14:creationId xmlns:p14="http://schemas.microsoft.com/office/powerpoint/2010/main" val="27641643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t>126</a:t>
            </a:fld>
            <a:endParaRPr lang="lv-LV"/>
          </a:p>
        </p:txBody>
      </p:sp>
    </p:spTree>
    <p:extLst>
      <p:ext uri="{BB962C8B-B14F-4D97-AF65-F5344CB8AC3E}">
        <p14:creationId xmlns:p14="http://schemas.microsoft.com/office/powerpoint/2010/main" val="12507599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t>127</a:t>
            </a:fld>
            <a:endParaRPr lang="lv-LV"/>
          </a:p>
        </p:txBody>
      </p:sp>
    </p:spTree>
    <p:extLst>
      <p:ext uri="{BB962C8B-B14F-4D97-AF65-F5344CB8AC3E}">
        <p14:creationId xmlns:p14="http://schemas.microsoft.com/office/powerpoint/2010/main" val="4208660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08D30-51D5-4434-8A74-401C909CFEB7}"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lv-LV"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5876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lv-LV" baseline="0" dirty="0"/>
          </a:p>
          <a:p>
            <a:pPr marL="171450" indent="-171450">
              <a:buFont typeface="Arial" panose="020B0604020202020204" pitchFamily="34" charset="0"/>
              <a:buChar char="•"/>
            </a:pPr>
            <a:endParaRPr lang="lv-LV" baseline="0" dirty="0"/>
          </a:p>
          <a:p>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t>128</a:t>
            </a:fld>
            <a:endParaRPr lang="lv-LV"/>
          </a:p>
        </p:txBody>
      </p:sp>
    </p:spTree>
    <p:extLst>
      <p:ext uri="{BB962C8B-B14F-4D97-AF65-F5344CB8AC3E}">
        <p14:creationId xmlns:p14="http://schemas.microsoft.com/office/powerpoint/2010/main" val="36009613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t>129</a:t>
            </a:fld>
            <a:endParaRPr lang="lv-LV"/>
          </a:p>
        </p:txBody>
      </p:sp>
    </p:spTree>
    <p:extLst>
      <p:ext uri="{BB962C8B-B14F-4D97-AF65-F5344CB8AC3E}">
        <p14:creationId xmlns:p14="http://schemas.microsoft.com/office/powerpoint/2010/main" val="17721602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lv-LV" dirty="0"/>
          </a:p>
        </p:txBody>
      </p:sp>
      <p:sp>
        <p:nvSpPr>
          <p:cNvPr id="4" name="Slide Number Placeholder 3"/>
          <p:cNvSpPr>
            <a:spLocks noGrp="1"/>
          </p:cNvSpPr>
          <p:nvPr>
            <p:ph type="sldNum" sz="quarter" idx="10"/>
          </p:nvPr>
        </p:nvSpPr>
        <p:spPr/>
        <p:txBody>
          <a:bodyPr/>
          <a:lstStyle/>
          <a:p>
            <a:fld id="{4A608D30-51D5-4434-8A74-401C909CFEB7}" type="slidenum">
              <a:rPr lang="lv-LV" smtClean="0"/>
              <a:t>130</a:t>
            </a:fld>
            <a:endParaRPr lang="lv-LV"/>
          </a:p>
        </p:txBody>
      </p:sp>
    </p:spTree>
    <p:extLst>
      <p:ext uri="{BB962C8B-B14F-4D97-AF65-F5344CB8AC3E}">
        <p14:creationId xmlns:p14="http://schemas.microsoft.com/office/powerpoint/2010/main" val="34703343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133</a:t>
            </a:fld>
            <a:endParaRPr lang="lv-LV"/>
          </a:p>
        </p:txBody>
      </p:sp>
    </p:spTree>
    <p:extLst>
      <p:ext uri="{BB962C8B-B14F-4D97-AF65-F5344CB8AC3E}">
        <p14:creationId xmlns:p14="http://schemas.microsoft.com/office/powerpoint/2010/main" val="13247537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157</a:t>
            </a:fld>
            <a:endParaRPr lang="lv-LV"/>
          </a:p>
        </p:txBody>
      </p:sp>
    </p:spTree>
    <p:extLst>
      <p:ext uri="{BB962C8B-B14F-4D97-AF65-F5344CB8AC3E}">
        <p14:creationId xmlns:p14="http://schemas.microsoft.com/office/powerpoint/2010/main" val="5808211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158</a:t>
            </a:fld>
            <a:endParaRPr lang="lv-LV"/>
          </a:p>
        </p:txBody>
      </p:sp>
    </p:spTree>
    <p:extLst>
      <p:ext uri="{BB962C8B-B14F-4D97-AF65-F5344CB8AC3E}">
        <p14:creationId xmlns:p14="http://schemas.microsoft.com/office/powerpoint/2010/main" val="6508440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159</a:t>
            </a:fld>
            <a:endParaRPr lang="lv-LV"/>
          </a:p>
        </p:txBody>
      </p:sp>
    </p:spTree>
    <p:extLst>
      <p:ext uri="{BB962C8B-B14F-4D97-AF65-F5344CB8AC3E}">
        <p14:creationId xmlns:p14="http://schemas.microsoft.com/office/powerpoint/2010/main" val="2006566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160</a:t>
            </a:fld>
            <a:endParaRPr lang="lv-LV"/>
          </a:p>
        </p:txBody>
      </p:sp>
    </p:spTree>
    <p:extLst>
      <p:ext uri="{BB962C8B-B14F-4D97-AF65-F5344CB8AC3E}">
        <p14:creationId xmlns:p14="http://schemas.microsoft.com/office/powerpoint/2010/main" val="23243587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161</a:t>
            </a:fld>
            <a:endParaRPr lang="lv-LV"/>
          </a:p>
        </p:txBody>
      </p:sp>
    </p:spTree>
    <p:extLst>
      <p:ext uri="{BB962C8B-B14F-4D97-AF65-F5344CB8AC3E}">
        <p14:creationId xmlns:p14="http://schemas.microsoft.com/office/powerpoint/2010/main" val="41580720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162</a:t>
            </a:fld>
            <a:endParaRPr lang="lv-LV"/>
          </a:p>
        </p:txBody>
      </p:sp>
    </p:spTree>
    <p:extLst>
      <p:ext uri="{BB962C8B-B14F-4D97-AF65-F5344CB8AC3E}">
        <p14:creationId xmlns:p14="http://schemas.microsoft.com/office/powerpoint/2010/main" val="1225038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08D30-51D5-4434-8A74-401C909CFEB7}"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lv-LV"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1447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163</a:t>
            </a:fld>
            <a:endParaRPr lang="lv-LV"/>
          </a:p>
        </p:txBody>
      </p:sp>
    </p:spTree>
    <p:extLst>
      <p:ext uri="{BB962C8B-B14F-4D97-AF65-F5344CB8AC3E}">
        <p14:creationId xmlns:p14="http://schemas.microsoft.com/office/powerpoint/2010/main" val="10024407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164</a:t>
            </a:fld>
            <a:endParaRPr lang="lv-LV"/>
          </a:p>
        </p:txBody>
      </p:sp>
    </p:spTree>
    <p:extLst>
      <p:ext uri="{BB962C8B-B14F-4D97-AF65-F5344CB8AC3E}">
        <p14:creationId xmlns:p14="http://schemas.microsoft.com/office/powerpoint/2010/main" val="28450580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05B67-49ED-4793-B11E-BBC57A637FEB}"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0475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166</a:t>
            </a:fld>
            <a:endParaRPr lang="lv-LV"/>
          </a:p>
        </p:txBody>
      </p:sp>
    </p:spTree>
    <p:extLst>
      <p:ext uri="{BB962C8B-B14F-4D97-AF65-F5344CB8AC3E}">
        <p14:creationId xmlns:p14="http://schemas.microsoft.com/office/powerpoint/2010/main" val="7286898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Standarts</a:t>
            </a:r>
            <a:r>
              <a:rPr lang="lv-LV" baseline="0" dirty="0"/>
              <a:t> tulkošanas stadijā</a:t>
            </a:r>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05B67-49ED-4793-B11E-BBC57A637FEB}"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730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08D30-51D5-4434-8A74-401C909CFEB7}"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lv-LV"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300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2019.11.14.</a:t>
            </a:fld>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354207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2019.11.14.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7224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2019.11.14.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67516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818" y="0"/>
            <a:ext cx="2193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1063631"/>
            <a:ext cx="3048000"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1000" dirty="0" err="1">
                <a:latin typeface="Arial" panose="020B0604020202020204" pitchFamily="34" charset="0"/>
              </a:rPr>
              <a:t>Būvniecības</a:t>
            </a:r>
            <a:r>
              <a:rPr lang="en-US" altLang="lv-LV" sz="1000" dirty="0">
                <a:latin typeface="Arial" panose="020B0604020202020204" pitchFamily="34" charset="0"/>
              </a:rPr>
              <a:t> </a:t>
            </a:r>
            <a:r>
              <a:rPr lang="en-US" altLang="lv-LV" sz="1000" dirty="0" err="1">
                <a:latin typeface="Arial" panose="020B0604020202020204" pitchFamily="34" charset="0"/>
              </a:rPr>
              <a:t>valsts</a:t>
            </a:r>
            <a:r>
              <a:rPr lang="en-US" altLang="lv-LV" sz="1000" dirty="0">
                <a:latin typeface="Arial" panose="020B0604020202020204" pitchFamily="34" charset="0"/>
              </a:rPr>
              <a:t> </a:t>
            </a:r>
            <a:r>
              <a:rPr lang="en-US" altLang="lv-LV" sz="1000" dirty="0" err="1">
                <a:latin typeface="Arial" panose="020B0604020202020204" pitchFamily="34" charset="0"/>
              </a:rPr>
              <a:t>kontroles</a:t>
            </a:r>
            <a:r>
              <a:rPr lang="en-US" altLang="lv-LV" sz="1000" dirty="0">
                <a:latin typeface="Arial" panose="020B0604020202020204" pitchFamily="34" charset="0"/>
              </a:rPr>
              <a:t> </a:t>
            </a:r>
            <a:r>
              <a:rPr lang="en-US" altLang="lv-LV" sz="1000" dirty="0" err="1">
                <a:latin typeface="Arial" panose="020B0604020202020204" pitchFamily="34" charset="0"/>
              </a:rPr>
              <a:t>birojs</a:t>
            </a:r>
            <a:endParaRPr lang="en-US" altLang="lv-LV" sz="1000" dirty="0">
              <a:latin typeface="Arial" panose="020B0604020202020204" pitchFamily="34" charset="0"/>
            </a:endParaRPr>
          </a:p>
        </p:txBody>
      </p:sp>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100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spTree>
    <p:extLst>
      <p:ext uri="{BB962C8B-B14F-4D97-AF65-F5344CB8AC3E}">
        <p14:creationId xmlns:p14="http://schemas.microsoft.com/office/powerpoint/2010/main" val="962798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pic>
        <p:nvPicPr>
          <p:cNvPr id="10" name="Picture 9"/>
          <p:cNvPicPr>
            <a:picLocks noChangeAspect="1"/>
          </p:cNvPicPr>
          <p:nvPr userDrawn="1"/>
        </p:nvPicPr>
        <p:blipFill rotWithShape="1">
          <a:blip r:embed="rId3" cstate="print"/>
          <a:srcRect l="42765" t="13473" r="28727" b="56141"/>
          <a:stretch/>
        </p:blipFill>
        <p:spPr>
          <a:xfrm>
            <a:off x="4264663" y="0"/>
            <a:ext cx="3672454" cy="2446421"/>
          </a:xfrm>
          <a:prstGeom prst="rect">
            <a:avLst/>
          </a:prstGeom>
        </p:spPr>
      </p:pic>
    </p:spTree>
    <p:extLst>
      <p:ext uri="{BB962C8B-B14F-4D97-AF65-F5344CB8AC3E}">
        <p14:creationId xmlns:p14="http://schemas.microsoft.com/office/powerpoint/2010/main" val="834244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567E8C-B793-463C-ACEC-3F1FF2FF6ACF}" type="datetime1">
              <a:rPr lang="lv-LV" smtClean="0"/>
              <a:t>2019.11.14.</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pic>
        <p:nvPicPr>
          <p:cNvPr id="7" name="Picture 6"/>
          <p:cNvPicPr>
            <a:picLocks noChangeAspect="1"/>
          </p:cNvPicPr>
          <p:nvPr userDrawn="1"/>
        </p:nvPicPr>
        <p:blipFill rotWithShape="1">
          <a:blip r:embed="rId2" cstate="print"/>
          <a:srcRect l="42765" t="13473" r="28727" b="56141"/>
          <a:stretch/>
        </p:blipFill>
        <p:spPr>
          <a:xfrm>
            <a:off x="3832044" y="1"/>
            <a:ext cx="4879337" cy="2446421"/>
          </a:xfrm>
          <a:prstGeom prst="rect">
            <a:avLst/>
          </a:prstGeom>
        </p:spPr>
      </p:pic>
    </p:spTree>
    <p:extLst>
      <p:ext uri="{BB962C8B-B14F-4D97-AF65-F5344CB8AC3E}">
        <p14:creationId xmlns:p14="http://schemas.microsoft.com/office/powerpoint/2010/main" val="56029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EC8909-50AC-4927-AA21-A90BDEF10CC7}" type="datetime1">
              <a:rPr lang="lv-LV" smtClean="0"/>
              <a:t>2019.11.14.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pic>
        <p:nvPicPr>
          <p:cNvPr id="8" name="Picture 7"/>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105578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368565-E790-4FD6-BF3C-2690D6FE8811}" type="datetime1">
              <a:rPr lang="lv-LV" smtClean="0"/>
              <a:t>2019.11.14.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1782450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1C9B7F-20CF-49BE-87F6-AD8DDA063F1F}" type="datetime1">
              <a:rPr lang="lv-LV" smtClean="0"/>
              <a:t>2019.11.14.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4130528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B2CE54-D69E-400D-9DEE-7AEAD2727570}" type="datetime1">
              <a:rPr lang="lv-LV" smtClean="0"/>
              <a:t>2019.11.14.</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B8919222-AB26-4AEB-B881-CC7E9661B6C6}" type="slidenum">
              <a:rPr lang="lv-LV" smtClean="0"/>
              <a:t>‹#›</a:t>
            </a:fld>
            <a:endParaRPr lang="lv-LV"/>
          </a:p>
        </p:txBody>
      </p:sp>
      <p:pic>
        <p:nvPicPr>
          <p:cNvPr id="10" name="Picture 9"/>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3561775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822675-33F6-400E-9C3A-1607C02E3EE2}" type="datetime1">
              <a:rPr lang="lv-LV" smtClean="0"/>
              <a:t>2019.11.14.</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B8919222-AB26-4AEB-B881-CC7E9661B6C6}" type="slidenum">
              <a:rPr lang="lv-LV" smtClean="0"/>
              <a:t>‹#›</a:t>
            </a:fld>
            <a:endParaRPr lang="lv-LV"/>
          </a:p>
        </p:txBody>
      </p:sp>
      <p:pic>
        <p:nvPicPr>
          <p:cNvPr id="6" name="Picture 5"/>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240091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2019.11.14.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9"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3029524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AD52FD-8F2C-4F21-BBF8-8194012C7D0A}" type="datetime1">
              <a:rPr lang="lv-LV" smtClean="0"/>
              <a:t>2019.11.14.</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B8919222-AB26-4AEB-B881-CC7E9661B6C6}" type="slidenum">
              <a:rPr lang="lv-LV" smtClean="0"/>
              <a:t>‹#›</a:t>
            </a:fld>
            <a:endParaRPr lang="lv-LV"/>
          </a:p>
        </p:txBody>
      </p:sp>
      <p:pic>
        <p:nvPicPr>
          <p:cNvPr id="5" name="Picture 4"/>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67484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17840E-5AE7-425E-B83A-7BC2512BD907}" type="datetime1">
              <a:rPr lang="lv-LV" smtClean="0"/>
              <a:t>2019.11.14.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2241261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1C8D56-6826-4E91-ACB3-67F53736BCAB}" type="datetime1">
              <a:rPr lang="lv-LV" smtClean="0"/>
              <a:t>2019.11.14.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91379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70C446-9BAE-4E95-9E77-5CBA150F4F94}" type="datetime1">
              <a:rPr lang="lv-LV" smtClean="0"/>
              <a:t>2019.11.14.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3206059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4483C3-F0C4-41F2-8118-517B3CABDC13}" type="datetime1">
              <a:rPr lang="lv-LV" smtClean="0"/>
              <a:t>2019.11.14.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2514077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70468" tIns="35234" rIns="70468" bIns="35234">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05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24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05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05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10" name="Picture 9"/>
          <p:cNvPicPr>
            <a:picLocks noChangeAspect="1"/>
          </p:cNvPicPr>
          <p:nvPr userDrawn="1"/>
        </p:nvPicPr>
        <p:blipFill rotWithShape="1">
          <a:blip r:embed="rId3" cstate="print"/>
          <a:srcRect l="42765" t="13473" r="28727" b="56141"/>
          <a:stretch/>
        </p:blipFill>
        <p:spPr>
          <a:xfrm>
            <a:off x="3832044" y="1"/>
            <a:ext cx="4879337" cy="2446421"/>
          </a:xfrm>
          <a:prstGeom prst="rect">
            <a:avLst/>
          </a:prstGeom>
        </p:spPr>
      </p:pic>
    </p:spTree>
    <p:extLst>
      <p:ext uri="{BB962C8B-B14F-4D97-AF65-F5344CB8AC3E}">
        <p14:creationId xmlns:p14="http://schemas.microsoft.com/office/powerpoint/2010/main" val="1091041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7167" y="0"/>
            <a:ext cx="5037667"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a:spLocks noChangeArrowheads="1"/>
          </p:cNvSpPr>
          <p:nvPr userDrawn="1"/>
        </p:nvSpPr>
        <p:spPr bwMode="auto">
          <a:xfrm>
            <a:off x="3367617" y="2265363"/>
            <a:ext cx="6060016"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2000">
                <a:latin typeface="Arial" panose="020B0604020202020204" pitchFamily="34" charset="0"/>
              </a:rPr>
              <a:t>Būvniecības valsts kontroles birojs</a:t>
            </a: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2812646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818" y="0"/>
            <a:ext cx="2193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1063631"/>
            <a:ext cx="3048000"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1000" dirty="0" err="1">
                <a:latin typeface="Arial" panose="020B0604020202020204" pitchFamily="34" charset="0"/>
              </a:rPr>
              <a:t>Būvniecības</a:t>
            </a:r>
            <a:r>
              <a:rPr lang="en-US" altLang="lv-LV" sz="1000" dirty="0">
                <a:latin typeface="Arial" panose="020B0604020202020204" pitchFamily="34" charset="0"/>
              </a:rPr>
              <a:t> </a:t>
            </a:r>
            <a:r>
              <a:rPr lang="en-US" altLang="lv-LV" sz="1000" dirty="0" err="1">
                <a:latin typeface="Arial" panose="020B0604020202020204" pitchFamily="34" charset="0"/>
              </a:rPr>
              <a:t>valsts</a:t>
            </a:r>
            <a:r>
              <a:rPr lang="en-US" altLang="lv-LV" sz="1000" dirty="0">
                <a:latin typeface="Arial" panose="020B0604020202020204" pitchFamily="34" charset="0"/>
              </a:rPr>
              <a:t> </a:t>
            </a:r>
            <a:r>
              <a:rPr lang="en-US" altLang="lv-LV" sz="1000" dirty="0" err="1">
                <a:latin typeface="Arial" panose="020B0604020202020204" pitchFamily="34" charset="0"/>
              </a:rPr>
              <a:t>kontroles</a:t>
            </a:r>
            <a:r>
              <a:rPr lang="en-US" altLang="lv-LV" sz="1000" dirty="0">
                <a:latin typeface="Arial" panose="020B0604020202020204" pitchFamily="34" charset="0"/>
              </a:rPr>
              <a:t> </a:t>
            </a:r>
            <a:r>
              <a:rPr lang="en-US" altLang="lv-LV" sz="1000" dirty="0" err="1">
                <a:latin typeface="Arial" panose="020B0604020202020204" pitchFamily="34" charset="0"/>
              </a:rPr>
              <a:t>birojs</a:t>
            </a:r>
            <a:endParaRPr lang="en-US" altLang="lv-LV" sz="1000" dirty="0">
              <a:latin typeface="Arial" panose="020B0604020202020204" pitchFamily="34" charset="0"/>
            </a:endParaRPr>
          </a:p>
        </p:txBody>
      </p:sp>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100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spTree>
    <p:extLst>
      <p:ext uri="{BB962C8B-B14F-4D97-AF65-F5344CB8AC3E}">
        <p14:creationId xmlns:p14="http://schemas.microsoft.com/office/powerpoint/2010/main" val="210153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0"/>
            <a:ext cx="8128000" cy="1036642"/>
          </a:xfrm>
        </p:spPr>
        <p:txBody>
          <a:bodyPr anchor="t">
            <a:normAutofit/>
          </a:bodyPr>
          <a:lstStyle>
            <a:lvl1pPr algn="l">
              <a:defRPr sz="18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3"/>
            <a:ext cx="8128000" cy="4373573"/>
          </a:xfrm>
        </p:spPr>
        <p:txBody>
          <a:bodyPr>
            <a:normAutofit/>
          </a:bodyPr>
          <a:lstStyle>
            <a:lvl1pPr marL="0" indent="0">
              <a:buNone/>
              <a:defRPr sz="1500">
                <a:latin typeface="Verdana" panose="020B0604030504040204" pitchFamily="34" charset="0"/>
                <a:ea typeface="Verdana" panose="020B0604030504040204" pitchFamily="34" charset="0"/>
                <a:cs typeface="Verdana" panose="020B0604030504040204" pitchFamily="34" charset="0"/>
              </a:defRPr>
            </a:lvl1pPr>
            <a:lvl2pPr>
              <a:defRPr sz="15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500">
                <a:latin typeface="Times New Roman" panose="02020603050405020304" pitchFamily="18" charset="0"/>
                <a:cs typeface="Times New Roman" panose="02020603050405020304" pitchFamily="18" charset="0"/>
              </a:defRPr>
            </a:lvl4pPr>
            <a:lvl5pPr>
              <a:defRPr sz="15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75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75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75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pic>
        <p:nvPicPr>
          <p:cNvPr id="9" name="Picture 8"/>
          <p:cNvPicPr>
            <a:picLocks noChangeAspect="1"/>
          </p:cNvPicPr>
          <p:nvPr userDrawn="1"/>
        </p:nvPicPr>
        <p:blipFill rotWithShape="1">
          <a:blip r:embed="rId2" cstate="print"/>
          <a:srcRect l="42765" t="13473" r="28727" b="56141"/>
          <a:stretch/>
        </p:blipFill>
        <p:spPr>
          <a:xfrm>
            <a:off x="1" y="0"/>
            <a:ext cx="2457639" cy="1637166"/>
          </a:xfrm>
          <a:prstGeom prst="rect">
            <a:avLst/>
          </a:prstGeom>
        </p:spPr>
      </p:pic>
      <p:sp>
        <p:nvSpPr>
          <p:cNvPr id="10" name="Slide Number Placeholder 3"/>
          <p:cNvSpPr txBox="1">
            <a:spLocks/>
          </p:cNvSpPr>
          <p:nvPr userDrawn="1"/>
        </p:nvSpPr>
        <p:spPr>
          <a:xfrm>
            <a:off x="8610600" y="6356352"/>
            <a:ext cx="2743200" cy="365125"/>
          </a:xfrm>
          <a:prstGeom prst="rect">
            <a:avLst/>
          </a:prstGeom>
        </p:spPr>
        <p:txBody>
          <a:bodyPr vert="horz" lIns="68580" tIns="34290" rIns="68580" bIns="3429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z="900" smtClean="0"/>
              <a:pPr/>
              <a:t>‹#›</a:t>
            </a:fld>
            <a:endParaRPr lang="lv-LV" sz="900" dirty="0"/>
          </a:p>
        </p:txBody>
      </p:sp>
    </p:spTree>
    <p:extLst>
      <p:ext uri="{BB962C8B-B14F-4D97-AF65-F5344CB8AC3E}">
        <p14:creationId xmlns:p14="http://schemas.microsoft.com/office/powerpoint/2010/main" val="31857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E999DC-9EA0-4259-819B-1AF7B4303B19}" type="datetimeFigureOut">
              <a:rPr lang="lv-LV" smtClean="0"/>
              <a:t>2019.11.14.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14035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14E999DC-9EA0-4259-819B-1AF7B4303B19}" type="datetimeFigureOut">
              <a:rPr lang="lv-LV" smtClean="0"/>
              <a:t>2019.11.14.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295627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14E999DC-9EA0-4259-819B-1AF7B4303B19}" type="datetimeFigureOut">
              <a:rPr lang="lv-LV" smtClean="0"/>
              <a:t>2019.11.14.</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E2260439-F6DD-4523-A801-03781BC0D091}" type="slidenum">
              <a:rPr lang="lv-LV" smtClean="0"/>
              <a:t>‹#›</a:t>
            </a:fld>
            <a:endParaRPr lang="lv-LV"/>
          </a:p>
        </p:txBody>
      </p:sp>
      <p:pic>
        <p:nvPicPr>
          <p:cNvPr id="11" name="Picture 10"/>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2" name="Slide Number Placeholder 8"/>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119888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14E999DC-9EA0-4259-819B-1AF7B4303B19}" type="datetimeFigureOut">
              <a:rPr lang="lv-LV" smtClean="0"/>
              <a:t>2019.11.14.</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7" name="Slide Number Placeholder 8"/>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218690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2" name="Date Placeholder 1"/>
          <p:cNvSpPr>
            <a:spLocks noGrp="1"/>
          </p:cNvSpPr>
          <p:nvPr>
            <p:ph type="dt" sz="half" idx="10"/>
          </p:nvPr>
        </p:nvSpPr>
        <p:spPr/>
        <p:txBody>
          <a:bodyPr/>
          <a:lstStyle/>
          <a:p>
            <a:fld id="{14E999DC-9EA0-4259-819B-1AF7B4303B19}" type="datetimeFigureOut">
              <a:rPr lang="lv-LV" smtClean="0"/>
              <a:t>2019.11.14.</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spTree>
    <p:extLst>
      <p:ext uri="{BB962C8B-B14F-4D97-AF65-F5344CB8AC3E}">
        <p14:creationId xmlns:p14="http://schemas.microsoft.com/office/powerpoint/2010/main" val="229721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2019.11.14.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10" name="Picture 9"/>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3450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2019.11.14.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0"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260439-F6DD-4523-A801-03781BC0D091}" type="slidenum">
              <a:rPr lang="lv-LV" smtClean="0"/>
              <a:pPr/>
              <a:t>‹#›</a:t>
            </a:fld>
            <a:endParaRPr lang="lv-LV"/>
          </a:p>
        </p:txBody>
      </p:sp>
    </p:spTree>
    <p:extLst>
      <p:ext uri="{BB962C8B-B14F-4D97-AF65-F5344CB8AC3E}">
        <p14:creationId xmlns:p14="http://schemas.microsoft.com/office/powerpoint/2010/main" val="3653242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999DC-9EA0-4259-819B-1AF7B4303B19}" type="datetimeFigureOut">
              <a:rPr lang="lv-LV" smtClean="0"/>
              <a:t>2019.11.14.</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60439-F6DD-4523-A801-03781BC0D091}" type="slidenum">
              <a:rPr lang="lv-LV" smtClean="0"/>
              <a:t>‹#›</a:t>
            </a:fld>
            <a:endParaRPr lang="lv-LV"/>
          </a:p>
        </p:txBody>
      </p:sp>
    </p:spTree>
    <p:extLst>
      <p:ext uri="{BB962C8B-B14F-4D97-AF65-F5344CB8AC3E}">
        <p14:creationId xmlns:p14="http://schemas.microsoft.com/office/powerpoint/2010/main" val="2597874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 id="21474836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A4AD5-E6E9-43A4-9260-70DC14904314}" type="datetime1">
              <a:rPr lang="lv-LV" smtClean="0"/>
              <a:t>2019.11.14.</a:t>
            </a:fld>
            <a:endParaRPr lang="lv-LV"/>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2"/>
            <a:ext cx="302096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19222-AB26-4AEB-B881-CC7E9661B6C6}" type="slidenum">
              <a:rPr lang="lv-LV" smtClean="0"/>
              <a:t>‹#›</a:t>
            </a:fld>
            <a:endParaRPr lang="lv-LV" dirty="0"/>
          </a:p>
        </p:txBody>
      </p:sp>
    </p:spTree>
    <p:extLst>
      <p:ext uri="{BB962C8B-B14F-4D97-AF65-F5344CB8AC3E}">
        <p14:creationId xmlns:p14="http://schemas.microsoft.com/office/powerpoint/2010/main" val="243785138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meeting-relationship-business-1020144/"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115.xml.rels><?xml version="1.0" encoding="UTF-8" standalone="yes"?>
<Relationships xmlns="http://schemas.openxmlformats.org/package/2006/relationships"><Relationship Id="rId3" Type="http://schemas.openxmlformats.org/officeDocument/2006/relationships/hyperlink" Target="https://bis.gov.lv/bisp/lv/help/ka-izveidot-buvdarbu-zurnala-ieraksta-veidu-ikdienas-darbi"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www.ptac.gov.lv/sites/default/files/ptac_prezentacija_normativo_aktu_prasibas_buvizstradajumiem_30.03.2017.pdf"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www.ptac.gov.lv/sites/default/files/ptac_prezentacija_normativo_aktu_prasibas_buvizstradajumiem_30.03.2017.pdf"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www.ptac.gov.lv/sites/default/files/ptac_prezentacija_normativo_aktu_prasibas_buvizstradajumiem_30.03.2017.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www.ptac.gov.lv/sites/default/files/ptac_prezentacija_normativo_aktu_prasibas_buvizstradajumiem_30.03.2017.pdf"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1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4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100.JPG"/><Relationship Id="rId4" Type="http://schemas.openxmlformats.org/officeDocument/2006/relationships/image" Target="../media/image99.JPG"/></Relationships>
</file>

<file path=ppt/slides/_rels/slide14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4.xml"/><Relationship Id="rId4" Type="http://schemas.openxmlformats.org/officeDocument/2006/relationships/image" Target="../media/image103.JPG"/></Relationships>
</file>

<file path=ppt/slides/_rels/slide14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hyperlink" Target="http://www.bvkb.gov.lv/"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likumi.lv/ta/id/3941-sugu-un-biotopu-aizsardzibas-likums" TargetMode="External"/><Relationship Id="rId2" Type="http://schemas.openxmlformats.org/officeDocument/2006/relationships/hyperlink" Target="https://likumi.lv/ta/id/59994-par-ipasi-aizsargajamam-dabas-teritorija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hyperlink" Target="https://likumi.lv/ta/id/258128-ekas-energoefektivitates-aprekina-metode" TargetMode="External"/><Relationship Id="rId2" Type="http://schemas.openxmlformats.org/officeDocument/2006/relationships/hyperlink" Target="https://likumi.lv/ta/id/258322-noteikumi-par-eku-energosertifikaciju" TargetMode="Externa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Placeholder 2"/>
          <p:cNvSpPr>
            <a:spLocks noGrp="1"/>
          </p:cNvSpPr>
          <p:nvPr>
            <p:ph type="body" sz="quarter" idx="10"/>
          </p:nvPr>
        </p:nvSpPr>
        <p:spPr>
          <a:xfrm>
            <a:off x="2227258" y="5094034"/>
            <a:ext cx="7675784" cy="1123717"/>
          </a:xfrm>
        </p:spPr>
        <p:txBody>
          <a:bodyPr>
            <a:noAutofit/>
          </a:bodyPr>
          <a:lstStyle/>
          <a:p>
            <a:pPr>
              <a:lnSpc>
                <a:spcPct val="100000"/>
              </a:lnSpc>
              <a:spcBef>
                <a:spcPts val="0"/>
              </a:spcBef>
              <a:defRPr/>
            </a:pPr>
            <a:r>
              <a:rPr lang="lv-LV" sz="1400" dirty="0">
                <a:latin typeface="Arial" panose="020B0604020202020204" pitchFamily="34" charset="0"/>
                <a:cs typeface="Arial" panose="020B0604020202020204" pitchFamily="34" charset="0"/>
              </a:rPr>
              <a:t> </a:t>
            </a:r>
          </a:p>
          <a:p>
            <a:pPr>
              <a:lnSpc>
                <a:spcPct val="100000"/>
              </a:lnSpc>
              <a:spcBef>
                <a:spcPts val="0"/>
              </a:spcBef>
              <a:defRPr/>
            </a:pPr>
            <a:r>
              <a:rPr lang="lv-LV" sz="2000" b="1" dirty="0">
                <a:solidFill>
                  <a:schemeClr val="accent1">
                    <a:lumMod val="75000"/>
                  </a:schemeClr>
                </a:solidFill>
                <a:latin typeface="Times New Roman" panose="02020603050405020304" pitchFamily="18" charset="0"/>
                <a:ea typeface="+mn-ea"/>
                <a:cs typeface="Times New Roman" panose="02020603050405020304" pitchFamily="18" charset="0"/>
              </a:rPr>
              <a:t>2019.gada 15.novembrī</a:t>
            </a:r>
            <a:endParaRPr lang="lv-LV" sz="2000" dirty="0">
              <a:solidFill>
                <a:schemeClr val="accent1">
                  <a:lumMod val="75000"/>
                </a:schemeClr>
              </a:solidFill>
              <a:latin typeface="Times New Roman" panose="02020603050405020304" pitchFamily="18" charset="0"/>
              <a:ea typeface="+mn-ea"/>
              <a:cs typeface="Times New Roman" panose="02020603050405020304" pitchFamily="18" charset="0"/>
            </a:endParaRPr>
          </a:p>
          <a:p>
            <a:pPr algn="r">
              <a:defRPr/>
            </a:pPr>
            <a:endParaRPr lang="lv-LV" sz="2000" dirty="0">
              <a:latin typeface="Arial" panose="020B0604020202020204" pitchFamily="34" charset="0"/>
              <a:cs typeface="Arial" panose="020B0604020202020204" pitchFamily="34" charset="0"/>
            </a:endParaRPr>
          </a:p>
          <a:p>
            <a:pPr algn="r"/>
            <a:endParaRPr lang="lv-LV" sz="2000" dirty="0">
              <a:solidFill>
                <a:schemeClr val="accent1">
                  <a:lumMod val="75000"/>
                </a:schemeClr>
              </a:solidFill>
              <a:latin typeface="+mn-lt"/>
              <a:ea typeface="+mn-ea"/>
              <a:cs typeface="+mn-cs"/>
            </a:endParaRPr>
          </a:p>
        </p:txBody>
      </p:sp>
      <p:sp>
        <p:nvSpPr>
          <p:cNvPr id="6" name="Title 1"/>
          <p:cNvSpPr txBox="1">
            <a:spLocks/>
          </p:cNvSpPr>
          <p:nvPr/>
        </p:nvSpPr>
        <p:spPr>
          <a:xfrm>
            <a:off x="2770876" y="3030458"/>
            <a:ext cx="7132166" cy="1741567"/>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lv-LV" sz="4800" dirty="0">
                <a:solidFill>
                  <a:srgbClr val="5B9BD5">
                    <a:lumMod val="75000"/>
                  </a:srgbClr>
                </a:solidFill>
                <a:latin typeface="Times New Roman" panose="02020603050405020304" pitchFamily="18" charset="0"/>
                <a:cs typeface="Times New Roman" panose="02020603050405020304" pitchFamily="18" charset="0"/>
              </a:rPr>
              <a:t>Biežāk uzdotie jautājumi ēku būvniecības procesā</a:t>
            </a:r>
          </a:p>
        </p:txBody>
      </p:sp>
    </p:spTree>
    <p:extLst>
      <p:ext uri="{BB962C8B-B14F-4D97-AF65-F5344CB8AC3E}">
        <p14:creationId xmlns:p14="http://schemas.microsoft.com/office/powerpoint/2010/main" val="2223315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4796" y="6227389"/>
            <a:ext cx="8160201" cy="502141"/>
          </a:xfrm>
        </p:spPr>
        <p:txBody>
          <a:bodyPr>
            <a:normAutofit/>
          </a:bodyPr>
          <a:lstStyle/>
          <a:p>
            <a:pPr marL="0" indent="0">
              <a:buNone/>
            </a:pPr>
            <a:r>
              <a:rPr lang="lv-LV" sz="1800" dirty="0"/>
              <a:t>(VBN 3.punkts)</a:t>
            </a:r>
            <a:r>
              <a:rPr lang="lv-LV" dirty="0"/>
              <a:t> </a:t>
            </a:r>
          </a:p>
        </p:txBody>
      </p:sp>
      <p:sp>
        <p:nvSpPr>
          <p:cNvPr id="4" name="Rectangle 3">
            <a:extLst>
              <a:ext uri="{FF2B5EF4-FFF2-40B4-BE49-F238E27FC236}">
                <a16:creationId xmlns:a16="http://schemas.microsoft.com/office/drawing/2014/main" id="{3B7E643A-0CA0-4958-9F6C-E6525B536ADB}"/>
              </a:ext>
            </a:extLst>
          </p:cNvPr>
          <p:cNvSpPr/>
          <p:nvPr/>
        </p:nvSpPr>
        <p:spPr>
          <a:xfrm>
            <a:off x="3579519" y="385248"/>
            <a:ext cx="7609412" cy="1020150"/>
          </a:xfrm>
          <a:prstGeom prst="rect">
            <a:avLst/>
          </a:prstGeom>
          <a:solidFill>
            <a:srgbClr val="1ABCC4"/>
          </a:solidFill>
          <a:ln>
            <a:noFill/>
          </a:ln>
          <a:effectLst>
            <a:glow rad="63500">
              <a:srgbClr val="0ACAD4">
                <a:alpha val="40000"/>
              </a:srgbClr>
            </a:glow>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4000" b="1" dirty="0">
                <a:solidFill>
                  <a:schemeClr val="tx1"/>
                </a:solidFill>
              </a:rPr>
              <a:t>BŪVNIECĪBAS IEROSINĀTĀJS. </a:t>
            </a:r>
          </a:p>
          <a:p>
            <a:r>
              <a:rPr lang="lv-LV" sz="2400" dirty="0">
                <a:solidFill>
                  <a:schemeClr val="tx1"/>
                </a:solidFill>
              </a:rPr>
              <a:t>Būvniecību var ierosināt:</a:t>
            </a:r>
          </a:p>
          <a:p>
            <a:pPr algn="ctr"/>
            <a:r>
              <a:rPr lang="lv-LV" sz="4000" b="1" dirty="0">
                <a:solidFill>
                  <a:schemeClr val="tx1"/>
                </a:solidFill>
              </a:rPr>
              <a:t> </a:t>
            </a:r>
          </a:p>
        </p:txBody>
      </p:sp>
      <p:sp>
        <p:nvSpPr>
          <p:cNvPr id="5" name="Rectangle 4">
            <a:extLst>
              <a:ext uri="{FF2B5EF4-FFF2-40B4-BE49-F238E27FC236}">
                <a16:creationId xmlns:a16="http://schemas.microsoft.com/office/drawing/2014/main" id="{242B3BFA-9997-4311-B248-ED888044D2E7}"/>
              </a:ext>
            </a:extLst>
          </p:cNvPr>
          <p:cNvSpPr/>
          <p:nvPr/>
        </p:nvSpPr>
        <p:spPr>
          <a:xfrm>
            <a:off x="2834797" y="2019732"/>
            <a:ext cx="8354134" cy="1200538"/>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2400" dirty="0">
                <a:solidFill>
                  <a:schemeClr val="tx1"/>
                </a:solidFill>
              </a:rPr>
              <a:t>1) zemes vai būves īpašnieks vai, ja tāda nav, – tiesiskais valdītājs (arī publiskas personas zemes vai būves tiesiskais valdītājs) vai lietotājs, kuram ar līgumu noteiktas tiesības būvēt</a:t>
            </a:r>
          </a:p>
        </p:txBody>
      </p:sp>
      <p:sp>
        <p:nvSpPr>
          <p:cNvPr id="6" name="Rectangle 5">
            <a:extLst>
              <a:ext uri="{FF2B5EF4-FFF2-40B4-BE49-F238E27FC236}">
                <a16:creationId xmlns:a16="http://schemas.microsoft.com/office/drawing/2014/main" id="{8A9BA91F-C177-4B7F-9FD4-A92216C8BC20}"/>
              </a:ext>
            </a:extLst>
          </p:cNvPr>
          <p:cNvSpPr/>
          <p:nvPr/>
        </p:nvSpPr>
        <p:spPr>
          <a:xfrm>
            <a:off x="2834797" y="3455282"/>
            <a:ext cx="8354134" cy="1156475"/>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2400" dirty="0">
                <a:solidFill>
                  <a:schemeClr val="tx1"/>
                </a:solidFill>
              </a:rPr>
              <a:t>2) pašvaldība, ja tā sakārto vai nojauc būvi, kas kļuvusi bīstama un rada apdraudējumu cilvēku drošībai, vai nojauc patvaļīgās būvniecības objektu</a:t>
            </a:r>
          </a:p>
        </p:txBody>
      </p:sp>
      <p:sp>
        <p:nvSpPr>
          <p:cNvPr id="7" name="Rectangle 6">
            <a:extLst>
              <a:ext uri="{FF2B5EF4-FFF2-40B4-BE49-F238E27FC236}">
                <a16:creationId xmlns:a16="http://schemas.microsoft.com/office/drawing/2014/main" id="{8659DA43-31EB-4614-98B2-572F83B21A16}"/>
              </a:ext>
            </a:extLst>
          </p:cNvPr>
          <p:cNvSpPr/>
          <p:nvPr/>
        </p:nvSpPr>
        <p:spPr>
          <a:xfrm>
            <a:off x="2834798" y="4870503"/>
            <a:ext cx="8354133" cy="1239351"/>
          </a:xfrm>
          <a:prstGeom prst="rect">
            <a:avLst/>
          </a:prstGeom>
          <a:solidFill>
            <a:srgbClr val="68C4CE"/>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v-LV" sz="2400" dirty="0">
                <a:solidFill>
                  <a:schemeClr val="tx1"/>
                </a:solidFill>
              </a:rPr>
              <a:t>3) enerģētikas un elektronisko sakaru reglamentējošajos normatīvajos aktos noteiktajos gadījumos – energoapgādes komersants un elektronisko sakaru komersants</a:t>
            </a:r>
            <a:endParaRPr lang="lv-LV" sz="3200" dirty="0"/>
          </a:p>
          <a:p>
            <a:pPr algn="ctr"/>
            <a:endParaRPr lang="lv-LV" dirty="0">
              <a:solidFill>
                <a:schemeClr val="tx1"/>
              </a:solidFill>
            </a:endParaRPr>
          </a:p>
        </p:txBody>
      </p:sp>
      <p:cxnSp>
        <p:nvCxnSpPr>
          <p:cNvPr id="8" name="Straight Arrow Connector 7">
            <a:extLst>
              <a:ext uri="{FF2B5EF4-FFF2-40B4-BE49-F238E27FC236}">
                <a16:creationId xmlns:a16="http://schemas.microsoft.com/office/drawing/2014/main" id="{DE735C77-9050-4AE3-B233-3B6B52DB9944}"/>
              </a:ext>
            </a:extLst>
          </p:cNvPr>
          <p:cNvCxnSpPr>
            <a:cxnSpLocks/>
            <a:endCxn id="5" idx="1"/>
          </p:cNvCxnSpPr>
          <p:nvPr/>
        </p:nvCxnSpPr>
        <p:spPr>
          <a:xfrm>
            <a:off x="2576945" y="2620001"/>
            <a:ext cx="2578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5F62A920-5A8B-4055-B0B1-FEC139049FC8}"/>
              </a:ext>
            </a:extLst>
          </p:cNvPr>
          <p:cNvCxnSpPr>
            <a:cxnSpLocks/>
          </p:cNvCxnSpPr>
          <p:nvPr/>
        </p:nvCxnSpPr>
        <p:spPr>
          <a:xfrm>
            <a:off x="2576945" y="4033519"/>
            <a:ext cx="2578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D88E0324-CC4F-408E-A3B8-084A59C991FA}"/>
              </a:ext>
            </a:extLst>
          </p:cNvPr>
          <p:cNvCxnSpPr>
            <a:cxnSpLocks/>
          </p:cNvCxnSpPr>
          <p:nvPr/>
        </p:nvCxnSpPr>
        <p:spPr>
          <a:xfrm>
            <a:off x="2576945" y="5490179"/>
            <a:ext cx="2578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78E35D13-239E-46F9-AC0F-53A518204870}"/>
              </a:ext>
            </a:extLst>
          </p:cNvPr>
          <p:cNvCxnSpPr/>
          <p:nvPr/>
        </p:nvCxnSpPr>
        <p:spPr>
          <a:xfrm flipV="1">
            <a:off x="2576945" y="1762298"/>
            <a:ext cx="0" cy="3727881"/>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0D8C754F-CDD9-4FE6-9325-552441FD0287}"/>
              </a:ext>
            </a:extLst>
          </p:cNvPr>
          <p:cNvCxnSpPr>
            <a:cxnSpLocks/>
          </p:cNvCxnSpPr>
          <p:nvPr/>
        </p:nvCxnSpPr>
        <p:spPr>
          <a:xfrm flipV="1">
            <a:off x="2576945" y="1760985"/>
            <a:ext cx="1002574" cy="1313"/>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9DAE3068-EDB8-4529-BCFD-0D165F1C80F1}"/>
              </a:ext>
            </a:extLst>
          </p:cNvPr>
          <p:cNvCxnSpPr>
            <a:cxnSpLocks/>
          </p:cNvCxnSpPr>
          <p:nvPr/>
        </p:nvCxnSpPr>
        <p:spPr>
          <a:xfrm flipV="1">
            <a:off x="3579519" y="1404085"/>
            <a:ext cx="3885" cy="35690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527591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804268" y="2210268"/>
            <a:ext cx="11199043" cy="4154984"/>
          </a:xfrm>
          <a:prstGeom prst="rect">
            <a:avLst/>
          </a:prstGeom>
        </p:spPr>
        <p:txBody>
          <a:bodyPr wrap="square">
            <a:spAutoFit/>
          </a:bodyPr>
          <a:lstStyle/>
          <a:p>
            <a:pPr algn="just"/>
            <a:r>
              <a:rPr lang="lv-LV" sz="3200" dirty="0"/>
              <a:t>Atsevišķos būvdarbus </a:t>
            </a:r>
            <a:r>
              <a:rPr lang="lv-LV" sz="3200" b="1" dirty="0"/>
              <a:t>uz līguma pamata </a:t>
            </a:r>
            <a:r>
              <a:rPr lang="lv-LV" sz="3200" dirty="0"/>
              <a:t>var veikt atsevišķu būvdarbu veicējs, kurš ieceļ būvdarbu vadītāju konkrētu būvdarbu veikšanai </a:t>
            </a:r>
            <a:r>
              <a:rPr lang="lv-LV" dirty="0"/>
              <a:t>(VBN 99.punkts)</a:t>
            </a:r>
          </a:p>
          <a:p>
            <a:pPr algn="just"/>
            <a:endParaRPr lang="lv-LV" dirty="0"/>
          </a:p>
          <a:p>
            <a:pPr algn="just"/>
            <a:r>
              <a:rPr lang="lv-LV" sz="3200" dirty="0"/>
              <a:t>Lai veiktu komercdarbību būvniecības jomās, komersants </a:t>
            </a:r>
            <a:r>
              <a:rPr lang="lv-LV" sz="3200" b="1" dirty="0"/>
              <a:t>reģistrējas būvkomersantu reģistrā</a:t>
            </a:r>
            <a:r>
              <a:rPr lang="lv-LV" sz="3200" dirty="0"/>
              <a:t>, iesniedzot informāciju par visiem </a:t>
            </a:r>
            <a:r>
              <a:rPr lang="lv-LV" sz="3200" b="1" dirty="0"/>
              <a:t>uz darba līguma pamata nodarbinātajiem </a:t>
            </a:r>
            <a:r>
              <a:rPr lang="lv-LV" sz="3200" b="1" dirty="0" err="1"/>
              <a:t>būvspeciālistiem</a:t>
            </a:r>
            <a:r>
              <a:rPr lang="lv-LV" sz="3200" b="1" dirty="0"/>
              <a:t> </a:t>
            </a:r>
            <a:r>
              <a:rPr lang="lv-LV" dirty="0"/>
              <a:t>(Būvniecības likuma 22.panta pirmā daļa)</a:t>
            </a:r>
          </a:p>
          <a:p>
            <a:pPr algn="just"/>
            <a:endParaRPr lang="lv-LV" dirty="0"/>
          </a:p>
          <a:p>
            <a:pPr algn="just"/>
            <a:endParaRPr lang="lv-LV" b="1" dirty="0">
              <a:latin typeface="Times New Roman" panose="02020603050405020304" pitchFamily="18" charset="0"/>
            </a:endParaRPr>
          </a:p>
        </p:txBody>
      </p:sp>
      <p:sp>
        <p:nvSpPr>
          <p:cNvPr id="6" name="Title 1"/>
          <p:cNvSpPr txBox="1">
            <a:spLocks/>
          </p:cNvSpPr>
          <p:nvPr/>
        </p:nvSpPr>
        <p:spPr>
          <a:xfrm>
            <a:off x="2549302" y="248612"/>
            <a:ext cx="9432166" cy="1674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(11)</a:t>
            </a:r>
          </a:p>
          <a:p>
            <a:pPr algn="ctr"/>
            <a:r>
              <a:rPr lang="lv-LV" b="0" dirty="0"/>
              <a:t>1.3.sadaļa - Galvenā būvdarbu veicēja, atsevišķu būvdarbu veicēju un darbu atbildīgo vadītāju (</a:t>
            </a:r>
            <a:r>
              <a:rPr lang="lv-LV" b="0" dirty="0" err="1"/>
              <a:t>būvspeciālistu</a:t>
            </a:r>
            <a:r>
              <a:rPr lang="lv-LV" b="0" dirty="0"/>
              <a:t>) kvalifikācijas saraksts  </a:t>
            </a:r>
            <a:r>
              <a:rPr lang="lv-LV" sz="1800" b="0" dirty="0"/>
              <a:t>(VBN 5.pielikums 6.2.apakšpunkts)</a:t>
            </a:r>
          </a:p>
          <a:p>
            <a:pPr algn="ctr"/>
            <a:endParaRPr lang="lv-LV" altLang="lv-LV" sz="4400" dirty="0">
              <a:latin typeface="Calibri Light" panose="020F03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F241D6E-D81D-4CA0-9013-F692BC32432A}"/>
              </a:ext>
            </a:extLst>
          </p:cNvPr>
          <p:cNvPicPr>
            <a:picLocks noChangeAspect="1"/>
          </p:cNvPicPr>
          <p:nvPr/>
        </p:nvPicPr>
        <p:blipFill>
          <a:blip r:embed="rId3"/>
          <a:stretch>
            <a:fillRect/>
          </a:stretch>
        </p:blipFill>
        <p:spPr>
          <a:xfrm>
            <a:off x="6096000" y="5392922"/>
            <a:ext cx="5676213" cy="1370258"/>
          </a:xfrm>
          <a:prstGeom prst="rect">
            <a:avLst/>
          </a:prstGeom>
        </p:spPr>
      </p:pic>
      <p:sp>
        <p:nvSpPr>
          <p:cNvPr id="4" name="Oval 3">
            <a:extLst>
              <a:ext uri="{FF2B5EF4-FFF2-40B4-BE49-F238E27FC236}">
                <a16:creationId xmlns:a16="http://schemas.microsoft.com/office/drawing/2014/main" id="{4F18C8FB-1B2C-4CAE-9524-ED850024377D}"/>
              </a:ext>
            </a:extLst>
          </p:cNvPr>
          <p:cNvSpPr/>
          <p:nvPr/>
        </p:nvSpPr>
        <p:spPr>
          <a:xfrm>
            <a:off x="8476906" y="5908052"/>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1742983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820132" y="4547284"/>
            <a:ext cx="10963373" cy="2062103"/>
          </a:xfrm>
          <a:prstGeom prst="rect">
            <a:avLst/>
          </a:prstGeom>
        </p:spPr>
        <p:txBody>
          <a:bodyPr wrap="square">
            <a:spAutoFit/>
          </a:bodyPr>
          <a:lstStyle/>
          <a:p>
            <a:pPr algn="just"/>
            <a:r>
              <a:rPr lang="lv-LV" sz="3200" dirty="0"/>
              <a:t>Atbildīgais būvdarbu vadītājs </a:t>
            </a:r>
            <a:r>
              <a:rPr lang="lv-LV" sz="3200" b="1" dirty="0"/>
              <a:t>katru dienu pārbauda izpildītos darbus</a:t>
            </a:r>
            <a:r>
              <a:rPr lang="lv-LV" sz="3200" dirty="0"/>
              <a:t>, ar parakstu apliecina darbu pieņemšanu vai izdara atzīmi par defektiem un sastāda defektu konstatēšanas un novēršanas aktu </a:t>
            </a:r>
            <a:r>
              <a:rPr lang="lv-LV" dirty="0"/>
              <a:t>(VBN 5.pielikums 8.punkts)</a:t>
            </a:r>
            <a:endParaRPr lang="lv-LV" b="1" dirty="0">
              <a:latin typeface="Times New Roman" panose="02020603050405020304" pitchFamily="18" charset="0"/>
            </a:endParaRPr>
          </a:p>
        </p:txBody>
      </p:sp>
      <p:sp>
        <p:nvSpPr>
          <p:cNvPr id="6" name="Title 1"/>
          <p:cNvSpPr txBox="1">
            <a:spLocks/>
          </p:cNvSpPr>
          <p:nvPr/>
        </p:nvSpPr>
        <p:spPr>
          <a:xfrm>
            <a:off x="2549302" y="248613"/>
            <a:ext cx="9432166" cy="13727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(12)</a:t>
            </a:r>
          </a:p>
          <a:p>
            <a:pPr algn="ctr"/>
            <a:r>
              <a:rPr lang="lv-LV" b="0" dirty="0"/>
              <a:t>3.2.sadaļa - Ziņas par izpildīto darbu pieņemšanu</a:t>
            </a:r>
          </a:p>
          <a:p>
            <a:pPr algn="ctr"/>
            <a:r>
              <a:rPr lang="lv-LV" b="0" dirty="0"/>
              <a:t> </a:t>
            </a:r>
            <a:r>
              <a:rPr lang="lv-LV" sz="1800" b="0" dirty="0"/>
              <a:t>(VBN 5.pielikums 8.2.apakšpunkts)</a:t>
            </a:r>
          </a:p>
          <a:p>
            <a:pPr algn="ctr"/>
            <a:endParaRPr lang="lv-LV" altLang="lv-LV" sz="4400" dirty="0">
              <a:latin typeface="Calibri Light" panose="020F03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C8B4FF5A-4CBA-4339-AA17-97F0E7DC40E3}"/>
              </a:ext>
            </a:extLst>
          </p:cNvPr>
          <p:cNvPicPr>
            <a:picLocks noChangeAspect="1"/>
          </p:cNvPicPr>
          <p:nvPr/>
        </p:nvPicPr>
        <p:blipFill>
          <a:blip r:embed="rId3"/>
          <a:stretch>
            <a:fillRect/>
          </a:stretch>
        </p:blipFill>
        <p:spPr>
          <a:xfrm>
            <a:off x="2012273" y="1716649"/>
            <a:ext cx="8668695" cy="2735396"/>
          </a:xfrm>
          <a:prstGeom prst="rect">
            <a:avLst/>
          </a:prstGeom>
        </p:spPr>
      </p:pic>
    </p:spTree>
    <p:extLst>
      <p:ext uri="{BB962C8B-B14F-4D97-AF65-F5344CB8AC3E}">
        <p14:creationId xmlns:p14="http://schemas.microsoft.com/office/powerpoint/2010/main" val="124011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1414021" y="4177590"/>
            <a:ext cx="10567447" cy="2062103"/>
          </a:xfrm>
          <a:prstGeom prst="rect">
            <a:avLst/>
          </a:prstGeom>
        </p:spPr>
        <p:txBody>
          <a:bodyPr wrap="square">
            <a:spAutoFit/>
          </a:bodyPr>
          <a:lstStyle/>
          <a:p>
            <a:pPr algn="just"/>
            <a:r>
              <a:rPr lang="lv-LV" sz="3200" b="1" dirty="0"/>
              <a:t>Reģistrē</a:t>
            </a:r>
            <a:r>
              <a:rPr lang="lv-LV" sz="3200" dirty="0"/>
              <a:t> segto darbu un nozīmīgo konstrukciju pieņemšanas aktus, iekļaujot sīku konstrukciju un darbu aprakstu, norādot to apjomu, rasējumu lapu numurus, ieviestās un saskaņotās atkāpes no projekta </a:t>
            </a:r>
            <a:r>
              <a:rPr lang="lv-LV" dirty="0"/>
              <a:t>(VBN 5.pielikums 8.punkts)</a:t>
            </a:r>
            <a:endParaRPr lang="lv-LV" b="1" dirty="0">
              <a:latin typeface="Times New Roman" panose="02020603050405020304" pitchFamily="18" charset="0"/>
            </a:endParaRPr>
          </a:p>
        </p:txBody>
      </p:sp>
      <p:sp>
        <p:nvSpPr>
          <p:cNvPr id="6" name="Title 1"/>
          <p:cNvSpPr txBox="1">
            <a:spLocks/>
          </p:cNvSpPr>
          <p:nvPr/>
        </p:nvSpPr>
        <p:spPr>
          <a:xfrm>
            <a:off x="2549302" y="248613"/>
            <a:ext cx="9432166" cy="15696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(13)</a:t>
            </a:r>
          </a:p>
          <a:p>
            <a:pPr algn="ctr"/>
            <a:r>
              <a:rPr lang="lv-LV" b="0" dirty="0"/>
              <a:t>3.4.sadaļa - Segto darbu un nozīmīgo konstrukciju pieņemšanas aktu reģistrācija</a:t>
            </a:r>
          </a:p>
          <a:p>
            <a:pPr algn="ctr"/>
            <a:r>
              <a:rPr lang="lv-LV" sz="1800" b="0" dirty="0"/>
              <a:t>(VBN 5.pielikums 8.4.apakšpunkts)</a:t>
            </a:r>
          </a:p>
          <a:p>
            <a:pPr algn="ctr"/>
            <a:endParaRPr lang="lv-LV" altLang="lv-LV" sz="4400" dirty="0">
              <a:latin typeface="Calibri Light" panose="020F03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E1ABC35-DC9D-4D2F-A7FB-9746AD9DE85D}"/>
              </a:ext>
            </a:extLst>
          </p:cNvPr>
          <p:cNvPicPr>
            <a:picLocks noChangeAspect="1"/>
          </p:cNvPicPr>
          <p:nvPr/>
        </p:nvPicPr>
        <p:blipFill>
          <a:blip r:embed="rId3"/>
          <a:stretch>
            <a:fillRect/>
          </a:stretch>
        </p:blipFill>
        <p:spPr>
          <a:xfrm>
            <a:off x="3522924" y="1897794"/>
            <a:ext cx="6315075" cy="2200275"/>
          </a:xfrm>
          <a:prstGeom prst="rect">
            <a:avLst/>
          </a:prstGeom>
        </p:spPr>
      </p:pic>
    </p:spTree>
    <p:extLst>
      <p:ext uri="{BB962C8B-B14F-4D97-AF65-F5344CB8AC3E}">
        <p14:creationId xmlns:p14="http://schemas.microsoft.com/office/powerpoint/2010/main" val="27441914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300236" y="1524941"/>
            <a:ext cx="7995351" cy="2246769"/>
          </a:xfrm>
          <a:prstGeom prst="rect">
            <a:avLst/>
          </a:prstGeom>
        </p:spPr>
        <p:txBody>
          <a:bodyPr wrap="square">
            <a:spAutoFit/>
          </a:bodyPr>
          <a:lstStyle/>
          <a:p>
            <a:pPr marL="457200" indent="-457200" algn="just">
              <a:buFont typeface="Arial" panose="020B0604020202020204" pitchFamily="34" charset="0"/>
              <a:buChar char="•"/>
            </a:pPr>
            <a:r>
              <a:rPr lang="lv-LV" sz="2800" dirty="0"/>
              <a:t>betonēšana, betona kvalitātes un temperatūras kontrole betona cietēšanas procesā īpašos apstākļos saskaņā ar tehnoloģisko shēmu;</a:t>
            </a:r>
          </a:p>
          <a:p>
            <a:pPr marL="457200" indent="-457200" algn="just">
              <a:buFont typeface="Arial" panose="020B0604020202020204" pitchFamily="34" charset="0"/>
              <a:buChar char="•"/>
            </a:pPr>
            <a:r>
              <a:rPr lang="lv-LV" sz="2800" dirty="0" err="1"/>
              <a:t>sadurvietu</a:t>
            </a:r>
            <a:r>
              <a:rPr lang="lv-LV" sz="2800" dirty="0"/>
              <a:t> betonēšana;</a:t>
            </a:r>
          </a:p>
          <a:p>
            <a:pPr marL="457200" indent="-457200" algn="just">
              <a:buFont typeface="Arial" panose="020B0604020202020204" pitchFamily="34" charset="0"/>
              <a:buChar char="•"/>
            </a:pPr>
            <a:r>
              <a:rPr lang="lv-LV" sz="2800" dirty="0" err="1"/>
              <a:t>sadurvietu</a:t>
            </a:r>
            <a:r>
              <a:rPr lang="lv-LV" sz="2800" dirty="0"/>
              <a:t> un šuvju hermetizācija;</a:t>
            </a:r>
          </a:p>
        </p:txBody>
      </p:sp>
      <p:sp>
        <p:nvSpPr>
          <p:cNvPr id="6" name="Title 1"/>
          <p:cNvSpPr txBox="1">
            <a:spLocks/>
          </p:cNvSpPr>
          <p:nvPr/>
        </p:nvSpPr>
        <p:spPr>
          <a:xfrm>
            <a:off x="2530448" y="135491"/>
            <a:ext cx="9432166" cy="15696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(14)</a:t>
            </a:r>
          </a:p>
          <a:p>
            <a:pPr algn="ctr"/>
            <a:r>
              <a:rPr lang="lv-LV" b="0" dirty="0"/>
              <a:t>4.sadaļa - Speciālie darbi</a:t>
            </a:r>
          </a:p>
          <a:p>
            <a:pPr algn="ctr"/>
            <a:r>
              <a:rPr lang="lv-LV" sz="1800" b="0" dirty="0"/>
              <a:t>(VBN 5.pielikums 9.punkts)</a:t>
            </a:r>
          </a:p>
          <a:p>
            <a:pPr algn="ctr"/>
            <a:endParaRPr lang="lv-LV" altLang="lv-LV" sz="4400" dirty="0">
              <a:latin typeface="Calibri Light" panose="020F03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7B1333F-DA16-44A6-B420-6A414521FF08}"/>
              </a:ext>
            </a:extLst>
          </p:cNvPr>
          <p:cNvSpPr/>
          <p:nvPr/>
        </p:nvSpPr>
        <p:spPr>
          <a:xfrm>
            <a:off x="5307291" y="4671802"/>
            <a:ext cx="5213022" cy="1815882"/>
          </a:xfrm>
          <a:prstGeom prst="rect">
            <a:avLst/>
          </a:prstGeom>
        </p:spPr>
        <p:txBody>
          <a:bodyPr wrap="square">
            <a:spAutoFit/>
          </a:bodyPr>
          <a:lstStyle/>
          <a:p>
            <a:pPr marL="457200" indent="-457200" algn="just">
              <a:buFont typeface="Arial" panose="020B0604020202020204" pitchFamily="34" charset="0"/>
              <a:buChar char="•"/>
            </a:pPr>
            <a:r>
              <a:rPr lang="lv-LV" sz="2800" dirty="0"/>
              <a:t>metināšana;</a:t>
            </a:r>
          </a:p>
          <a:p>
            <a:pPr marL="457200" indent="-457200" algn="just">
              <a:buFont typeface="Arial" panose="020B0604020202020204" pitchFamily="34" charset="0"/>
              <a:buChar char="•"/>
            </a:pPr>
            <a:r>
              <a:rPr lang="lv-LV" sz="2800" dirty="0"/>
              <a:t>metāla konstrukciju, elementu un metināmo šuvju pretkorozijas apstrāde;</a:t>
            </a:r>
          </a:p>
        </p:txBody>
      </p:sp>
      <p:pic>
        <p:nvPicPr>
          <p:cNvPr id="5" name="Picture 4">
            <a:extLst>
              <a:ext uri="{FF2B5EF4-FFF2-40B4-BE49-F238E27FC236}">
                <a16:creationId xmlns:a16="http://schemas.microsoft.com/office/drawing/2014/main" id="{2E1661EA-EB78-44BF-B3A6-CF4E398ABE6A}"/>
              </a:ext>
            </a:extLst>
          </p:cNvPr>
          <p:cNvPicPr>
            <a:picLocks noChangeAspect="1"/>
          </p:cNvPicPr>
          <p:nvPr/>
        </p:nvPicPr>
        <p:blipFill>
          <a:blip r:embed="rId3"/>
          <a:stretch>
            <a:fillRect/>
          </a:stretch>
        </p:blipFill>
        <p:spPr>
          <a:xfrm>
            <a:off x="9788164" y="1137566"/>
            <a:ext cx="1721536" cy="1400518"/>
          </a:xfrm>
          <a:prstGeom prst="rect">
            <a:avLst/>
          </a:prstGeom>
        </p:spPr>
      </p:pic>
      <p:pic>
        <p:nvPicPr>
          <p:cNvPr id="9" name="Picture 8">
            <a:extLst>
              <a:ext uri="{FF2B5EF4-FFF2-40B4-BE49-F238E27FC236}">
                <a16:creationId xmlns:a16="http://schemas.microsoft.com/office/drawing/2014/main" id="{4D320984-2548-4BB7-A30C-08D8272431C8}"/>
              </a:ext>
            </a:extLst>
          </p:cNvPr>
          <p:cNvPicPr>
            <a:picLocks noChangeAspect="1"/>
          </p:cNvPicPr>
          <p:nvPr/>
        </p:nvPicPr>
        <p:blipFill>
          <a:blip r:embed="rId4"/>
          <a:stretch>
            <a:fillRect/>
          </a:stretch>
        </p:blipFill>
        <p:spPr>
          <a:xfrm>
            <a:off x="7032935" y="2425033"/>
            <a:ext cx="3719120" cy="2246769"/>
          </a:xfrm>
          <a:prstGeom prst="rect">
            <a:avLst/>
          </a:prstGeom>
        </p:spPr>
      </p:pic>
      <p:pic>
        <p:nvPicPr>
          <p:cNvPr id="10" name="Picture 9">
            <a:extLst>
              <a:ext uri="{FF2B5EF4-FFF2-40B4-BE49-F238E27FC236}">
                <a16:creationId xmlns:a16="http://schemas.microsoft.com/office/drawing/2014/main" id="{024B4B63-3CE1-4DDC-9451-3FEEFFFA5699}"/>
              </a:ext>
            </a:extLst>
          </p:cNvPr>
          <p:cNvPicPr>
            <a:picLocks noChangeAspect="1"/>
          </p:cNvPicPr>
          <p:nvPr/>
        </p:nvPicPr>
        <p:blipFill>
          <a:blip r:embed="rId5"/>
          <a:stretch>
            <a:fillRect/>
          </a:stretch>
        </p:blipFill>
        <p:spPr>
          <a:xfrm>
            <a:off x="9936506" y="2541328"/>
            <a:ext cx="2084012" cy="1569660"/>
          </a:xfrm>
          <a:prstGeom prst="rect">
            <a:avLst/>
          </a:prstGeom>
        </p:spPr>
      </p:pic>
      <p:pic>
        <p:nvPicPr>
          <p:cNvPr id="11" name="Picture 10">
            <a:extLst>
              <a:ext uri="{FF2B5EF4-FFF2-40B4-BE49-F238E27FC236}">
                <a16:creationId xmlns:a16="http://schemas.microsoft.com/office/drawing/2014/main" id="{322941AD-236D-46A7-A9D6-AE4F83537309}"/>
              </a:ext>
            </a:extLst>
          </p:cNvPr>
          <p:cNvPicPr>
            <a:picLocks noChangeAspect="1"/>
          </p:cNvPicPr>
          <p:nvPr/>
        </p:nvPicPr>
        <p:blipFill>
          <a:blip r:embed="rId6"/>
          <a:stretch>
            <a:fillRect/>
          </a:stretch>
        </p:blipFill>
        <p:spPr>
          <a:xfrm>
            <a:off x="1221006" y="4095524"/>
            <a:ext cx="3938060" cy="2640520"/>
          </a:xfrm>
          <a:prstGeom prst="rect">
            <a:avLst/>
          </a:prstGeom>
        </p:spPr>
      </p:pic>
    </p:spTree>
    <p:extLst>
      <p:ext uri="{BB962C8B-B14F-4D97-AF65-F5344CB8AC3E}">
        <p14:creationId xmlns:p14="http://schemas.microsoft.com/office/powerpoint/2010/main" val="6303846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3417374" y="4306343"/>
            <a:ext cx="5556944" cy="2246769"/>
          </a:xfrm>
          <a:prstGeom prst="rect">
            <a:avLst/>
          </a:prstGeom>
        </p:spPr>
        <p:txBody>
          <a:bodyPr wrap="square">
            <a:spAutoFit/>
          </a:bodyPr>
          <a:lstStyle/>
          <a:p>
            <a:pPr marL="457200" indent="-457200" algn="just">
              <a:buFont typeface="Arial" panose="020B0604020202020204" pitchFamily="34" charset="0"/>
              <a:buChar char="•"/>
            </a:pPr>
            <a:r>
              <a:rPr lang="lv-LV" sz="2800" dirty="0"/>
              <a:t>bultskrūvju montāžas savienojumi ar kontrolējamu bultskrūvju spriegošanu (savilkšanu) un uzstādīto bultskrūvju sprieguma kontrole;</a:t>
            </a:r>
          </a:p>
        </p:txBody>
      </p:sp>
      <p:sp>
        <p:nvSpPr>
          <p:cNvPr id="6" name="Title 1"/>
          <p:cNvSpPr txBox="1">
            <a:spLocks/>
          </p:cNvSpPr>
          <p:nvPr/>
        </p:nvSpPr>
        <p:spPr>
          <a:xfrm>
            <a:off x="2530448" y="135491"/>
            <a:ext cx="9432166" cy="15696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a:latin typeface="Calibri Light" panose="020F0302020204030204" pitchFamily="34" charset="0"/>
                <a:cs typeface="Times New Roman" panose="02020603050405020304" pitchFamily="18" charset="0"/>
              </a:rPr>
              <a:t>Būvdarbu žurnāls (15)</a:t>
            </a:r>
          </a:p>
          <a:p>
            <a:pPr algn="ctr"/>
            <a:r>
              <a:rPr lang="lv-LV" b="0"/>
              <a:t>4.sadaļa - Speciālie darbi</a:t>
            </a:r>
          </a:p>
          <a:p>
            <a:pPr algn="ctr"/>
            <a:r>
              <a:rPr lang="lv-LV" sz="1800" b="0"/>
              <a:t>(VBN 5.pielikums 9.punkts)</a:t>
            </a:r>
          </a:p>
          <a:p>
            <a:pPr algn="ctr"/>
            <a:endParaRPr lang="lv-LV" altLang="lv-LV" sz="4400" dirty="0">
              <a:latin typeface="Calibri Light" panose="020F03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FC95C579-BDF5-4BE0-8B81-25DA3F033EC7}"/>
              </a:ext>
            </a:extLst>
          </p:cNvPr>
          <p:cNvSpPr/>
          <p:nvPr/>
        </p:nvSpPr>
        <p:spPr>
          <a:xfrm>
            <a:off x="4887544" y="2043825"/>
            <a:ext cx="2827647" cy="954107"/>
          </a:xfrm>
          <a:prstGeom prst="rect">
            <a:avLst/>
          </a:prstGeom>
        </p:spPr>
        <p:txBody>
          <a:bodyPr wrap="square">
            <a:spAutoFit/>
          </a:bodyPr>
          <a:lstStyle/>
          <a:p>
            <a:pPr marL="285750" indent="-285750">
              <a:buFont typeface="Arial" panose="020B0604020202020204" pitchFamily="34" charset="0"/>
              <a:buChar char="•"/>
            </a:pPr>
            <a:r>
              <a:rPr lang="lv-LV" sz="2800" dirty="0"/>
              <a:t>būvkonstrukciju montāža;</a:t>
            </a:r>
            <a:endParaRPr lang="lv-LV" dirty="0"/>
          </a:p>
        </p:txBody>
      </p:sp>
      <p:pic>
        <p:nvPicPr>
          <p:cNvPr id="8" name="Picture 7">
            <a:extLst>
              <a:ext uri="{FF2B5EF4-FFF2-40B4-BE49-F238E27FC236}">
                <a16:creationId xmlns:a16="http://schemas.microsoft.com/office/drawing/2014/main" id="{8BC5ADD4-863F-4962-8119-E487D8E6C834}"/>
              </a:ext>
            </a:extLst>
          </p:cNvPr>
          <p:cNvPicPr>
            <a:picLocks noChangeAspect="1"/>
          </p:cNvPicPr>
          <p:nvPr/>
        </p:nvPicPr>
        <p:blipFill>
          <a:blip r:embed="rId3"/>
          <a:stretch>
            <a:fillRect/>
          </a:stretch>
        </p:blipFill>
        <p:spPr>
          <a:xfrm>
            <a:off x="950133" y="4138467"/>
            <a:ext cx="2328075" cy="2582519"/>
          </a:xfrm>
          <a:prstGeom prst="rect">
            <a:avLst/>
          </a:prstGeom>
        </p:spPr>
      </p:pic>
      <p:pic>
        <p:nvPicPr>
          <p:cNvPr id="10" name="Picture 9">
            <a:extLst>
              <a:ext uri="{FF2B5EF4-FFF2-40B4-BE49-F238E27FC236}">
                <a16:creationId xmlns:a16="http://schemas.microsoft.com/office/drawing/2014/main" id="{8C22411A-A61B-4C32-AC18-72F9F8EBAB49}"/>
              </a:ext>
            </a:extLst>
          </p:cNvPr>
          <p:cNvPicPr>
            <a:picLocks noChangeAspect="1"/>
          </p:cNvPicPr>
          <p:nvPr/>
        </p:nvPicPr>
        <p:blipFill>
          <a:blip r:embed="rId4"/>
          <a:stretch>
            <a:fillRect/>
          </a:stretch>
        </p:blipFill>
        <p:spPr>
          <a:xfrm>
            <a:off x="9113484" y="3953138"/>
            <a:ext cx="2643581" cy="2352204"/>
          </a:xfrm>
          <a:prstGeom prst="rect">
            <a:avLst/>
          </a:prstGeom>
        </p:spPr>
      </p:pic>
      <p:pic>
        <p:nvPicPr>
          <p:cNvPr id="13" name="Picture 12">
            <a:extLst>
              <a:ext uri="{FF2B5EF4-FFF2-40B4-BE49-F238E27FC236}">
                <a16:creationId xmlns:a16="http://schemas.microsoft.com/office/drawing/2014/main" id="{7CEDF258-FE5B-47C6-8150-F76BF14F8DAB}"/>
              </a:ext>
            </a:extLst>
          </p:cNvPr>
          <p:cNvPicPr>
            <a:picLocks noChangeAspect="1"/>
          </p:cNvPicPr>
          <p:nvPr/>
        </p:nvPicPr>
        <p:blipFill>
          <a:blip r:embed="rId5"/>
          <a:stretch>
            <a:fillRect/>
          </a:stretch>
        </p:blipFill>
        <p:spPr>
          <a:xfrm>
            <a:off x="7901879" y="1428272"/>
            <a:ext cx="4060735" cy="1935785"/>
          </a:xfrm>
          <a:prstGeom prst="rect">
            <a:avLst/>
          </a:prstGeom>
        </p:spPr>
      </p:pic>
      <p:pic>
        <p:nvPicPr>
          <p:cNvPr id="14" name="Picture 13">
            <a:extLst>
              <a:ext uri="{FF2B5EF4-FFF2-40B4-BE49-F238E27FC236}">
                <a16:creationId xmlns:a16="http://schemas.microsoft.com/office/drawing/2014/main" id="{1C08E95E-532F-48DC-8ABB-3BB9F413067B}"/>
              </a:ext>
            </a:extLst>
          </p:cNvPr>
          <p:cNvPicPr>
            <a:picLocks noChangeAspect="1"/>
          </p:cNvPicPr>
          <p:nvPr/>
        </p:nvPicPr>
        <p:blipFill>
          <a:blip r:embed="rId6"/>
          <a:stretch>
            <a:fillRect/>
          </a:stretch>
        </p:blipFill>
        <p:spPr>
          <a:xfrm>
            <a:off x="492775" y="1428272"/>
            <a:ext cx="4464301" cy="2802357"/>
          </a:xfrm>
          <a:prstGeom prst="rect">
            <a:avLst/>
          </a:prstGeom>
        </p:spPr>
      </p:pic>
    </p:spTree>
    <p:extLst>
      <p:ext uri="{BB962C8B-B14F-4D97-AF65-F5344CB8AC3E}">
        <p14:creationId xmlns:p14="http://schemas.microsoft.com/office/powerpoint/2010/main" val="15267305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530448" y="135491"/>
            <a:ext cx="9432166" cy="15696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(16)</a:t>
            </a:r>
          </a:p>
          <a:p>
            <a:pPr algn="ctr"/>
            <a:r>
              <a:rPr lang="lv-LV" b="0" dirty="0"/>
              <a:t>4.sadaļa - Speciālie darbi</a:t>
            </a:r>
          </a:p>
          <a:p>
            <a:pPr algn="ctr"/>
            <a:r>
              <a:rPr lang="lv-LV" sz="1800" b="0" dirty="0"/>
              <a:t>(VBN 5.pielikums 9.punkts)</a:t>
            </a:r>
          </a:p>
          <a:p>
            <a:pPr algn="ctr"/>
            <a:endParaRPr lang="lv-LV" altLang="lv-LV" sz="4400" dirty="0">
              <a:latin typeface="Calibri Light" panose="020F03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B0EE7C0E-D8B1-4DB3-A7E7-F540119F01CB}"/>
              </a:ext>
            </a:extLst>
          </p:cNvPr>
          <p:cNvSpPr/>
          <p:nvPr/>
        </p:nvSpPr>
        <p:spPr>
          <a:xfrm>
            <a:off x="7748833" y="1828381"/>
            <a:ext cx="3940404" cy="954107"/>
          </a:xfrm>
          <a:prstGeom prst="rect">
            <a:avLst/>
          </a:prstGeom>
        </p:spPr>
        <p:txBody>
          <a:bodyPr wrap="square">
            <a:spAutoFit/>
          </a:bodyPr>
          <a:lstStyle/>
          <a:p>
            <a:pPr marL="457200" indent="-457200" algn="just">
              <a:buFont typeface="Arial" panose="020B0604020202020204" pitchFamily="34" charset="0"/>
              <a:buChar char="•"/>
            </a:pPr>
            <a:r>
              <a:rPr lang="lv-LV" sz="2800" dirty="0"/>
              <a:t>pāļu dzīšana, iedzīto pāļu kopējais saraksts</a:t>
            </a:r>
          </a:p>
        </p:txBody>
      </p:sp>
      <p:sp>
        <p:nvSpPr>
          <p:cNvPr id="4" name="Rectangle 3">
            <a:extLst>
              <a:ext uri="{FF2B5EF4-FFF2-40B4-BE49-F238E27FC236}">
                <a16:creationId xmlns:a16="http://schemas.microsoft.com/office/drawing/2014/main" id="{97B27DA9-CF32-470B-8F8E-16732F6BC194}"/>
              </a:ext>
            </a:extLst>
          </p:cNvPr>
          <p:cNvSpPr/>
          <p:nvPr/>
        </p:nvSpPr>
        <p:spPr>
          <a:xfrm>
            <a:off x="744718" y="4173247"/>
            <a:ext cx="11095348" cy="2523768"/>
          </a:xfrm>
          <a:prstGeom prst="rect">
            <a:avLst/>
          </a:prstGeom>
        </p:spPr>
        <p:txBody>
          <a:bodyPr wrap="square">
            <a:spAutoFit/>
          </a:bodyPr>
          <a:lstStyle/>
          <a:p>
            <a:pPr algn="just"/>
            <a:r>
              <a:rPr lang="lv-LV" sz="2800" b="1" dirty="0"/>
              <a:t>Uzskaita galvenos speciālos darbus</a:t>
            </a:r>
            <a:r>
              <a:rPr lang="lv-LV" sz="2800" dirty="0"/>
              <a:t>. </a:t>
            </a:r>
            <a:r>
              <a:rPr lang="lv-LV" sz="2800" b="1" dirty="0"/>
              <a:t>Ja</a:t>
            </a:r>
            <a:r>
              <a:rPr lang="lv-LV" sz="2800" dirty="0"/>
              <a:t> objektā </a:t>
            </a:r>
            <a:r>
              <a:rPr lang="lv-LV" sz="2800" b="1" dirty="0"/>
              <a:t>nepieciešams veikt speciālu darbu</a:t>
            </a:r>
            <a:r>
              <a:rPr lang="lv-LV" sz="2800" dirty="0"/>
              <a:t>, kas </a:t>
            </a:r>
            <a:r>
              <a:rPr lang="lv-LV" sz="2800" b="1" dirty="0"/>
              <a:t>nav iekļauts žurnālā</a:t>
            </a:r>
            <a:r>
              <a:rPr lang="lv-LV" sz="2800" dirty="0"/>
              <a:t>, tā uzskaiti nosaka galvenais būvdarbu veicējs pēc </a:t>
            </a:r>
            <a:r>
              <a:rPr lang="lv-LV" sz="2800" b="1" dirty="0"/>
              <a:t>saskaņošanas</a:t>
            </a:r>
            <a:r>
              <a:rPr lang="lv-LV" sz="2800" dirty="0"/>
              <a:t> ar attiecīgo </a:t>
            </a:r>
            <a:r>
              <a:rPr lang="lv-LV" sz="2800" b="1" dirty="0"/>
              <a:t>atsevišķu būvdarbu veicēju</a:t>
            </a:r>
            <a:r>
              <a:rPr lang="lv-LV" sz="2800" dirty="0"/>
              <a:t>, </a:t>
            </a:r>
            <a:r>
              <a:rPr lang="lv-LV" sz="2800" b="1" dirty="0"/>
              <a:t>būvprojekta izstrādātāju un būvniecības ierosinātāju </a:t>
            </a:r>
            <a:r>
              <a:rPr lang="lv-LV" sz="2800" dirty="0"/>
              <a:t>vai </a:t>
            </a:r>
            <a:r>
              <a:rPr lang="lv-LV" sz="2800" b="1" dirty="0"/>
              <a:t>noformē</a:t>
            </a:r>
            <a:r>
              <a:rPr lang="lv-LV" sz="2800" dirty="0"/>
              <a:t> kā segto darbu pieņemšanas </a:t>
            </a:r>
            <a:r>
              <a:rPr lang="lv-LV" sz="2800" b="1" dirty="0"/>
              <a:t>aktu</a:t>
            </a:r>
            <a:r>
              <a:rPr lang="lv-LV" sz="2800" dirty="0"/>
              <a:t> un </a:t>
            </a:r>
            <a:r>
              <a:rPr lang="lv-LV" sz="2800" b="1" dirty="0"/>
              <a:t>reģistrē būvdarbu žurnālā </a:t>
            </a:r>
            <a:r>
              <a:rPr lang="lv-LV" dirty="0"/>
              <a:t>(VBN 5.pielikums 9.punkts)</a:t>
            </a:r>
          </a:p>
        </p:txBody>
      </p:sp>
      <p:pic>
        <p:nvPicPr>
          <p:cNvPr id="11" name="Picture 10">
            <a:extLst>
              <a:ext uri="{FF2B5EF4-FFF2-40B4-BE49-F238E27FC236}">
                <a16:creationId xmlns:a16="http://schemas.microsoft.com/office/drawing/2014/main" id="{A3F3E718-0928-4FF4-803D-571C53AE9B32}"/>
              </a:ext>
            </a:extLst>
          </p:cNvPr>
          <p:cNvPicPr>
            <a:picLocks noChangeAspect="1"/>
          </p:cNvPicPr>
          <p:nvPr/>
        </p:nvPicPr>
        <p:blipFill>
          <a:blip r:embed="rId3"/>
          <a:stretch>
            <a:fillRect/>
          </a:stretch>
        </p:blipFill>
        <p:spPr>
          <a:xfrm>
            <a:off x="3423551" y="1386553"/>
            <a:ext cx="4325282" cy="2596400"/>
          </a:xfrm>
          <a:prstGeom prst="rect">
            <a:avLst/>
          </a:prstGeom>
        </p:spPr>
      </p:pic>
    </p:spTree>
    <p:extLst>
      <p:ext uri="{BB962C8B-B14F-4D97-AF65-F5344CB8AC3E}">
        <p14:creationId xmlns:p14="http://schemas.microsoft.com/office/powerpoint/2010/main" val="21145575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530448" y="135491"/>
            <a:ext cx="9432166" cy="15696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(17)</a:t>
            </a:r>
          </a:p>
          <a:p>
            <a:pPr algn="ctr"/>
            <a:r>
              <a:rPr lang="lv-LV" b="0" dirty="0"/>
              <a:t>6.sadaļa -  Kontrolējošo iestāžu un amatpersonu pārbaudes piezīmes</a:t>
            </a:r>
          </a:p>
          <a:p>
            <a:pPr algn="ctr"/>
            <a:r>
              <a:rPr lang="lv-LV" sz="1800" b="0" dirty="0"/>
              <a:t>(VBN 5.pielikums 11.punkts)</a:t>
            </a:r>
          </a:p>
          <a:p>
            <a:pPr algn="ctr"/>
            <a:endParaRPr lang="lv-LV" altLang="lv-LV" sz="4400" dirty="0">
              <a:latin typeface="Calibri Light" panose="020F03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7B27DA9-CF32-470B-8F8E-16732F6BC194}"/>
              </a:ext>
            </a:extLst>
          </p:cNvPr>
          <p:cNvSpPr/>
          <p:nvPr/>
        </p:nvSpPr>
        <p:spPr>
          <a:xfrm>
            <a:off x="1932494" y="4173247"/>
            <a:ext cx="9907571" cy="2062103"/>
          </a:xfrm>
          <a:prstGeom prst="rect">
            <a:avLst/>
          </a:prstGeom>
        </p:spPr>
        <p:txBody>
          <a:bodyPr wrap="square">
            <a:spAutoFit/>
          </a:bodyPr>
          <a:lstStyle/>
          <a:p>
            <a:pPr algn="just"/>
            <a:r>
              <a:rPr lang="lv-LV" sz="3200" dirty="0"/>
              <a:t>Visu kontrolējošo organizāciju un inspekciju piezīmes tiek fiksētas. </a:t>
            </a:r>
            <a:r>
              <a:rPr lang="lv-LV" sz="3200" b="1" dirty="0"/>
              <a:t>Atbildīgais būvdarbu vadītājs vienas dienas laikā ieraksta atzīmes </a:t>
            </a:r>
            <a:r>
              <a:rPr lang="lv-LV" sz="3200" dirty="0"/>
              <a:t>par šajās piezīmēs konstatēto trūkumu novēršanu </a:t>
            </a:r>
            <a:r>
              <a:rPr lang="lv-LV" dirty="0"/>
              <a:t>(VBN 5.pielikums 11.punkts)</a:t>
            </a:r>
          </a:p>
        </p:txBody>
      </p:sp>
      <p:pic>
        <p:nvPicPr>
          <p:cNvPr id="3" name="Picture 2">
            <a:extLst>
              <a:ext uri="{FF2B5EF4-FFF2-40B4-BE49-F238E27FC236}">
                <a16:creationId xmlns:a16="http://schemas.microsoft.com/office/drawing/2014/main" id="{977BBF5F-7D03-4B41-A778-682908CCF763}"/>
              </a:ext>
            </a:extLst>
          </p:cNvPr>
          <p:cNvPicPr>
            <a:picLocks noChangeAspect="1"/>
          </p:cNvPicPr>
          <p:nvPr/>
        </p:nvPicPr>
        <p:blipFill>
          <a:blip r:embed="rId3"/>
          <a:stretch>
            <a:fillRect/>
          </a:stretch>
        </p:blipFill>
        <p:spPr>
          <a:xfrm>
            <a:off x="4088993" y="1705151"/>
            <a:ext cx="6315075" cy="2124075"/>
          </a:xfrm>
          <a:prstGeom prst="rect">
            <a:avLst/>
          </a:prstGeom>
        </p:spPr>
      </p:pic>
    </p:spTree>
    <p:extLst>
      <p:ext uri="{BB962C8B-B14F-4D97-AF65-F5344CB8AC3E}">
        <p14:creationId xmlns:p14="http://schemas.microsoft.com/office/powerpoint/2010/main" val="12972114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084932" y="1428272"/>
            <a:ext cx="9811504" cy="2831544"/>
          </a:xfrm>
          <a:prstGeom prst="rect">
            <a:avLst/>
          </a:prstGeom>
        </p:spPr>
        <p:txBody>
          <a:bodyPr wrap="square">
            <a:spAutoFit/>
          </a:bodyPr>
          <a:lstStyle/>
          <a:p>
            <a:pPr marL="342900" indent="-342900" algn="just">
              <a:buFont typeface="Arial" panose="020B0604020202020204" pitchFamily="34" charset="0"/>
              <a:buChar char="•"/>
            </a:pPr>
            <a:r>
              <a:rPr lang="lv-LV" sz="3200" b="1" dirty="0"/>
              <a:t>Pirms</a:t>
            </a:r>
            <a:r>
              <a:rPr lang="lv-LV" sz="3200" dirty="0"/>
              <a:t> objekta nodošanas ekspluatācijā </a:t>
            </a:r>
            <a:r>
              <a:rPr lang="lv-LV" sz="3200" b="1" dirty="0"/>
              <a:t>būvdarbu žurnālu </a:t>
            </a:r>
            <a:r>
              <a:rPr lang="lv-LV" sz="3200" dirty="0"/>
              <a:t>kopā ar būvdarbu izpildes dokumentāciju </a:t>
            </a:r>
            <a:r>
              <a:rPr lang="lv-LV" sz="3200" b="1" dirty="0"/>
              <a:t>nodod</a:t>
            </a:r>
            <a:r>
              <a:rPr lang="lv-LV" sz="3200" dirty="0"/>
              <a:t> būvniecības ierosinātājam </a:t>
            </a:r>
            <a:r>
              <a:rPr lang="lv-LV" sz="3200" b="1" dirty="0"/>
              <a:t>glabāšanai</a:t>
            </a:r>
            <a:r>
              <a:rPr lang="lv-LV" sz="3200" dirty="0"/>
              <a:t>, </a:t>
            </a:r>
            <a:r>
              <a:rPr lang="lv-LV" sz="3200" b="1" dirty="0"/>
              <a:t>izņemot</a:t>
            </a:r>
            <a:r>
              <a:rPr lang="lv-LV" sz="3200" dirty="0"/>
              <a:t> gadījumu, </a:t>
            </a:r>
            <a:r>
              <a:rPr lang="lv-LV" sz="3200" b="1" dirty="0"/>
              <a:t>ja</a:t>
            </a:r>
            <a:r>
              <a:rPr lang="lv-LV" sz="3200" dirty="0"/>
              <a:t> nepieciešamā </a:t>
            </a:r>
            <a:r>
              <a:rPr lang="lv-LV" sz="3200" b="1" dirty="0"/>
              <a:t>informācija un dati ir </a:t>
            </a:r>
            <a:r>
              <a:rPr lang="lv-LV" sz="3200" dirty="0"/>
              <a:t>pieejami </a:t>
            </a:r>
            <a:r>
              <a:rPr lang="lv-LV" sz="3200" b="1" dirty="0"/>
              <a:t>būvniecības informācijas sistēmā</a:t>
            </a:r>
            <a:r>
              <a:rPr lang="lv-LV" sz="2400" dirty="0"/>
              <a:t>. </a:t>
            </a:r>
            <a:r>
              <a:rPr lang="lv-LV" dirty="0"/>
              <a:t>(VBN 101.</a:t>
            </a:r>
            <a:r>
              <a:rPr lang="lv-LV" baseline="30000" dirty="0"/>
              <a:t>1</a:t>
            </a:r>
            <a:r>
              <a:rPr lang="lv-LV" dirty="0"/>
              <a:t>punkts).</a:t>
            </a:r>
          </a:p>
          <a:p>
            <a:pPr algn="just"/>
            <a:endParaRPr lang="lv-LV" b="1" dirty="0">
              <a:latin typeface="Times New Roman" panose="02020603050405020304" pitchFamily="18" charset="0"/>
            </a:endParaRPr>
          </a:p>
        </p:txBody>
      </p:sp>
      <p:sp>
        <p:nvSpPr>
          <p:cNvPr id="6" name="Title 1"/>
          <p:cNvSpPr txBox="1">
            <a:spLocks/>
          </p:cNvSpPr>
          <p:nvPr/>
        </p:nvSpPr>
        <p:spPr>
          <a:xfrm>
            <a:off x="2634142" y="550271"/>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(18)</a:t>
            </a:r>
          </a:p>
        </p:txBody>
      </p:sp>
      <p:pic>
        <p:nvPicPr>
          <p:cNvPr id="5" name="Picture 4">
            <a:extLst>
              <a:ext uri="{FF2B5EF4-FFF2-40B4-BE49-F238E27FC236}">
                <a16:creationId xmlns:a16="http://schemas.microsoft.com/office/drawing/2014/main" id="{47A23F92-99CC-4ECB-AEE5-0CFABAD8ADE9}"/>
              </a:ext>
            </a:extLst>
          </p:cNvPr>
          <p:cNvPicPr>
            <a:picLocks noChangeAspect="1"/>
          </p:cNvPicPr>
          <p:nvPr/>
        </p:nvPicPr>
        <p:blipFill>
          <a:blip r:embed="rId3"/>
          <a:stretch>
            <a:fillRect/>
          </a:stretch>
        </p:blipFill>
        <p:spPr>
          <a:xfrm>
            <a:off x="3653895" y="5389516"/>
            <a:ext cx="6057900" cy="962025"/>
          </a:xfrm>
          <a:prstGeom prst="rect">
            <a:avLst/>
          </a:prstGeom>
        </p:spPr>
      </p:pic>
      <p:sp>
        <p:nvSpPr>
          <p:cNvPr id="7" name="Rectangle 6">
            <a:extLst>
              <a:ext uri="{FF2B5EF4-FFF2-40B4-BE49-F238E27FC236}">
                <a16:creationId xmlns:a16="http://schemas.microsoft.com/office/drawing/2014/main" id="{9B88E121-8324-45B9-B936-E67676D61AFD}"/>
              </a:ext>
            </a:extLst>
          </p:cNvPr>
          <p:cNvSpPr/>
          <p:nvPr/>
        </p:nvSpPr>
        <p:spPr>
          <a:xfrm>
            <a:off x="2477077" y="4865745"/>
            <a:ext cx="7600157" cy="584775"/>
          </a:xfrm>
          <a:prstGeom prst="rect">
            <a:avLst/>
          </a:prstGeom>
        </p:spPr>
        <p:txBody>
          <a:bodyPr wrap="none">
            <a:spAutoFit/>
          </a:bodyPr>
          <a:lstStyle/>
          <a:p>
            <a:r>
              <a:rPr lang="lv-LV" sz="3200" dirty="0"/>
              <a:t>Noslēdzamas </a:t>
            </a:r>
            <a:r>
              <a:rPr lang="lv-LV" sz="3200" b="1" dirty="0"/>
              <a:t>visas</a:t>
            </a:r>
            <a:r>
              <a:rPr lang="lv-LV" sz="3200" dirty="0"/>
              <a:t> būvdarbu žurnāla sadaļas</a:t>
            </a:r>
          </a:p>
        </p:txBody>
      </p:sp>
    </p:spTree>
    <p:extLst>
      <p:ext uri="{BB962C8B-B14F-4D97-AF65-F5344CB8AC3E}">
        <p14:creationId xmlns:p14="http://schemas.microsoft.com/office/powerpoint/2010/main" val="8387687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4071594" y="262057"/>
            <a:ext cx="66478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spcAft>
                <a:spcPts val="600"/>
              </a:spcAft>
            </a:pPr>
            <a:r>
              <a:rPr lang="en-US" altLang="lv-LV" sz="4400" dirty="0" err="1">
                <a:latin typeface="+mj-lt"/>
                <a:ea typeface="+mj-ea"/>
                <a:cs typeface="+mj-cs"/>
              </a:rPr>
              <a:t>Autoruzraudzības</a:t>
            </a:r>
            <a:r>
              <a:rPr lang="en-US" altLang="lv-LV" sz="4400" dirty="0">
                <a:latin typeface="+mj-lt"/>
                <a:ea typeface="+mj-ea"/>
                <a:cs typeface="+mj-cs"/>
              </a:rPr>
              <a:t> </a:t>
            </a:r>
            <a:r>
              <a:rPr lang="en-US" altLang="lv-LV" sz="4400" dirty="0" err="1">
                <a:latin typeface="+mj-lt"/>
                <a:ea typeface="+mj-ea"/>
                <a:cs typeface="+mj-cs"/>
              </a:rPr>
              <a:t>žurnāls</a:t>
            </a:r>
            <a:r>
              <a:rPr lang="en-US" altLang="lv-LV" sz="4400" dirty="0">
                <a:latin typeface="+mj-lt"/>
                <a:ea typeface="+mj-ea"/>
                <a:cs typeface="+mj-cs"/>
              </a:rPr>
              <a:t> (1)</a:t>
            </a:r>
          </a:p>
        </p:txBody>
      </p:sp>
      <p:pic>
        <p:nvPicPr>
          <p:cNvPr id="5" name="Picture 4">
            <a:extLst>
              <a:ext uri="{FF2B5EF4-FFF2-40B4-BE49-F238E27FC236}">
                <a16:creationId xmlns:a16="http://schemas.microsoft.com/office/drawing/2014/main" id="{C89A6D1B-7BC1-4AB4-BAD6-C60C290FA86B}"/>
              </a:ext>
            </a:extLst>
          </p:cNvPr>
          <p:cNvPicPr>
            <a:picLocks noChangeAspect="1"/>
          </p:cNvPicPr>
          <p:nvPr/>
        </p:nvPicPr>
        <p:blipFill rotWithShape="1">
          <a:blip r:embed="rId3"/>
          <a:srcRect l="11702" r="19106" b="1"/>
          <a:stretch/>
        </p:blipFill>
        <p:spPr>
          <a:xfrm>
            <a:off x="441637" y="1514673"/>
            <a:ext cx="4403104" cy="3707686"/>
          </a:xfrm>
          <a:prstGeom prst="rect">
            <a:avLst/>
          </a:prstGeom>
        </p:spPr>
      </p:pic>
      <p:sp>
        <p:nvSpPr>
          <p:cNvPr id="3" name="Rectangle 2"/>
          <p:cNvSpPr/>
          <p:nvPr/>
        </p:nvSpPr>
        <p:spPr>
          <a:xfrm>
            <a:off x="4868796" y="1408873"/>
            <a:ext cx="6936104" cy="5449127"/>
          </a:xfrm>
          <a:prstGeom prst="rect">
            <a:avLst/>
          </a:prstGeom>
        </p:spPr>
        <p:txBody>
          <a:bodyPr vert="horz" lIns="91440" tIns="45720" rIns="91440" bIns="45720" rtlCol="0">
            <a:normAutofit lnSpcReduction="10000"/>
          </a:bodyPr>
          <a:lstStyle/>
          <a:p>
            <a:pPr marL="114300" algn="just">
              <a:lnSpc>
                <a:spcPct val="90000"/>
              </a:lnSpc>
              <a:spcAft>
                <a:spcPts val="600"/>
              </a:spcAft>
            </a:pPr>
            <a:r>
              <a:rPr lang="lv-LV" sz="3000" b="1" dirty="0"/>
              <a:t>Ja</a:t>
            </a:r>
            <a:r>
              <a:rPr lang="lv-LV" sz="3000" dirty="0"/>
              <a:t>, izpildot būvdarbu uzsākšanas nosacījumus, </a:t>
            </a:r>
            <a:r>
              <a:rPr lang="lv-LV" sz="3000" b="1" dirty="0"/>
              <a:t>tika reģistrēts autoruzraudzības žurnāls</a:t>
            </a:r>
            <a:r>
              <a:rPr lang="lv-LV" sz="3000" dirty="0"/>
              <a:t>, </a:t>
            </a:r>
            <a:r>
              <a:rPr lang="lv-LV" sz="3000" dirty="0" err="1"/>
              <a:t>autoruzraugs</a:t>
            </a:r>
            <a:r>
              <a:rPr lang="lv-LV" sz="3000" dirty="0"/>
              <a:t> līdz attiecīgā būvniecības procesa pabeigšanai </a:t>
            </a:r>
            <a:r>
              <a:rPr lang="lv-LV" sz="3000" b="1" dirty="0"/>
              <a:t>turpina tajā veikt ierakstus </a:t>
            </a:r>
            <a:r>
              <a:rPr lang="lv-LV" dirty="0"/>
              <a:t>(VBN 175.punkts)</a:t>
            </a:r>
          </a:p>
          <a:p>
            <a:pPr marL="114300" algn="just">
              <a:lnSpc>
                <a:spcPct val="90000"/>
              </a:lnSpc>
              <a:spcAft>
                <a:spcPts val="600"/>
              </a:spcAft>
            </a:pPr>
            <a:endParaRPr lang="lv-LV" dirty="0"/>
          </a:p>
          <a:p>
            <a:pPr marL="114300" algn="just">
              <a:lnSpc>
                <a:spcPct val="90000"/>
              </a:lnSpc>
              <a:spcAft>
                <a:spcPts val="600"/>
              </a:spcAft>
            </a:pPr>
            <a:r>
              <a:rPr lang="lv-LV" sz="3000" b="1" dirty="0"/>
              <a:t>Līdz brīdim</a:t>
            </a:r>
            <a:r>
              <a:rPr lang="lv-LV" sz="3000" dirty="0"/>
              <a:t>, </a:t>
            </a:r>
            <a:r>
              <a:rPr lang="lv-LV" sz="3000" b="1" dirty="0"/>
              <a:t>kad būvdarbu žurnālā ieraksti tiek veikti būvniecības informācijas sistēmā</a:t>
            </a:r>
            <a:r>
              <a:rPr lang="lv-LV" sz="3000" dirty="0"/>
              <a:t> un šajos noteikumos noteiktajos gadījumos autoruzraudzība ir obligāta, būvvaldē vai institūcijā, kura pilda būvvaldes funkcijas, </a:t>
            </a:r>
            <a:r>
              <a:rPr lang="lv-LV" sz="3000" b="1" dirty="0"/>
              <a:t>reģistrē autoruzraudzības žurnālu</a:t>
            </a:r>
            <a:r>
              <a:rPr lang="lv-LV" sz="3000" dirty="0"/>
              <a:t> </a:t>
            </a:r>
            <a:r>
              <a:rPr lang="lv-LV" dirty="0"/>
              <a:t>(VBN 176.punkts)</a:t>
            </a:r>
          </a:p>
          <a:p>
            <a:pPr marL="114300" algn="just">
              <a:lnSpc>
                <a:spcPct val="90000"/>
              </a:lnSpc>
              <a:spcAft>
                <a:spcPts val="600"/>
              </a:spcAft>
            </a:pPr>
            <a:endParaRPr lang="en-US" dirty="0"/>
          </a:p>
          <a:p>
            <a:pPr indent="-228600">
              <a:lnSpc>
                <a:spcPct val="90000"/>
              </a:lnSpc>
              <a:spcAft>
                <a:spcPts val="600"/>
              </a:spcAft>
              <a:buFont typeface="Arial" panose="020B0604020202020204" pitchFamily="34" charset="0"/>
              <a:buChar char="•"/>
            </a:pPr>
            <a:endParaRPr lang="en-US" sz="1900" b="1" dirty="0"/>
          </a:p>
        </p:txBody>
      </p:sp>
      <p:sp>
        <p:nvSpPr>
          <p:cNvPr id="2" name="Taisnstūris 1"/>
          <p:cNvSpPr/>
          <p:nvPr/>
        </p:nvSpPr>
        <p:spPr>
          <a:xfrm>
            <a:off x="2012273" y="1428272"/>
            <a:ext cx="827398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0748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6023728" y="4017462"/>
            <a:ext cx="5780201" cy="2677656"/>
          </a:xfrm>
          <a:prstGeom prst="rect">
            <a:avLst/>
          </a:prstGeom>
        </p:spPr>
        <p:txBody>
          <a:bodyPr wrap="square">
            <a:spAutoFit/>
          </a:bodyPr>
          <a:lstStyle/>
          <a:p>
            <a:pPr algn="just"/>
            <a:r>
              <a:rPr lang="lv-LV" sz="2800" dirty="0"/>
              <a:t>Autoruzraudzību </a:t>
            </a:r>
            <a:r>
              <a:rPr lang="lv-LV" sz="2800" b="1" dirty="0"/>
              <a:t>veic laikposmā</a:t>
            </a:r>
            <a:r>
              <a:rPr lang="lv-LV" sz="2800" dirty="0"/>
              <a:t> pēc projektēšanas darbu pabeigšanas līdz būves nodošanai ekspluatācijā </a:t>
            </a:r>
            <a:r>
              <a:rPr lang="lv-LV" sz="2800" b="1" dirty="0"/>
              <a:t>saskaņā ar </a:t>
            </a:r>
            <a:r>
              <a:rPr lang="lv-LV" sz="2800" dirty="0"/>
              <a:t>būvniecības ierosinātāja un būvprojekta izstrādātāja </a:t>
            </a:r>
            <a:r>
              <a:rPr lang="lv-LV" sz="2800" b="1" dirty="0"/>
              <a:t>noslēgto līgumu</a:t>
            </a:r>
            <a:r>
              <a:rPr lang="lv-LV" sz="2800" dirty="0"/>
              <a:t> </a:t>
            </a:r>
            <a:r>
              <a:rPr lang="lv-LV" dirty="0"/>
              <a:t>(VBN 106.punkts)</a:t>
            </a:r>
          </a:p>
        </p:txBody>
      </p:sp>
      <p:sp>
        <p:nvSpPr>
          <p:cNvPr id="6" name="Title 1"/>
          <p:cNvSpPr txBox="1">
            <a:spLocks/>
          </p:cNvSpPr>
          <p:nvPr/>
        </p:nvSpPr>
        <p:spPr>
          <a:xfrm>
            <a:off x="2649623" y="162882"/>
            <a:ext cx="8774885" cy="15613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Autoruzraudzības žurnāls (2) </a:t>
            </a:r>
          </a:p>
          <a:p>
            <a:pPr algn="ctr"/>
            <a:r>
              <a:rPr lang="lv-LV" altLang="lv-LV" dirty="0">
                <a:latin typeface="Calibri Light" panose="020F0302020204030204" pitchFamily="34" charset="0"/>
                <a:cs typeface="Times New Roman" panose="02020603050405020304" pitchFamily="18" charset="0"/>
              </a:rPr>
              <a:t>sadaļa -  Autoruzraugu saraksts</a:t>
            </a:r>
          </a:p>
          <a:p>
            <a:pPr algn="ctr"/>
            <a:r>
              <a:rPr lang="lv-LV" altLang="lv-LV" dirty="0">
                <a:latin typeface="Calibri Light" panose="020F0302020204030204" pitchFamily="34" charset="0"/>
                <a:cs typeface="Times New Roman" panose="02020603050405020304" pitchFamily="18" charset="0"/>
              </a:rPr>
              <a:t>(VBN 6.pielikums 2.punkts)</a:t>
            </a:r>
          </a:p>
        </p:txBody>
      </p:sp>
      <p:pic>
        <p:nvPicPr>
          <p:cNvPr id="5" name="Picture 4">
            <a:extLst>
              <a:ext uri="{FF2B5EF4-FFF2-40B4-BE49-F238E27FC236}">
                <a16:creationId xmlns:a16="http://schemas.microsoft.com/office/drawing/2014/main" id="{7DCB0B1F-6A98-4011-BE44-2A1A9B384F12}"/>
              </a:ext>
            </a:extLst>
          </p:cNvPr>
          <p:cNvPicPr>
            <a:picLocks noChangeAspect="1"/>
          </p:cNvPicPr>
          <p:nvPr/>
        </p:nvPicPr>
        <p:blipFill>
          <a:blip r:embed="rId3"/>
          <a:stretch>
            <a:fillRect/>
          </a:stretch>
        </p:blipFill>
        <p:spPr>
          <a:xfrm>
            <a:off x="5920032" y="1724214"/>
            <a:ext cx="5997019" cy="2055933"/>
          </a:xfrm>
          <a:prstGeom prst="rect">
            <a:avLst/>
          </a:prstGeom>
        </p:spPr>
      </p:pic>
      <p:sp>
        <p:nvSpPr>
          <p:cNvPr id="7" name="Rectangle 6">
            <a:extLst>
              <a:ext uri="{FF2B5EF4-FFF2-40B4-BE49-F238E27FC236}">
                <a16:creationId xmlns:a16="http://schemas.microsoft.com/office/drawing/2014/main" id="{93A90BED-25CE-49B8-97FB-C6E01E041A15}"/>
              </a:ext>
            </a:extLst>
          </p:cNvPr>
          <p:cNvSpPr/>
          <p:nvPr/>
        </p:nvSpPr>
        <p:spPr>
          <a:xfrm>
            <a:off x="388071" y="1646209"/>
            <a:ext cx="5265174" cy="4832092"/>
          </a:xfrm>
          <a:prstGeom prst="rect">
            <a:avLst/>
          </a:prstGeom>
        </p:spPr>
        <p:txBody>
          <a:bodyPr wrap="square">
            <a:spAutoFit/>
          </a:bodyPr>
          <a:lstStyle/>
          <a:p>
            <a:pPr algn="just"/>
            <a:r>
              <a:rPr lang="lv-LV" dirty="0"/>
              <a:t> </a:t>
            </a:r>
            <a:r>
              <a:rPr lang="lv-LV" sz="2800" dirty="0"/>
              <a:t>Autoruzraugu saraksts:</a:t>
            </a:r>
          </a:p>
          <a:p>
            <a:pPr algn="just"/>
            <a:r>
              <a:rPr lang="lv-LV" sz="2800" dirty="0"/>
              <a:t>1) būvprojekta, būvprojekta daļu un sadaļu izstrādātājs;</a:t>
            </a:r>
          </a:p>
          <a:p>
            <a:pPr algn="just"/>
            <a:r>
              <a:rPr lang="lv-LV" sz="2800" dirty="0"/>
              <a:t>2) ziņas par </a:t>
            </a:r>
            <a:r>
              <a:rPr lang="lv-LV" sz="2800" dirty="0" err="1"/>
              <a:t>autoruzraugu</a:t>
            </a:r>
            <a:r>
              <a:rPr lang="lv-LV" sz="2800" dirty="0"/>
              <a:t> (vārds, uzvārds, sertifikāta numurs, tālruņa numurs);</a:t>
            </a:r>
          </a:p>
          <a:p>
            <a:pPr algn="just"/>
            <a:r>
              <a:rPr lang="lv-LV" sz="2800" dirty="0"/>
              <a:t>3) būvprojekta daļas vai sadaļas, kurām tiek veikta autoruzraudzība;</a:t>
            </a:r>
          </a:p>
          <a:p>
            <a:pPr algn="just"/>
            <a:r>
              <a:rPr lang="lv-LV" sz="2800" dirty="0"/>
              <a:t>4) </a:t>
            </a:r>
            <a:r>
              <a:rPr lang="lv-LV" sz="2800" dirty="0" err="1"/>
              <a:t>autoruzrauga</a:t>
            </a:r>
            <a:r>
              <a:rPr lang="lv-LV" sz="2800" dirty="0"/>
              <a:t> norīkošanas dokuments (numurs un izdošanas datums) </a:t>
            </a:r>
            <a:r>
              <a:rPr lang="lv-LV" dirty="0"/>
              <a:t>(VBN 6.pielikums 2.punkts)</a:t>
            </a:r>
          </a:p>
        </p:txBody>
      </p:sp>
    </p:spTree>
    <p:extLst>
      <p:ext uri="{BB962C8B-B14F-4D97-AF65-F5344CB8AC3E}">
        <p14:creationId xmlns:p14="http://schemas.microsoft.com/office/powerpoint/2010/main" val="1055774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86DD53-98FA-47FC-B543-73B9087F8F58}"/>
              </a:ext>
            </a:extLst>
          </p:cNvPr>
          <p:cNvSpPr/>
          <p:nvPr/>
        </p:nvSpPr>
        <p:spPr>
          <a:xfrm>
            <a:off x="3042861" y="524070"/>
            <a:ext cx="8601596" cy="801040"/>
          </a:xfrm>
          <a:prstGeom prst="rect">
            <a:avLst/>
          </a:prstGeom>
          <a:solidFill>
            <a:srgbClr val="1ABCC4"/>
          </a:solidFill>
          <a:ln>
            <a:noFill/>
          </a:ln>
          <a:effectLst>
            <a:glow rad="63500">
              <a:srgbClr val="0ACAD4">
                <a:alpha val="40000"/>
              </a:srgbClr>
            </a:glow>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4000" b="1" dirty="0">
                <a:solidFill>
                  <a:schemeClr val="tx1"/>
                </a:solidFill>
              </a:rPr>
              <a:t>BŪVNIECĪBAS IEROSINĀTĀJA DARBĪBAS</a:t>
            </a:r>
          </a:p>
        </p:txBody>
      </p:sp>
      <p:sp>
        <p:nvSpPr>
          <p:cNvPr id="5" name="Rectangle 4">
            <a:extLst>
              <a:ext uri="{FF2B5EF4-FFF2-40B4-BE49-F238E27FC236}">
                <a16:creationId xmlns:a16="http://schemas.microsoft.com/office/drawing/2014/main" id="{C09F8524-EE33-4D76-84D4-E7EF0540E8E2}"/>
              </a:ext>
            </a:extLst>
          </p:cNvPr>
          <p:cNvSpPr/>
          <p:nvPr/>
        </p:nvSpPr>
        <p:spPr>
          <a:xfrm>
            <a:off x="1301480" y="2146335"/>
            <a:ext cx="2896461" cy="4270794"/>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a:solidFill>
                  <a:schemeClr val="tx1"/>
                </a:solidFill>
              </a:rPr>
              <a:t>Būvniecības ierosinātājam </a:t>
            </a:r>
            <a:r>
              <a:rPr lang="lv-LV" sz="2000" dirty="0">
                <a:solidFill>
                  <a:schemeClr val="tx1"/>
                </a:solidFill>
              </a:rPr>
              <a:t>ir </a:t>
            </a:r>
            <a:r>
              <a:rPr lang="lv-LV" sz="2000" b="1" u="sng" dirty="0">
                <a:solidFill>
                  <a:schemeClr val="tx1"/>
                </a:solidFill>
              </a:rPr>
              <a:t>pienākums</a:t>
            </a:r>
            <a:r>
              <a:rPr lang="lv-LV" sz="2000" u="sng" dirty="0">
                <a:solidFill>
                  <a:schemeClr val="tx1"/>
                </a:solidFill>
              </a:rPr>
              <a:t> </a:t>
            </a:r>
            <a:r>
              <a:rPr lang="lv-LV" sz="2000" dirty="0">
                <a:solidFill>
                  <a:schemeClr val="tx1"/>
                </a:solidFill>
              </a:rPr>
              <a:t>būvniecības ieceres realizācijai </a:t>
            </a:r>
            <a:r>
              <a:rPr lang="lv-LV" sz="2000" b="1" u="sng" dirty="0">
                <a:solidFill>
                  <a:schemeClr val="tx1"/>
                </a:solidFill>
              </a:rPr>
              <a:t>pasūtīt būvprojektu</a:t>
            </a:r>
            <a:r>
              <a:rPr lang="lv-LV" sz="2000" u="sng" dirty="0">
                <a:solidFill>
                  <a:schemeClr val="tx1"/>
                </a:solidFill>
              </a:rPr>
              <a:t>, kas ietver visus būvdarbu veikšanai nepieciešamos konstruktīvos risinājumus un mezglus, lai nodrošinātu būves atbilstību Būvniecības likumā noteiktām būtiskām prasībām</a:t>
            </a:r>
          </a:p>
          <a:p>
            <a:r>
              <a:rPr lang="lv-LV" sz="1400" dirty="0">
                <a:solidFill>
                  <a:schemeClr val="tx1"/>
                </a:solidFill>
              </a:rPr>
              <a:t>(VBN 26.</a:t>
            </a:r>
            <a:r>
              <a:rPr lang="lv-LV" sz="1400" baseline="30000" dirty="0">
                <a:solidFill>
                  <a:schemeClr val="tx1"/>
                </a:solidFill>
              </a:rPr>
              <a:t>1</a:t>
            </a:r>
            <a:r>
              <a:rPr lang="lv-LV" sz="1400" dirty="0">
                <a:solidFill>
                  <a:schemeClr val="tx1"/>
                </a:solidFill>
              </a:rPr>
              <a:t>punkts) </a:t>
            </a:r>
          </a:p>
        </p:txBody>
      </p:sp>
      <p:sp>
        <p:nvSpPr>
          <p:cNvPr id="6" name="Rectangle 5">
            <a:extLst>
              <a:ext uri="{FF2B5EF4-FFF2-40B4-BE49-F238E27FC236}">
                <a16:creationId xmlns:a16="http://schemas.microsoft.com/office/drawing/2014/main" id="{6F65A545-B911-49F5-9FE3-7677F340420C}"/>
              </a:ext>
            </a:extLst>
          </p:cNvPr>
          <p:cNvSpPr/>
          <p:nvPr/>
        </p:nvSpPr>
        <p:spPr>
          <a:xfrm>
            <a:off x="4549937" y="2146335"/>
            <a:ext cx="4085633" cy="3386555"/>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a:solidFill>
                  <a:schemeClr val="tx1"/>
                </a:solidFill>
              </a:rPr>
              <a:t>Būvniecības ierosinātājs vienojas ar būvprojekta izstrādātāju</a:t>
            </a:r>
            <a:r>
              <a:rPr lang="lv-LV" sz="2000" dirty="0">
                <a:solidFill>
                  <a:schemeClr val="tx1"/>
                </a:solidFill>
              </a:rPr>
              <a:t>, </a:t>
            </a:r>
            <a:r>
              <a:rPr lang="lv-LV" sz="2000" b="1" dirty="0">
                <a:solidFill>
                  <a:schemeClr val="tx1"/>
                </a:solidFill>
              </a:rPr>
              <a:t>būvkomersantu</a:t>
            </a:r>
            <a:r>
              <a:rPr lang="lv-LV" sz="2000" dirty="0">
                <a:solidFill>
                  <a:schemeClr val="tx1"/>
                </a:solidFill>
              </a:rPr>
              <a:t> vai </a:t>
            </a:r>
            <a:r>
              <a:rPr lang="lv-LV" sz="2000" b="1" dirty="0" err="1">
                <a:solidFill>
                  <a:schemeClr val="tx1"/>
                </a:solidFill>
              </a:rPr>
              <a:t>būvspeciālistu</a:t>
            </a:r>
            <a:r>
              <a:rPr lang="lv-LV" sz="2000" b="1" dirty="0">
                <a:solidFill>
                  <a:schemeClr val="tx1"/>
                </a:solidFill>
              </a:rPr>
              <a:t> atbilstošā </a:t>
            </a:r>
            <a:r>
              <a:rPr lang="lv-LV" sz="2000" b="1" dirty="0" err="1">
                <a:solidFill>
                  <a:schemeClr val="tx1"/>
                </a:solidFill>
              </a:rPr>
              <a:t>būvprojektēšanas</a:t>
            </a:r>
            <a:r>
              <a:rPr lang="lv-LV" sz="2000" b="1" dirty="0">
                <a:solidFill>
                  <a:schemeClr val="tx1"/>
                </a:solidFill>
              </a:rPr>
              <a:t> jomā </a:t>
            </a:r>
            <a:r>
              <a:rPr lang="lv-LV" sz="2000" dirty="0">
                <a:solidFill>
                  <a:schemeClr val="tx1"/>
                </a:solidFill>
              </a:rPr>
              <a:t>par attiecīgajai būvniecības iecerei nepieciešamo dokumentu izstrādi. Atbilstoši plānotajai iecerei un paredzētajam būvniecības veidam aizpilda vienu no būvniecības ieceres iesniegumiem</a:t>
            </a:r>
          </a:p>
          <a:p>
            <a:r>
              <a:rPr lang="lv-LV" sz="1400" dirty="0">
                <a:solidFill>
                  <a:schemeClr val="tx1"/>
                </a:solidFill>
              </a:rPr>
              <a:t>(ĒBN 11.punkts) </a:t>
            </a:r>
          </a:p>
        </p:txBody>
      </p:sp>
      <p:sp>
        <p:nvSpPr>
          <p:cNvPr id="7" name="Rectangle 6">
            <a:extLst>
              <a:ext uri="{FF2B5EF4-FFF2-40B4-BE49-F238E27FC236}">
                <a16:creationId xmlns:a16="http://schemas.microsoft.com/office/drawing/2014/main" id="{9A5757DB-D842-45D4-93DD-A3552D7C64A0}"/>
              </a:ext>
            </a:extLst>
          </p:cNvPr>
          <p:cNvSpPr/>
          <p:nvPr/>
        </p:nvSpPr>
        <p:spPr>
          <a:xfrm>
            <a:off x="8987566" y="2146335"/>
            <a:ext cx="2760593" cy="1608365"/>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2000" dirty="0">
                <a:solidFill>
                  <a:schemeClr val="tx1"/>
                </a:solidFill>
              </a:rPr>
              <a:t>Būvniecības ierosinātājs </a:t>
            </a:r>
            <a:r>
              <a:rPr lang="lv-LV" sz="2000" b="1" dirty="0">
                <a:solidFill>
                  <a:schemeClr val="tx1"/>
                </a:solidFill>
              </a:rPr>
              <a:t>slēdz līgumu </a:t>
            </a:r>
            <a:r>
              <a:rPr lang="lv-LV" sz="2000" dirty="0">
                <a:solidFill>
                  <a:schemeClr val="tx1"/>
                </a:solidFill>
              </a:rPr>
              <a:t>par būvprojekta izstrādi ar būvprojekta izstrādātāju.</a:t>
            </a:r>
          </a:p>
          <a:p>
            <a:r>
              <a:rPr lang="lv-LV" sz="1400" dirty="0">
                <a:solidFill>
                  <a:schemeClr val="tx1"/>
                </a:solidFill>
              </a:rPr>
              <a:t>(VBN 31.punkts) </a:t>
            </a:r>
          </a:p>
          <a:p>
            <a:pPr algn="ctr"/>
            <a:endParaRPr lang="lv-LV" dirty="0">
              <a:solidFill>
                <a:schemeClr val="tx1"/>
              </a:solidFill>
            </a:endParaRPr>
          </a:p>
        </p:txBody>
      </p:sp>
      <p:cxnSp>
        <p:nvCxnSpPr>
          <p:cNvPr id="8" name="Straight Arrow Connector 7">
            <a:extLst>
              <a:ext uri="{FF2B5EF4-FFF2-40B4-BE49-F238E27FC236}">
                <a16:creationId xmlns:a16="http://schemas.microsoft.com/office/drawing/2014/main" id="{94F1A1B1-5473-4B9A-B362-1CD64C72D1E6}"/>
              </a:ext>
            </a:extLst>
          </p:cNvPr>
          <p:cNvCxnSpPr>
            <a:cxnSpLocks/>
            <a:endCxn id="5" idx="0"/>
          </p:cNvCxnSpPr>
          <p:nvPr/>
        </p:nvCxnSpPr>
        <p:spPr>
          <a:xfrm flipH="1">
            <a:off x="2749711" y="1325110"/>
            <a:ext cx="1667168" cy="8212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CC76C1FE-ACC3-42FA-8D6E-0B8A4706E4FC}"/>
              </a:ext>
            </a:extLst>
          </p:cNvPr>
          <p:cNvCxnSpPr>
            <a:cxnSpLocks/>
            <a:endCxn id="6" idx="0"/>
          </p:cNvCxnSpPr>
          <p:nvPr/>
        </p:nvCxnSpPr>
        <p:spPr>
          <a:xfrm>
            <a:off x="6592753" y="1325110"/>
            <a:ext cx="1" cy="8212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CCAC0880-00C8-4B42-BAB9-A184D2A5948C}"/>
              </a:ext>
            </a:extLst>
          </p:cNvPr>
          <p:cNvCxnSpPr>
            <a:cxnSpLocks/>
            <a:endCxn id="7" idx="0"/>
          </p:cNvCxnSpPr>
          <p:nvPr/>
        </p:nvCxnSpPr>
        <p:spPr>
          <a:xfrm>
            <a:off x="9674679" y="1325110"/>
            <a:ext cx="693184" cy="8212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45" name="Picture 44" descr="A picture containing computer, sitting, laptop&#10;&#10;Description automatically generated">
            <a:extLst>
              <a:ext uri="{FF2B5EF4-FFF2-40B4-BE49-F238E27FC236}">
                <a16:creationId xmlns:a16="http://schemas.microsoft.com/office/drawing/2014/main" id="{A5FFAD32-183D-4262-88CA-E270B6D0DB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80665" y="4197316"/>
            <a:ext cx="2774394" cy="1979646"/>
          </a:xfrm>
          <a:prstGeom prst="rect">
            <a:avLst/>
          </a:prstGeom>
        </p:spPr>
      </p:pic>
      <p:pic>
        <p:nvPicPr>
          <p:cNvPr id="11" name="Picture 10" descr="A picture containing computer, sitting, laptop&#10;&#10;Description automatically generated">
            <a:extLst>
              <a:ext uri="{FF2B5EF4-FFF2-40B4-BE49-F238E27FC236}">
                <a16:creationId xmlns:a16="http://schemas.microsoft.com/office/drawing/2014/main" id="{667FF833-D354-4830-AA39-9BEC77F9EAE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80666" y="4197316"/>
            <a:ext cx="2774394" cy="1979646"/>
          </a:xfrm>
          <a:prstGeom prst="rect">
            <a:avLst/>
          </a:prstGeom>
        </p:spPr>
      </p:pic>
    </p:spTree>
    <p:extLst>
      <p:ext uri="{BB962C8B-B14F-4D97-AF65-F5344CB8AC3E}">
        <p14:creationId xmlns:p14="http://schemas.microsoft.com/office/powerpoint/2010/main" val="18203819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5674936" y="4598731"/>
            <a:ext cx="6240559" cy="1661993"/>
          </a:xfrm>
          <a:prstGeom prst="rect">
            <a:avLst/>
          </a:prstGeom>
        </p:spPr>
        <p:txBody>
          <a:bodyPr wrap="square">
            <a:spAutoFit/>
          </a:bodyPr>
          <a:lstStyle/>
          <a:p>
            <a:pPr algn="just"/>
            <a:r>
              <a:rPr lang="lv-LV" sz="2800" dirty="0"/>
              <a:t>Būvdarbu vadītājs un būvuzraugs </a:t>
            </a:r>
            <a:r>
              <a:rPr lang="lv-LV" sz="2800" b="1" dirty="0"/>
              <a:t>veic</a:t>
            </a:r>
            <a:r>
              <a:rPr lang="lv-LV" sz="2800" dirty="0"/>
              <a:t> autoruzraudzības žurnālā </a:t>
            </a:r>
            <a:r>
              <a:rPr lang="lv-LV" sz="2800" b="1" dirty="0"/>
              <a:t>atzīmes par </a:t>
            </a:r>
            <a:r>
              <a:rPr lang="lv-LV" sz="2800" dirty="0" err="1"/>
              <a:t>autoruzrauga</a:t>
            </a:r>
            <a:r>
              <a:rPr lang="lv-LV" sz="2800" dirty="0"/>
              <a:t> </a:t>
            </a:r>
            <a:r>
              <a:rPr lang="lv-LV" sz="2800" b="1" dirty="0"/>
              <a:t>norādījumu izpildi</a:t>
            </a:r>
            <a:r>
              <a:rPr lang="lv-LV" sz="2800" dirty="0"/>
              <a:t>. </a:t>
            </a:r>
          </a:p>
          <a:p>
            <a:pPr algn="just"/>
            <a:r>
              <a:rPr lang="lv-LV" dirty="0"/>
              <a:t>(VBN 175.punkts)</a:t>
            </a:r>
            <a:endParaRPr lang="lv-LV" b="1" dirty="0">
              <a:latin typeface="Times New Roman" panose="02020603050405020304" pitchFamily="18" charset="0"/>
            </a:endParaRPr>
          </a:p>
        </p:txBody>
      </p:sp>
      <p:sp>
        <p:nvSpPr>
          <p:cNvPr id="6" name="Title 1"/>
          <p:cNvSpPr txBox="1">
            <a:spLocks/>
          </p:cNvSpPr>
          <p:nvPr/>
        </p:nvSpPr>
        <p:spPr>
          <a:xfrm>
            <a:off x="2662422" y="267747"/>
            <a:ext cx="8774885" cy="13633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Autoruzraudzības žurnāls (3) </a:t>
            </a:r>
          </a:p>
          <a:p>
            <a:pPr algn="ctr"/>
            <a:r>
              <a:rPr lang="lv-LV" altLang="lv-LV" dirty="0">
                <a:latin typeface="Calibri Light" panose="020F0302020204030204" pitchFamily="34" charset="0"/>
                <a:cs typeface="Times New Roman" panose="02020603050405020304" pitchFamily="18" charset="0"/>
              </a:rPr>
              <a:t>sadaļa -  Autoruzraugu ieraksti</a:t>
            </a:r>
          </a:p>
          <a:p>
            <a:pPr algn="ctr"/>
            <a:r>
              <a:rPr lang="lv-LV" altLang="lv-LV" dirty="0">
                <a:latin typeface="Calibri Light" panose="020F0302020204030204" pitchFamily="34" charset="0"/>
                <a:cs typeface="Times New Roman" panose="02020603050405020304" pitchFamily="18" charset="0"/>
              </a:rPr>
              <a:t>(VBN 6.pielikums 3.punkts)</a:t>
            </a:r>
          </a:p>
          <a:p>
            <a:pPr algn="ctr"/>
            <a:endParaRPr lang="lv-LV" altLang="lv-LV" sz="4400" dirty="0">
              <a:latin typeface="Calibri Light" panose="020F03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DFB31FB-F41E-4740-923F-6B39190CF213}"/>
              </a:ext>
            </a:extLst>
          </p:cNvPr>
          <p:cNvPicPr>
            <a:picLocks noChangeAspect="1"/>
          </p:cNvPicPr>
          <p:nvPr/>
        </p:nvPicPr>
        <p:blipFill>
          <a:blip r:embed="rId3"/>
          <a:stretch>
            <a:fillRect/>
          </a:stretch>
        </p:blipFill>
        <p:spPr>
          <a:xfrm>
            <a:off x="5363850" y="2004445"/>
            <a:ext cx="6551645" cy="2220958"/>
          </a:xfrm>
          <a:prstGeom prst="rect">
            <a:avLst/>
          </a:prstGeom>
        </p:spPr>
      </p:pic>
      <p:sp>
        <p:nvSpPr>
          <p:cNvPr id="8" name="Rectangle 7">
            <a:extLst>
              <a:ext uri="{FF2B5EF4-FFF2-40B4-BE49-F238E27FC236}">
                <a16:creationId xmlns:a16="http://schemas.microsoft.com/office/drawing/2014/main" id="{689B770A-8986-4E97-BED6-6D9019A329B9}"/>
              </a:ext>
            </a:extLst>
          </p:cNvPr>
          <p:cNvSpPr/>
          <p:nvPr/>
        </p:nvSpPr>
        <p:spPr>
          <a:xfrm>
            <a:off x="489082" y="1384451"/>
            <a:ext cx="4521724" cy="5539978"/>
          </a:xfrm>
          <a:prstGeom prst="rect">
            <a:avLst/>
          </a:prstGeom>
        </p:spPr>
        <p:txBody>
          <a:bodyPr wrap="square">
            <a:spAutoFit/>
          </a:bodyPr>
          <a:lstStyle/>
          <a:p>
            <a:pPr algn="just"/>
            <a:r>
              <a:rPr lang="lv-LV" sz="2800" dirty="0"/>
              <a:t>Autoruzraugu ieraksti:</a:t>
            </a:r>
          </a:p>
          <a:p>
            <a:pPr algn="just"/>
            <a:r>
              <a:rPr lang="lv-LV" sz="2800" dirty="0"/>
              <a:t>1) konstatētās atkāpes no būvprojekta un būvnormatīvu pārkāpumi;</a:t>
            </a:r>
          </a:p>
          <a:p>
            <a:pPr algn="just"/>
            <a:r>
              <a:rPr lang="lv-LV" sz="2800" dirty="0"/>
              <a:t>2) norādījumi par konstatēto atkāpju un pārkāpumu novēršanu un to izpildes termiņš;</a:t>
            </a:r>
          </a:p>
          <a:p>
            <a:pPr algn="just"/>
            <a:r>
              <a:rPr lang="lv-LV" sz="2800" dirty="0"/>
              <a:t>3) atbildīgā būvdarbu vadītāja un būvniecības ierosinātāja vai būvuzrauga informācija par norādījumu izpildi</a:t>
            </a:r>
          </a:p>
          <a:p>
            <a:pPr algn="just"/>
            <a:r>
              <a:rPr lang="lv-LV" dirty="0"/>
              <a:t>(VBN 6.pielikums 3.punkts)</a:t>
            </a:r>
          </a:p>
        </p:txBody>
      </p:sp>
    </p:spTree>
    <p:extLst>
      <p:ext uri="{BB962C8B-B14F-4D97-AF65-F5344CB8AC3E}">
        <p14:creationId xmlns:p14="http://schemas.microsoft.com/office/powerpoint/2010/main" val="24768862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6787299" y="1215695"/>
            <a:ext cx="5109137" cy="2400657"/>
          </a:xfrm>
          <a:prstGeom prst="rect">
            <a:avLst/>
          </a:prstGeom>
        </p:spPr>
        <p:txBody>
          <a:bodyPr wrap="square">
            <a:spAutoFit/>
          </a:bodyPr>
          <a:lstStyle/>
          <a:p>
            <a:pPr algn="just"/>
            <a:r>
              <a:rPr lang="lv-LV" sz="3000" dirty="0"/>
              <a:t>Ierosinot būves pieņemšanu ekspluatācijā, </a:t>
            </a:r>
            <a:r>
              <a:rPr lang="lv-LV" sz="3000" b="1" dirty="0"/>
              <a:t>autoruzraudzības žurnālu iesniedz </a:t>
            </a:r>
            <a:r>
              <a:rPr lang="lv-LV" sz="3000" dirty="0"/>
              <a:t>būvvaldē vai institūcijā, kura pilda būvvaldes funkcijas </a:t>
            </a:r>
            <a:r>
              <a:rPr lang="lv-LV" dirty="0"/>
              <a:t>(VBN 175., 176.punkts)</a:t>
            </a:r>
            <a:endParaRPr lang="lv-LV" b="1" dirty="0">
              <a:latin typeface="Times New Roman" panose="02020603050405020304" pitchFamily="18" charset="0"/>
            </a:endParaRPr>
          </a:p>
        </p:txBody>
      </p:sp>
      <p:sp>
        <p:nvSpPr>
          <p:cNvPr id="6" name="Title 1"/>
          <p:cNvSpPr txBox="1">
            <a:spLocks/>
          </p:cNvSpPr>
          <p:nvPr/>
        </p:nvSpPr>
        <p:spPr>
          <a:xfrm>
            <a:off x="2925544" y="328173"/>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Autoruzraudzības žurnāls (4)</a:t>
            </a:r>
          </a:p>
        </p:txBody>
      </p:sp>
      <p:pic>
        <p:nvPicPr>
          <p:cNvPr id="4" name="Picture 3">
            <a:extLst>
              <a:ext uri="{FF2B5EF4-FFF2-40B4-BE49-F238E27FC236}">
                <a16:creationId xmlns:a16="http://schemas.microsoft.com/office/drawing/2014/main" id="{AC2B9A19-0450-4BCE-94D4-1A4261A71EEC}"/>
              </a:ext>
            </a:extLst>
          </p:cNvPr>
          <p:cNvPicPr>
            <a:picLocks noChangeAspect="1"/>
          </p:cNvPicPr>
          <p:nvPr/>
        </p:nvPicPr>
        <p:blipFill>
          <a:blip r:embed="rId3"/>
          <a:stretch>
            <a:fillRect/>
          </a:stretch>
        </p:blipFill>
        <p:spPr>
          <a:xfrm>
            <a:off x="6891187" y="3559827"/>
            <a:ext cx="3214348" cy="3223506"/>
          </a:xfrm>
          <a:prstGeom prst="rect">
            <a:avLst/>
          </a:prstGeom>
        </p:spPr>
      </p:pic>
      <p:sp>
        <p:nvSpPr>
          <p:cNvPr id="5" name="Rectangle 4">
            <a:extLst>
              <a:ext uri="{FF2B5EF4-FFF2-40B4-BE49-F238E27FC236}">
                <a16:creationId xmlns:a16="http://schemas.microsoft.com/office/drawing/2014/main" id="{6D652C20-658C-4A8D-A205-1C56B60A3B72}"/>
              </a:ext>
            </a:extLst>
          </p:cNvPr>
          <p:cNvSpPr/>
          <p:nvPr/>
        </p:nvSpPr>
        <p:spPr>
          <a:xfrm>
            <a:off x="933253" y="1359181"/>
            <a:ext cx="5162748" cy="5170646"/>
          </a:xfrm>
          <a:prstGeom prst="rect">
            <a:avLst/>
          </a:prstGeom>
        </p:spPr>
        <p:txBody>
          <a:bodyPr wrap="square">
            <a:spAutoFit/>
          </a:bodyPr>
          <a:lstStyle/>
          <a:p>
            <a:pPr algn="just"/>
            <a:r>
              <a:rPr lang="lv-LV" sz="3000" dirty="0"/>
              <a:t>Autoruzraudzības žurnāla </a:t>
            </a:r>
            <a:r>
              <a:rPr lang="lv-LV" sz="3000" b="1" dirty="0"/>
              <a:t>noslēgšanas</a:t>
            </a:r>
            <a:r>
              <a:rPr lang="lv-LV" sz="3000" dirty="0"/>
              <a:t> rekomendācijas:</a:t>
            </a:r>
          </a:p>
          <a:p>
            <a:pPr marL="285750" indent="-285750" algn="just">
              <a:buFont typeface="Arial" panose="020B0604020202020204" pitchFamily="34" charset="0"/>
              <a:buChar char="•"/>
            </a:pPr>
            <a:r>
              <a:rPr lang="lv-LV" sz="3000" dirty="0"/>
              <a:t>jānoslēdz žurnāla </a:t>
            </a:r>
            <a:r>
              <a:rPr lang="lv-LV" sz="3000" b="1" dirty="0"/>
              <a:t>visas sadaļas</a:t>
            </a:r>
            <a:r>
              <a:rPr lang="lv-LV" sz="3000" dirty="0"/>
              <a:t> (sadaļas:  Vispārīgās ziņas; Autoruzraugu saraksts; Autoruzraugu ieraksti); </a:t>
            </a:r>
          </a:p>
          <a:p>
            <a:pPr marL="285750" indent="-285750" algn="just">
              <a:buFont typeface="Arial" panose="020B0604020202020204" pitchFamily="34" charset="0"/>
              <a:buChar char="•"/>
            </a:pPr>
            <a:r>
              <a:rPr lang="lv-LV" sz="3000" dirty="0"/>
              <a:t>jābūt veiktām </a:t>
            </a:r>
            <a:r>
              <a:rPr lang="lv-LV" sz="3000" b="1" dirty="0"/>
              <a:t>visām atzīmēm </a:t>
            </a:r>
            <a:r>
              <a:rPr lang="lv-LV" sz="3000" dirty="0"/>
              <a:t>par </a:t>
            </a:r>
            <a:r>
              <a:rPr lang="lv-LV" sz="3000" dirty="0" err="1"/>
              <a:t>autoruzrauga</a:t>
            </a:r>
            <a:r>
              <a:rPr lang="lv-LV" sz="3000" dirty="0"/>
              <a:t> norādījumu izpildi;</a:t>
            </a:r>
          </a:p>
          <a:p>
            <a:pPr marL="285750" indent="-285750" algn="just">
              <a:buFont typeface="Arial" panose="020B0604020202020204" pitchFamily="34" charset="0"/>
              <a:buChar char="•"/>
            </a:pPr>
            <a:r>
              <a:rPr lang="lv-LV" sz="3000" dirty="0"/>
              <a:t>aizpildīto lapu </a:t>
            </a:r>
            <a:r>
              <a:rPr lang="lv-LV" sz="3000" b="1" dirty="0"/>
              <a:t>kopijas glabājamas</a:t>
            </a:r>
            <a:r>
              <a:rPr lang="lv-LV" sz="3000" dirty="0"/>
              <a:t> pie </a:t>
            </a:r>
            <a:r>
              <a:rPr lang="lv-LV" sz="3000" dirty="0" err="1"/>
              <a:t>autoruzrauga</a:t>
            </a:r>
            <a:endParaRPr lang="lv-LV" sz="3000" dirty="0"/>
          </a:p>
        </p:txBody>
      </p:sp>
    </p:spTree>
    <p:extLst>
      <p:ext uri="{BB962C8B-B14F-4D97-AF65-F5344CB8AC3E}">
        <p14:creationId xmlns:p14="http://schemas.microsoft.com/office/powerpoint/2010/main" val="22375343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148734" y="2305435"/>
            <a:ext cx="5656081" cy="2985433"/>
          </a:xfrm>
          <a:prstGeom prst="rect">
            <a:avLst/>
          </a:prstGeom>
        </p:spPr>
        <p:txBody>
          <a:bodyPr wrap="square">
            <a:spAutoFit/>
          </a:bodyPr>
          <a:lstStyle/>
          <a:p>
            <a:pPr algn="just"/>
            <a:r>
              <a:rPr lang="lv-LV" sz="3200" dirty="0"/>
              <a:t>Ar </a:t>
            </a:r>
            <a:r>
              <a:rPr lang="lv-LV" sz="3200" b="1" dirty="0"/>
              <a:t>2020. gada 1. janvāri </a:t>
            </a:r>
            <a:r>
              <a:rPr lang="lv-LV" sz="3200" dirty="0"/>
              <a:t>būvniecības administratīvais process </a:t>
            </a:r>
            <a:r>
              <a:rPr lang="lv-LV" sz="3200" b="1" dirty="0"/>
              <a:t>uzsākams</a:t>
            </a:r>
            <a:r>
              <a:rPr lang="lv-LV" sz="3200" dirty="0"/>
              <a:t> </a:t>
            </a:r>
            <a:r>
              <a:rPr lang="lv-LV" sz="3200" b="1" dirty="0"/>
              <a:t>elektroniski</a:t>
            </a:r>
            <a:r>
              <a:rPr lang="lv-LV" sz="3200" dirty="0"/>
              <a:t> būvniecības informācijas sistēmā </a:t>
            </a:r>
            <a:r>
              <a:rPr lang="lv-LV" dirty="0"/>
              <a:t>(Būvniecības likuma Pārejas noteikumi 21.punkts).</a:t>
            </a:r>
          </a:p>
          <a:p>
            <a:pPr algn="just"/>
            <a:endParaRPr lang="lv-LV" sz="2400" dirty="0"/>
          </a:p>
          <a:p>
            <a:pPr algn="just"/>
            <a:endParaRPr lang="lv-LV" b="1" dirty="0">
              <a:latin typeface="Times New Roman" panose="02020603050405020304" pitchFamily="18" charset="0"/>
            </a:endParaRPr>
          </a:p>
        </p:txBody>
      </p:sp>
      <p:sp>
        <p:nvSpPr>
          <p:cNvPr id="6" name="Title 1"/>
          <p:cNvSpPr txBox="1">
            <a:spLocks/>
          </p:cNvSpPr>
          <p:nvPr/>
        </p:nvSpPr>
        <p:spPr>
          <a:xfrm>
            <a:off x="2784970" y="221638"/>
            <a:ext cx="8774885" cy="12066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būvniecības informācijas sistēmā (1)</a:t>
            </a:r>
          </a:p>
        </p:txBody>
      </p:sp>
      <p:pic>
        <p:nvPicPr>
          <p:cNvPr id="4" name="Picture 3">
            <a:extLst>
              <a:ext uri="{FF2B5EF4-FFF2-40B4-BE49-F238E27FC236}">
                <a16:creationId xmlns:a16="http://schemas.microsoft.com/office/drawing/2014/main" id="{77CADA60-2628-412A-8572-DB2A08EA0A69}"/>
              </a:ext>
            </a:extLst>
          </p:cNvPr>
          <p:cNvPicPr>
            <a:picLocks noChangeAspect="1"/>
          </p:cNvPicPr>
          <p:nvPr/>
        </p:nvPicPr>
        <p:blipFill>
          <a:blip r:embed="rId3"/>
          <a:stretch>
            <a:fillRect/>
          </a:stretch>
        </p:blipFill>
        <p:spPr>
          <a:xfrm>
            <a:off x="8144546" y="1572210"/>
            <a:ext cx="3494826" cy="5285988"/>
          </a:xfrm>
          <a:prstGeom prst="rect">
            <a:avLst/>
          </a:prstGeom>
        </p:spPr>
      </p:pic>
    </p:spTree>
    <p:extLst>
      <p:ext uri="{BB962C8B-B14F-4D97-AF65-F5344CB8AC3E}">
        <p14:creationId xmlns:p14="http://schemas.microsoft.com/office/powerpoint/2010/main" val="13133260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012273" y="2107002"/>
            <a:ext cx="9811504" cy="738664"/>
          </a:xfrm>
          <a:prstGeom prst="rect">
            <a:avLst/>
          </a:prstGeom>
        </p:spPr>
        <p:txBody>
          <a:bodyPr wrap="square">
            <a:spAutoFit/>
          </a:bodyPr>
          <a:lstStyle/>
          <a:p>
            <a:pPr algn="just"/>
            <a:endParaRPr lang="lv-LV" sz="2400" dirty="0"/>
          </a:p>
          <a:p>
            <a:pPr algn="just"/>
            <a:endParaRPr lang="lv-LV" b="1" dirty="0">
              <a:latin typeface="Times New Roman" panose="02020603050405020304" pitchFamily="18" charset="0"/>
            </a:endParaRPr>
          </a:p>
        </p:txBody>
      </p:sp>
      <p:sp>
        <p:nvSpPr>
          <p:cNvPr id="6" name="Title 1"/>
          <p:cNvSpPr txBox="1">
            <a:spLocks/>
          </p:cNvSpPr>
          <p:nvPr/>
        </p:nvSpPr>
        <p:spPr>
          <a:xfrm>
            <a:off x="2589086" y="276319"/>
            <a:ext cx="8774885" cy="12066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būvniecības informācijas sistēmā (2)</a:t>
            </a:r>
          </a:p>
        </p:txBody>
      </p:sp>
      <p:pic>
        <p:nvPicPr>
          <p:cNvPr id="5" name="Picture 4">
            <a:extLst>
              <a:ext uri="{FF2B5EF4-FFF2-40B4-BE49-F238E27FC236}">
                <a16:creationId xmlns:a16="http://schemas.microsoft.com/office/drawing/2014/main" id="{C4682714-9B62-463F-B5F3-DF44F503B1AA}"/>
              </a:ext>
            </a:extLst>
          </p:cNvPr>
          <p:cNvPicPr>
            <a:picLocks noChangeAspect="1"/>
          </p:cNvPicPr>
          <p:nvPr/>
        </p:nvPicPr>
        <p:blipFill>
          <a:blip r:embed="rId3"/>
          <a:stretch>
            <a:fillRect/>
          </a:stretch>
        </p:blipFill>
        <p:spPr>
          <a:xfrm>
            <a:off x="993944" y="1889979"/>
            <a:ext cx="4787031" cy="1962093"/>
          </a:xfrm>
          <a:prstGeom prst="rect">
            <a:avLst/>
          </a:prstGeom>
        </p:spPr>
      </p:pic>
      <p:pic>
        <p:nvPicPr>
          <p:cNvPr id="7" name="Picture 6">
            <a:extLst>
              <a:ext uri="{FF2B5EF4-FFF2-40B4-BE49-F238E27FC236}">
                <a16:creationId xmlns:a16="http://schemas.microsoft.com/office/drawing/2014/main" id="{B42183AC-6596-472A-9B23-C888A5785DC7}"/>
              </a:ext>
            </a:extLst>
          </p:cNvPr>
          <p:cNvPicPr>
            <a:picLocks noChangeAspect="1"/>
          </p:cNvPicPr>
          <p:nvPr/>
        </p:nvPicPr>
        <p:blipFill>
          <a:blip r:embed="rId4"/>
          <a:stretch>
            <a:fillRect/>
          </a:stretch>
        </p:blipFill>
        <p:spPr>
          <a:xfrm>
            <a:off x="6619695" y="1857722"/>
            <a:ext cx="4789332" cy="2026606"/>
          </a:xfrm>
          <a:prstGeom prst="rect">
            <a:avLst/>
          </a:prstGeom>
        </p:spPr>
      </p:pic>
      <p:pic>
        <p:nvPicPr>
          <p:cNvPr id="8" name="Picture 7">
            <a:extLst>
              <a:ext uri="{FF2B5EF4-FFF2-40B4-BE49-F238E27FC236}">
                <a16:creationId xmlns:a16="http://schemas.microsoft.com/office/drawing/2014/main" id="{86F32966-9C99-4BF0-9553-F35923CE8645}"/>
              </a:ext>
            </a:extLst>
          </p:cNvPr>
          <p:cNvPicPr>
            <a:picLocks noChangeAspect="1"/>
          </p:cNvPicPr>
          <p:nvPr/>
        </p:nvPicPr>
        <p:blipFill>
          <a:blip r:embed="rId5"/>
          <a:stretch>
            <a:fillRect/>
          </a:stretch>
        </p:blipFill>
        <p:spPr>
          <a:xfrm>
            <a:off x="3905160" y="4330836"/>
            <a:ext cx="4787031" cy="2074380"/>
          </a:xfrm>
          <a:prstGeom prst="rect">
            <a:avLst/>
          </a:prstGeom>
        </p:spPr>
      </p:pic>
      <p:sp>
        <p:nvSpPr>
          <p:cNvPr id="10" name="Rectangle 9">
            <a:extLst>
              <a:ext uri="{FF2B5EF4-FFF2-40B4-BE49-F238E27FC236}">
                <a16:creationId xmlns:a16="http://schemas.microsoft.com/office/drawing/2014/main" id="{2B2ED0B0-4E22-434C-BE5B-6239F98E93E2}"/>
              </a:ext>
            </a:extLst>
          </p:cNvPr>
          <p:cNvSpPr/>
          <p:nvPr/>
        </p:nvSpPr>
        <p:spPr>
          <a:xfrm>
            <a:off x="828617" y="3860526"/>
            <a:ext cx="5117683" cy="369332"/>
          </a:xfrm>
          <a:prstGeom prst="rect">
            <a:avLst/>
          </a:prstGeom>
        </p:spPr>
        <p:txBody>
          <a:bodyPr wrap="none">
            <a:spAutoFit/>
          </a:bodyPr>
          <a:lstStyle/>
          <a:p>
            <a:r>
              <a:rPr lang="lv-LV" b="1" dirty="0"/>
              <a:t>1. Izvēlas būvniecības lietu, kurai stadija "Būvdarbi"</a:t>
            </a:r>
          </a:p>
        </p:txBody>
      </p:sp>
      <p:sp>
        <p:nvSpPr>
          <p:cNvPr id="11" name="Rectangle 10">
            <a:extLst>
              <a:ext uri="{FF2B5EF4-FFF2-40B4-BE49-F238E27FC236}">
                <a16:creationId xmlns:a16="http://schemas.microsoft.com/office/drawing/2014/main" id="{B7D2ABEA-E791-4898-9161-04559C496D8F}"/>
              </a:ext>
            </a:extLst>
          </p:cNvPr>
          <p:cNvSpPr/>
          <p:nvPr/>
        </p:nvSpPr>
        <p:spPr>
          <a:xfrm>
            <a:off x="6467830" y="3884328"/>
            <a:ext cx="5093061" cy="369332"/>
          </a:xfrm>
          <a:prstGeom prst="rect">
            <a:avLst/>
          </a:prstGeom>
        </p:spPr>
        <p:txBody>
          <a:bodyPr wrap="none">
            <a:spAutoFit/>
          </a:bodyPr>
          <a:lstStyle/>
          <a:p>
            <a:r>
              <a:rPr lang="lv-LV" b="1" dirty="0"/>
              <a:t>2. Būvniecības lietā izvēlas sadaļu "Būvdarbu gaita"</a:t>
            </a:r>
          </a:p>
        </p:txBody>
      </p:sp>
      <p:sp>
        <p:nvSpPr>
          <p:cNvPr id="12" name="Rectangle 11">
            <a:extLst>
              <a:ext uri="{FF2B5EF4-FFF2-40B4-BE49-F238E27FC236}">
                <a16:creationId xmlns:a16="http://schemas.microsoft.com/office/drawing/2014/main" id="{3107154D-44B7-404C-A6EE-C1433A8E08F4}"/>
              </a:ext>
            </a:extLst>
          </p:cNvPr>
          <p:cNvSpPr/>
          <p:nvPr/>
        </p:nvSpPr>
        <p:spPr>
          <a:xfrm>
            <a:off x="3029146" y="6405216"/>
            <a:ext cx="6539060" cy="369332"/>
          </a:xfrm>
          <a:prstGeom prst="rect">
            <a:avLst/>
          </a:prstGeom>
        </p:spPr>
        <p:txBody>
          <a:bodyPr wrap="square">
            <a:spAutoFit/>
          </a:bodyPr>
          <a:lstStyle/>
          <a:p>
            <a:r>
              <a:rPr lang="lv-LV" b="1" dirty="0"/>
              <a:t>3. Sadaļā "Būvdarbu gaita" izvēlas </a:t>
            </a:r>
            <a:r>
              <a:rPr lang="lv-LV" b="1" dirty="0" err="1"/>
              <a:t>apakšsadaļu</a:t>
            </a:r>
            <a:r>
              <a:rPr lang="lv-LV" b="1" dirty="0"/>
              <a:t> "Būvdarbu žurnāls"</a:t>
            </a:r>
          </a:p>
        </p:txBody>
      </p:sp>
      <p:sp>
        <p:nvSpPr>
          <p:cNvPr id="13" name="Oval 12">
            <a:extLst>
              <a:ext uri="{FF2B5EF4-FFF2-40B4-BE49-F238E27FC236}">
                <a16:creationId xmlns:a16="http://schemas.microsoft.com/office/drawing/2014/main" id="{F7CC4E7F-F31B-4D7B-925E-6D4CEBCD38A3}"/>
              </a:ext>
            </a:extLst>
          </p:cNvPr>
          <p:cNvSpPr/>
          <p:nvPr/>
        </p:nvSpPr>
        <p:spPr>
          <a:xfrm>
            <a:off x="4778757" y="5033375"/>
            <a:ext cx="831084" cy="66930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4" name="Picture 13">
            <a:extLst>
              <a:ext uri="{FF2B5EF4-FFF2-40B4-BE49-F238E27FC236}">
                <a16:creationId xmlns:a16="http://schemas.microsoft.com/office/drawing/2014/main" id="{CDE110D9-2440-4F64-9B88-99A741034C93}"/>
              </a:ext>
            </a:extLst>
          </p:cNvPr>
          <p:cNvPicPr>
            <a:picLocks noChangeAspect="1"/>
          </p:cNvPicPr>
          <p:nvPr/>
        </p:nvPicPr>
        <p:blipFill>
          <a:blip r:embed="rId6"/>
          <a:stretch>
            <a:fillRect/>
          </a:stretch>
        </p:blipFill>
        <p:spPr>
          <a:xfrm>
            <a:off x="1156858" y="2888582"/>
            <a:ext cx="748882" cy="522089"/>
          </a:xfrm>
          <a:prstGeom prst="rect">
            <a:avLst/>
          </a:prstGeom>
        </p:spPr>
      </p:pic>
      <p:pic>
        <p:nvPicPr>
          <p:cNvPr id="15" name="Picture 14">
            <a:extLst>
              <a:ext uri="{FF2B5EF4-FFF2-40B4-BE49-F238E27FC236}">
                <a16:creationId xmlns:a16="http://schemas.microsoft.com/office/drawing/2014/main" id="{F5EA832F-F984-439B-B9B7-9B48B71D61AC}"/>
              </a:ext>
            </a:extLst>
          </p:cNvPr>
          <p:cNvPicPr>
            <a:picLocks noChangeAspect="1"/>
          </p:cNvPicPr>
          <p:nvPr/>
        </p:nvPicPr>
        <p:blipFill>
          <a:blip r:embed="rId6"/>
          <a:stretch>
            <a:fillRect/>
          </a:stretch>
        </p:blipFill>
        <p:spPr>
          <a:xfrm>
            <a:off x="4609706" y="2667209"/>
            <a:ext cx="584593" cy="732412"/>
          </a:xfrm>
          <a:prstGeom prst="rect">
            <a:avLst/>
          </a:prstGeom>
        </p:spPr>
      </p:pic>
      <p:pic>
        <p:nvPicPr>
          <p:cNvPr id="17" name="Picture 16">
            <a:extLst>
              <a:ext uri="{FF2B5EF4-FFF2-40B4-BE49-F238E27FC236}">
                <a16:creationId xmlns:a16="http://schemas.microsoft.com/office/drawing/2014/main" id="{5061CA1C-B346-4897-9532-0AD32E69D561}"/>
              </a:ext>
            </a:extLst>
          </p:cNvPr>
          <p:cNvPicPr>
            <a:picLocks noChangeAspect="1"/>
          </p:cNvPicPr>
          <p:nvPr/>
        </p:nvPicPr>
        <p:blipFill>
          <a:blip r:embed="rId6"/>
          <a:stretch>
            <a:fillRect/>
          </a:stretch>
        </p:blipFill>
        <p:spPr>
          <a:xfrm>
            <a:off x="9886663" y="2481771"/>
            <a:ext cx="738664" cy="738664"/>
          </a:xfrm>
          <a:prstGeom prst="rect">
            <a:avLst/>
          </a:prstGeom>
        </p:spPr>
      </p:pic>
    </p:spTree>
    <p:extLst>
      <p:ext uri="{BB962C8B-B14F-4D97-AF65-F5344CB8AC3E}">
        <p14:creationId xmlns:p14="http://schemas.microsoft.com/office/powerpoint/2010/main" val="38639111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012273" y="2107002"/>
            <a:ext cx="9811504" cy="738664"/>
          </a:xfrm>
          <a:prstGeom prst="rect">
            <a:avLst/>
          </a:prstGeom>
        </p:spPr>
        <p:txBody>
          <a:bodyPr wrap="square">
            <a:spAutoFit/>
          </a:bodyPr>
          <a:lstStyle/>
          <a:p>
            <a:pPr algn="just"/>
            <a:endParaRPr lang="lv-LV" sz="2400" dirty="0"/>
          </a:p>
          <a:p>
            <a:pPr algn="just"/>
            <a:endParaRPr lang="lv-LV" b="1" dirty="0">
              <a:latin typeface="Times New Roman" panose="02020603050405020304" pitchFamily="18" charset="0"/>
            </a:endParaRPr>
          </a:p>
        </p:txBody>
      </p:sp>
      <p:sp>
        <p:nvSpPr>
          <p:cNvPr id="6" name="Title 1"/>
          <p:cNvSpPr txBox="1">
            <a:spLocks/>
          </p:cNvSpPr>
          <p:nvPr/>
        </p:nvSpPr>
        <p:spPr>
          <a:xfrm>
            <a:off x="2615288" y="307445"/>
            <a:ext cx="8774885" cy="12066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būvniecības informācijas sistēmā (3)</a:t>
            </a:r>
          </a:p>
        </p:txBody>
      </p:sp>
      <p:pic>
        <p:nvPicPr>
          <p:cNvPr id="4" name="Picture 3">
            <a:extLst>
              <a:ext uri="{FF2B5EF4-FFF2-40B4-BE49-F238E27FC236}">
                <a16:creationId xmlns:a16="http://schemas.microsoft.com/office/drawing/2014/main" id="{666020E9-6CC4-479D-9B89-C24E146361D9}"/>
              </a:ext>
            </a:extLst>
          </p:cNvPr>
          <p:cNvPicPr>
            <a:picLocks noChangeAspect="1"/>
          </p:cNvPicPr>
          <p:nvPr/>
        </p:nvPicPr>
        <p:blipFill>
          <a:blip r:embed="rId3"/>
          <a:stretch>
            <a:fillRect/>
          </a:stretch>
        </p:blipFill>
        <p:spPr>
          <a:xfrm>
            <a:off x="754144" y="2131620"/>
            <a:ext cx="5065184" cy="2333020"/>
          </a:xfrm>
          <a:prstGeom prst="rect">
            <a:avLst/>
          </a:prstGeom>
        </p:spPr>
      </p:pic>
      <p:pic>
        <p:nvPicPr>
          <p:cNvPr id="10" name="Picture 9">
            <a:extLst>
              <a:ext uri="{FF2B5EF4-FFF2-40B4-BE49-F238E27FC236}">
                <a16:creationId xmlns:a16="http://schemas.microsoft.com/office/drawing/2014/main" id="{683CFDC5-65A0-4650-9039-7E79D72ED19B}"/>
              </a:ext>
            </a:extLst>
          </p:cNvPr>
          <p:cNvPicPr>
            <a:picLocks noChangeAspect="1"/>
          </p:cNvPicPr>
          <p:nvPr/>
        </p:nvPicPr>
        <p:blipFill>
          <a:blip r:embed="rId4"/>
          <a:stretch>
            <a:fillRect/>
          </a:stretch>
        </p:blipFill>
        <p:spPr>
          <a:xfrm>
            <a:off x="6372674" y="2119779"/>
            <a:ext cx="5269584" cy="2356701"/>
          </a:xfrm>
          <a:prstGeom prst="rect">
            <a:avLst/>
          </a:prstGeom>
        </p:spPr>
      </p:pic>
      <p:sp>
        <p:nvSpPr>
          <p:cNvPr id="11" name="Rectangle 10">
            <a:extLst>
              <a:ext uri="{FF2B5EF4-FFF2-40B4-BE49-F238E27FC236}">
                <a16:creationId xmlns:a16="http://schemas.microsoft.com/office/drawing/2014/main" id="{9196B71D-218D-4FE1-9D9F-9B2A96178B26}"/>
              </a:ext>
            </a:extLst>
          </p:cNvPr>
          <p:cNvSpPr/>
          <p:nvPr/>
        </p:nvSpPr>
        <p:spPr>
          <a:xfrm>
            <a:off x="754144" y="4844822"/>
            <a:ext cx="5065184" cy="646331"/>
          </a:xfrm>
          <a:prstGeom prst="rect">
            <a:avLst/>
          </a:prstGeom>
        </p:spPr>
        <p:txBody>
          <a:bodyPr wrap="square">
            <a:spAutoFit/>
          </a:bodyPr>
          <a:lstStyle/>
          <a:p>
            <a:pPr algn="just"/>
            <a:r>
              <a:rPr lang="lv-LV" b="1" dirty="0"/>
              <a:t>4. </a:t>
            </a:r>
            <a:r>
              <a:rPr lang="lv-LV" b="1" dirty="0" err="1"/>
              <a:t>Apakšsadaļā</a:t>
            </a:r>
            <a:r>
              <a:rPr lang="lv-LV" b="1" dirty="0"/>
              <a:t> "Būvdarbu žurnāls" nospiež pogu "Pievienot jaunu ierakstu"</a:t>
            </a:r>
          </a:p>
        </p:txBody>
      </p:sp>
      <p:sp>
        <p:nvSpPr>
          <p:cNvPr id="12" name="Rectangle 11">
            <a:extLst>
              <a:ext uri="{FF2B5EF4-FFF2-40B4-BE49-F238E27FC236}">
                <a16:creationId xmlns:a16="http://schemas.microsoft.com/office/drawing/2014/main" id="{75F0E189-EAE0-4039-A475-F4052208CD79}"/>
              </a:ext>
            </a:extLst>
          </p:cNvPr>
          <p:cNvSpPr/>
          <p:nvPr/>
        </p:nvSpPr>
        <p:spPr>
          <a:xfrm>
            <a:off x="6372674" y="4798655"/>
            <a:ext cx="5321457" cy="369332"/>
          </a:xfrm>
          <a:prstGeom prst="rect">
            <a:avLst/>
          </a:prstGeom>
        </p:spPr>
        <p:txBody>
          <a:bodyPr wrap="none">
            <a:spAutoFit/>
          </a:bodyPr>
          <a:lstStyle/>
          <a:p>
            <a:r>
              <a:rPr lang="nn-NO" b="1" dirty="0"/>
              <a:t>5. No būvdarbu žurnāla saraksta izvēlas ieraksta veidu</a:t>
            </a:r>
            <a:endParaRPr lang="lv-LV" b="1" dirty="0"/>
          </a:p>
        </p:txBody>
      </p:sp>
      <p:sp>
        <p:nvSpPr>
          <p:cNvPr id="13" name="Oval 12">
            <a:extLst>
              <a:ext uri="{FF2B5EF4-FFF2-40B4-BE49-F238E27FC236}">
                <a16:creationId xmlns:a16="http://schemas.microsoft.com/office/drawing/2014/main" id="{0B4F16EC-75C8-4CF7-B745-1FFDA6724C96}"/>
              </a:ext>
            </a:extLst>
          </p:cNvPr>
          <p:cNvSpPr/>
          <p:nvPr/>
        </p:nvSpPr>
        <p:spPr>
          <a:xfrm>
            <a:off x="1253765" y="3861328"/>
            <a:ext cx="914400" cy="914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Oval 15">
            <a:extLst>
              <a:ext uri="{FF2B5EF4-FFF2-40B4-BE49-F238E27FC236}">
                <a16:creationId xmlns:a16="http://schemas.microsoft.com/office/drawing/2014/main" id="{05A12364-1FE2-466B-8449-980CC1FB997A}"/>
              </a:ext>
            </a:extLst>
          </p:cNvPr>
          <p:cNvSpPr/>
          <p:nvPr/>
        </p:nvSpPr>
        <p:spPr>
          <a:xfrm>
            <a:off x="6091058" y="3182598"/>
            <a:ext cx="3107702" cy="158760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4094208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515772" y="5873917"/>
            <a:ext cx="7697675" cy="954107"/>
          </a:xfrm>
          <a:prstGeom prst="rect">
            <a:avLst/>
          </a:prstGeom>
        </p:spPr>
        <p:txBody>
          <a:bodyPr wrap="square">
            <a:spAutoFit/>
          </a:bodyPr>
          <a:lstStyle/>
          <a:p>
            <a:pPr algn="just"/>
            <a:r>
              <a:rPr lang="lv-LV" sz="2400" dirty="0">
                <a:hlinkClick r:id="rId3"/>
              </a:rPr>
              <a:t>https://bis.gov.lv/bisp/lv/help/ka-izveidot-buvdarbu-zurnala-ieraksta-veidu-ikdienas-darbi</a:t>
            </a:r>
            <a:endParaRPr lang="lv-LV" sz="2400" dirty="0"/>
          </a:p>
          <a:p>
            <a:pPr algn="just"/>
            <a:endParaRPr lang="lv-LV" sz="800" b="1" dirty="0">
              <a:latin typeface="Times New Roman" panose="02020603050405020304" pitchFamily="18" charset="0"/>
            </a:endParaRPr>
          </a:p>
        </p:txBody>
      </p:sp>
      <p:sp>
        <p:nvSpPr>
          <p:cNvPr id="6" name="Title 1"/>
          <p:cNvSpPr txBox="1">
            <a:spLocks/>
          </p:cNvSpPr>
          <p:nvPr/>
        </p:nvSpPr>
        <p:spPr>
          <a:xfrm>
            <a:off x="2521020" y="189070"/>
            <a:ext cx="8774885" cy="12066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būvniecības informācijas sistēmā (4)</a:t>
            </a:r>
          </a:p>
        </p:txBody>
      </p:sp>
      <p:pic>
        <p:nvPicPr>
          <p:cNvPr id="8" name="Picture 7">
            <a:extLst>
              <a:ext uri="{FF2B5EF4-FFF2-40B4-BE49-F238E27FC236}">
                <a16:creationId xmlns:a16="http://schemas.microsoft.com/office/drawing/2014/main" id="{53C3601F-7C3A-4799-B739-4022D8F64C60}"/>
              </a:ext>
            </a:extLst>
          </p:cNvPr>
          <p:cNvPicPr>
            <a:picLocks noChangeAspect="1"/>
          </p:cNvPicPr>
          <p:nvPr/>
        </p:nvPicPr>
        <p:blipFill>
          <a:blip r:embed="rId4"/>
          <a:stretch>
            <a:fillRect/>
          </a:stretch>
        </p:blipFill>
        <p:spPr>
          <a:xfrm>
            <a:off x="70820" y="1766939"/>
            <a:ext cx="6756861" cy="3912378"/>
          </a:xfrm>
          <a:prstGeom prst="rect">
            <a:avLst/>
          </a:prstGeom>
        </p:spPr>
      </p:pic>
      <p:pic>
        <p:nvPicPr>
          <p:cNvPr id="9" name="Picture 8">
            <a:extLst>
              <a:ext uri="{FF2B5EF4-FFF2-40B4-BE49-F238E27FC236}">
                <a16:creationId xmlns:a16="http://schemas.microsoft.com/office/drawing/2014/main" id="{6CCC3013-404F-4076-9DAC-28E26DD162F7}"/>
              </a:ext>
            </a:extLst>
          </p:cNvPr>
          <p:cNvPicPr>
            <a:picLocks noChangeAspect="1"/>
          </p:cNvPicPr>
          <p:nvPr/>
        </p:nvPicPr>
        <p:blipFill>
          <a:blip r:embed="rId5"/>
          <a:stretch>
            <a:fillRect/>
          </a:stretch>
        </p:blipFill>
        <p:spPr>
          <a:xfrm>
            <a:off x="3328543" y="2435577"/>
            <a:ext cx="6267944" cy="3413707"/>
          </a:xfrm>
          <a:prstGeom prst="rect">
            <a:avLst/>
          </a:prstGeom>
        </p:spPr>
      </p:pic>
      <p:sp>
        <p:nvSpPr>
          <p:cNvPr id="10" name="Oval 9">
            <a:extLst>
              <a:ext uri="{FF2B5EF4-FFF2-40B4-BE49-F238E27FC236}">
                <a16:creationId xmlns:a16="http://schemas.microsoft.com/office/drawing/2014/main" id="{B95B8665-79EE-49F0-B896-6984A0238D77}"/>
              </a:ext>
            </a:extLst>
          </p:cNvPr>
          <p:cNvSpPr/>
          <p:nvPr/>
        </p:nvSpPr>
        <p:spPr>
          <a:xfrm>
            <a:off x="4503596" y="1707228"/>
            <a:ext cx="707010" cy="57869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1" name="Picture 10">
            <a:extLst>
              <a:ext uri="{FF2B5EF4-FFF2-40B4-BE49-F238E27FC236}">
                <a16:creationId xmlns:a16="http://schemas.microsoft.com/office/drawing/2014/main" id="{C200AFCB-9C60-4BB0-8BB8-EF04B4CEC3FC}"/>
              </a:ext>
            </a:extLst>
          </p:cNvPr>
          <p:cNvPicPr>
            <a:picLocks noChangeAspect="1"/>
          </p:cNvPicPr>
          <p:nvPr/>
        </p:nvPicPr>
        <p:blipFill>
          <a:blip r:embed="rId6"/>
          <a:stretch>
            <a:fillRect/>
          </a:stretch>
        </p:blipFill>
        <p:spPr>
          <a:xfrm>
            <a:off x="8373700" y="1880768"/>
            <a:ext cx="3782014" cy="4764465"/>
          </a:xfrm>
          <a:prstGeom prst="rect">
            <a:avLst/>
          </a:prstGeom>
        </p:spPr>
      </p:pic>
      <p:sp>
        <p:nvSpPr>
          <p:cNvPr id="12" name="Oval 11">
            <a:extLst>
              <a:ext uri="{FF2B5EF4-FFF2-40B4-BE49-F238E27FC236}">
                <a16:creationId xmlns:a16="http://schemas.microsoft.com/office/drawing/2014/main" id="{87F4153A-3216-45E9-906B-7A844C54E27E}"/>
              </a:ext>
            </a:extLst>
          </p:cNvPr>
          <p:cNvSpPr/>
          <p:nvPr/>
        </p:nvSpPr>
        <p:spPr>
          <a:xfrm>
            <a:off x="3449250" y="4656842"/>
            <a:ext cx="915360" cy="38659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7840157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32F832BF-1DDA-4BBE-B340-68BC40090DFC}" type="slidenum">
              <a:rPr lang="lv-LV" smtClean="0">
                <a:solidFill>
                  <a:prstClr val="black">
                    <a:tint val="75000"/>
                  </a:prstClr>
                </a:solidFill>
              </a:rPr>
              <a:pPr/>
              <a:t>116</a:t>
            </a:fld>
            <a:endParaRPr lang="lv-LV">
              <a:solidFill>
                <a:prstClr val="black">
                  <a:tint val="75000"/>
                </a:prstClr>
              </a:solidFill>
            </a:endParaRPr>
          </a:p>
        </p:txBody>
      </p:sp>
      <p:sp>
        <p:nvSpPr>
          <p:cNvPr id="6" name="Title 1"/>
          <p:cNvSpPr txBox="1">
            <a:spLocks/>
          </p:cNvSpPr>
          <p:nvPr/>
        </p:nvSpPr>
        <p:spPr>
          <a:xfrm>
            <a:off x="1531936" y="241618"/>
            <a:ext cx="10515600" cy="2667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5000" b="1" dirty="0"/>
              <a:t>PALDIES!</a:t>
            </a:r>
          </a:p>
          <a:p>
            <a:pPr algn="ctr"/>
            <a:endParaRPr lang="lv-LV" sz="3200" b="1" u="sng" dirty="0"/>
          </a:p>
          <a:p>
            <a:pPr algn="ctr"/>
            <a:endParaRPr lang="lv-LV" sz="3200" b="1" u="sng"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937" y="2488066"/>
            <a:ext cx="3449597" cy="3449597"/>
          </a:xfrm>
          <a:prstGeom prst="rect">
            <a:avLst/>
          </a:prstGeom>
        </p:spPr>
      </p:pic>
    </p:spTree>
    <p:extLst>
      <p:ext uri="{BB962C8B-B14F-4D97-AF65-F5344CB8AC3E}">
        <p14:creationId xmlns:p14="http://schemas.microsoft.com/office/powerpoint/2010/main" val="22784094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2573" y="3008697"/>
            <a:ext cx="8115300" cy="1384719"/>
          </a:xfrm>
        </p:spPr>
        <p:txBody>
          <a:bodyPr>
            <a:normAutofit/>
          </a:bodyPr>
          <a:lstStyle/>
          <a:p>
            <a:r>
              <a:rPr lang="lv-LV" sz="4400" b="1" dirty="0"/>
              <a:t>JAUTĀJUMI PAR BŪVDARBU VEIKŠANU</a:t>
            </a:r>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117</a:t>
            </a:fld>
            <a:endParaRPr lang="lv-LV" dirty="0"/>
          </a:p>
        </p:txBody>
      </p:sp>
      <p:sp>
        <p:nvSpPr>
          <p:cNvPr id="5" name="Text Placeholder 2"/>
          <p:cNvSpPr txBox="1">
            <a:spLocks/>
          </p:cNvSpPr>
          <p:nvPr/>
        </p:nvSpPr>
        <p:spPr>
          <a:xfrm>
            <a:off x="1112010" y="5210629"/>
            <a:ext cx="10363200" cy="1384718"/>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2000" dirty="0">
              <a:solidFill>
                <a:schemeClr val="tx1"/>
              </a:solidFill>
            </a:endParaRPr>
          </a:p>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7" name="Rectangle 6">
            <a:extLst>
              <a:ext uri="{FF2B5EF4-FFF2-40B4-BE49-F238E27FC236}">
                <a16:creationId xmlns:a16="http://schemas.microsoft.com/office/drawing/2014/main" id="{A5A6217D-B73A-4754-AA44-4BB217F4E8AA}"/>
              </a:ext>
            </a:extLst>
          </p:cNvPr>
          <p:cNvSpPr/>
          <p:nvPr/>
        </p:nvSpPr>
        <p:spPr>
          <a:xfrm>
            <a:off x="3245610" y="5127393"/>
            <a:ext cx="6096000" cy="923330"/>
          </a:xfrm>
          <a:prstGeom prst="rect">
            <a:avLst/>
          </a:prstGeom>
        </p:spPr>
        <p:txBody>
          <a:bodyPr>
            <a:spAutoFit/>
          </a:bodyPr>
          <a:lstStyle/>
          <a:p>
            <a:pPr algn="ctr"/>
            <a:r>
              <a:rPr lang="lv-LV" dirty="0"/>
              <a:t>Kontroles departamenta </a:t>
            </a:r>
          </a:p>
          <a:p>
            <a:pPr algn="ctr"/>
            <a:r>
              <a:rPr lang="lv-LV" dirty="0"/>
              <a:t>Būvdarbu kontroles nodaļas būvinspektors </a:t>
            </a:r>
          </a:p>
          <a:p>
            <a:pPr algn="ctr"/>
            <a:r>
              <a:rPr lang="lv-LV" b="1" dirty="0"/>
              <a:t>Oskars Sūnaitis</a:t>
            </a:r>
          </a:p>
        </p:txBody>
      </p:sp>
    </p:spTree>
    <p:extLst>
      <p:ext uri="{BB962C8B-B14F-4D97-AF65-F5344CB8AC3E}">
        <p14:creationId xmlns:p14="http://schemas.microsoft.com/office/powerpoint/2010/main" val="5208285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1611B-EC8E-4AA8-859F-C405A630E491}"/>
              </a:ext>
            </a:extLst>
          </p:cNvPr>
          <p:cNvSpPr>
            <a:spLocks noGrp="1"/>
          </p:cNvSpPr>
          <p:nvPr>
            <p:ph type="title"/>
          </p:nvPr>
        </p:nvSpPr>
        <p:spPr/>
        <p:txBody>
          <a:bodyPr/>
          <a:lstStyle/>
          <a:p>
            <a:pPr algn="ctr"/>
            <a:r>
              <a:rPr lang="lv-LV" b="1" dirty="0">
                <a:solidFill>
                  <a:schemeClr val="accent1">
                    <a:lumMod val="75000"/>
                  </a:schemeClr>
                </a:solidFill>
              </a:rPr>
              <a:t>    Par būvdarbu kvalitātes kontroles sistēmu</a:t>
            </a:r>
          </a:p>
        </p:txBody>
      </p:sp>
      <p:sp>
        <p:nvSpPr>
          <p:cNvPr id="3" name="Content Placeholder 2">
            <a:extLst>
              <a:ext uri="{FF2B5EF4-FFF2-40B4-BE49-F238E27FC236}">
                <a16:creationId xmlns:a16="http://schemas.microsoft.com/office/drawing/2014/main" id="{B1BEE267-41C7-42AA-972A-65955EA691B2}"/>
              </a:ext>
            </a:extLst>
          </p:cNvPr>
          <p:cNvSpPr>
            <a:spLocks noGrp="1"/>
          </p:cNvSpPr>
          <p:nvPr>
            <p:ph idx="1"/>
          </p:nvPr>
        </p:nvSpPr>
        <p:spPr/>
        <p:txBody>
          <a:bodyPr>
            <a:normAutofit fontScale="62500" lnSpcReduction="20000"/>
          </a:bodyPr>
          <a:lstStyle/>
          <a:p>
            <a:r>
              <a:rPr lang="lv-LV" dirty="0"/>
              <a:t>Prasības izstrādāt Kvalitātes kontroles sistēmu (KKS) nosaka MK not. Nr. 529 «Ēku būvnoteikumi» (ĒBN) punkts 125. </a:t>
            </a:r>
            <a:r>
              <a:rPr lang="lv-LV" b="1" u="sng" dirty="0"/>
              <a:t>Būvdarbu kvalitātes kontroles sistēmu katrs uzņēmums izstrādā atbilstoši savam profilam, veicamo darbu veidam un apjomam</a:t>
            </a:r>
            <a:r>
              <a:rPr lang="lv-LV" dirty="0"/>
              <a:t>.</a:t>
            </a:r>
          </a:p>
          <a:p>
            <a:r>
              <a:rPr lang="lv-LV" b="1" dirty="0"/>
              <a:t>Būvdarbu kvalitāte nedrīkst būt zemāka par Latvijas būvnormatīvos un attiecīgajos standartos, apbūves noteikumos un citos normatīvajos aktos vai būvdarbu līgumā noteiktajiem būvdarbu kvalitātes rādītājiem (ĒBN punkts 124).</a:t>
            </a:r>
            <a:endParaRPr lang="lv-LV" b="1" u="sng" dirty="0"/>
          </a:p>
          <a:p>
            <a:r>
              <a:rPr lang="lv-LV" u="sng" dirty="0"/>
              <a:t>KKS var noformēt kā atsevišķu dokumentu, var iekļaut DVP.</a:t>
            </a:r>
          </a:p>
          <a:p>
            <a:r>
              <a:rPr lang="lv-LV" b="1" dirty="0"/>
              <a:t>Būvdarbu kvalitātes kontrole sevī ietver: </a:t>
            </a:r>
            <a:r>
              <a:rPr lang="lv-LV" sz="2000" dirty="0"/>
              <a:t>(Vispārīgo būvnoteikumu 154. punkts)  </a:t>
            </a:r>
          </a:p>
          <a:p>
            <a:pPr marL="0" indent="0">
              <a:buNone/>
            </a:pPr>
            <a:r>
              <a:rPr lang="lv-LV" dirty="0"/>
              <a:t>  1) būvdarbu veikšanas dokumentācijas, piegādāto materiālu, izstrādājumu un konstrukciju, ierīču, mehānismu un līdzīgu iekārtu sākotnējo kontroli, </a:t>
            </a:r>
          </a:p>
          <a:p>
            <a:pPr marL="0" indent="0">
              <a:buNone/>
            </a:pPr>
            <a:r>
              <a:rPr lang="lv-LV" dirty="0"/>
              <a:t>  2) atsevišķu darba operāciju vai darba procesa tehnoloģisko kontroli,  </a:t>
            </a:r>
          </a:p>
          <a:p>
            <a:pPr marL="0" indent="0">
              <a:buNone/>
            </a:pPr>
            <a:r>
              <a:rPr lang="lv-LV" dirty="0"/>
              <a:t>  3) pabeigtā ( nododamā ) darba veida vai būvdarbu cikla noslēguma kontroli.</a:t>
            </a:r>
          </a:p>
          <a:p>
            <a:pPr marL="0" indent="0">
              <a:buNone/>
            </a:pPr>
            <a:r>
              <a:rPr lang="lv-LV" b="1" dirty="0"/>
              <a:t>Pie būvobjekta pārbaudes Būvinspektoram būvobjektā ir jāpārbauda būvdarbu veikšanas atbilstība </a:t>
            </a:r>
            <a:r>
              <a:rPr lang="lv-LV" dirty="0"/>
              <a:t>būvprojektam un normatīvo aktu prasībām (BL18.panta (4) 2): Slēdzienā tiek noteikts vai Būvdarbi tiek veikti atbilstoši būvatļaujai, būvprojektam (izmaiņām), </a:t>
            </a:r>
            <a:r>
              <a:rPr lang="lv-LV" b="1" dirty="0"/>
              <a:t>darbu veikšanas projektam</a:t>
            </a:r>
            <a:r>
              <a:rPr lang="lv-LV" dirty="0"/>
              <a:t>, darba aizsardzības plānam un </a:t>
            </a:r>
            <a:r>
              <a:rPr lang="lv-LV" b="1" dirty="0"/>
              <a:t>būvdarbu kvalitātes kontroles sistēmai </a:t>
            </a:r>
            <a:r>
              <a:rPr lang="lv-LV" dirty="0"/>
              <a:t>(BL 17. panta (2)).</a:t>
            </a:r>
            <a:endParaRPr lang="lv-LV" b="1" dirty="0">
              <a:solidFill>
                <a:schemeClr val="accent1">
                  <a:lumMod val="75000"/>
                </a:schemeClr>
              </a:solidFill>
            </a:endParaRPr>
          </a:p>
        </p:txBody>
      </p:sp>
    </p:spTree>
    <p:extLst>
      <p:ext uri="{BB962C8B-B14F-4D97-AF65-F5344CB8AC3E}">
        <p14:creationId xmlns:p14="http://schemas.microsoft.com/office/powerpoint/2010/main" val="14210207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22109-F575-4811-89FE-AB0DBE4C42C3}"/>
              </a:ext>
            </a:extLst>
          </p:cNvPr>
          <p:cNvSpPr>
            <a:spLocks noGrp="1"/>
          </p:cNvSpPr>
          <p:nvPr>
            <p:ph type="title"/>
          </p:nvPr>
        </p:nvSpPr>
        <p:spPr/>
        <p:txBody>
          <a:bodyPr/>
          <a:lstStyle/>
          <a:p>
            <a:pPr algn="ctr"/>
            <a:r>
              <a:rPr lang="lv-LV" b="1" dirty="0">
                <a:solidFill>
                  <a:schemeClr val="accent1">
                    <a:lumMod val="75000"/>
                  </a:schemeClr>
                </a:solidFill>
              </a:rPr>
              <a:t>     Par būvdarbu kvalitātes kontroles sistēmu</a:t>
            </a:r>
            <a:endParaRPr lang="lv-LV" dirty="0"/>
          </a:p>
        </p:txBody>
      </p:sp>
      <p:sp>
        <p:nvSpPr>
          <p:cNvPr id="3" name="Content Placeholder 2">
            <a:extLst>
              <a:ext uri="{FF2B5EF4-FFF2-40B4-BE49-F238E27FC236}">
                <a16:creationId xmlns:a16="http://schemas.microsoft.com/office/drawing/2014/main" id="{F212EB51-3C71-44D6-9E4E-2A00F6891815}"/>
              </a:ext>
            </a:extLst>
          </p:cNvPr>
          <p:cNvSpPr>
            <a:spLocks noGrp="1"/>
          </p:cNvSpPr>
          <p:nvPr>
            <p:ph idx="1"/>
          </p:nvPr>
        </p:nvSpPr>
        <p:spPr>
          <a:xfrm>
            <a:off x="838199" y="1825625"/>
            <a:ext cx="10798277" cy="4351338"/>
          </a:xfrm>
        </p:spPr>
        <p:txBody>
          <a:bodyPr>
            <a:noAutofit/>
          </a:bodyPr>
          <a:lstStyle/>
          <a:p>
            <a:pPr marL="0" indent="0">
              <a:buNone/>
            </a:pPr>
            <a:r>
              <a:rPr lang="lv-LV" sz="2000" b="1" dirty="0">
                <a:latin typeface="Arial" panose="020B0604020202020204" pitchFamily="34" charset="0"/>
                <a:cs typeface="Arial" panose="020B0604020202020204" pitchFamily="34" charset="0"/>
              </a:rPr>
              <a:t>Būtiskākais kas tiek fiksēts DOP attiecībā uz kvalitātes kontroli:</a:t>
            </a:r>
          </a:p>
          <a:p>
            <a:pPr marL="0" indent="0">
              <a:buNone/>
            </a:pPr>
            <a:r>
              <a:rPr lang="lv-LV" sz="2000" dirty="0">
                <a:latin typeface="Arial" panose="020B0604020202020204" pitchFamily="34" charset="0"/>
                <a:cs typeface="Arial" panose="020B0604020202020204" pitchFamily="34" charset="0"/>
              </a:rPr>
              <a:t>1. Visus betonēšanas darbus veikt saskaņā ar LVS EN 10080:2006; LVS 156-1:2009;                  LVS EN 13670:2012.</a:t>
            </a:r>
          </a:p>
          <a:p>
            <a:pPr marL="0" indent="0">
              <a:buNone/>
            </a:pPr>
            <a:r>
              <a:rPr lang="lv-LV" sz="2000" dirty="0">
                <a:latin typeface="Arial" panose="020B0604020202020204" pitchFamily="34" charset="0"/>
                <a:cs typeface="Arial" panose="020B0604020202020204" pitchFamily="34" charset="0"/>
              </a:rPr>
              <a:t>2. Visus tērauda konstrukciju izgatavošanas un montāžas darbus veikt saskaņā ar                         LVS EN 1090; LVS ISO 12944; LVS ISO 1461 prasībām.</a:t>
            </a:r>
          </a:p>
          <a:p>
            <a:pPr marL="0" indent="0">
              <a:buNone/>
            </a:pPr>
            <a:r>
              <a:rPr lang="lv-LV" sz="2000" dirty="0">
                <a:latin typeface="Arial" panose="020B0604020202020204" pitchFamily="34" charset="0"/>
                <a:cs typeface="Arial" panose="020B0604020202020204" pitchFamily="34" charset="0"/>
              </a:rPr>
              <a:t>3. Visus koka konstrukciju izbūves darbus veikt saskaņā ar LVS EN 14081-1:2016 (Koka konstrukcijas. Pēc stiprības šķiroti konstrukciju kokmateriāli ar taisnstūra šķērsgriezumu); </a:t>
            </a:r>
            <a:r>
              <a:rPr lang="sv-SE" sz="2000" dirty="0">
                <a:latin typeface="Arial" panose="020B0604020202020204" pitchFamily="34" charset="0"/>
                <a:cs typeface="Arial" panose="020B0604020202020204" pitchFamily="34" charset="0"/>
              </a:rPr>
              <a:t>LVS EN 14081-1 +A1:2011 </a:t>
            </a:r>
            <a:r>
              <a:rPr lang="lv-LV" sz="2000" dirty="0">
                <a:latin typeface="Arial" panose="020B0604020202020204" pitchFamily="34" charset="0"/>
                <a:cs typeface="Arial" panose="020B0604020202020204" pitchFamily="34" charset="0"/>
              </a:rPr>
              <a:t>(</a:t>
            </a:r>
            <a:r>
              <a:rPr lang="sv-SE" sz="2000" dirty="0">
                <a:latin typeface="Arial" panose="020B0604020202020204" pitchFamily="34" charset="0"/>
                <a:cs typeface="Arial" panose="020B0604020202020204" pitchFamily="34" charset="0"/>
              </a:rPr>
              <a:t>Koka konstrukcijas</a:t>
            </a:r>
            <a:r>
              <a:rPr lang="lv-LV" sz="2000" dirty="0">
                <a:latin typeface="Arial" panose="020B0604020202020204" pitchFamily="34" charset="0"/>
                <a:cs typeface="Arial" panose="020B0604020202020204" pitchFamily="34" charset="0"/>
              </a:rPr>
              <a:t> -šķiroti dēļi); LVS EN 15497:2014 (</a:t>
            </a:r>
            <a:r>
              <a:rPr lang="lv-LV" sz="2000" dirty="0" err="1">
                <a:latin typeface="Arial" panose="020B0604020202020204" pitchFamily="34" charset="0"/>
                <a:cs typeface="Arial" panose="020B0604020202020204" pitchFamily="34" charset="0"/>
              </a:rPr>
              <a:t>Masīvkoksnes</a:t>
            </a:r>
            <a:r>
              <a:rPr lang="lv-LV" sz="2000" dirty="0">
                <a:latin typeface="Arial" panose="020B0604020202020204" pitchFamily="34" charset="0"/>
                <a:cs typeface="Arial" panose="020B0604020202020204" pitchFamily="34" charset="0"/>
              </a:rPr>
              <a:t> konstrukciju kokmateriāli ar </a:t>
            </a:r>
            <a:r>
              <a:rPr lang="lv-LV" sz="2000" dirty="0" err="1">
                <a:latin typeface="Arial" panose="020B0604020202020204" pitchFamily="34" charset="0"/>
                <a:cs typeface="Arial" panose="020B0604020202020204" pitchFamily="34" charset="0"/>
              </a:rPr>
              <a:t>ķīļtapu</a:t>
            </a:r>
            <a:r>
              <a:rPr lang="lv-LV" sz="2000" dirty="0">
                <a:latin typeface="Arial" panose="020B0604020202020204" pitchFamily="34" charset="0"/>
                <a:cs typeface="Arial" panose="020B0604020202020204" pitchFamily="34" charset="0"/>
              </a:rPr>
              <a:t> (</a:t>
            </a:r>
            <a:r>
              <a:rPr lang="lv-LV" sz="2000" dirty="0" err="1">
                <a:latin typeface="Arial" panose="020B0604020202020204" pitchFamily="34" charset="0"/>
                <a:cs typeface="Arial" panose="020B0604020202020204" pitchFamily="34" charset="0"/>
              </a:rPr>
              <a:t>zobveida</a:t>
            </a:r>
            <a:r>
              <a:rPr lang="lv-LV" sz="2000" dirty="0">
                <a:latin typeface="Arial" panose="020B0604020202020204" pitchFamily="34" charset="0"/>
                <a:cs typeface="Arial" panose="020B0604020202020204" pitchFamily="34" charset="0"/>
              </a:rPr>
              <a:t>) savienojumiem); LVS EN 14080: 2013 (Koka konstrukcijas – Līmētā koksne);</a:t>
            </a:r>
          </a:p>
          <a:p>
            <a:pPr marL="0" indent="0">
              <a:buNone/>
            </a:pPr>
            <a:r>
              <a:rPr lang="lv-LV" sz="2000" b="1" dirty="0">
                <a:latin typeface="Arial" panose="020B0604020202020204" pitchFamily="34" charset="0"/>
                <a:cs typeface="Arial" panose="020B0604020202020204" pitchFamily="34" charset="0"/>
              </a:rPr>
              <a:t>Ja DOP detalizācijā nav norādīti kvalitātes kontroles dati, tolerances jeb maksimāli pieļaujamās novirzes no noteiktajiem izmēriem, tie ir jāiekļauj Kvalitātes kontroles sistēmas izstrādē, </a:t>
            </a:r>
            <a:r>
              <a:rPr lang="lv-LV" sz="2000" b="1" u="sng" dirty="0">
                <a:latin typeface="Arial" panose="020B0604020202020204" pitchFamily="34" charset="0"/>
                <a:cs typeface="Arial" panose="020B0604020202020204" pitchFamily="34" charset="0"/>
              </a:rPr>
              <a:t>kritēriji ir Būtiskas prasības būvei</a:t>
            </a:r>
            <a:r>
              <a:rPr lang="lv-LV" sz="2000" b="1" dirty="0">
                <a:latin typeface="Arial" panose="020B0604020202020204" pitchFamily="34" charset="0"/>
                <a:cs typeface="Arial" panose="020B0604020202020204" pitchFamily="34" charset="0"/>
              </a:rPr>
              <a:t>. Prasības noteiktas Latvijas valsts standartos (LVS), </a:t>
            </a:r>
            <a:r>
              <a:rPr lang="lv-LV" sz="2000" b="1" dirty="0" err="1">
                <a:latin typeface="Arial" panose="020B0604020202020204" pitchFamily="34" charset="0"/>
                <a:cs typeface="Arial" panose="020B0604020202020204" pitchFamily="34" charset="0"/>
              </a:rPr>
              <a:t>Eirokodesa</a:t>
            </a:r>
            <a:r>
              <a:rPr lang="lv-LV" sz="2000" b="1" dirty="0">
                <a:latin typeface="Arial" panose="020B0604020202020204" pitchFamily="34" charset="0"/>
                <a:cs typeface="Arial" panose="020B0604020202020204" pitchFamily="34" charset="0"/>
              </a:rPr>
              <a:t> dokumentācijā un Latvijas būvnormatīvos (LBN).</a:t>
            </a:r>
          </a:p>
        </p:txBody>
      </p:sp>
    </p:spTree>
    <p:extLst>
      <p:ext uri="{BB962C8B-B14F-4D97-AF65-F5344CB8AC3E}">
        <p14:creationId xmlns:p14="http://schemas.microsoft.com/office/powerpoint/2010/main" val="3563198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C2C6FA-8394-4F9B-82A5-AC22C33506B9}"/>
              </a:ext>
            </a:extLst>
          </p:cNvPr>
          <p:cNvSpPr/>
          <p:nvPr/>
        </p:nvSpPr>
        <p:spPr>
          <a:xfrm>
            <a:off x="3959678" y="405908"/>
            <a:ext cx="6784521" cy="801040"/>
          </a:xfrm>
          <a:prstGeom prst="rect">
            <a:avLst/>
          </a:prstGeom>
          <a:solidFill>
            <a:srgbClr val="1ABCC4"/>
          </a:solidFill>
          <a:ln>
            <a:noFill/>
          </a:ln>
          <a:effectLst>
            <a:glow rad="63500">
              <a:srgbClr val="0ACAD4">
                <a:alpha val="40000"/>
              </a:srgbClr>
            </a:glow>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4000" b="1" dirty="0">
                <a:solidFill>
                  <a:schemeClr val="tx1"/>
                </a:solidFill>
              </a:rPr>
              <a:t>PROJEKTĒŠANAS UZDEVUMS</a:t>
            </a:r>
          </a:p>
        </p:txBody>
      </p:sp>
      <p:sp>
        <p:nvSpPr>
          <p:cNvPr id="5" name="Rectangle 4">
            <a:extLst>
              <a:ext uri="{FF2B5EF4-FFF2-40B4-BE49-F238E27FC236}">
                <a16:creationId xmlns:a16="http://schemas.microsoft.com/office/drawing/2014/main" id="{BCC4E9A3-7E52-4CD2-B416-75E9E5176724}"/>
              </a:ext>
            </a:extLst>
          </p:cNvPr>
          <p:cNvSpPr/>
          <p:nvPr/>
        </p:nvSpPr>
        <p:spPr>
          <a:xfrm>
            <a:off x="2632256" y="5361850"/>
            <a:ext cx="9099821" cy="1045901"/>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rPr>
              <a:t>Līguma</a:t>
            </a:r>
            <a:r>
              <a:rPr lang="lv-LV" dirty="0">
                <a:solidFill>
                  <a:schemeClr val="tx1"/>
                </a:solidFill>
              </a:rPr>
              <a:t> par būvniecības ieceres dokumentācijas izstrādāšanu un būvprojekta minimālā sastāva </a:t>
            </a:r>
            <a:r>
              <a:rPr lang="lv-LV" b="1" dirty="0">
                <a:solidFill>
                  <a:schemeClr val="tx1"/>
                </a:solidFill>
              </a:rPr>
              <a:t>neatņemama sastāvdaļa ir projektēšanas uzdevums</a:t>
            </a:r>
            <a:r>
              <a:rPr lang="lv-LV" dirty="0">
                <a:solidFill>
                  <a:schemeClr val="tx1"/>
                </a:solidFill>
              </a:rPr>
              <a:t>. Projektēšanas uzdevumu sagatavo un paraksta būvniecības ierosinātājs un būvprojekta izstrādātājs, būvkomersants vai </a:t>
            </a:r>
            <a:r>
              <a:rPr lang="lv-LV" dirty="0" err="1">
                <a:solidFill>
                  <a:schemeClr val="tx1"/>
                </a:solidFill>
              </a:rPr>
              <a:t>būvspeciālists</a:t>
            </a:r>
            <a:r>
              <a:rPr lang="lv-LV" dirty="0">
                <a:solidFill>
                  <a:schemeClr val="tx1"/>
                </a:solidFill>
              </a:rPr>
              <a:t>. </a:t>
            </a:r>
            <a:r>
              <a:rPr lang="lv-LV" sz="1400" dirty="0">
                <a:solidFill>
                  <a:schemeClr val="tx1"/>
                </a:solidFill>
              </a:rPr>
              <a:t>(ĒBN 14.punkts) </a:t>
            </a:r>
            <a:endParaRPr lang="lv-LV" sz="1400" dirty="0"/>
          </a:p>
        </p:txBody>
      </p:sp>
      <p:sp>
        <p:nvSpPr>
          <p:cNvPr id="17" name="Rectangle 16">
            <a:extLst>
              <a:ext uri="{FF2B5EF4-FFF2-40B4-BE49-F238E27FC236}">
                <a16:creationId xmlns:a16="http://schemas.microsoft.com/office/drawing/2014/main" id="{A959D9EC-7240-4E7E-8698-B7E92E2E5C57}"/>
              </a:ext>
            </a:extLst>
          </p:cNvPr>
          <p:cNvSpPr/>
          <p:nvPr/>
        </p:nvSpPr>
        <p:spPr>
          <a:xfrm>
            <a:off x="2632256" y="1584927"/>
            <a:ext cx="9099821" cy="448814"/>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b="1" dirty="0">
                <a:solidFill>
                  <a:schemeClr val="tx1"/>
                </a:solidFill>
              </a:rPr>
              <a:t>Būvniecības ierosinātājs </a:t>
            </a:r>
            <a:r>
              <a:rPr lang="lv-LV" b="1" u="sng" dirty="0">
                <a:solidFill>
                  <a:schemeClr val="tx1"/>
                </a:solidFill>
              </a:rPr>
              <a:t>ir atbildīgs</a:t>
            </a:r>
            <a:r>
              <a:rPr lang="lv-LV" b="1" dirty="0">
                <a:solidFill>
                  <a:schemeClr val="tx1"/>
                </a:solidFill>
              </a:rPr>
              <a:t> par atbilstoša projektēšanas uzdevuma izstrādi</a:t>
            </a:r>
            <a:r>
              <a:rPr lang="lv-LV" dirty="0">
                <a:solidFill>
                  <a:schemeClr val="tx1"/>
                </a:solidFill>
              </a:rPr>
              <a:t>.</a:t>
            </a:r>
          </a:p>
          <a:p>
            <a:pPr algn="just"/>
            <a:r>
              <a:rPr lang="lv-LV" sz="1400" dirty="0">
                <a:solidFill>
                  <a:schemeClr val="tx1"/>
                </a:solidFill>
              </a:rPr>
              <a:t>(VBN 27.punkts) </a:t>
            </a:r>
          </a:p>
        </p:txBody>
      </p:sp>
      <p:sp>
        <p:nvSpPr>
          <p:cNvPr id="20" name="Rectangle 19">
            <a:extLst>
              <a:ext uri="{FF2B5EF4-FFF2-40B4-BE49-F238E27FC236}">
                <a16:creationId xmlns:a16="http://schemas.microsoft.com/office/drawing/2014/main" id="{FB83968B-72A4-42F9-AA72-820FA3EF2B90}"/>
              </a:ext>
            </a:extLst>
          </p:cNvPr>
          <p:cNvSpPr/>
          <p:nvPr/>
        </p:nvSpPr>
        <p:spPr>
          <a:xfrm>
            <a:off x="2632256" y="2272721"/>
            <a:ext cx="9099822" cy="2008636"/>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dirty="0">
                <a:solidFill>
                  <a:schemeClr val="tx1"/>
                </a:solidFill>
              </a:rPr>
              <a:t>Projektēšanas uzdevumā </a:t>
            </a:r>
            <a:r>
              <a:rPr lang="lv-LV" b="1" dirty="0">
                <a:solidFill>
                  <a:schemeClr val="tx1"/>
                </a:solidFill>
              </a:rPr>
              <a:t>norāda</a:t>
            </a:r>
            <a:r>
              <a:rPr lang="lv-LV" dirty="0">
                <a:solidFill>
                  <a:schemeClr val="tx1"/>
                </a:solidFill>
              </a:rPr>
              <a:t> projektējamās </a:t>
            </a:r>
            <a:r>
              <a:rPr lang="lv-LV" b="1" dirty="0">
                <a:solidFill>
                  <a:schemeClr val="tx1"/>
                </a:solidFill>
              </a:rPr>
              <a:t>ēkas galveno lietošanas veidu ar plānotajām telpu grupām</a:t>
            </a:r>
            <a:r>
              <a:rPr lang="lv-LV" dirty="0">
                <a:solidFill>
                  <a:schemeClr val="tx1"/>
                </a:solidFill>
              </a:rPr>
              <a:t>, to </a:t>
            </a:r>
            <a:r>
              <a:rPr lang="lv-LV" b="1" dirty="0">
                <a:solidFill>
                  <a:schemeClr val="tx1"/>
                </a:solidFill>
              </a:rPr>
              <a:t>lietošanas veidiem </a:t>
            </a:r>
            <a:r>
              <a:rPr lang="lv-LV" dirty="0">
                <a:solidFill>
                  <a:schemeClr val="tx1"/>
                </a:solidFill>
              </a:rPr>
              <a:t>un parametrus, kā arī teritorijas plānojuma un inženiertīklu projektēšanas prasības. Ja ēku paredzēts būvēt uz zemesgrāmatā ierakstītas apbūves tiesības pamata, projektēšanas uzdevumā kā plānotās telpu grupas norāda vienīgi nedzīvojamās telpas. Ja nepieciešams, norāda citus īpašos nosacījumus (piemēram, vēlamās būvkonstrukcijas un būvizstrādājumi, tehnoloģijas). Ja ēku nojauc, projektēšanas uzdevumā norāda prasības nojaukšanas darbu projektam. </a:t>
            </a:r>
            <a:r>
              <a:rPr lang="lv-LV" sz="1400" dirty="0">
                <a:solidFill>
                  <a:schemeClr val="tx1"/>
                </a:solidFill>
              </a:rPr>
              <a:t>(ĒBN 15.punkts) </a:t>
            </a:r>
          </a:p>
        </p:txBody>
      </p:sp>
      <p:sp>
        <p:nvSpPr>
          <p:cNvPr id="21" name="Rectangle 20">
            <a:extLst>
              <a:ext uri="{FF2B5EF4-FFF2-40B4-BE49-F238E27FC236}">
                <a16:creationId xmlns:a16="http://schemas.microsoft.com/office/drawing/2014/main" id="{1A0A9FBC-CE65-4A82-87C8-93938CD38DD3}"/>
              </a:ext>
            </a:extLst>
          </p:cNvPr>
          <p:cNvSpPr/>
          <p:nvPr/>
        </p:nvSpPr>
        <p:spPr>
          <a:xfrm>
            <a:off x="2632257" y="4538005"/>
            <a:ext cx="9099821" cy="567197"/>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dirty="0">
                <a:solidFill>
                  <a:schemeClr val="tx1"/>
                </a:solidFill>
              </a:rPr>
              <a:t>Ja būvniecības iecere </a:t>
            </a:r>
            <a:r>
              <a:rPr lang="lv-LV" b="1" dirty="0">
                <a:solidFill>
                  <a:schemeClr val="tx1"/>
                </a:solidFill>
              </a:rPr>
              <a:t>paredz objekta nodošanu ekspluatācijā pa būves kārtām</a:t>
            </a:r>
            <a:r>
              <a:rPr lang="lv-LV" dirty="0">
                <a:solidFill>
                  <a:schemeClr val="tx1"/>
                </a:solidFill>
              </a:rPr>
              <a:t>, projektēšanas uzdevumā norāda katrā kārtā ietveramo apjomu</a:t>
            </a:r>
            <a:r>
              <a:rPr lang="lv-LV" sz="1400" dirty="0">
                <a:solidFill>
                  <a:schemeClr val="tx1"/>
                </a:solidFill>
              </a:rPr>
              <a:t>. (ĒBN 16.punkts) </a:t>
            </a:r>
          </a:p>
        </p:txBody>
      </p:sp>
    </p:spTree>
    <p:extLst>
      <p:ext uri="{BB962C8B-B14F-4D97-AF65-F5344CB8AC3E}">
        <p14:creationId xmlns:p14="http://schemas.microsoft.com/office/powerpoint/2010/main" val="13311907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46E15-5E21-415A-9427-1B7437C3A84D}"/>
              </a:ext>
            </a:extLst>
          </p:cNvPr>
          <p:cNvSpPr>
            <a:spLocks noGrp="1"/>
          </p:cNvSpPr>
          <p:nvPr>
            <p:ph type="title"/>
          </p:nvPr>
        </p:nvSpPr>
        <p:spPr/>
        <p:txBody>
          <a:bodyPr/>
          <a:lstStyle/>
          <a:p>
            <a:pPr algn="ctr"/>
            <a:r>
              <a:rPr lang="lv-LV" b="1" dirty="0">
                <a:solidFill>
                  <a:schemeClr val="accent1">
                    <a:lumMod val="75000"/>
                  </a:schemeClr>
                </a:solidFill>
              </a:rPr>
              <a:t>Kvalitātes kontroles sistēmas </a:t>
            </a:r>
            <a:br>
              <a:rPr lang="lv-LV" b="1" dirty="0">
                <a:solidFill>
                  <a:schemeClr val="accent1">
                    <a:lumMod val="75000"/>
                  </a:schemeClr>
                </a:solidFill>
              </a:rPr>
            </a:br>
            <a:r>
              <a:rPr lang="lv-LV" b="1" dirty="0">
                <a:solidFill>
                  <a:schemeClr val="accent1">
                    <a:lumMod val="75000"/>
                  </a:schemeClr>
                </a:solidFill>
              </a:rPr>
              <a:t>dokumenta piemērs</a:t>
            </a:r>
            <a:endParaRPr lang="lv-LV" dirty="0"/>
          </a:p>
        </p:txBody>
      </p:sp>
      <p:sp>
        <p:nvSpPr>
          <p:cNvPr id="3" name="Content Placeholder 2">
            <a:extLst>
              <a:ext uri="{FF2B5EF4-FFF2-40B4-BE49-F238E27FC236}">
                <a16:creationId xmlns:a16="http://schemas.microsoft.com/office/drawing/2014/main" id="{3DBB862B-469E-493B-A0B8-D2F830CDAAA2}"/>
              </a:ext>
            </a:extLst>
          </p:cNvPr>
          <p:cNvSpPr>
            <a:spLocks noGrp="1"/>
          </p:cNvSpPr>
          <p:nvPr>
            <p:ph idx="1"/>
          </p:nvPr>
        </p:nvSpPr>
        <p:spPr>
          <a:xfrm>
            <a:off x="838200" y="1825625"/>
            <a:ext cx="10515600" cy="4667250"/>
          </a:xfrm>
        </p:spPr>
        <p:txBody>
          <a:bodyPr>
            <a:normAutofit fontScale="77500" lnSpcReduction="20000"/>
          </a:bodyPr>
          <a:lstStyle/>
          <a:p>
            <a:r>
              <a:rPr lang="lv-LV" sz="4600" b="1" dirty="0"/>
              <a:t>Iespējamās sadaļas, kuras jāizvērš izstrādājot KKS:</a:t>
            </a:r>
          </a:p>
          <a:p>
            <a:r>
              <a:rPr lang="lv-LV" sz="3100" dirty="0"/>
              <a:t>1. Materiālu piegādātāju izvērtēšana;</a:t>
            </a:r>
          </a:p>
          <a:p>
            <a:r>
              <a:rPr lang="lv-LV" sz="3100" dirty="0"/>
              <a:t>2. Būvniecības organizatoriskā struktūra un resursu pārvaldība;</a:t>
            </a:r>
          </a:p>
          <a:p>
            <a:r>
              <a:rPr lang="lv-LV" sz="3100" dirty="0"/>
              <a:t>3. Pārbaudes būvdarbu procesā pa būvniecības etapiem un veidiem, pārbaužu prasības, maksimāli pieļaujamās atkāpes, pārbaužu noformēšanas dokuments un kārtība;</a:t>
            </a:r>
          </a:p>
          <a:p>
            <a:r>
              <a:rPr lang="lv-LV" sz="3100" dirty="0"/>
              <a:t>4. Rīcība ar neatbilstošiem materiāliem un konstrukcijām;</a:t>
            </a:r>
          </a:p>
          <a:p>
            <a:r>
              <a:rPr lang="lv-LV" sz="3100" dirty="0"/>
              <a:t>5. Būvobjekta beigu pārbaudes būvei un tās inženierkomunikācijām, iekārtām un sistēmām;</a:t>
            </a:r>
          </a:p>
          <a:p>
            <a:r>
              <a:rPr lang="lv-LV" sz="3100" dirty="0"/>
              <a:t>6. Būvuzņēmēja darbinieku apmācība, instruktāžas, atestācija, zināšanu pārbaude, kompetence un izpratne;</a:t>
            </a:r>
          </a:p>
          <a:p>
            <a:r>
              <a:rPr lang="lv-LV" sz="3100" dirty="0"/>
              <a:t>7. Bīstamības identificēšana, riska novēršana un rika kontroles plānošana;</a:t>
            </a:r>
          </a:p>
          <a:p>
            <a:r>
              <a:rPr lang="lv-LV" sz="3100" dirty="0"/>
              <a:t>8. Apakšuzņēmēju kontrole un novērtējums.</a:t>
            </a:r>
          </a:p>
        </p:txBody>
      </p:sp>
    </p:spTree>
    <p:extLst>
      <p:ext uri="{BB962C8B-B14F-4D97-AF65-F5344CB8AC3E}">
        <p14:creationId xmlns:p14="http://schemas.microsoft.com/office/powerpoint/2010/main" val="40096323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3" y="128954"/>
            <a:ext cx="9471033" cy="1356948"/>
          </a:xfrm>
        </p:spPr>
        <p:txBody>
          <a:bodyPr>
            <a:normAutofit fontScale="90000"/>
          </a:bodyPr>
          <a:lstStyle/>
          <a:p>
            <a:pPr algn="ctr"/>
            <a:br>
              <a:rPr lang="lv-LV" b="1" dirty="0">
                <a:solidFill>
                  <a:srgbClr val="008080"/>
                </a:solidFill>
              </a:rPr>
            </a:br>
            <a:r>
              <a:rPr lang="lv-LV" sz="4900" b="1" dirty="0"/>
              <a:t>Segto darbu pieņemšanas akts (1)</a:t>
            </a:r>
            <a:br>
              <a:rPr lang="lv-LV" dirty="0"/>
            </a:br>
            <a:endParaRPr lang="lv-LV" b="1" dirty="0"/>
          </a:p>
        </p:txBody>
      </p:sp>
      <p:sp>
        <p:nvSpPr>
          <p:cNvPr id="3" name="Content Placeholder 2"/>
          <p:cNvSpPr>
            <a:spLocks noGrp="1"/>
          </p:cNvSpPr>
          <p:nvPr>
            <p:ph idx="1"/>
          </p:nvPr>
        </p:nvSpPr>
        <p:spPr>
          <a:xfrm>
            <a:off x="2460423" y="1485902"/>
            <a:ext cx="8975085" cy="4682758"/>
          </a:xfrm>
        </p:spPr>
        <p:txBody>
          <a:bodyPr>
            <a:noAutofit/>
          </a:bodyPr>
          <a:lstStyle/>
          <a:p>
            <a:pPr algn="just"/>
            <a:r>
              <a:rPr lang="lv-LV" sz="2400" dirty="0"/>
              <a:t>Darbus, kuru </a:t>
            </a:r>
            <a:r>
              <a:rPr lang="lv-LV" sz="2400" b="1" dirty="0"/>
              <a:t>pārbaude</a:t>
            </a:r>
            <a:r>
              <a:rPr lang="lv-LV" sz="2400" dirty="0"/>
              <a:t> pēc pilnīgas būvdarbu pabeigšanas </a:t>
            </a:r>
            <a:r>
              <a:rPr lang="lv-LV" sz="2400" b="1" dirty="0"/>
              <a:t>nav iespējama</a:t>
            </a:r>
            <a:r>
              <a:rPr lang="lv-LV" sz="2400" dirty="0"/>
              <a:t>, </a:t>
            </a:r>
            <a:r>
              <a:rPr lang="lv-LV" sz="2400" b="1" dirty="0"/>
              <a:t>pieņem uzreiz </a:t>
            </a:r>
            <a:r>
              <a:rPr lang="lv-LV" sz="2400" dirty="0"/>
              <a:t>pēc to izpildes, </a:t>
            </a:r>
            <a:r>
              <a:rPr lang="lv-LV" sz="2400" b="1" dirty="0"/>
              <a:t>sastādot segto darbu pieņemšanas aktu</a:t>
            </a:r>
            <a:r>
              <a:rPr lang="lv-LV" sz="2400" dirty="0"/>
              <a:t> (ĒBN 126.punkts).</a:t>
            </a:r>
          </a:p>
          <a:p>
            <a:pPr algn="just"/>
            <a:r>
              <a:rPr lang="lv-LV" sz="2400" b="1" dirty="0"/>
              <a:t>Nav pieļaujama būvdarbu turpināšana</a:t>
            </a:r>
            <a:r>
              <a:rPr lang="lv-LV" sz="2400" dirty="0"/>
              <a:t>, ja būvniecības ierosinātājs vai </a:t>
            </a:r>
            <a:r>
              <a:rPr lang="lv-LV" sz="2400" b="1" dirty="0"/>
              <a:t>būvuzraugs</a:t>
            </a:r>
            <a:r>
              <a:rPr lang="lv-LV" sz="2400" dirty="0"/>
              <a:t> (ja būvniecībai tiek veikta būvuzraudzība) </a:t>
            </a:r>
            <a:r>
              <a:rPr lang="lv-LV" sz="2400" b="1" dirty="0"/>
              <a:t>un būvdarbu veicēja pārstāvji</a:t>
            </a:r>
            <a:r>
              <a:rPr lang="lv-LV" sz="2400" dirty="0"/>
              <a:t> nav sastādījuši un </a:t>
            </a:r>
            <a:r>
              <a:rPr lang="lv-LV" sz="2400" b="1" dirty="0"/>
              <a:t>darbu izpildes vietā parakstījuši</a:t>
            </a:r>
            <a:r>
              <a:rPr lang="lv-LV" sz="2400" dirty="0"/>
              <a:t> iepriekšējo segto darbu pieņemšanas aktu                                  (ĒBN 128.punkts).</a:t>
            </a:r>
          </a:p>
          <a:p>
            <a:pPr algn="just"/>
            <a:r>
              <a:rPr lang="lv-LV" sz="2400" dirty="0"/>
              <a:t>Nozīmīgo konstrukciju, segto darbu un ugunsdrošībai nozīmīgas inženiertehniskās sistēmas pieņemšanas aktu </a:t>
            </a:r>
            <a:r>
              <a:rPr lang="lv-LV" sz="2400" b="1" dirty="0"/>
              <a:t>paraksta </a:t>
            </a:r>
            <a:r>
              <a:rPr lang="lv-LV" sz="2400" dirty="0"/>
              <a:t>būvniecības ierosinātājs vai </a:t>
            </a:r>
            <a:r>
              <a:rPr lang="lv-LV" sz="2400" b="1" dirty="0"/>
              <a:t>būvuzraugs</a:t>
            </a:r>
            <a:r>
              <a:rPr lang="lv-LV" sz="2400" dirty="0"/>
              <a:t> (ja veikta būvuzraudzība), </a:t>
            </a:r>
            <a:r>
              <a:rPr lang="lv-LV" sz="2400" b="1" dirty="0"/>
              <a:t>atbildīgais būvdarbu vadītājs </a:t>
            </a:r>
            <a:r>
              <a:rPr lang="lv-LV" sz="2400" dirty="0"/>
              <a:t>un </a:t>
            </a:r>
            <a:r>
              <a:rPr lang="lv-LV" sz="2400" b="1" dirty="0" err="1"/>
              <a:t>autoruzraugs</a:t>
            </a:r>
            <a:r>
              <a:rPr lang="lv-LV" sz="2400" dirty="0"/>
              <a:t> (</a:t>
            </a:r>
            <a:r>
              <a:rPr lang="lv-LV" sz="2400" b="1" dirty="0"/>
              <a:t>ja to paredz autoruzraudzības līgums</a:t>
            </a:r>
            <a:r>
              <a:rPr lang="lv-LV" sz="2400" dirty="0"/>
              <a:t>) (ĒBN 127.</a:t>
            </a:r>
            <a:r>
              <a:rPr lang="lv-LV" sz="2400" baseline="30000" dirty="0"/>
              <a:t>1</a:t>
            </a:r>
            <a:r>
              <a:rPr lang="lv-LV" sz="2400" dirty="0"/>
              <a:t>punkts).</a:t>
            </a:r>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121</a:t>
            </a:fld>
            <a:endParaRPr lang="lv-LV"/>
          </a:p>
        </p:txBody>
      </p:sp>
      <p:pic>
        <p:nvPicPr>
          <p:cNvPr id="6" name="Picture 5">
            <a:extLst>
              <a:ext uri="{FF2B5EF4-FFF2-40B4-BE49-F238E27FC236}">
                <a16:creationId xmlns:a16="http://schemas.microsoft.com/office/drawing/2014/main" id="{560CAE73-1211-43CC-9260-8A5C4CFD3758}"/>
              </a:ext>
            </a:extLst>
          </p:cNvPr>
          <p:cNvPicPr>
            <a:picLocks noChangeAspect="1"/>
          </p:cNvPicPr>
          <p:nvPr/>
        </p:nvPicPr>
        <p:blipFill>
          <a:blip r:embed="rId3"/>
          <a:stretch>
            <a:fillRect/>
          </a:stretch>
        </p:blipFill>
        <p:spPr>
          <a:xfrm>
            <a:off x="528563" y="2546000"/>
            <a:ext cx="1818576" cy="2311749"/>
          </a:xfrm>
          <a:prstGeom prst="rect">
            <a:avLst/>
          </a:prstGeom>
        </p:spPr>
      </p:pic>
    </p:spTree>
    <p:extLst>
      <p:ext uri="{BB962C8B-B14F-4D97-AF65-F5344CB8AC3E}">
        <p14:creationId xmlns:p14="http://schemas.microsoft.com/office/powerpoint/2010/main" val="21232895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3" y="128954"/>
            <a:ext cx="9471033" cy="1356948"/>
          </a:xfrm>
        </p:spPr>
        <p:txBody>
          <a:bodyPr>
            <a:normAutofit fontScale="90000"/>
          </a:bodyPr>
          <a:lstStyle/>
          <a:p>
            <a:pPr algn="ctr"/>
            <a:br>
              <a:rPr lang="lv-LV" b="1" dirty="0">
                <a:solidFill>
                  <a:srgbClr val="008080"/>
                </a:solidFill>
              </a:rPr>
            </a:br>
            <a:r>
              <a:rPr lang="lv-LV" sz="4900" b="1" dirty="0"/>
              <a:t>Segto darbu pieņemšanas akts (2)</a:t>
            </a:r>
            <a:br>
              <a:rPr lang="lv-LV" dirty="0"/>
            </a:br>
            <a:endParaRPr lang="lv-LV" b="1" dirty="0"/>
          </a:p>
        </p:txBody>
      </p:sp>
      <p:sp>
        <p:nvSpPr>
          <p:cNvPr id="3" name="Content Placeholder 2"/>
          <p:cNvSpPr>
            <a:spLocks noGrp="1"/>
          </p:cNvSpPr>
          <p:nvPr>
            <p:ph idx="1"/>
          </p:nvPr>
        </p:nvSpPr>
        <p:spPr>
          <a:xfrm>
            <a:off x="2460423" y="1485902"/>
            <a:ext cx="8975085" cy="4682758"/>
          </a:xfrm>
        </p:spPr>
        <p:txBody>
          <a:bodyPr>
            <a:noAutofit/>
          </a:bodyPr>
          <a:lstStyle/>
          <a:p>
            <a:pPr algn="just"/>
            <a:r>
              <a:rPr lang="lv-LV" sz="2400" b="1" dirty="0"/>
              <a:t>Ja</a:t>
            </a:r>
            <a:r>
              <a:rPr lang="lv-LV" sz="2400" dirty="0"/>
              <a:t> būvniecības gaitā </a:t>
            </a:r>
            <a:r>
              <a:rPr lang="lv-LV" sz="2400" b="1" dirty="0"/>
              <a:t>veidojas pārtraukums</a:t>
            </a:r>
            <a:r>
              <a:rPr lang="lv-LV" sz="2400" dirty="0"/>
              <a:t>, kura laikā </a:t>
            </a:r>
            <a:r>
              <a:rPr lang="lv-LV" sz="2400" b="1" dirty="0"/>
              <a:t>iespējami</a:t>
            </a:r>
            <a:r>
              <a:rPr lang="lv-LV" sz="2400" dirty="0"/>
              <a:t> ar aktu </a:t>
            </a:r>
            <a:r>
              <a:rPr lang="lv-LV" sz="2400" b="1" dirty="0"/>
              <a:t>pieņemto segto darbu bojājumi</a:t>
            </a:r>
            <a:r>
              <a:rPr lang="lv-LV" sz="2400" dirty="0"/>
              <a:t>, </a:t>
            </a:r>
            <a:r>
              <a:rPr lang="lv-LV" sz="2400" b="1" dirty="0"/>
              <a:t>pirms</a:t>
            </a:r>
            <a:r>
              <a:rPr lang="lv-LV" sz="2400" dirty="0"/>
              <a:t> darbu </a:t>
            </a:r>
            <a:r>
              <a:rPr lang="lv-LV" sz="2400" b="1" dirty="0"/>
              <a:t>atsākšanas</a:t>
            </a:r>
            <a:r>
              <a:rPr lang="lv-LV" sz="2400" dirty="0"/>
              <a:t> </a:t>
            </a:r>
            <a:r>
              <a:rPr lang="lv-LV" sz="2400" b="1" dirty="0"/>
              <a:t>veicama</a:t>
            </a:r>
            <a:r>
              <a:rPr lang="lv-LV" sz="2400" dirty="0"/>
              <a:t> atkārtota iepriekš veikto </a:t>
            </a:r>
            <a:r>
              <a:rPr lang="lv-LV" sz="2400" b="1" dirty="0"/>
              <a:t>segto darbu kvalitātes pārbaude</a:t>
            </a:r>
            <a:r>
              <a:rPr lang="lv-LV" sz="2400" dirty="0"/>
              <a:t> un sastādāms </a:t>
            </a:r>
            <a:r>
              <a:rPr lang="lv-LV" sz="2400" b="1" dirty="0"/>
              <a:t>attiecīgs akts</a:t>
            </a:r>
            <a:r>
              <a:rPr lang="lv-LV" sz="2400" dirty="0"/>
              <a:t> (ĒBN 129.punkts).</a:t>
            </a:r>
          </a:p>
          <a:p>
            <a:pPr algn="just"/>
            <a:r>
              <a:rPr lang="lv-LV" sz="2400" dirty="0"/>
              <a:t>Ja būvuzraugs vai </a:t>
            </a:r>
            <a:r>
              <a:rPr lang="lv-LV" sz="2400" dirty="0" err="1"/>
              <a:t>autoruzraugs</a:t>
            </a:r>
            <a:r>
              <a:rPr lang="lv-LV" sz="2400" dirty="0"/>
              <a:t> </a:t>
            </a:r>
            <a:r>
              <a:rPr lang="lv-LV" sz="2400" b="1" dirty="0"/>
              <a:t>konstatē</a:t>
            </a:r>
            <a:r>
              <a:rPr lang="lv-LV" sz="2400" dirty="0"/>
              <a:t> </a:t>
            </a:r>
            <a:r>
              <a:rPr lang="lv-LV" sz="2400" b="1" dirty="0"/>
              <a:t>veikto darbu neatbilstību </a:t>
            </a:r>
            <a:r>
              <a:rPr lang="lv-LV" sz="2400" dirty="0"/>
              <a:t>būvniecības ieceres dokumentācijai vai būvdarbu tehnoloģijas prasībām, </a:t>
            </a:r>
            <a:r>
              <a:rPr lang="lv-LV" sz="2400" b="1" dirty="0"/>
              <a:t>turpmākie darbi jāpārtrauc </a:t>
            </a:r>
            <a:r>
              <a:rPr lang="lv-LV" sz="2400" dirty="0"/>
              <a:t>un </a:t>
            </a:r>
            <a:r>
              <a:rPr lang="lv-LV" sz="2400" b="1" dirty="0"/>
              <a:t>jāveic attiecīgs ieraksts būvdarbu žurnālā</a:t>
            </a:r>
            <a:r>
              <a:rPr lang="lv-LV" sz="2400" dirty="0"/>
              <a:t>, norādot izpildes termiņu. Tikai tad, kad visas šajā punktā minētās personas ir </a:t>
            </a:r>
            <a:r>
              <a:rPr lang="lv-LV" sz="2400" b="1" dirty="0"/>
              <a:t>parakstījušas</a:t>
            </a:r>
            <a:r>
              <a:rPr lang="lv-LV" sz="2400" dirty="0"/>
              <a:t> attiecīgo segto darbu pieņemšanas aktu, </a:t>
            </a:r>
            <a:r>
              <a:rPr lang="lv-LV" sz="2400" b="1" dirty="0"/>
              <a:t>darbus var turpināt</a:t>
            </a:r>
            <a:r>
              <a:rPr lang="lv-LV" sz="2400" dirty="0"/>
              <a:t> (ĒBN 128.punkts).</a:t>
            </a:r>
          </a:p>
          <a:p>
            <a:pPr algn="just"/>
            <a:endParaRPr lang="lv-LV" sz="2400" dirty="0"/>
          </a:p>
          <a:p>
            <a:pPr algn="just"/>
            <a:endParaRPr lang="lv-LV" sz="2400" dirty="0"/>
          </a:p>
          <a:p>
            <a:pPr algn="just"/>
            <a:endParaRPr lang="lv-LV" sz="2400" dirty="0"/>
          </a:p>
          <a:p>
            <a:pPr marL="0" indent="0" algn="just">
              <a:lnSpc>
                <a:spcPct val="120000"/>
              </a:lnSpc>
              <a:spcBef>
                <a:spcPts val="600"/>
              </a:spcBef>
              <a:buNone/>
            </a:pPr>
            <a:endParaRPr lang="lv-LV" dirty="0"/>
          </a:p>
          <a:p>
            <a:pPr marL="0" indent="0" algn="just">
              <a:lnSpc>
                <a:spcPct val="120000"/>
              </a:lnSpc>
              <a:spcBef>
                <a:spcPts val="600"/>
              </a:spcBef>
              <a:buNone/>
            </a:pPr>
            <a:endParaRPr lang="lv-LV" dirty="0"/>
          </a:p>
          <a:p>
            <a:pPr marL="0" indent="0" algn="just">
              <a:lnSpc>
                <a:spcPct val="120000"/>
              </a:lnSpc>
              <a:spcBef>
                <a:spcPts val="600"/>
              </a:spcBef>
              <a:buNone/>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122</a:t>
            </a:fld>
            <a:endParaRPr lang="lv-LV" dirty="0"/>
          </a:p>
        </p:txBody>
      </p:sp>
      <p:pic>
        <p:nvPicPr>
          <p:cNvPr id="6" name="Picture 5">
            <a:extLst>
              <a:ext uri="{FF2B5EF4-FFF2-40B4-BE49-F238E27FC236}">
                <a16:creationId xmlns:a16="http://schemas.microsoft.com/office/drawing/2014/main" id="{7F2E0476-5FDA-4BBA-8998-A45ACA1DED5F}"/>
              </a:ext>
            </a:extLst>
          </p:cNvPr>
          <p:cNvPicPr>
            <a:picLocks noChangeAspect="1"/>
          </p:cNvPicPr>
          <p:nvPr/>
        </p:nvPicPr>
        <p:blipFill>
          <a:blip r:embed="rId3"/>
          <a:stretch>
            <a:fillRect/>
          </a:stretch>
        </p:blipFill>
        <p:spPr>
          <a:xfrm>
            <a:off x="570663" y="2124075"/>
            <a:ext cx="1752600" cy="2609850"/>
          </a:xfrm>
          <a:prstGeom prst="rect">
            <a:avLst/>
          </a:prstGeom>
        </p:spPr>
      </p:pic>
    </p:spTree>
    <p:extLst>
      <p:ext uri="{BB962C8B-B14F-4D97-AF65-F5344CB8AC3E}">
        <p14:creationId xmlns:p14="http://schemas.microsoft.com/office/powerpoint/2010/main" val="40680086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23" y="128954"/>
            <a:ext cx="9471033" cy="1356948"/>
          </a:xfrm>
        </p:spPr>
        <p:txBody>
          <a:bodyPr>
            <a:normAutofit fontScale="90000"/>
          </a:bodyPr>
          <a:lstStyle/>
          <a:p>
            <a:pPr algn="ctr"/>
            <a:br>
              <a:rPr lang="lv-LV" b="1" dirty="0">
                <a:solidFill>
                  <a:srgbClr val="008080"/>
                </a:solidFill>
              </a:rPr>
            </a:br>
            <a:r>
              <a:rPr lang="lv-LV" sz="4900" b="1" dirty="0"/>
              <a:t>Segto darbu pieņemšanas akts (3)</a:t>
            </a:r>
            <a:br>
              <a:rPr lang="lv-LV" dirty="0"/>
            </a:br>
            <a:endParaRPr lang="lv-LV" b="1" dirty="0"/>
          </a:p>
        </p:txBody>
      </p:sp>
      <p:sp>
        <p:nvSpPr>
          <p:cNvPr id="3" name="Content Placeholder 2"/>
          <p:cNvSpPr>
            <a:spLocks noGrp="1"/>
          </p:cNvSpPr>
          <p:nvPr>
            <p:ph idx="1"/>
          </p:nvPr>
        </p:nvSpPr>
        <p:spPr>
          <a:xfrm>
            <a:off x="2460422" y="1193670"/>
            <a:ext cx="9471033" cy="5664329"/>
          </a:xfrm>
        </p:spPr>
        <p:txBody>
          <a:bodyPr>
            <a:noAutofit/>
          </a:bodyPr>
          <a:lstStyle/>
          <a:p>
            <a:pPr marL="0" indent="0" algn="just">
              <a:lnSpc>
                <a:spcPct val="100000"/>
              </a:lnSpc>
              <a:spcBef>
                <a:spcPts val="0"/>
              </a:spcBef>
              <a:buNone/>
            </a:pPr>
            <a:r>
              <a:rPr lang="lv-LV" dirty="0"/>
              <a:t>Nozīmīgo konstrukciju, segto darbu un ugunsdrošībai nozīmīgas inženiertehniskās sistēmas pieņemšanas aktam </a:t>
            </a:r>
            <a:r>
              <a:rPr lang="lv-LV" b="1" dirty="0"/>
              <a:t>pievieno</a:t>
            </a:r>
            <a:r>
              <a:rPr lang="lv-LV" dirty="0"/>
              <a:t> šādus dokumentus:</a:t>
            </a:r>
          </a:p>
          <a:p>
            <a:pPr marL="0" indent="0" algn="just">
              <a:lnSpc>
                <a:spcPct val="100000"/>
              </a:lnSpc>
              <a:spcBef>
                <a:spcPts val="0"/>
              </a:spcBef>
              <a:buNone/>
            </a:pPr>
            <a:r>
              <a:rPr lang="lv-LV" dirty="0"/>
              <a:t>1) segto darbu un nozīmīgo konstrukciju pieņemšanas aktam – </a:t>
            </a:r>
            <a:r>
              <a:rPr lang="lv-LV" b="1" dirty="0"/>
              <a:t>būvizstrādājumu atbilstību apliecinošu dokumentāciju</a:t>
            </a:r>
            <a:r>
              <a:rPr lang="lv-LV" dirty="0"/>
              <a:t>, </a:t>
            </a:r>
            <a:r>
              <a:rPr lang="lv-LV" b="1" dirty="0"/>
              <a:t>tehnisko pasi</a:t>
            </a:r>
            <a:r>
              <a:rPr lang="lv-LV" dirty="0"/>
              <a:t>, </a:t>
            </a:r>
            <a:r>
              <a:rPr lang="lv-LV" b="1" dirty="0"/>
              <a:t>instrukciju</a:t>
            </a:r>
            <a:r>
              <a:rPr lang="lv-LV" dirty="0"/>
              <a:t> vai cita veida kvalitāti apliecinošus dokumentus;</a:t>
            </a:r>
          </a:p>
          <a:p>
            <a:pPr marL="0" indent="0" algn="just">
              <a:lnSpc>
                <a:spcPct val="100000"/>
              </a:lnSpc>
              <a:spcBef>
                <a:spcPts val="0"/>
              </a:spcBef>
              <a:buNone/>
            </a:pPr>
            <a:r>
              <a:rPr lang="lv-LV" dirty="0"/>
              <a:t>2) ugunsdrošībai nozīmīgas inženiertehniskās sistēmas pieņemšanas aktam – sistēmas iekārtu, ierīču </a:t>
            </a:r>
            <a:r>
              <a:rPr lang="lv-LV" b="1" dirty="0"/>
              <a:t>tehniskās pases </a:t>
            </a:r>
            <a:r>
              <a:rPr lang="lv-LV" dirty="0"/>
              <a:t>vai </a:t>
            </a:r>
            <a:r>
              <a:rPr lang="lv-LV" b="1" dirty="0"/>
              <a:t>būvizstrādājumu atbilstību apliecinošu dokumentāciju</a:t>
            </a:r>
            <a:r>
              <a:rPr lang="lv-LV" dirty="0"/>
              <a:t>, sistēmas ekspluatācijas dokumentāciju (instrukciju) vai citu tehnisko dokumentāciju, kas raksturo sistēmu un tās darbības parametrus </a:t>
            </a:r>
            <a:r>
              <a:rPr lang="lv-LV" sz="2400" dirty="0"/>
              <a:t>(ĒBN 127.</a:t>
            </a:r>
            <a:r>
              <a:rPr lang="lv-LV" sz="2400" baseline="30000" dirty="0"/>
              <a:t>2</a:t>
            </a:r>
            <a:r>
              <a:rPr lang="lv-LV" sz="2400" dirty="0"/>
              <a:t>punkts).</a:t>
            </a:r>
          </a:p>
          <a:p>
            <a:pPr algn="just">
              <a:lnSpc>
                <a:spcPct val="120000"/>
              </a:lnSpc>
              <a:spcBef>
                <a:spcPts val="600"/>
              </a:spcBef>
            </a:pPr>
            <a:endParaRPr lang="lv-LV" altLang="lv-LV" sz="2400" i="1" dirty="0">
              <a:cs typeface="Times New Roman" panose="02020603050405020304" pitchFamily="18" charset="0"/>
            </a:endParaRPr>
          </a:p>
          <a:p>
            <a:pPr marL="0" indent="0" algn="just">
              <a:buNone/>
            </a:pPr>
            <a:endParaRPr lang="lv-LV" altLang="lv-LV" sz="2000" dirty="0"/>
          </a:p>
          <a:p>
            <a:pPr marL="0" indent="0">
              <a:lnSpc>
                <a:spcPct val="120000"/>
              </a:lnSpc>
              <a:spcBef>
                <a:spcPts val="600"/>
              </a:spcBef>
              <a:buNone/>
            </a:pPr>
            <a:endParaRPr lang="lv-LV" sz="2100" i="1" dirty="0">
              <a:solidFill>
                <a:srgbClr val="002060"/>
              </a:solidFill>
              <a:cs typeface="Times New Roman" panose="02020603050405020304" pitchFamily="18" charset="0"/>
            </a:endParaRPr>
          </a:p>
          <a:p>
            <a:pPr marL="0" indent="0">
              <a:lnSpc>
                <a:spcPct val="120000"/>
              </a:lnSpc>
              <a:spcBef>
                <a:spcPts val="600"/>
              </a:spcBef>
              <a:buNone/>
            </a:pPr>
            <a:endParaRPr lang="lv-LV" sz="2100" i="1" dirty="0">
              <a:solidFill>
                <a:srgbClr val="002060"/>
              </a:solidFill>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32F832BF-1DDA-4BBE-B340-68BC40090DFC}" type="slidenum">
              <a:rPr lang="lv-LV" smtClean="0"/>
              <a:pPr/>
              <a:t>123</a:t>
            </a:fld>
            <a:endParaRPr lang="lv-LV"/>
          </a:p>
        </p:txBody>
      </p:sp>
      <p:pic>
        <p:nvPicPr>
          <p:cNvPr id="6" name="Picture 5">
            <a:extLst>
              <a:ext uri="{FF2B5EF4-FFF2-40B4-BE49-F238E27FC236}">
                <a16:creationId xmlns:a16="http://schemas.microsoft.com/office/drawing/2014/main" id="{FB670102-A4DF-4B34-92B9-1815F8F497E9}"/>
              </a:ext>
            </a:extLst>
          </p:cNvPr>
          <p:cNvPicPr>
            <a:picLocks noChangeAspect="1"/>
          </p:cNvPicPr>
          <p:nvPr/>
        </p:nvPicPr>
        <p:blipFill rotWithShape="1">
          <a:blip r:embed="rId3"/>
          <a:srcRect b="12371"/>
          <a:stretch/>
        </p:blipFill>
        <p:spPr>
          <a:xfrm>
            <a:off x="90487" y="2882901"/>
            <a:ext cx="2369935" cy="1823027"/>
          </a:xfrm>
          <a:prstGeom prst="rect">
            <a:avLst/>
          </a:prstGeom>
        </p:spPr>
      </p:pic>
    </p:spTree>
    <p:extLst>
      <p:ext uri="{BB962C8B-B14F-4D97-AF65-F5344CB8AC3E}">
        <p14:creationId xmlns:p14="http://schemas.microsoft.com/office/powerpoint/2010/main" val="19026443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37563" y="361743"/>
            <a:ext cx="9807120" cy="1325563"/>
          </a:xfrm>
        </p:spPr>
        <p:txBody>
          <a:bodyPr>
            <a:normAutofit/>
          </a:bodyPr>
          <a:lstStyle/>
          <a:p>
            <a:pPr algn="ctr"/>
            <a:r>
              <a:rPr lang="lv-LV" b="1" dirty="0"/>
              <a:t>Segto darbu pieņemšanas akts (4)</a:t>
            </a:r>
          </a:p>
        </p:txBody>
      </p:sp>
      <p:sp>
        <p:nvSpPr>
          <p:cNvPr id="10" name="Rounded Rectangle 4"/>
          <p:cNvSpPr/>
          <p:nvPr/>
        </p:nvSpPr>
        <p:spPr>
          <a:xfrm>
            <a:off x="1252824" y="1596935"/>
            <a:ext cx="10415588" cy="44895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171450" lvl="1" indent="-171450" algn="ctr" defTabSz="844550">
              <a:lnSpc>
                <a:spcPct val="90000"/>
              </a:lnSpc>
              <a:spcBef>
                <a:spcPct val="0"/>
              </a:spcBef>
              <a:spcAft>
                <a:spcPct val="15000"/>
              </a:spcAft>
              <a:buChar char="••"/>
            </a:pPr>
            <a:endParaRPr lang="en-GB" dirty="0">
              <a:solidFill>
                <a:srgbClr val="006699"/>
              </a:solidFill>
            </a:endParaRPr>
          </a:p>
        </p:txBody>
      </p:sp>
      <p:sp>
        <p:nvSpPr>
          <p:cNvPr id="12" name="Rounded Rectangle 4"/>
          <p:cNvSpPr/>
          <p:nvPr/>
        </p:nvSpPr>
        <p:spPr>
          <a:xfrm>
            <a:off x="6826880" y="1740535"/>
            <a:ext cx="989271" cy="3631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171450" lvl="1" indent="-171450" defTabSz="844550">
              <a:lnSpc>
                <a:spcPct val="90000"/>
              </a:lnSpc>
              <a:spcBef>
                <a:spcPct val="0"/>
              </a:spcBef>
              <a:spcAft>
                <a:spcPct val="15000"/>
              </a:spcAft>
              <a:buChar char="••"/>
            </a:pPr>
            <a:endParaRPr lang="en-GB" sz="1900" dirty="0"/>
          </a:p>
        </p:txBody>
      </p:sp>
      <p:sp>
        <p:nvSpPr>
          <p:cNvPr id="31" name="Content Placeholder 2"/>
          <p:cNvSpPr>
            <a:spLocks noGrp="1"/>
          </p:cNvSpPr>
          <p:nvPr>
            <p:ph idx="1"/>
          </p:nvPr>
        </p:nvSpPr>
        <p:spPr>
          <a:xfrm>
            <a:off x="2154367" y="1567251"/>
            <a:ext cx="1249923" cy="599334"/>
          </a:xfrm>
        </p:spPr>
        <p:txBody>
          <a:bodyPr>
            <a:normAutofit/>
          </a:bodyPr>
          <a:lstStyle/>
          <a:p>
            <a:pPr marL="0" indent="0">
              <a:buNone/>
            </a:pPr>
            <a:r>
              <a:rPr lang="lv-LV" sz="2000" b="1" dirty="0"/>
              <a:t>Piemērs :</a:t>
            </a:r>
          </a:p>
          <a:p>
            <a:pPr marL="0" indent="0">
              <a:buNone/>
            </a:pPr>
            <a:endParaRPr lang="lv-LV" sz="2000" b="1" dirty="0"/>
          </a:p>
          <a:p>
            <a:pPr marL="0" indent="0">
              <a:buNone/>
            </a:pPr>
            <a:endParaRPr lang="lv-LV" sz="2000" b="1" dirty="0"/>
          </a:p>
        </p:txBody>
      </p:sp>
      <p:sp>
        <p:nvSpPr>
          <p:cNvPr id="7" name="Rectangle 6"/>
          <p:cNvSpPr/>
          <p:nvPr/>
        </p:nvSpPr>
        <p:spPr>
          <a:xfrm>
            <a:off x="5479150" y="1533084"/>
            <a:ext cx="1347730" cy="646331"/>
          </a:xfrm>
          <a:prstGeom prst="rect">
            <a:avLst/>
          </a:prstGeom>
        </p:spPr>
        <p:txBody>
          <a:bodyPr wrap="square">
            <a:spAutoFit/>
          </a:bodyPr>
          <a:lstStyle/>
          <a:p>
            <a:endParaRPr lang="lv-LV" b="1" dirty="0"/>
          </a:p>
          <a:p>
            <a:endParaRPr lang="lv-LV" dirty="0"/>
          </a:p>
        </p:txBody>
      </p:sp>
      <p:sp>
        <p:nvSpPr>
          <p:cNvPr id="14" name="Rectangle 2"/>
          <p:cNvSpPr>
            <a:spLocks noChangeArrowheads="1"/>
          </p:cNvSpPr>
          <p:nvPr/>
        </p:nvSpPr>
        <p:spPr bwMode="auto">
          <a:xfrm>
            <a:off x="5417158" y="1656354"/>
            <a:ext cx="589724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lv-LV" altLang="lv-LV" sz="1400" b="1" i="0" u="sng" strike="noStrike" cap="none" normalizeH="0" baseline="0" dirty="0">
                <a:ln>
                  <a:noFill/>
                </a:ln>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lv-LV" altLang="lv-LV" sz="800" b="0" i="0" u="none" strike="noStrike" cap="none" normalizeH="0" baseline="0" dirty="0">
                <a:ln>
                  <a:noFill/>
                </a:ln>
                <a:solidFill>
                  <a:schemeClr val="tx1"/>
                </a:solidFill>
                <a:effectLst/>
              </a:rPr>
              <a:t> </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grpSp>
        <p:nvGrpSpPr>
          <p:cNvPr id="2" name="Group 4"/>
          <p:cNvGrpSpPr>
            <a:grpSpLocks noChangeAspect="1"/>
          </p:cNvGrpSpPr>
          <p:nvPr/>
        </p:nvGrpSpPr>
        <p:grpSpPr bwMode="auto">
          <a:xfrm>
            <a:off x="2154238" y="1687513"/>
            <a:ext cx="5113337" cy="4978400"/>
            <a:chOff x="1357" y="1063"/>
            <a:chExt cx="3221" cy="3136"/>
          </a:xfrm>
        </p:grpSpPr>
        <p:sp>
          <p:nvSpPr>
            <p:cNvPr id="3" name="AutoShape 3"/>
            <p:cNvSpPr>
              <a:spLocks noChangeAspect="1" noChangeArrowheads="1" noTextEdit="1"/>
            </p:cNvSpPr>
            <p:nvPr/>
          </p:nvSpPr>
          <p:spPr bwMode="auto">
            <a:xfrm>
              <a:off x="1383" y="1063"/>
              <a:ext cx="3117" cy="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4" name="Rectangle 5"/>
            <p:cNvSpPr>
              <a:spLocks noChangeArrowheads="1"/>
            </p:cNvSpPr>
            <p:nvPr/>
          </p:nvSpPr>
          <p:spPr bwMode="auto">
            <a:xfrm>
              <a:off x="2094" y="1064"/>
              <a:ext cx="127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Segto darbu pieņemšanas akts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3340" y="1064"/>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3388" y="1064"/>
              <a:ext cx="3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Nr.AR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3664" y="1064"/>
              <a:ext cx="7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Rectangle 9"/>
            <p:cNvSpPr>
              <a:spLocks noChangeArrowheads="1"/>
            </p:cNvSpPr>
            <p:nvPr/>
          </p:nvSpPr>
          <p:spPr bwMode="auto">
            <a:xfrm>
              <a:off x="3696" y="1064"/>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3" name="Rectangle 10"/>
            <p:cNvSpPr>
              <a:spLocks noChangeArrowheads="1"/>
            </p:cNvSpPr>
            <p:nvPr/>
          </p:nvSpPr>
          <p:spPr bwMode="auto">
            <a:xfrm>
              <a:off x="3745" y="1064"/>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5" name="Rectangle 11"/>
            <p:cNvSpPr>
              <a:spLocks noChangeArrowheads="1"/>
            </p:cNvSpPr>
            <p:nvPr/>
          </p:nvSpPr>
          <p:spPr bwMode="auto">
            <a:xfrm>
              <a:off x="2920" y="1175"/>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6" name="Rectangle 12"/>
            <p:cNvSpPr>
              <a:spLocks noChangeArrowheads="1"/>
            </p:cNvSpPr>
            <p:nvPr/>
          </p:nvSpPr>
          <p:spPr bwMode="auto">
            <a:xfrm>
              <a:off x="3544" y="1283"/>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7" name="Rectangle 13"/>
            <p:cNvSpPr>
              <a:spLocks noChangeArrowheads="1"/>
            </p:cNvSpPr>
            <p:nvPr/>
          </p:nvSpPr>
          <p:spPr bwMode="auto">
            <a:xfrm>
              <a:off x="3568" y="1283"/>
              <a:ext cx="19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dirty="0">
                  <a:ln>
                    <a:noFill/>
                  </a:ln>
                  <a:solidFill>
                    <a:srgbClr val="000000"/>
                  </a:solidFill>
                  <a:effectLst/>
                  <a:latin typeface="Times New Roman" panose="02020603050405020304" pitchFamily="18" charset="0"/>
                </a:rPr>
                <a:t>2019</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18" name="Rectangle 14"/>
            <p:cNvSpPr>
              <a:spLocks noChangeArrowheads="1"/>
            </p:cNvSpPr>
            <p:nvPr/>
          </p:nvSpPr>
          <p:spPr bwMode="auto">
            <a:xfrm>
              <a:off x="3762" y="1285"/>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0" name="Rectangle 15"/>
            <p:cNvSpPr>
              <a:spLocks noChangeArrowheads="1"/>
            </p:cNvSpPr>
            <p:nvPr/>
          </p:nvSpPr>
          <p:spPr bwMode="auto">
            <a:xfrm>
              <a:off x="3786" y="1285"/>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1" name="Rectangle 16"/>
            <p:cNvSpPr>
              <a:spLocks noChangeArrowheads="1"/>
            </p:cNvSpPr>
            <p:nvPr/>
          </p:nvSpPr>
          <p:spPr bwMode="auto">
            <a:xfrm>
              <a:off x="3809" y="1285"/>
              <a:ext cx="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g</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2" name="Rectangle 17"/>
            <p:cNvSpPr>
              <a:spLocks noChangeArrowheads="1"/>
            </p:cNvSpPr>
            <p:nvPr/>
          </p:nvSpPr>
          <p:spPr bwMode="auto">
            <a:xfrm>
              <a:off x="3858" y="1285"/>
              <a:ext cx="19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ada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4" name="Rectangle 18"/>
            <p:cNvSpPr>
              <a:spLocks noChangeArrowheads="1"/>
            </p:cNvSpPr>
            <p:nvPr/>
          </p:nvSpPr>
          <p:spPr bwMode="auto">
            <a:xfrm>
              <a:off x="4016" y="1283"/>
              <a:ext cx="9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lv-LV" altLang="lv-LV" sz="1200" b="1" dirty="0">
                  <a:solidFill>
                    <a:srgbClr val="000000"/>
                  </a:solidFill>
                  <a:latin typeface="Times New Roman" panose="02020603050405020304" pitchFamily="18" charset="0"/>
                </a:rPr>
                <a:t>13</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25" name="Rectangle 19"/>
            <p:cNvSpPr>
              <a:spLocks noChangeArrowheads="1"/>
            </p:cNvSpPr>
            <p:nvPr/>
          </p:nvSpPr>
          <p:spPr bwMode="auto">
            <a:xfrm>
              <a:off x="4112" y="1285"/>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5" name="Rectangle 20"/>
            <p:cNvSpPr>
              <a:spLocks noChangeArrowheads="1"/>
            </p:cNvSpPr>
            <p:nvPr/>
          </p:nvSpPr>
          <p:spPr bwMode="auto">
            <a:xfrm>
              <a:off x="4136" y="1285"/>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6" name="Rectangle 21"/>
            <p:cNvSpPr>
              <a:spLocks noChangeArrowheads="1"/>
            </p:cNvSpPr>
            <p:nvPr/>
          </p:nvSpPr>
          <p:spPr bwMode="auto">
            <a:xfrm>
              <a:off x="4160" y="1283"/>
              <a:ext cx="41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lv-LV" altLang="lv-LV" sz="1200" b="1" dirty="0">
                  <a:solidFill>
                    <a:srgbClr val="000000"/>
                  </a:solidFill>
                  <a:latin typeface="Times New Roman" panose="02020603050405020304" pitchFamily="18" charset="0"/>
                </a:rPr>
                <a:t>februārī</a:t>
              </a:r>
              <a:r>
                <a:rPr kumimoji="0" lang="lv-LV" altLang="lv-LV" sz="1200" b="1" i="0" u="none" strike="noStrike" cap="none" normalizeH="0" baseline="0" dirty="0">
                  <a:ln>
                    <a:noFill/>
                  </a:ln>
                  <a:solidFill>
                    <a:srgbClr val="000000"/>
                  </a:solidFill>
                  <a:effectLst/>
                  <a:latin typeface="Times New Roman" panose="02020603050405020304" pitchFamily="18" charset="0"/>
                </a:rPr>
                <a:t>   </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37" name="Rectangle 22"/>
            <p:cNvSpPr>
              <a:spLocks noChangeArrowheads="1"/>
            </p:cNvSpPr>
            <p:nvPr/>
          </p:nvSpPr>
          <p:spPr bwMode="auto">
            <a:xfrm>
              <a:off x="4457" y="1283"/>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8" name="Rectangle 23"/>
            <p:cNvSpPr>
              <a:spLocks noChangeArrowheads="1"/>
            </p:cNvSpPr>
            <p:nvPr/>
          </p:nvSpPr>
          <p:spPr bwMode="auto">
            <a:xfrm>
              <a:off x="4482" y="1283"/>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9" name="Rectangle 24"/>
            <p:cNvSpPr>
              <a:spLocks noChangeArrowheads="1"/>
            </p:cNvSpPr>
            <p:nvPr/>
          </p:nvSpPr>
          <p:spPr bwMode="auto">
            <a:xfrm>
              <a:off x="3544" y="1382"/>
              <a:ext cx="21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40" name="Rectangle 25"/>
            <p:cNvSpPr>
              <a:spLocks noChangeArrowheads="1"/>
            </p:cNvSpPr>
            <p:nvPr/>
          </p:nvSpPr>
          <p:spPr bwMode="auto">
            <a:xfrm>
              <a:off x="4016" y="1382"/>
              <a:ext cx="96"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41" name="Rectangle 26"/>
            <p:cNvSpPr>
              <a:spLocks noChangeArrowheads="1"/>
            </p:cNvSpPr>
            <p:nvPr/>
          </p:nvSpPr>
          <p:spPr bwMode="auto">
            <a:xfrm>
              <a:off x="4136" y="1382"/>
              <a:ext cx="321"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42" name="Rectangle 27"/>
            <p:cNvSpPr>
              <a:spLocks noChangeArrowheads="1"/>
            </p:cNvSpPr>
            <p:nvPr/>
          </p:nvSpPr>
          <p:spPr bwMode="auto">
            <a:xfrm>
              <a:off x="4457" y="1382"/>
              <a:ext cx="25"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43" name="Rectangle 28"/>
            <p:cNvSpPr>
              <a:spLocks noChangeArrowheads="1"/>
            </p:cNvSpPr>
            <p:nvPr/>
          </p:nvSpPr>
          <p:spPr bwMode="auto">
            <a:xfrm>
              <a:off x="1357" y="1395"/>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4" name="Rectangle 29"/>
            <p:cNvSpPr>
              <a:spLocks noChangeArrowheads="1"/>
            </p:cNvSpPr>
            <p:nvPr/>
          </p:nvSpPr>
          <p:spPr bwMode="auto">
            <a:xfrm>
              <a:off x="1394" y="1506"/>
              <a:ext cx="119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Objekta nosaukums un adrese</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5" name="Rectangle 30"/>
            <p:cNvSpPr>
              <a:spLocks noChangeArrowheads="1"/>
            </p:cNvSpPr>
            <p:nvPr/>
          </p:nvSpPr>
          <p:spPr bwMode="auto">
            <a:xfrm>
              <a:off x="2548" y="1506"/>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6" name="Rectangle 31"/>
            <p:cNvSpPr>
              <a:spLocks noChangeArrowheads="1"/>
            </p:cNvSpPr>
            <p:nvPr/>
          </p:nvSpPr>
          <p:spPr bwMode="auto">
            <a:xfrm>
              <a:off x="2858" y="1505"/>
              <a:ext cx="65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Viesnīcas ēkas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7" name="Rectangle 32"/>
            <p:cNvSpPr>
              <a:spLocks noChangeArrowheads="1"/>
            </p:cNvSpPr>
            <p:nvPr/>
          </p:nvSpPr>
          <p:spPr bwMode="auto">
            <a:xfrm>
              <a:off x="3475" y="1505"/>
              <a:ext cx="38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pārbūve</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8" name="Rectangle 33"/>
            <p:cNvSpPr>
              <a:spLocks noChangeArrowheads="1"/>
            </p:cNvSpPr>
            <p:nvPr/>
          </p:nvSpPr>
          <p:spPr bwMode="auto">
            <a:xfrm>
              <a:off x="3817" y="1505"/>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9" name="Rectangle 34"/>
            <p:cNvSpPr>
              <a:spLocks noChangeArrowheads="1"/>
            </p:cNvSpPr>
            <p:nvPr/>
          </p:nvSpPr>
          <p:spPr bwMode="auto">
            <a:xfrm>
              <a:off x="1394" y="1620"/>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0" name="Rectangle 35"/>
            <p:cNvSpPr>
              <a:spLocks noChangeArrowheads="1"/>
            </p:cNvSpPr>
            <p:nvPr/>
          </p:nvSpPr>
          <p:spPr bwMode="auto">
            <a:xfrm>
              <a:off x="2858" y="1620"/>
              <a:ext cx="10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Jūras prospektā 4, Rīgā</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1" name="Rectangle 36"/>
            <p:cNvSpPr>
              <a:spLocks noChangeArrowheads="1"/>
            </p:cNvSpPr>
            <p:nvPr/>
          </p:nvSpPr>
          <p:spPr bwMode="auto">
            <a:xfrm>
              <a:off x="3839" y="1620"/>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2" name="Rectangle 37"/>
            <p:cNvSpPr>
              <a:spLocks noChangeArrowheads="1"/>
            </p:cNvSpPr>
            <p:nvPr/>
          </p:nvSpPr>
          <p:spPr bwMode="auto">
            <a:xfrm>
              <a:off x="2822" y="1615"/>
              <a:ext cx="166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53" name="Rectangle 38"/>
            <p:cNvSpPr>
              <a:spLocks noChangeArrowheads="1"/>
            </p:cNvSpPr>
            <p:nvPr/>
          </p:nvSpPr>
          <p:spPr bwMode="auto">
            <a:xfrm>
              <a:off x="1394" y="1734"/>
              <a:ext cx="73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Darba nosaukums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4" name="Rectangle 39"/>
            <p:cNvSpPr>
              <a:spLocks noChangeArrowheads="1"/>
            </p:cNvSpPr>
            <p:nvPr/>
          </p:nvSpPr>
          <p:spPr bwMode="auto">
            <a:xfrm>
              <a:off x="2088" y="1734"/>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5" name="Rectangle 40"/>
            <p:cNvSpPr>
              <a:spLocks noChangeArrowheads="1"/>
            </p:cNvSpPr>
            <p:nvPr/>
          </p:nvSpPr>
          <p:spPr bwMode="auto">
            <a:xfrm>
              <a:off x="2858" y="1733"/>
              <a:ext cx="153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Cokola siltināšanas darbi ēkas daļai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6" name="Rectangle 41"/>
            <p:cNvSpPr>
              <a:spLocks noChangeArrowheads="1"/>
            </p:cNvSpPr>
            <p:nvPr/>
          </p:nvSpPr>
          <p:spPr bwMode="auto">
            <a:xfrm>
              <a:off x="4362" y="1733"/>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7" name="Rectangle 42"/>
            <p:cNvSpPr>
              <a:spLocks noChangeArrowheads="1"/>
            </p:cNvSpPr>
            <p:nvPr/>
          </p:nvSpPr>
          <p:spPr bwMode="auto">
            <a:xfrm>
              <a:off x="2822" y="1729"/>
              <a:ext cx="166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58" name="Rectangle 43"/>
            <p:cNvSpPr>
              <a:spLocks noChangeArrowheads="1"/>
            </p:cNvSpPr>
            <p:nvPr/>
          </p:nvSpPr>
          <p:spPr bwMode="auto">
            <a:xfrm>
              <a:off x="1394" y="1847"/>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9" name="Rectangle 44"/>
            <p:cNvSpPr>
              <a:spLocks noChangeArrowheads="1"/>
            </p:cNvSpPr>
            <p:nvPr/>
          </p:nvSpPr>
          <p:spPr bwMode="auto">
            <a:xfrm>
              <a:off x="2858" y="1847"/>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60" name="Rectangle 45"/>
            <p:cNvSpPr>
              <a:spLocks noChangeArrowheads="1"/>
            </p:cNvSpPr>
            <p:nvPr/>
          </p:nvSpPr>
          <p:spPr bwMode="auto">
            <a:xfrm>
              <a:off x="2907" y="1847"/>
              <a:ext cx="14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sīs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61" name="Rectangle 46"/>
            <p:cNvSpPr>
              <a:spLocks noChangeArrowheads="1"/>
            </p:cNvSpPr>
            <p:nvPr/>
          </p:nvSpPr>
          <p:spPr bwMode="auto">
            <a:xfrm>
              <a:off x="3010" y="1847"/>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62" name="Rectangle 47"/>
            <p:cNvSpPr>
              <a:spLocks noChangeArrowheads="1"/>
            </p:cNvSpPr>
            <p:nvPr/>
          </p:nvSpPr>
          <p:spPr bwMode="auto">
            <a:xfrm>
              <a:off x="3034" y="1847"/>
              <a:ext cx="11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63" name="Rectangle 48"/>
            <p:cNvSpPr>
              <a:spLocks noChangeArrowheads="1"/>
            </p:cNvSpPr>
            <p:nvPr/>
          </p:nvSpPr>
          <p:spPr bwMode="auto">
            <a:xfrm>
              <a:off x="3103" y="1847"/>
              <a:ext cx="7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64" name="Rectangle 49"/>
            <p:cNvSpPr>
              <a:spLocks noChangeArrowheads="1"/>
            </p:cNvSpPr>
            <p:nvPr/>
          </p:nvSpPr>
          <p:spPr bwMode="auto">
            <a:xfrm>
              <a:off x="3135" y="1847"/>
              <a:ext cx="18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D/1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65" name="Rectangle 50"/>
            <p:cNvSpPr>
              <a:spLocks noChangeArrowheads="1"/>
            </p:cNvSpPr>
            <p:nvPr/>
          </p:nvSpPr>
          <p:spPr bwMode="auto">
            <a:xfrm>
              <a:off x="3280" y="1847"/>
              <a:ext cx="7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66" name="Rectangle 51"/>
            <p:cNvSpPr>
              <a:spLocks noChangeArrowheads="1"/>
            </p:cNvSpPr>
            <p:nvPr/>
          </p:nvSpPr>
          <p:spPr bwMode="auto">
            <a:xfrm>
              <a:off x="3311" y="1847"/>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2</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67" name="Rectangle 52"/>
            <p:cNvSpPr>
              <a:spLocks noChangeArrowheads="1"/>
            </p:cNvSpPr>
            <p:nvPr/>
          </p:nvSpPr>
          <p:spPr bwMode="auto">
            <a:xfrm>
              <a:off x="3359" y="1849"/>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68" name="Rectangle 53"/>
            <p:cNvSpPr>
              <a:spLocks noChangeArrowheads="1"/>
            </p:cNvSpPr>
            <p:nvPr/>
          </p:nvSpPr>
          <p:spPr bwMode="auto">
            <a:xfrm>
              <a:off x="2822" y="1843"/>
              <a:ext cx="166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69" name="Rectangle 54"/>
            <p:cNvSpPr>
              <a:spLocks noChangeArrowheads="1"/>
            </p:cNvSpPr>
            <p:nvPr/>
          </p:nvSpPr>
          <p:spPr bwMode="auto">
            <a:xfrm>
              <a:off x="1394" y="1962"/>
              <a:ext cx="142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Būvniecības ierosinātājs (pasūtītājs)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70" name="Rectangle 55"/>
            <p:cNvSpPr>
              <a:spLocks noChangeArrowheads="1"/>
            </p:cNvSpPr>
            <p:nvPr/>
          </p:nvSpPr>
          <p:spPr bwMode="auto">
            <a:xfrm>
              <a:off x="2785" y="1962"/>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71" name="Rectangle 56"/>
            <p:cNvSpPr>
              <a:spLocks noChangeArrowheads="1"/>
            </p:cNvSpPr>
            <p:nvPr/>
          </p:nvSpPr>
          <p:spPr bwMode="auto">
            <a:xfrm>
              <a:off x="2858" y="1961"/>
              <a:ext cx="10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SIA “Piemērs”, reģ. Nr.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72" name="Rectangle 57"/>
            <p:cNvSpPr>
              <a:spLocks noChangeArrowheads="1"/>
            </p:cNvSpPr>
            <p:nvPr/>
          </p:nvSpPr>
          <p:spPr bwMode="auto">
            <a:xfrm>
              <a:off x="3839" y="1961"/>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6</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73" name="Rectangle 58"/>
            <p:cNvSpPr>
              <a:spLocks noChangeArrowheads="1"/>
            </p:cNvSpPr>
            <p:nvPr/>
          </p:nvSpPr>
          <p:spPr bwMode="auto">
            <a:xfrm>
              <a:off x="3888" y="1961"/>
              <a:ext cx="52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0103338899</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74" name="Rectangle 59"/>
            <p:cNvSpPr>
              <a:spLocks noChangeArrowheads="1"/>
            </p:cNvSpPr>
            <p:nvPr/>
          </p:nvSpPr>
          <p:spPr bwMode="auto">
            <a:xfrm>
              <a:off x="4370" y="1961"/>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75" name="Rectangle 60"/>
            <p:cNvSpPr>
              <a:spLocks noChangeArrowheads="1"/>
            </p:cNvSpPr>
            <p:nvPr/>
          </p:nvSpPr>
          <p:spPr bwMode="auto">
            <a:xfrm>
              <a:off x="4394" y="1961"/>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76" name="Rectangle 61"/>
            <p:cNvSpPr>
              <a:spLocks noChangeArrowheads="1"/>
            </p:cNvSpPr>
            <p:nvPr/>
          </p:nvSpPr>
          <p:spPr bwMode="auto">
            <a:xfrm>
              <a:off x="2822" y="1957"/>
              <a:ext cx="166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77" name="Rectangle 62"/>
            <p:cNvSpPr>
              <a:spLocks noChangeArrowheads="1"/>
            </p:cNvSpPr>
            <p:nvPr/>
          </p:nvSpPr>
          <p:spPr bwMode="auto">
            <a:xfrm>
              <a:off x="1394" y="2075"/>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78" name="Rectangle 63"/>
            <p:cNvSpPr>
              <a:spLocks noChangeArrowheads="1"/>
            </p:cNvSpPr>
            <p:nvPr/>
          </p:nvSpPr>
          <p:spPr bwMode="auto">
            <a:xfrm>
              <a:off x="2858" y="2074"/>
              <a:ext cx="1561"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(fiziskās personas vārds, uzvārds, personas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79" name="Rectangle 64"/>
            <p:cNvSpPr>
              <a:spLocks noChangeArrowheads="1"/>
            </p:cNvSpPr>
            <p:nvPr/>
          </p:nvSpPr>
          <p:spPr bwMode="auto">
            <a:xfrm>
              <a:off x="2858" y="2169"/>
              <a:ext cx="223"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kods,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80" name="Rectangle 65"/>
            <p:cNvSpPr>
              <a:spLocks noChangeArrowheads="1"/>
            </p:cNvSpPr>
            <p:nvPr/>
          </p:nvSpPr>
          <p:spPr bwMode="auto">
            <a:xfrm>
              <a:off x="3035" y="2157"/>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81" name="Rectangle 66"/>
            <p:cNvSpPr>
              <a:spLocks noChangeArrowheads="1"/>
            </p:cNvSpPr>
            <p:nvPr/>
          </p:nvSpPr>
          <p:spPr bwMode="auto">
            <a:xfrm>
              <a:off x="2822" y="2071"/>
              <a:ext cx="1660"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82" name="Rectangle 67"/>
            <p:cNvSpPr>
              <a:spLocks noChangeArrowheads="1"/>
            </p:cNvSpPr>
            <p:nvPr/>
          </p:nvSpPr>
          <p:spPr bwMode="auto">
            <a:xfrm>
              <a:off x="1394" y="2264"/>
              <a:ext cx="108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Liepājas iela 77, Bauska,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83" name="Rectangle 68"/>
            <p:cNvSpPr>
              <a:spLocks noChangeArrowheads="1"/>
            </p:cNvSpPr>
            <p:nvPr/>
          </p:nvSpPr>
          <p:spPr bwMode="auto">
            <a:xfrm>
              <a:off x="2422" y="2264"/>
              <a:ext cx="45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84" name="Rectangle 69"/>
            <p:cNvSpPr>
              <a:spLocks noChangeArrowheads="1"/>
            </p:cNvSpPr>
            <p:nvPr/>
          </p:nvSpPr>
          <p:spPr bwMode="auto">
            <a:xfrm>
              <a:off x="2760" y="2264"/>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85" name="Rectangle 70"/>
            <p:cNvSpPr>
              <a:spLocks noChangeArrowheads="1"/>
            </p:cNvSpPr>
            <p:nvPr/>
          </p:nvSpPr>
          <p:spPr bwMode="auto">
            <a:xfrm>
              <a:off x="2785" y="2264"/>
              <a:ext cx="16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86" name="Rectangle 71"/>
            <p:cNvSpPr>
              <a:spLocks noChangeArrowheads="1"/>
            </p:cNvSpPr>
            <p:nvPr/>
          </p:nvSpPr>
          <p:spPr bwMode="auto">
            <a:xfrm>
              <a:off x="2906" y="2264"/>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87" name="Rectangle 72"/>
            <p:cNvSpPr>
              <a:spLocks noChangeArrowheads="1"/>
            </p:cNvSpPr>
            <p:nvPr/>
          </p:nvSpPr>
          <p:spPr bwMode="auto">
            <a:xfrm>
              <a:off x="1394" y="2363"/>
              <a:ext cx="1366"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88" name="Rectangle 73"/>
            <p:cNvSpPr>
              <a:spLocks noChangeArrowheads="1"/>
            </p:cNvSpPr>
            <p:nvPr/>
          </p:nvSpPr>
          <p:spPr bwMode="auto">
            <a:xfrm>
              <a:off x="2760" y="2363"/>
              <a:ext cx="25"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89" name="Rectangle 74"/>
            <p:cNvSpPr>
              <a:spLocks noChangeArrowheads="1"/>
            </p:cNvSpPr>
            <p:nvPr/>
          </p:nvSpPr>
          <p:spPr bwMode="auto">
            <a:xfrm>
              <a:off x="2858" y="2264"/>
              <a:ext cx="9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0" name="Rectangle 75"/>
            <p:cNvSpPr>
              <a:spLocks noChangeArrowheads="1"/>
            </p:cNvSpPr>
            <p:nvPr/>
          </p:nvSpPr>
          <p:spPr bwMode="auto">
            <a:xfrm>
              <a:off x="2915" y="2264"/>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1" name="Rectangle 76"/>
            <p:cNvSpPr>
              <a:spLocks noChangeArrowheads="1"/>
            </p:cNvSpPr>
            <p:nvPr/>
          </p:nvSpPr>
          <p:spPr bwMode="auto">
            <a:xfrm>
              <a:off x="2937" y="2264"/>
              <a:ext cx="47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636010101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2" name="Rectangle 77"/>
            <p:cNvSpPr>
              <a:spLocks noChangeArrowheads="1"/>
            </p:cNvSpPr>
            <p:nvPr/>
          </p:nvSpPr>
          <p:spPr bwMode="auto">
            <a:xfrm>
              <a:off x="3373" y="2264"/>
              <a:ext cx="114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dirty="0">
                  <a:ln>
                    <a:noFill/>
                  </a:ln>
                  <a:solidFill>
                    <a:srgbClr val="000000"/>
                  </a:solidFill>
                  <a:effectLst/>
                  <a:latin typeface="Times New Roman" panose="02020603050405020304" pitchFamily="18" charset="0"/>
                </a:rPr>
                <a:t>                                              </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93" name="Rectangle 78"/>
            <p:cNvSpPr>
              <a:spLocks noChangeArrowheads="1"/>
            </p:cNvSpPr>
            <p:nvPr/>
          </p:nvSpPr>
          <p:spPr bwMode="auto">
            <a:xfrm>
              <a:off x="4419" y="2264"/>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4" name="Rectangle 79"/>
            <p:cNvSpPr>
              <a:spLocks noChangeArrowheads="1"/>
            </p:cNvSpPr>
            <p:nvPr/>
          </p:nvSpPr>
          <p:spPr bwMode="auto">
            <a:xfrm>
              <a:off x="4444" y="2264"/>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5" name="Rectangle 80"/>
            <p:cNvSpPr>
              <a:spLocks noChangeArrowheads="1"/>
            </p:cNvSpPr>
            <p:nvPr/>
          </p:nvSpPr>
          <p:spPr bwMode="auto">
            <a:xfrm>
              <a:off x="2858" y="2363"/>
              <a:ext cx="1561"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96" name="Rectangle 81"/>
            <p:cNvSpPr>
              <a:spLocks noChangeArrowheads="1"/>
            </p:cNvSpPr>
            <p:nvPr/>
          </p:nvSpPr>
          <p:spPr bwMode="auto">
            <a:xfrm>
              <a:off x="4419" y="2363"/>
              <a:ext cx="25"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97" name="Rectangle 82"/>
            <p:cNvSpPr>
              <a:spLocks noChangeArrowheads="1"/>
            </p:cNvSpPr>
            <p:nvPr/>
          </p:nvSpPr>
          <p:spPr bwMode="auto">
            <a:xfrm>
              <a:off x="1544" y="2377"/>
              <a:ext cx="123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dzīvesvieta un tālruņa numurs vai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8" name="Rectangle 83"/>
            <p:cNvSpPr>
              <a:spLocks noChangeArrowheads="1"/>
            </p:cNvSpPr>
            <p:nvPr/>
          </p:nvSpPr>
          <p:spPr bwMode="auto">
            <a:xfrm>
              <a:off x="2681" y="2377"/>
              <a:ext cx="176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juridiskās personas nosaukums, reģistrācijas Nr.,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9" name="Rectangle 84"/>
            <p:cNvSpPr>
              <a:spLocks noChangeArrowheads="1"/>
            </p:cNvSpPr>
            <p:nvPr/>
          </p:nvSpPr>
          <p:spPr bwMode="auto">
            <a:xfrm>
              <a:off x="2333" y="2472"/>
              <a:ext cx="199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dirty="0">
                  <a:ln>
                    <a:noFill/>
                  </a:ln>
                  <a:solidFill>
                    <a:srgbClr val="000000"/>
                  </a:solidFill>
                  <a:effectLst/>
                  <a:latin typeface="Times New Roman" panose="02020603050405020304" pitchFamily="18" charset="0"/>
                </a:rPr>
                <a:t>juridiskā adrese un tālruņa numurs, elektroniskā</a:t>
              </a:r>
              <a:r>
                <a:rPr kumimoji="0" lang="lv-LV" altLang="lv-LV" sz="1000" b="0" i="0" u="none" strike="noStrike" cap="none" normalizeH="0" dirty="0">
                  <a:ln>
                    <a:noFill/>
                  </a:ln>
                  <a:solidFill>
                    <a:srgbClr val="000000"/>
                  </a:solidFill>
                  <a:effectLst/>
                  <a:latin typeface="Times New Roman" panose="02020603050405020304" pitchFamily="18" charset="0"/>
                </a:rPr>
                <a:t> pasta adrese</a:t>
              </a:r>
              <a:r>
                <a:rPr kumimoji="0" lang="lv-LV" altLang="lv-LV" sz="1000" b="0" i="0" u="none" strike="noStrike" cap="none" normalizeH="0" baseline="0" dirty="0">
                  <a:ln>
                    <a:noFill/>
                  </a:ln>
                  <a:solidFill>
                    <a:srgbClr val="000000"/>
                  </a:solidFill>
                  <a:effectLst/>
                  <a:latin typeface="Times New Roman" panose="02020603050405020304" pitchFamily="18" charset="0"/>
                </a:rPr>
                <a:t>)</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100" name="Rectangle 85"/>
            <p:cNvSpPr>
              <a:spLocks noChangeArrowheads="1"/>
            </p:cNvSpPr>
            <p:nvPr/>
          </p:nvSpPr>
          <p:spPr bwMode="auto">
            <a:xfrm>
              <a:off x="3505" y="2460"/>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01" name="Rectangle 86"/>
            <p:cNvSpPr>
              <a:spLocks noChangeArrowheads="1"/>
            </p:cNvSpPr>
            <p:nvPr/>
          </p:nvSpPr>
          <p:spPr bwMode="auto">
            <a:xfrm>
              <a:off x="1357" y="2374"/>
              <a:ext cx="146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102" name="Rectangle 87"/>
            <p:cNvSpPr>
              <a:spLocks noChangeArrowheads="1"/>
            </p:cNvSpPr>
            <p:nvPr/>
          </p:nvSpPr>
          <p:spPr bwMode="auto">
            <a:xfrm>
              <a:off x="2822" y="2374"/>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103" name="Rectangle 88"/>
            <p:cNvSpPr>
              <a:spLocks noChangeArrowheads="1"/>
            </p:cNvSpPr>
            <p:nvPr/>
          </p:nvSpPr>
          <p:spPr bwMode="auto">
            <a:xfrm>
              <a:off x="2825" y="2374"/>
              <a:ext cx="16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104" name="Rectangle 89"/>
            <p:cNvSpPr>
              <a:spLocks noChangeArrowheads="1"/>
            </p:cNvSpPr>
            <p:nvPr/>
          </p:nvSpPr>
          <p:spPr bwMode="auto">
            <a:xfrm>
              <a:off x="1357" y="2568"/>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05" name="Rectangle 90"/>
            <p:cNvSpPr>
              <a:spLocks noChangeArrowheads="1"/>
            </p:cNvSpPr>
            <p:nvPr/>
          </p:nvSpPr>
          <p:spPr bwMode="auto">
            <a:xfrm>
              <a:off x="1357" y="2679"/>
              <a:ext cx="75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dirty="0">
                  <a:ln>
                    <a:noFill/>
                  </a:ln>
                  <a:solidFill>
                    <a:srgbClr val="000000"/>
                  </a:solidFill>
                  <a:effectLst/>
                  <a:latin typeface="Times New Roman" panose="02020603050405020304" pitchFamily="18" charset="0"/>
                </a:rPr>
                <a:t>Komisijas sastāvs:</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106" name="Rectangle 91"/>
            <p:cNvSpPr>
              <a:spLocks noChangeArrowheads="1"/>
            </p:cNvSpPr>
            <p:nvPr/>
          </p:nvSpPr>
          <p:spPr bwMode="auto">
            <a:xfrm>
              <a:off x="2072" y="2679"/>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07" name="Rectangle 92"/>
            <p:cNvSpPr>
              <a:spLocks noChangeArrowheads="1"/>
            </p:cNvSpPr>
            <p:nvPr/>
          </p:nvSpPr>
          <p:spPr bwMode="auto">
            <a:xfrm>
              <a:off x="1357" y="2789"/>
              <a:ext cx="11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08" name="Rectangle 93"/>
            <p:cNvSpPr>
              <a:spLocks noChangeArrowheads="1"/>
            </p:cNvSpPr>
            <p:nvPr/>
          </p:nvSpPr>
          <p:spPr bwMode="auto">
            <a:xfrm>
              <a:off x="1430" y="2789"/>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09" name="Rectangle 94"/>
            <p:cNvSpPr>
              <a:spLocks noChangeArrowheads="1"/>
            </p:cNvSpPr>
            <p:nvPr/>
          </p:nvSpPr>
          <p:spPr bwMode="auto">
            <a:xfrm>
              <a:off x="1454" y="2789"/>
              <a:ext cx="19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Būv</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0" name="Rectangle 95"/>
            <p:cNvSpPr>
              <a:spLocks noChangeArrowheads="1"/>
            </p:cNvSpPr>
            <p:nvPr/>
          </p:nvSpPr>
          <p:spPr bwMode="auto">
            <a:xfrm>
              <a:off x="1615" y="2789"/>
              <a:ext cx="16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darbu veicējs/atbildīgais būvdarbu vadītājs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1" name="Rectangle 96"/>
            <p:cNvSpPr>
              <a:spLocks noChangeArrowheads="1"/>
            </p:cNvSpPr>
            <p:nvPr/>
          </p:nvSpPr>
          <p:spPr bwMode="auto">
            <a:xfrm>
              <a:off x="3268" y="2789"/>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2" name="Rectangle 97"/>
            <p:cNvSpPr>
              <a:spLocks noChangeArrowheads="1"/>
            </p:cNvSpPr>
            <p:nvPr/>
          </p:nvSpPr>
          <p:spPr bwMode="auto">
            <a:xfrm>
              <a:off x="1357" y="2899"/>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3" name="Rectangle 98"/>
            <p:cNvSpPr>
              <a:spLocks noChangeArrowheads="1"/>
            </p:cNvSpPr>
            <p:nvPr/>
          </p:nvSpPr>
          <p:spPr bwMode="auto">
            <a:xfrm>
              <a:off x="1405" y="2899"/>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4" name="Rectangle 99"/>
            <p:cNvSpPr>
              <a:spLocks noChangeArrowheads="1"/>
            </p:cNvSpPr>
            <p:nvPr/>
          </p:nvSpPr>
          <p:spPr bwMode="auto">
            <a:xfrm>
              <a:off x="1453" y="2899"/>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5" name="Rectangle 100"/>
            <p:cNvSpPr>
              <a:spLocks noChangeArrowheads="1"/>
            </p:cNvSpPr>
            <p:nvPr/>
          </p:nvSpPr>
          <p:spPr bwMode="auto">
            <a:xfrm>
              <a:off x="1477" y="2899"/>
              <a:ext cx="32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Kārlis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6" name="Rectangle 101"/>
            <p:cNvSpPr>
              <a:spLocks noChangeArrowheads="1"/>
            </p:cNvSpPr>
            <p:nvPr/>
          </p:nvSpPr>
          <p:spPr bwMode="auto">
            <a:xfrm>
              <a:off x="1756" y="2899"/>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7" name="Rectangle 102"/>
            <p:cNvSpPr>
              <a:spLocks noChangeArrowheads="1"/>
            </p:cNvSpPr>
            <p:nvPr/>
          </p:nvSpPr>
          <p:spPr bwMode="auto">
            <a:xfrm>
              <a:off x="1777" y="2899"/>
              <a:ext cx="45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dirty="0">
                  <a:ln>
                    <a:noFill/>
                  </a:ln>
                  <a:solidFill>
                    <a:srgbClr val="000000"/>
                  </a:solidFill>
                  <a:effectLst/>
                  <a:latin typeface="Times New Roman" panose="02020603050405020304" pitchFamily="18" charset="0"/>
                </a:rPr>
                <a:t>Darītājs,  </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118" name="Rectangle 103"/>
            <p:cNvSpPr>
              <a:spLocks noChangeArrowheads="1"/>
            </p:cNvSpPr>
            <p:nvPr/>
          </p:nvSpPr>
          <p:spPr bwMode="auto">
            <a:xfrm>
              <a:off x="2180" y="2899"/>
              <a:ext cx="124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atbildīgais būvdarbu vadītājs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9" name="Rectangle 104"/>
            <p:cNvSpPr>
              <a:spLocks noChangeArrowheads="1"/>
            </p:cNvSpPr>
            <p:nvPr/>
          </p:nvSpPr>
          <p:spPr bwMode="auto">
            <a:xfrm>
              <a:off x="3387" y="2899"/>
              <a:ext cx="74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dirty="0">
                  <a:ln>
                    <a:noFill/>
                  </a:ln>
                  <a:solidFill>
                    <a:srgbClr val="000000"/>
                  </a:solidFill>
                  <a:effectLst/>
                  <a:latin typeface="Times New Roman" panose="02020603050405020304" pitchFamily="18" charset="0"/>
                </a:rPr>
                <a:t>,  sertifikāta Nr.4</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120" name="Rectangle 105"/>
            <p:cNvSpPr>
              <a:spLocks noChangeArrowheads="1"/>
            </p:cNvSpPr>
            <p:nvPr/>
          </p:nvSpPr>
          <p:spPr bwMode="auto">
            <a:xfrm>
              <a:off x="4081" y="2899"/>
              <a:ext cx="7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21" name="Rectangle 106"/>
            <p:cNvSpPr>
              <a:spLocks noChangeArrowheads="1"/>
            </p:cNvSpPr>
            <p:nvPr/>
          </p:nvSpPr>
          <p:spPr bwMode="auto">
            <a:xfrm>
              <a:off x="4112" y="2899"/>
              <a:ext cx="40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dirty="0">
                  <a:ln>
                    <a:noFill/>
                  </a:ln>
                  <a:solidFill>
                    <a:srgbClr val="000000"/>
                  </a:solidFill>
                  <a:effectLst/>
                  <a:latin typeface="Times New Roman" panose="02020603050405020304" pitchFamily="18" charset="0"/>
                </a:rPr>
                <a:t>90009     </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122" name="Rectangle 107"/>
            <p:cNvSpPr>
              <a:spLocks noChangeArrowheads="1"/>
            </p:cNvSpPr>
            <p:nvPr/>
          </p:nvSpPr>
          <p:spPr bwMode="auto">
            <a:xfrm>
              <a:off x="4458" y="2899"/>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23" name="Rectangle 108"/>
            <p:cNvSpPr>
              <a:spLocks noChangeArrowheads="1"/>
            </p:cNvSpPr>
            <p:nvPr/>
          </p:nvSpPr>
          <p:spPr bwMode="auto">
            <a:xfrm>
              <a:off x="4482" y="2901"/>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24" name="Rectangle 109"/>
            <p:cNvSpPr>
              <a:spLocks noChangeArrowheads="1"/>
            </p:cNvSpPr>
            <p:nvPr/>
          </p:nvSpPr>
          <p:spPr bwMode="auto">
            <a:xfrm>
              <a:off x="1357" y="2998"/>
              <a:ext cx="3101"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125" name="Rectangle 110"/>
            <p:cNvSpPr>
              <a:spLocks noChangeArrowheads="1"/>
            </p:cNvSpPr>
            <p:nvPr/>
          </p:nvSpPr>
          <p:spPr bwMode="auto">
            <a:xfrm>
              <a:off x="4458" y="2998"/>
              <a:ext cx="24"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126" name="Rectangle 111"/>
            <p:cNvSpPr>
              <a:spLocks noChangeArrowheads="1"/>
            </p:cNvSpPr>
            <p:nvPr/>
          </p:nvSpPr>
          <p:spPr bwMode="auto">
            <a:xfrm>
              <a:off x="2285" y="3008"/>
              <a:ext cx="29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(vārds,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27" name="Rectangle 112"/>
            <p:cNvSpPr>
              <a:spLocks noChangeArrowheads="1"/>
            </p:cNvSpPr>
            <p:nvPr/>
          </p:nvSpPr>
          <p:spPr bwMode="auto">
            <a:xfrm>
              <a:off x="2533" y="3008"/>
              <a:ext cx="33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uzvārds,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28" name="Rectangle 113"/>
            <p:cNvSpPr>
              <a:spLocks noChangeArrowheads="1"/>
            </p:cNvSpPr>
            <p:nvPr/>
          </p:nvSpPr>
          <p:spPr bwMode="auto">
            <a:xfrm>
              <a:off x="2810" y="3008"/>
              <a:ext cx="5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29" name="Rectangle 114"/>
            <p:cNvSpPr>
              <a:spLocks noChangeArrowheads="1"/>
            </p:cNvSpPr>
            <p:nvPr/>
          </p:nvSpPr>
          <p:spPr bwMode="auto">
            <a:xfrm>
              <a:off x="2831" y="3008"/>
              <a:ext cx="239"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amats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30" name="Rectangle 115"/>
            <p:cNvSpPr>
              <a:spLocks noChangeArrowheads="1"/>
            </p:cNvSpPr>
            <p:nvPr/>
          </p:nvSpPr>
          <p:spPr bwMode="auto">
            <a:xfrm>
              <a:off x="3025" y="3008"/>
              <a:ext cx="565"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sertifikāta Nr.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31" name="Rectangle 116"/>
            <p:cNvSpPr>
              <a:spLocks noChangeArrowheads="1"/>
            </p:cNvSpPr>
            <p:nvPr/>
          </p:nvSpPr>
          <p:spPr bwMode="auto">
            <a:xfrm>
              <a:off x="3525" y="3008"/>
              <a:ext cx="6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32" name="Rectangle 117"/>
            <p:cNvSpPr>
              <a:spLocks noChangeArrowheads="1"/>
            </p:cNvSpPr>
            <p:nvPr/>
          </p:nvSpPr>
          <p:spPr bwMode="auto">
            <a:xfrm>
              <a:off x="3553" y="3008"/>
              <a:ext cx="5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33" name="Rectangle 118"/>
            <p:cNvSpPr>
              <a:spLocks noChangeArrowheads="1"/>
            </p:cNvSpPr>
            <p:nvPr/>
          </p:nvSpPr>
          <p:spPr bwMode="auto">
            <a:xfrm>
              <a:off x="1357" y="3104"/>
              <a:ext cx="11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2.</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34" name="Rectangle 119"/>
            <p:cNvSpPr>
              <a:spLocks noChangeArrowheads="1"/>
            </p:cNvSpPr>
            <p:nvPr/>
          </p:nvSpPr>
          <p:spPr bwMode="auto">
            <a:xfrm>
              <a:off x="1430" y="3104"/>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35" name="Rectangle 120"/>
            <p:cNvSpPr>
              <a:spLocks noChangeArrowheads="1"/>
            </p:cNvSpPr>
            <p:nvPr/>
          </p:nvSpPr>
          <p:spPr bwMode="auto">
            <a:xfrm>
              <a:off x="1454" y="3104"/>
              <a:ext cx="99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Būvprojekta izstrādātājs/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36" name="Rectangle 121"/>
            <p:cNvSpPr>
              <a:spLocks noChangeArrowheads="1"/>
            </p:cNvSpPr>
            <p:nvPr/>
          </p:nvSpPr>
          <p:spPr bwMode="auto">
            <a:xfrm>
              <a:off x="2415" y="3104"/>
              <a:ext cx="5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dirty="0" err="1">
                  <a:ln>
                    <a:noFill/>
                  </a:ln>
                  <a:solidFill>
                    <a:srgbClr val="000000"/>
                  </a:solidFill>
                  <a:effectLst/>
                  <a:latin typeface="Times New Roman" panose="02020603050405020304" pitchFamily="18" charset="0"/>
                </a:rPr>
                <a:t>autoruzraugs</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137" name="Rectangle 122"/>
            <p:cNvSpPr>
              <a:spLocks noChangeArrowheads="1"/>
            </p:cNvSpPr>
            <p:nvPr/>
          </p:nvSpPr>
          <p:spPr bwMode="auto">
            <a:xfrm>
              <a:off x="2913" y="3104"/>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38" name="Rectangle 123"/>
            <p:cNvSpPr>
              <a:spLocks noChangeArrowheads="1"/>
            </p:cNvSpPr>
            <p:nvPr/>
          </p:nvSpPr>
          <p:spPr bwMode="auto">
            <a:xfrm>
              <a:off x="1357" y="3214"/>
              <a:ext cx="11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39" name="Rectangle 124"/>
            <p:cNvSpPr>
              <a:spLocks noChangeArrowheads="1"/>
            </p:cNvSpPr>
            <p:nvPr/>
          </p:nvSpPr>
          <p:spPr bwMode="auto">
            <a:xfrm>
              <a:off x="1429" y="3214"/>
              <a:ext cx="20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40" name="Rectangle 125"/>
            <p:cNvSpPr>
              <a:spLocks noChangeArrowheads="1"/>
            </p:cNvSpPr>
            <p:nvPr/>
          </p:nvSpPr>
          <p:spPr bwMode="auto">
            <a:xfrm>
              <a:off x="1598" y="3214"/>
              <a:ext cx="39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Rebeka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41" name="Rectangle 126"/>
            <p:cNvSpPr>
              <a:spLocks noChangeArrowheads="1"/>
            </p:cNvSpPr>
            <p:nvPr/>
          </p:nvSpPr>
          <p:spPr bwMode="auto">
            <a:xfrm>
              <a:off x="1956" y="3214"/>
              <a:ext cx="25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Ideja</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42" name="Rectangle 127"/>
            <p:cNvSpPr>
              <a:spLocks noChangeArrowheads="1"/>
            </p:cNvSpPr>
            <p:nvPr/>
          </p:nvSpPr>
          <p:spPr bwMode="auto">
            <a:xfrm>
              <a:off x="2171" y="3214"/>
              <a:ext cx="11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43" name="Rectangle 128"/>
            <p:cNvSpPr>
              <a:spLocks noChangeArrowheads="1"/>
            </p:cNvSpPr>
            <p:nvPr/>
          </p:nvSpPr>
          <p:spPr bwMode="auto">
            <a:xfrm>
              <a:off x="2241" y="3214"/>
              <a:ext cx="49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atbildīgais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44" name="Rectangle 129"/>
            <p:cNvSpPr>
              <a:spLocks noChangeArrowheads="1"/>
            </p:cNvSpPr>
            <p:nvPr/>
          </p:nvSpPr>
          <p:spPr bwMode="auto">
            <a:xfrm>
              <a:off x="2695" y="3214"/>
              <a:ext cx="36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autoruz</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45" name="Rectangle 130"/>
            <p:cNvSpPr>
              <a:spLocks noChangeArrowheads="1"/>
            </p:cNvSpPr>
            <p:nvPr/>
          </p:nvSpPr>
          <p:spPr bwMode="auto">
            <a:xfrm>
              <a:off x="3015" y="3214"/>
              <a:ext cx="97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raugs,  sertifikāta Nr.1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46" name="Rectangle 131"/>
            <p:cNvSpPr>
              <a:spLocks noChangeArrowheads="1"/>
            </p:cNvSpPr>
            <p:nvPr/>
          </p:nvSpPr>
          <p:spPr bwMode="auto">
            <a:xfrm>
              <a:off x="3950" y="3214"/>
              <a:ext cx="7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47" name="Rectangle 132"/>
            <p:cNvSpPr>
              <a:spLocks noChangeArrowheads="1"/>
            </p:cNvSpPr>
            <p:nvPr/>
          </p:nvSpPr>
          <p:spPr bwMode="auto">
            <a:xfrm>
              <a:off x="3981" y="3214"/>
              <a:ext cx="32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70007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48" name="Rectangle 133"/>
            <p:cNvSpPr>
              <a:spLocks noChangeArrowheads="1"/>
            </p:cNvSpPr>
            <p:nvPr/>
          </p:nvSpPr>
          <p:spPr bwMode="auto">
            <a:xfrm>
              <a:off x="4270" y="3214"/>
              <a:ext cx="13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49" name="Rectangle 134"/>
            <p:cNvSpPr>
              <a:spLocks noChangeArrowheads="1"/>
            </p:cNvSpPr>
            <p:nvPr/>
          </p:nvSpPr>
          <p:spPr bwMode="auto">
            <a:xfrm>
              <a:off x="4363" y="3214"/>
              <a:ext cx="13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50" name="Rectangle 135"/>
            <p:cNvSpPr>
              <a:spLocks noChangeArrowheads="1"/>
            </p:cNvSpPr>
            <p:nvPr/>
          </p:nvSpPr>
          <p:spPr bwMode="auto">
            <a:xfrm>
              <a:off x="4457" y="3214"/>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51" name="Rectangle 136"/>
            <p:cNvSpPr>
              <a:spLocks noChangeArrowheads="1"/>
            </p:cNvSpPr>
            <p:nvPr/>
          </p:nvSpPr>
          <p:spPr bwMode="auto">
            <a:xfrm>
              <a:off x="4482" y="3216"/>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52" name="Rectangle 137"/>
            <p:cNvSpPr>
              <a:spLocks noChangeArrowheads="1"/>
            </p:cNvSpPr>
            <p:nvPr/>
          </p:nvSpPr>
          <p:spPr bwMode="auto">
            <a:xfrm>
              <a:off x="1357" y="3313"/>
              <a:ext cx="3100"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153" name="Rectangle 138"/>
            <p:cNvSpPr>
              <a:spLocks noChangeArrowheads="1"/>
            </p:cNvSpPr>
            <p:nvPr/>
          </p:nvSpPr>
          <p:spPr bwMode="auto">
            <a:xfrm>
              <a:off x="4457" y="3313"/>
              <a:ext cx="25"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154" name="Rectangle 139"/>
            <p:cNvSpPr>
              <a:spLocks noChangeArrowheads="1"/>
            </p:cNvSpPr>
            <p:nvPr/>
          </p:nvSpPr>
          <p:spPr bwMode="auto">
            <a:xfrm>
              <a:off x="2285" y="3324"/>
              <a:ext cx="134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(vārds, uzvārds, amats, sertifikāta Nr.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55" name="Rectangle 140"/>
            <p:cNvSpPr>
              <a:spLocks noChangeArrowheads="1"/>
            </p:cNvSpPr>
            <p:nvPr/>
          </p:nvSpPr>
          <p:spPr bwMode="auto">
            <a:xfrm>
              <a:off x="3525" y="3324"/>
              <a:ext cx="6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56" name="Rectangle 141"/>
            <p:cNvSpPr>
              <a:spLocks noChangeArrowheads="1"/>
            </p:cNvSpPr>
            <p:nvPr/>
          </p:nvSpPr>
          <p:spPr bwMode="auto">
            <a:xfrm>
              <a:off x="3553" y="3324"/>
              <a:ext cx="5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57" name="Rectangle 142"/>
            <p:cNvSpPr>
              <a:spLocks noChangeArrowheads="1"/>
            </p:cNvSpPr>
            <p:nvPr/>
          </p:nvSpPr>
          <p:spPr bwMode="auto">
            <a:xfrm>
              <a:off x="1357" y="3420"/>
              <a:ext cx="11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3.</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58" name="Rectangle 143"/>
            <p:cNvSpPr>
              <a:spLocks noChangeArrowheads="1"/>
            </p:cNvSpPr>
            <p:nvPr/>
          </p:nvSpPr>
          <p:spPr bwMode="auto">
            <a:xfrm>
              <a:off x="1430" y="3420"/>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59" name="Rectangle 144"/>
            <p:cNvSpPr>
              <a:spLocks noChangeArrowheads="1"/>
            </p:cNvSpPr>
            <p:nvPr/>
          </p:nvSpPr>
          <p:spPr bwMode="auto">
            <a:xfrm>
              <a:off x="1454" y="3420"/>
              <a:ext cx="24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Būvn</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60" name="Rectangle 145"/>
            <p:cNvSpPr>
              <a:spLocks noChangeArrowheads="1"/>
            </p:cNvSpPr>
            <p:nvPr/>
          </p:nvSpPr>
          <p:spPr bwMode="auto">
            <a:xfrm>
              <a:off x="1663" y="3420"/>
              <a:ext cx="77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iecības ierosinātājs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61" name="Rectangle 146"/>
            <p:cNvSpPr>
              <a:spLocks noChangeArrowheads="1"/>
            </p:cNvSpPr>
            <p:nvPr/>
          </p:nvSpPr>
          <p:spPr bwMode="auto">
            <a:xfrm>
              <a:off x="2395" y="3420"/>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62" name="Rectangle 147"/>
            <p:cNvSpPr>
              <a:spLocks noChangeArrowheads="1"/>
            </p:cNvSpPr>
            <p:nvPr/>
          </p:nvSpPr>
          <p:spPr bwMode="auto">
            <a:xfrm>
              <a:off x="2419" y="3420"/>
              <a:ext cx="46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(pasūtītājs)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63" name="Rectangle 148"/>
            <p:cNvSpPr>
              <a:spLocks noChangeArrowheads="1"/>
            </p:cNvSpPr>
            <p:nvPr/>
          </p:nvSpPr>
          <p:spPr bwMode="auto">
            <a:xfrm>
              <a:off x="2847" y="3420"/>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64" name="Rectangle 149"/>
            <p:cNvSpPr>
              <a:spLocks noChangeArrowheads="1"/>
            </p:cNvSpPr>
            <p:nvPr/>
          </p:nvSpPr>
          <p:spPr bwMode="auto">
            <a:xfrm>
              <a:off x="2874" y="3420"/>
              <a:ext cx="47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būvuzraugs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65" name="Rectangle 150"/>
            <p:cNvSpPr>
              <a:spLocks noChangeArrowheads="1"/>
            </p:cNvSpPr>
            <p:nvPr/>
          </p:nvSpPr>
          <p:spPr bwMode="auto">
            <a:xfrm>
              <a:off x="3318" y="3420"/>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66" name="Rectangle 151"/>
            <p:cNvSpPr>
              <a:spLocks noChangeArrowheads="1"/>
            </p:cNvSpPr>
            <p:nvPr/>
          </p:nvSpPr>
          <p:spPr bwMode="auto">
            <a:xfrm>
              <a:off x="1357" y="3530"/>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67" name="Rectangle 152"/>
            <p:cNvSpPr>
              <a:spLocks noChangeArrowheads="1"/>
            </p:cNvSpPr>
            <p:nvPr/>
          </p:nvSpPr>
          <p:spPr bwMode="auto">
            <a:xfrm>
              <a:off x="1405" y="3530"/>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68" name="Rectangle 153"/>
            <p:cNvSpPr>
              <a:spLocks noChangeArrowheads="1"/>
            </p:cNvSpPr>
            <p:nvPr/>
          </p:nvSpPr>
          <p:spPr bwMode="auto">
            <a:xfrm>
              <a:off x="1429" y="3530"/>
              <a:ext cx="20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69" name="Rectangle 154"/>
            <p:cNvSpPr>
              <a:spLocks noChangeArrowheads="1"/>
            </p:cNvSpPr>
            <p:nvPr/>
          </p:nvSpPr>
          <p:spPr bwMode="auto">
            <a:xfrm>
              <a:off x="1598" y="3530"/>
              <a:ext cx="77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Artūrs  Uzraugs,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70" name="Rectangle 155"/>
            <p:cNvSpPr>
              <a:spLocks noChangeArrowheads="1"/>
            </p:cNvSpPr>
            <p:nvPr/>
          </p:nvSpPr>
          <p:spPr bwMode="auto">
            <a:xfrm>
              <a:off x="2341" y="3530"/>
              <a:ext cx="64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atbildīgais būv</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71" name="Rectangle 156"/>
            <p:cNvSpPr>
              <a:spLocks noChangeArrowheads="1"/>
            </p:cNvSpPr>
            <p:nvPr/>
          </p:nvSpPr>
          <p:spPr bwMode="auto">
            <a:xfrm>
              <a:off x="2949" y="3530"/>
              <a:ext cx="106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uzraugs,  sertifikāta Nr.5</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72" name="Rectangle 157"/>
            <p:cNvSpPr>
              <a:spLocks noChangeArrowheads="1"/>
            </p:cNvSpPr>
            <p:nvPr/>
          </p:nvSpPr>
          <p:spPr bwMode="auto">
            <a:xfrm>
              <a:off x="3980" y="3530"/>
              <a:ext cx="7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73" name="Rectangle 158"/>
            <p:cNvSpPr>
              <a:spLocks noChangeArrowheads="1"/>
            </p:cNvSpPr>
            <p:nvPr/>
          </p:nvSpPr>
          <p:spPr bwMode="auto">
            <a:xfrm>
              <a:off x="4012" y="3530"/>
              <a:ext cx="32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80008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74" name="Rectangle 159"/>
            <p:cNvSpPr>
              <a:spLocks noChangeArrowheads="1"/>
            </p:cNvSpPr>
            <p:nvPr/>
          </p:nvSpPr>
          <p:spPr bwMode="auto">
            <a:xfrm>
              <a:off x="4302" y="3530"/>
              <a:ext cx="11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75" name="Rectangle 160"/>
            <p:cNvSpPr>
              <a:spLocks noChangeArrowheads="1"/>
            </p:cNvSpPr>
            <p:nvPr/>
          </p:nvSpPr>
          <p:spPr bwMode="auto">
            <a:xfrm>
              <a:off x="4374" y="3530"/>
              <a:ext cx="11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76" name="Rectangle 161"/>
            <p:cNvSpPr>
              <a:spLocks noChangeArrowheads="1"/>
            </p:cNvSpPr>
            <p:nvPr/>
          </p:nvSpPr>
          <p:spPr bwMode="auto">
            <a:xfrm>
              <a:off x="4446" y="3530"/>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77" name="Rectangle 162"/>
            <p:cNvSpPr>
              <a:spLocks noChangeArrowheads="1"/>
            </p:cNvSpPr>
            <p:nvPr/>
          </p:nvSpPr>
          <p:spPr bwMode="auto">
            <a:xfrm>
              <a:off x="4470" y="3532"/>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78" name="Rectangle 163"/>
            <p:cNvSpPr>
              <a:spLocks noChangeArrowheads="1"/>
            </p:cNvSpPr>
            <p:nvPr/>
          </p:nvSpPr>
          <p:spPr bwMode="auto">
            <a:xfrm>
              <a:off x="1357" y="3628"/>
              <a:ext cx="3089"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179" name="Rectangle 164"/>
            <p:cNvSpPr>
              <a:spLocks noChangeArrowheads="1"/>
            </p:cNvSpPr>
            <p:nvPr/>
          </p:nvSpPr>
          <p:spPr bwMode="auto">
            <a:xfrm>
              <a:off x="4446" y="3628"/>
              <a:ext cx="24"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180" name="Rectangle 165"/>
            <p:cNvSpPr>
              <a:spLocks noChangeArrowheads="1"/>
            </p:cNvSpPr>
            <p:nvPr/>
          </p:nvSpPr>
          <p:spPr bwMode="auto">
            <a:xfrm>
              <a:off x="2285" y="3640"/>
              <a:ext cx="57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(vārds, uzvārds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81" name="Rectangle 166"/>
            <p:cNvSpPr>
              <a:spLocks noChangeArrowheads="1"/>
            </p:cNvSpPr>
            <p:nvPr/>
          </p:nvSpPr>
          <p:spPr bwMode="auto">
            <a:xfrm>
              <a:off x="2790" y="3640"/>
              <a:ext cx="5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82" name="Rectangle 167"/>
            <p:cNvSpPr>
              <a:spLocks noChangeArrowheads="1"/>
            </p:cNvSpPr>
            <p:nvPr/>
          </p:nvSpPr>
          <p:spPr bwMode="auto">
            <a:xfrm>
              <a:off x="2810" y="3640"/>
              <a:ext cx="5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83" name="Rectangle 168"/>
            <p:cNvSpPr>
              <a:spLocks noChangeArrowheads="1"/>
            </p:cNvSpPr>
            <p:nvPr/>
          </p:nvSpPr>
          <p:spPr bwMode="auto">
            <a:xfrm>
              <a:off x="2831" y="3640"/>
              <a:ext cx="769"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amats, sertifikāta Nr.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84" name="Rectangle 169"/>
            <p:cNvSpPr>
              <a:spLocks noChangeArrowheads="1"/>
            </p:cNvSpPr>
            <p:nvPr/>
          </p:nvSpPr>
          <p:spPr bwMode="auto">
            <a:xfrm>
              <a:off x="3525" y="3640"/>
              <a:ext cx="6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85" name="Rectangle 170"/>
            <p:cNvSpPr>
              <a:spLocks noChangeArrowheads="1"/>
            </p:cNvSpPr>
            <p:nvPr/>
          </p:nvSpPr>
          <p:spPr bwMode="auto">
            <a:xfrm>
              <a:off x="3553" y="3640"/>
              <a:ext cx="5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86" name="Rectangle 171"/>
            <p:cNvSpPr>
              <a:spLocks noChangeArrowheads="1"/>
            </p:cNvSpPr>
            <p:nvPr/>
          </p:nvSpPr>
          <p:spPr bwMode="auto">
            <a:xfrm>
              <a:off x="1357" y="3736"/>
              <a:ext cx="321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Komisija veica apskati (ārējo pārbaudi) un kvalitātes pārbaudi segtajiem darbiem,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87" name="Rectangle 172"/>
            <p:cNvSpPr>
              <a:spLocks noChangeArrowheads="1"/>
            </p:cNvSpPr>
            <p:nvPr/>
          </p:nvSpPr>
          <p:spPr bwMode="auto">
            <a:xfrm>
              <a:off x="1357" y="3846"/>
              <a:ext cx="63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kurus izpildījis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88" name="Rectangle 173"/>
            <p:cNvSpPr>
              <a:spLocks noChangeArrowheads="1"/>
            </p:cNvSpPr>
            <p:nvPr/>
          </p:nvSpPr>
          <p:spPr bwMode="auto">
            <a:xfrm>
              <a:off x="2070" y="3846"/>
              <a:ext cx="8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89" name="Rectangle 174"/>
            <p:cNvSpPr>
              <a:spLocks noChangeArrowheads="1"/>
            </p:cNvSpPr>
            <p:nvPr/>
          </p:nvSpPr>
          <p:spPr bwMode="auto">
            <a:xfrm>
              <a:off x="2229" y="3844"/>
              <a:ext cx="232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dirty="0">
                  <a:ln>
                    <a:noFill/>
                  </a:ln>
                  <a:solidFill>
                    <a:srgbClr val="000000"/>
                  </a:solidFill>
                  <a:effectLst/>
                  <a:latin typeface="Times New Roman" panose="02020603050405020304" pitchFamily="18" charset="0"/>
                </a:rPr>
                <a:t>SIA “Labs</a:t>
              </a:r>
              <a:r>
                <a:rPr kumimoji="0" lang="lv-LV" altLang="lv-LV" sz="1200" b="1" i="0" u="none" strike="noStrike" cap="none" normalizeH="0" dirty="0">
                  <a:ln>
                    <a:noFill/>
                  </a:ln>
                  <a:solidFill>
                    <a:srgbClr val="000000"/>
                  </a:solidFill>
                  <a:effectLst/>
                  <a:latin typeface="Times New Roman" panose="02020603050405020304" pitchFamily="18" charset="0"/>
                </a:rPr>
                <a:t> p</a:t>
              </a:r>
              <a:r>
                <a:rPr kumimoji="0" lang="lv-LV" altLang="lv-LV" sz="1200" b="1" i="0" u="none" strike="noStrike" cap="none" normalizeH="0" baseline="0" dirty="0">
                  <a:ln>
                    <a:noFill/>
                  </a:ln>
                  <a:solidFill>
                    <a:srgbClr val="000000"/>
                  </a:solidFill>
                  <a:effectLst/>
                  <a:latin typeface="Times New Roman" panose="02020603050405020304" pitchFamily="18" charset="0"/>
                </a:rPr>
                <a:t>rofesionālis”, reģistrācijas Nr.60103334442, </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190" name="Rectangle 175"/>
            <p:cNvSpPr>
              <a:spLocks noChangeArrowheads="1"/>
            </p:cNvSpPr>
            <p:nvPr/>
          </p:nvSpPr>
          <p:spPr bwMode="auto">
            <a:xfrm>
              <a:off x="2070" y="3943"/>
              <a:ext cx="2412"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191" name="Rectangle 176"/>
            <p:cNvSpPr>
              <a:spLocks noChangeArrowheads="1"/>
            </p:cNvSpPr>
            <p:nvPr/>
          </p:nvSpPr>
          <p:spPr bwMode="auto">
            <a:xfrm>
              <a:off x="1357" y="3954"/>
              <a:ext cx="156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dirty="0">
                  <a:ln>
                    <a:noFill/>
                  </a:ln>
                  <a:solidFill>
                    <a:srgbClr val="000000"/>
                  </a:solidFill>
                  <a:effectLst/>
                  <a:latin typeface="Times New Roman" panose="02020603050405020304" pitchFamily="18" charset="0"/>
                </a:rPr>
                <a:t>būvkomersanta reģistrācijas Nr.1903</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192" name="Rectangle 177"/>
            <p:cNvSpPr>
              <a:spLocks noChangeArrowheads="1"/>
            </p:cNvSpPr>
            <p:nvPr/>
          </p:nvSpPr>
          <p:spPr bwMode="auto">
            <a:xfrm>
              <a:off x="2885" y="3954"/>
              <a:ext cx="7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93" name="Rectangle 178"/>
            <p:cNvSpPr>
              <a:spLocks noChangeArrowheads="1"/>
            </p:cNvSpPr>
            <p:nvPr/>
          </p:nvSpPr>
          <p:spPr bwMode="auto">
            <a:xfrm>
              <a:off x="2917" y="3954"/>
              <a:ext cx="11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94" name="Rectangle 179"/>
            <p:cNvSpPr>
              <a:spLocks noChangeArrowheads="1"/>
            </p:cNvSpPr>
            <p:nvPr/>
          </p:nvSpPr>
          <p:spPr bwMode="auto">
            <a:xfrm>
              <a:off x="2986" y="3954"/>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95" name="Rectangle 180"/>
            <p:cNvSpPr>
              <a:spLocks noChangeArrowheads="1"/>
            </p:cNvSpPr>
            <p:nvPr/>
          </p:nvSpPr>
          <p:spPr bwMode="auto">
            <a:xfrm>
              <a:off x="3034" y="3956"/>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96" name="Rectangle 181"/>
            <p:cNvSpPr>
              <a:spLocks noChangeArrowheads="1"/>
            </p:cNvSpPr>
            <p:nvPr/>
          </p:nvSpPr>
          <p:spPr bwMode="auto">
            <a:xfrm>
              <a:off x="3057" y="3954"/>
              <a:ext cx="85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a:ln>
                    <a:noFill/>
                  </a:ln>
                  <a:solidFill>
                    <a:srgbClr val="000000"/>
                  </a:solidFill>
                  <a:effectLst/>
                  <a:latin typeface="Times New Roman" panose="02020603050405020304" pitchFamily="18" charset="0"/>
                </a:rPr>
                <a:t>Ideālā iela 99, Rīga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97" name="Rectangle 182"/>
            <p:cNvSpPr>
              <a:spLocks noChangeArrowheads="1"/>
            </p:cNvSpPr>
            <p:nvPr/>
          </p:nvSpPr>
          <p:spPr bwMode="auto">
            <a:xfrm>
              <a:off x="3864" y="3956"/>
              <a:ext cx="6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dirty="0">
                  <a:ln>
                    <a:noFill/>
                  </a:ln>
                  <a:solidFill>
                    <a:srgbClr val="000000"/>
                  </a:solidFill>
                  <a:effectLst/>
                  <a:latin typeface="Times New Roman" panose="02020603050405020304" pitchFamily="18" charset="0"/>
                </a:rPr>
                <a:t>                          </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198" name="Rectangle 183"/>
            <p:cNvSpPr>
              <a:spLocks noChangeArrowheads="1"/>
            </p:cNvSpPr>
            <p:nvPr/>
          </p:nvSpPr>
          <p:spPr bwMode="auto">
            <a:xfrm>
              <a:off x="4459" y="3956"/>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99" name="Rectangle 184"/>
            <p:cNvSpPr>
              <a:spLocks noChangeArrowheads="1"/>
            </p:cNvSpPr>
            <p:nvPr/>
          </p:nvSpPr>
          <p:spPr bwMode="auto">
            <a:xfrm>
              <a:off x="4482" y="3956"/>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FFFFFF"/>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00" name="Rectangle 185"/>
            <p:cNvSpPr>
              <a:spLocks noChangeArrowheads="1"/>
            </p:cNvSpPr>
            <p:nvPr/>
          </p:nvSpPr>
          <p:spPr bwMode="auto">
            <a:xfrm>
              <a:off x="4506" y="3956"/>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01" name="Rectangle 186"/>
            <p:cNvSpPr>
              <a:spLocks noChangeArrowheads="1"/>
            </p:cNvSpPr>
            <p:nvPr/>
          </p:nvSpPr>
          <p:spPr bwMode="auto">
            <a:xfrm>
              <a:off x="1357" y="4053"/>
              <a:ext cx="310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202" name="Rectangle 187"/>
            <p:cNvSpPr>
              <a:spLocks noChangeArrowheads="1"/>
            </p:cNvSpPr>
            <p:nvPr/>
          </p:nvSpPr>
          <p:spPr bwMode="auto">
            <a:xfrm>
              <a:off x="4459" y="4053"/>
              <a:ext cx="23"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203" name="Rectangle 188"/>
            <p:cNvSpPr>
              <a:spLocks noChangeArrowheads="1"/>
            </p:cNvSpPr>
            <p:nvPr/>
          </p:nvSpPr>
          <p:spPr bwMode="auto">
            <a:xfrm>
              <a:off x="1357" y="4067"/>
              <a:ext cx="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2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grpSp>
      <p:grpSp>
        <p:nvGrpSpPr>
          <p:cNvPr id="204" name="Group 191"/>
          <p:cNvGrpSpPr>
            <a:grpSpLocks noChangeAspect="1"/>
          </p:cNvGrpSpPr>
          <p:nvPr/>
        </p:nvGrpSpPr>
        <p:grpSpPr bwMode="auto">
          <a:xfrm>
            <a:off x="7377113" y="1716088"/>
            <a:ext cx="4570412" cy="4821237"/>
            <a:chOff x="4647" y="1081"/>
            <a:chExt cx="2879" cy="3037"/>
          </a:xfrm>
        </p:grpSpPr>
        <p:sp>
          <p:nvSpPr>
            <p:cNvPr id="205" name="AutoShape 190"/>
            <p:cNvSpPr>
              <a:spLocks noChangeAspect="1" noChangeArrowheads="1" noTextEdit="1"/>
            </p:cNvSpPr>
            <p:nvPr/>
          </p:nvSpPr>
          <p:spPr bwMode="auto">
            <a:xfrm>
              <a:off x="4647" y="1081"/>
              <a:ext cx="2879" cy="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grpSp>
          <p:nvGrpSpPr>
            <p:cNvPr id="206" name="Group 392"/>
            <p:cNvGrpSpPr>
              <a:grpSpLocks/>
            </p:cNvGrpSpPr>
            <p:nvPr/>
          </p:nvGrpSpPr>
          <p:grpSpPr bwMode="auto">
            <a:xfrm>
              <a:off x="4647" y="1082"/>
              <a:ext cx="3162" cy="2595"/>
              <a:chOff x="4647" y="1082"/>
              <a:chExt cx="3162" cy="2595"/>
            </a:xfrm>
          </p:grpSpPr>
          <p:sp>
            <p:nvSpPr>
              <p:cNvPr id="257" name="Rectangle 192"/>
              <p:cNvSpPr>
                <a:spLocks noChangeArrowheads="1"/>
              </p:cNvSpPr>
              <p:nvPr/>
            </p:nvSpPr>
            <p:spPr bwMode="auto">
              <a:xfrm>
                <a:off x="4647" y="1082"/>
                <a:ext cx="83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Komisija konstatēja:</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58" name="Rectangle 193"/>
              <p:cNvSpPr>
                <a:spLocks noChangeArrowheads="1"/>
              </p:cNvSpPr>
              <p:nvPr/>
            </p:nvSpPr>
            <p:spPr bwMode="auto">
              <a:xfrm>
                <a:off x="5382" y="1082"/>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59" name="Rectangle 194"/>
              <p:cNvSpPr>
                <a:spLocks noChangeArrowheads="1"/>
              </p:cNvSpPr>
              <p:nvPr/>
            </p:nvSpPr>
            <p:spPr bwMode="auto">
              <a:xfrm>
                <a:off x="4647" y="1184"/>
                <a:ext cx="11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60" name="Rectangle 195"/>
              <p:cNvSpPr>
                <a:spLocks noChangeArrowheads="1"/>
              </p:cNvSpPr>
              <p:nvPr/>
            </p:nvSpPr>
            <p:spPr bwMode="auto">
              <a:xfrm>
                <a:off x="4714" y="1184"/>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61" name="Rectangle 196"/>
              <p:cNvSpPr>
                <a:spLocks noChangeArrowheads="1"/>
              </p:cNvSpPr>
              <p:nvPr/>
            </p:nvSpPr>
            <p:spPr bwMode="auto">
              <a:xfrm>
                <a:off x="4736" y="1184"/>
                <a:ext cx="87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Pieņemšanai uzrādīts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62" name="Rectangle 197"/>
              <p:cNvSpPr>
                <a:spLocks noChangeArrowheads="1"/>
              </p:cNvSpPr>
              <p:nvPr/>
            </p:nvSpPr>
            <p:spPr bwMode="auto">
              <a:xfrm>
                <a:off x="5514" y="1183"/>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63" name="Rectangle 198"/>
              <p:cNvSpPr>
                <a:spLocks noChangeArrowheads="1"/>
              </p:cNvSpPr>
              <p:nvPr/>
            </p:nvSpPr>
            <p:spPr bwMode="auto">
              <a:xfrm>
                <a:off x="5536" y="1183"/>
                <a:ext cx="9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cokola siltināšana asīs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64" name="Rectangle 199"/>
              <p:cNvSpPr>
                <a:spLocks noChangeArrowheads="1"/>
              </p:cNvSpPr>
              <p:nvPr/>
            </p:nvSpPr>
            <p:spPr bwMode="auto">
              <a:xfrm>
                <a:off x="6395" y="1183"/>
                <a:ext cx="11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65" name="Rectangle 200"/>
              <p:cNvSpPr>
                <a:spLocks noChangeArrowheads="1"/>
              </p:cNvSpPr>
              <p:nvPr/>
            </p:nvSpPr>
            <p:spPr bwMode="auto">
              <a:xfrm>
                <a:off x="6459" y="1183"/>
                <a:ext cx="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66" name="Rectangle 201"/>
              <p:cNvSpPr>
                <a:spLocks noChangeArrowheads="1"/>
              </p:cNvSpPr>
              <p:nvPr/>
            </p:nvSpPr>
            <p:spPr bwMode="auto">
              <a:xfrm>
                <a:off x="6489" y="1183"/>
                <a:ext cx="18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D/1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67" name="Rectangle 202"/>
              <p:cNvSpPr>
                <a:spLocks noChangeArrowheads="1"/>
              </p:cNvSpPr>
              <p:nvPr/>
            </p:nvSpPr>
            <p:spPr bwMode="auto">
              <a:xfrm>
                <a:off x="6622" y="1183"/>
                <a:ext cx="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68" name="Rectangle 203"/>
              <p:cNvSpPr>
                <a:spLocks noChangeArrowheads="1"/>
              </p:cNvSpPr>
              <p:nvPr/>
            </p:nvSpPr>
            <p:spPr bwMode="auto">
              <a:xfrm>
                <a:off x="6652" y="1183"/>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2</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69" name="Rectangle 204"/>
              <p:cNvSpPr>
                <a:spLocks noChangeArrowheads="1"/>
              </p:cNvSpPr>
              <p:nvPr/>
            </p:nvSpPr>
            <p:spPr bwMode="auto">
              <a:xfrm>
                <a:off x="6697" y="1183"/>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70" name="Rectangle 205"/>
              <p:cNvSpPr>
                <a:spLocks noChangeArrowheads="1"/>
              </p:cNvSpPr>
              <p:nvPr/>
            </p:nvSpPr>
            <p:spPr bwMode="auto">
              <a:xfrm>
                <a:off x="6719" y="1183"/>
                <a:ext cx="55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uz augstuma</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71" name="Rectangle 206"/>
              <p:cNvSpPr>
                <a:spLocks noChangeArrowheads="1"/>
              </p:cNvSpPr>
              <p:nvPr/>
            </p:nvSpPr>
            <p:spPr bwMode="auto">
              <a:xfrm>
                <a:off x="7201" y="1213"/>
                <a:ext cx="7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800" b="0" i="0" u="none" strike="noStrike" cap="none" normalizeH="0" baseline="0">
                    <a:ln>
                      <a:noFill/>
                    </a:ln>
                    <a:solidFill>
                      <a:srgbClr val="000000"/>
                    </a:solidFill>
                    <a:effectLst/>
                    <a:latin typeface="Courier New" panose="02070309020205020404" pitchFamily="49"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72" name="Rectangle 207"/>
              <p:cNvSpPr>
                <a:spLocks noChangeArrowheads="1"/>
              </p:cNvSpPr>
              <p:nvPr/>
            </p:nvSpPr>
            <p:spPr bwMode="auto">
              <a:xfrm>
                <a:off x="7239" y="1183"/>
                <a:ext cx="34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atzīmes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73" name="Rectangle 208"/>
              <p:cNvSpPr>
                <a:spLocks noChangeArrowheads="1"/>
              </p:cNvSpPr>
              <p:nvPr/>
            </p:nvSpPr>
            <p:spPr bwMode="auto">
              <a:xfrm>
                <a:off x="7527" y="1184"/>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74" name="Rectangle 209"/>
              <p:cNvSpPr>
                <a:spLocks noChangeArrowheads="1"/>
              </p:cNvSpPr>
              <p:nvPr/>
            </p:nvSpPr>
            <p:spPr bwMode="auto">
              <a:xfrm>
                <a:off x="5514" y="1273"/>
                <a:ext cx="2013"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275" name="Rectangle 210"/>
              <p:cNvSpPr>
                <a:spLocks noChangeArrowheads="1"/>
              </p:cNvSpPr>
              <p:nvPr/>
            </p:nvSpPr>
            <p:spPr bwMode="auto">
              <a:xfrm>
                <a:off x="6307" y="1285"/>
                <a:ext cx="36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(īss darba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76" name="Rectangle 211"/>
              <p:cNvSpPr>
                <a:spLocks noChangeArrowheads="1"/>
              </p:cNvSpPr>
              <p:nvPr/>
            </p:nvSpPr>
            <p:spPr bwMode="auto">
              <a:xfrm>
                <a:off x="6620" y="1285"/>
                <a:ext cx="47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raksturojums)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77" name="Rectangle 212"/>
              <p:cNvSpPr>
                <a:spLocks noChangeArrowheads="1"/>
              </p:cNvSpPr>
              <p:nvPr/>
            </p:nvSpPr>
            <p:spPr bwMode="auto">
              <a:xfrm>
                <a:off x="7045" y="1285"/>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78" name="Rectangle 213"/>
              <p:cNvSpPr>
                <a:spLocks noChangeArrowheads="1"/>
              </p:cNvSpPr>
              <p:nvPr/>
            </p:nvSpPr>
            <p:spPr bwMode="auto">
              <a:xfrm>
                <a:off x="4647" y="1373"/>
                <a:ext cx="310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dirty="0">
                    <a:ln>
                      <a:noFill/>
                    </a:ln>
                    <a:solidFill>
                      <a:srgbClr val="000000"/>
                    </a:solidFill>
                    <a:effectLst/>
                    <a:latin typeface="Times New Roman" panose="02020603050405020304" pitchFamily="18" charset="0"/>
                  </a:rPr>
                  <a:t>no 1,2m līdz +0,1m ar </a:t>
                </a:r>
                <a:r>
                  <a:rPr kumimoji="0" lang="lv-LV" altLang="lv-LV" sz="1100" b="1" i="0" u="none" strike="noStrike" cap="none" normalizeH="0" baseline="0" dirty="0" err="1">
                    <a:ln>
                      <a:noFill/>
                    </a:ln>
                    <a:solidFill>
                      <a:srgbClr val="000000"/>
                    </a:solidFill>
                    <a:effectLst/>
                    <a:latin typeface="Times New Roman" panose="02020603050405020304" pitchFamily="18" charset="0"/>
                  </a:rPr>
                  <a:t>putaplastu</a:t>
                </a:r>
                <a:r>
                  <a:rPr kumimoji="0" lang="lv-LV" altLang="lv-LV" sz="1100" b="1" i="0" u="none" strike="noStrike" cap="none" normalizeH="0" baseline="0" dirty="0">
                    <a:ln>
                      <a:noFill/>
                    </a:ln>
                    <a:solidFill>
                      <a:srgbClr val="000000"/>
                    </a:solidFill>
                    <a:effectLst/>
                    <a:latin typeface="Times New Roman" panose="02020603050405020304" pitchFamily="18" charset="0"/>
                  </a:rPr>
                  <a:t> 100mm                                                          </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279" name="Rectangle 214"/>
              <p:cNvSpPr>
                <a:spLocks noChangeArrowheads="1"/>
              </p:cNvSpPr>
              <p:nvPr/>
            </p:nvSpPr>
            <p:spPr bwMode="auto">
              <a:xfrm>
                <a:off x="7498" y="1373"/>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80" name="Rectangle 215"/>
              <p:cNvSpPr>
                <a:spLocks noChangeArrowheads="1"/>
              </p:cNvSpPr>
              <p:nvPr/>
            </p:nvSpPr>
            <p:spPr bwMode="auto">
              <a:xfrm>
                <a:off x="7521" y="1373"/>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81" name="Rectangle 216"/>
              <p:cNvSpPr>
                <a:spLocks noChangeArrowheads="1"/>
              </p:cNvSpPr>
              <p:nvPr/>
            </p:nvSpPr>
            <p:spPr bwMode="auto">
              <a:xfrm>
                <a:off x="4647" y="1464"/>
                <a:ext cx="2851"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282" name="Rectangle 217"/>
              <p:cNvSpPr>
                <a:spLocks noChangeArrowheads="1"/>
              </p:cNvSpPr>
              <p:nvPr/>
            </p:nvSpPr>
            <p:spPr bwMode="auto">
              <a:xfrm>
                <a:off x="7498" y="1464"/>
                <a:ext cx="23"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283" name="Rectangle 218"/>
              <p:cNvSpPr>
                <a:spLocks noChangeArrowheads="1"/>
              </p:cNvSpPr>
              <p:nvPr/>
            </p:nvSpPr>
            <p:spPr bwMode="auto">
              <a:xfrm>
                <a:off x="4647" y="1475"/>
                <a:ext cx="11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2.</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84" name="Rectangle 219"/>
              <p:cNvSpPr>
                <a:spLocks noChangeArrowheads="1"/>
              </p:cNvSpPr>
              <p:nvPr/>
            </p:nvSpPr>
            <p:spPr bwMode="auto">
              <a:xfrm>
                <a:off x="4714" y="1475"/>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85" name="Rectangle 220"/>
              <p:cNvSpPr>
                <a:spLocks noChangeArrowheads="1"/>
              </p:cNvSpPr>
              <p:nvPr/>
            </p:nvSpPr>
            <p:spPr bwMode="auto">
              <a:xfrm>
                <a:off x="4736" y="1475"/>
                <a:ext cx="102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Darbi izpildīti saskaņā ar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86" name="Rectangle 221"/>
              <p:cNvSpPr>
                <a:spLocks noChangeArrowheads="1"/>
              </p:cNvSpPr>
              <p:nvPr/>
            </p:nvSpPr>
            <p:spPr bwMode="auto">
              <a:xfrm>
                <a:off x="5653" y="1475"/>
                <a:ext cx="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87" name="Rectangle 222"/>
              <p:cNvSpPr>
                <a:spLocks noChangeArrowheads="1"/>
              </p:cNvSpPr>
              <p:nvPr/>
            </p:nvSpPr>
            <p:spPr bwMode="auto">
              <a:xfrm>
                <a:off x="5629" y="1474"/>
                <a:ext cx="2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dirty="0">
                    <a:ln>
                      <a:noFill/>
                    </a:ln>
                    <a:solidFill>
                      <a:srgbClr val="000000"/>
                    </a:solidFill>
                    <a:effectLst/>
                    <a:latin typeface="Times New Roman" panose="02020603050405020304" pitchFamily="18" charset="0"/>
                  </a:rPr>
                  <a:t>SIA “</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288" name="Rectangle 223"/>
              <p:cNvSpPr>
                <a:spLocks noChangeArrowheads="1"/>
              </p:cNvSpPr>
              <p:nvPr/>
            </p:nvSpPr>
            <p:spPr bwMode="auto">
              <a:xfrm>
                <a:off x="5842" y="1474"/>
                <a:ext cx="34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dirty="0">
                    <a:ln>
                      <a:noFill/>
                    </a:ln>
                    <a:solidFill>
                      <a:srgbClr val="000000"/>
                    </a:solidFill>
                    <a:effectLst/>
                    <a:latin typeface="Times New Roman" panose="02020603050405020304" pitchFamily="18" charset="0"/>
                  </a:rPr>
                  <a:t>BILDE 5</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289" name="Rectangle 224"/>
              <p:cNvSpPr>
                <a:spLocks noChangeArrowheads="1"/>
              </p:cNvSpPr>
              <p:nvPr/>
            </p:nvSpPr>
            <p:spPr bwMode="auto">
              <a:xfrm>
                <a:off x="6189" y="1474"/>
                <a:ext cx="99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dirty="0">
                    <a:ln>
                      <a:noFill/>
                    </a:ln>
                    <a:solidFill>
                      <a:srgbClr val="000000"/>
                    </a:solidFill>
                    <a:effectLst/>
                    <a:latin typeface="Times New Roman" panose="02020603050405020304" pitchFamily="18" charset="0"/>
                  </a:rPr>
                  <a:t>”, reģistrācijas Nr.6010</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290" name="Rectangle 225"/>
              <p:cNvSpPr>
                <a:spLocks noChangeArrowheads="1"/>
              </p:cNvSpPr>
              <p:nvPr/>
            </p:nvSpPr>
            <p:spPr bwMode="auto">
              <a:xfrm>
                <a:off x="7074" y="1474"/>
                <a:ext cx="32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987666</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91" name="Rectangle 226"/>
              <p:cNvSpPr>
                <a:spLocks noChangeArrowheads="1"/>
              </p:cNvSpPr>
              <p:nvPr/>
            </p:nvSpPr>
            <p:spPr bwMode="auto">
              <a:xfrm>
                <a:off x="7342" y="1474"/>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2</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92" name="Rectangle 227"/>
              <p:cNvSpPr>
                <a:spLocks noChangeArrowheads="1"/>
              </p:cNvSpPr>
              <p:nvPr/>
            </p:nvSpPr>
            <p:spPr bwMode="auto">
              <a:xfrm>
                <a:off x="7387" y="1474"/>
                <a:ext cx="16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93" name="Rectangle 228"/>
              <p:cNvSpPr>
                <a:spLocks noChangeArrowheads="1"/>
              </p:cNvSpPr>
              <p:nvPr/>
            </p:nvSpPr>
            <p:spPr bwMode="auto">
              <a:xfrm>
                <a:off x="7498" y="1474"/>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94" name="Rectangle 229"/>
              <p:cNvSpPr>
                <a:spLocks noChangeArrowheads="1"/>
              </p:cNvSpPr>
              <p:nvPr/>
            </p:nvSpPr>
            <p:spPr bwMode="auto">
              <a:xfrm>
                <a:off x="7520" y="1475"/>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95" name="Rectangle 230"/>
              <p:cNvSpPr>
                <a:spLocks noChangeArrowheads="1"/>
              </p:cNvSpPr>
              <p:nvPr/>
            </p:nvSpPr>
            <p:spPr bwMode="auto">
              <a:xfrm>
                <a:off x="5653" y="1565"/>
                <a:ext cx="1845"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296" name="Rectangle 231"/>
              <p:cNvSpPr>
                <a:spLocks noChangeArrowheads="1"/>
              </p:cNvSpPr>
              <p:nvPr/>
            </p:nvSpPr>
            <p:spPr bwMode="auto">
              <a:xfrm>
                <a:off x="7498" y="1565"/>
                <a:ext cx="22"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297" name="Rectangle 232"/>
              <p:cNvSpPr>
                <a:spLocks noChangeArrowheads="1"/>
              </p:cNvSpPr>
              <p:nvPr/>
            </p:nvSpPr>
            <p:spPr bwMode="auto">
              <a:xfrm>
                <a:off x="5785" y="1577"/>
                <a:ext cx="5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98" name="Rectangle 233"/>
              <p:cNvSpPr>
                <a:spLocks noChangeArrowheads="1"/>
              </p:cNvSpPr>
              <p:nvPr/>
            </p:nvSpPr>
            <p:spPr bwMode="auto">
              <a:xfrm>
                <a:off x="5810" y="1577"/>
                <a:ext cx="80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būvprojekta izstrādātāja</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99" name="Rectangle 234"/>
              <p:cNvSpPr>
                <a:spLocks noChangeArrowheads="1"/>
              </p:cNvSpPr>
              <p:nvPr/>
            </p:nvSpPr>
            <p:spPr bwMode="auto">
              <a:xfrm>
                <a:off x="6541" y="157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00" name="Rectangle 235"/>
              <p:cNvSpPr>
                <a:spLocks noChangeArrowheads="1"/>
              </p:cNvSpPr>
              <p:nvPr/>
            </p:nvSpPr>
            <p:spPr bwMode="auto">
              <a:xfrm>
                <a:off x="6561" y="1577"/>
                <a:ext cx="691"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vārds un uzvārds vai</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01" name="Rectangle 236"/>
              <p:cNvSpPr>
                <a:spLocks noChangeArrowheads="1"/>
              </p:cNvSpPr>
              <p:nvPr/>
            </p:nvSpPr>
            <p:spPr bwMode="auto">
              <a:xfrm>
                <a:off x="7191" y="157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02" name="Rectangle 237"/>
              <p:cNvSpPr>
                <a:spLocks noChangeArrowheads="1"/>
              </p:cNvSpPr>
              <p:nvPr/>
            </p:nvSpPr>
            <p:spPr bwMode="auto">
              <a:xfrm>
                <a:off x="7242" y="157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03" name="Rectangle 238"/>
              <p:cNvSpPr>
                <a:spLocks noChangeArrowheads="1"/>
              </p:cNvSpPr>
              <p:nvPr/>
            </p:nvSpPr>
            <p:spPr bwMode="auto">
              <a:xfrm>
                <a:off x="7533" y="157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04" name="Rectangle 239"/>
              <p:cNvSpPr>
                <a:spLocks noChangeArrowheads="1"/>
              </p:cNvSpPr>
              <p:nvPr/>
            </p:nvSpPr>
            <p:spPr bwMode="auto">
              <a:xfrm>
                <a:off x="4647" y="1665"/>
                <a:ext cx="70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būvkomersanta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05" name="Rectangle 240"/>
              <p:cNvSpPr>
                <a:spLocks noChangeArrowheads="1"/>
              </p:cNvSpPr>
              <p:nvPr/>
            </p:nvSpPr>
            <p:spPr bwMode="auto">
              <a:xfrm>
                <a:off x="5262" y="1665"/>
                <a:ext cx="40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reģistrāc</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06" name="Rectangle 241"/>
              <p:cNvSpPr>
                <a:spLocks noChangeArrowheads="1"/>
              </p:cNvSpPr>
              <p:nvPr/>
            </p:nvSpPr>
            <p:spPr bwMode="auto">
              <a:xfrm>
                <a:off x="5598" y="1665"/>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07" name="Rectangle 242"/>
              <p:cNvSpPr>
                <a:spLocks noChangeArrowheads="1"/>
              </p:cNvSpPr>
              <p:nvPr/>
            </p:nvSpPr>
            <p:spPr bwMode="auto">
              <a:xfrm>
                <a:off x="5621" y="1665"/>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08" name="Rectangle 243"/>
              <p:cNvSpPr>
                <a:spLocks noChangeArrowheads="1"/>
              </p:cNvSpPr>
              <p:nvPr/>
            </p:nvSpPr>
            <p:spPr bwMode="auto">
              <a:xfrm>
                <a:off x="5641" y="1665"/>
                <a:ext cx="37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dirty="0">
                    <a:ln>
                      <a:noFill/>
                    </a:ln>
                    <a:solidFill>
                      <a:srgbClr val="000000"/>
                    </a:solidFill>
                    <a:effectLst/>
                    <a:latin typeface="Times New Roman" panose="02020603050405020304" pitchFamily="18" charset="0"/>
                  </a:rPr>
                  <a:t>Nr.1903</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309" name="Rectangle 244"/>
              <p:cNvSpPr>
                <a:spLocks noChangeArrowheads="1"/>
              </p:cNvSpPr>
              <p:nvPr/>
            </p:nvSpPr>
            <p:spPr bwMode="auto">
              <a:xfrm>
                <a:off x="5946" y="1665"/>
                <a:ext cx="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10" name="Rectangle 245"/>
              <p:cNvSpPr>
                <a:spLocks noChangeArrowheads="1"/>
              </p:cNvSpPr>
              <p:nvPr/>
            </p:nvSpPr>
            <p:spPr bwMode="auto">
              <a:xfrm>
                <a:off x="5976" y="1665"/>
                <a:ext cx="11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11" name="Rectangle 246"/>
              <p:cNvSpPr>
                <a:spLocks noChangeArrowheads="1"/>
              </p:cNvSpPr>
              <p:nvPr/>
            </p:nvSpPr>
            <p:spPr bwMode="auto">
              <a:xfrm>
                <a:off x="6040" y="1665"/>
                <a:ext cx="65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būvprojekts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12" name="Rectangle 247"/>
              <p:cNvSpPr>
                <a:spLocks noChangeArrowheads="1"/>
              </p:cNvSpPr>
              <p:nvPr/>
            </p:nvSpPr>
            <p:spPr bwMode="auto">
              <a:xfrm>
                <a:off x="6608" y="1665"/>
                <a:ext cx="99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Viesnīcas ēkas pārbūve</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13" name="Rectangle 248"/>
              <p:cNvSpPr>
                <a:spLocks noChangeArrowheads="1"/>
              </p:cNvSpPr>
              <p:nvPr/>
            </p:nvSpPr>
            <p:spPr bwMode="auto">
              <a:xfrm>
                <a:off x="7491" y="1665"/>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14" name="Rectangle 249"/>
              <p:cNvSpPr>
                <a:spLocks noChangeArrowheads="1"/>
              </p:cNvSpPr>
              <p:nvPr/>
            </p:nvSpPr>
            <p:spPr bwMode="auto">
              <a:xfrm>
                <a:off x="7512" y="1665"/>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15" name="Rectangle 250"/>
              <p:cNvSpPr>
                <a:spLocks noChangeArrowheads="1"/>
              </p:cNvSpPr>
              <p:nvPr/>
            </p:nvSpPr>
            <p:spPr bwMode="auto">
              <a:xfrm>
                <a:off x="7533" y="1678"/>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16" name="Rectangle 251"/>
              <p:cNvSpPr>
                <a:spLocks noChangeArrowheads="1"/>
              </p:cNvSpPr>
              <p:nvPr/>
            </p:nvSpPr>
            <p:spPr bwMode="auto">
              <a:xfrm>
                <a:off x="4647" y="1756"/>
                <a:ext cx="2865"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317" name="Rectangle 252"/>
              <p:cNvSpPr>
                <a:spLocks noChangeArrowheads="1"/>
              </p:cNvSpPr>
              <p:nvPr/>
            </p:nvSpPr>
            <p:spPr bwMode="auto">
              <a:xfrm>
                <a:off x="7512" y="1756"/>
                <a:ext cx="21"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318" name="Rectangle 253"/>
              <p:cNvSpPr>
                <a:spLocks noChangeArrowheads="1"/>
              </p:cNvSpPr>
              <p:nvPr/>
            </p:nvSpPr>
            <p:spPr bwMode="auto">
              <a:xfrm>
                <a:off x="4967" y="1767"/>
                <a:ext cx="663"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juridiskās personas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19" name="Rectangle 254"/>
              <p:cNvSpPr>
                <a:spLocks noChangeArrowheads="1"/>
              </p:cNvSpPr>
              <p:nvPr/>
            </p:nvSpPr>
            <p:spPr bwMode="auto">
              <a:xfrm>
                <a:off x="5569" y="1767"/>
                <a:ext cx="38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nosaukums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20" name="Rectangle 255"/>
              <p:cNvSpPr>
                <a:spLocks noChangeArrowheads="1"/>
              </p:cNvSpPr>
              <p:nvPr/>
            </p:nvSpPr>
            <p:spPr bwMode="auto">
              <a:xfrm>
                <a:off x="5913" y="176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21" name="Rectangle 256"/>
              <p:cNvSpPr>
                <a:spLocks noChangeArrowheads="1"/>
              </p:cNvSpPr>
              <p:nvPr/>
            </p:nvSpPr>
            <p:spPr bwMode="auto">
              <a:xfrm>
                <a:off x="5932" y="176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22" name="Rectangle 257"/>
              <p:cNvSpPr>
                <a:spLocks noChangeArrowheads="1"/>
              </p:cNvSpPr>
              <p:nvPr/>
            </p:nvSpPr>
            <p:spPr bwMode="auto">
              <a:xfrm>
                <a:off x="5951" y="1767"/>
                <a:ext cx="122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dirty="0">
                    <a:ln>
                      <a:noFill/>
                    </a:ln>
                    <a:solidFill>
                      <a:srgbClr val="000000"/>
                    </a:solidFill>
                    <a:effectLst/>
                    <a:latin typeface="Times New Roman" panose="02020603050405020304" pitchFamily="18" charset="0"/>
                  </a:rPr>
                  <a:t>būvprojekta nosaukums un rasējuma </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323" name="Rectangle 258"/>
              <p:cNvSpPr>
                <a:spLocks noChangeArrowheads="1"/>
              </p:cNvSpPr>
              <p:nvPr/>
            </p:nvSpPr>
            <p:spPr bwMode="auto">
              <a:xfrm>
                <a:off x="7087" y="1767"/>
                <a:ext cx="9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N</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24" name="Rectangle 259"/>
              <p:cNvSpPr>
                <a:spLocks noChangeArrowheads="1"/>
              </p:cNvSpPr>
              <p:nvPr/>
            </p:nvSpPr>
            <p:spPr bwMode="auto">
              <a:xfrm>
                <a:off x="7142" y="1767"/>
                <a:ext cx="10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25" name="Rectangle 260"/>
              <p:cNvSpPr>
                <a:spLocks noChangeArrowheads="1"/>
              </p:cNvSpPr>
              <p:nvPr/>
            </p:nvSpPr>
            <p:spPr bwMode="auto">
              <a:xfrm>
                <a:off x="7213" y="176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26" name="Rectangle 261"/>
              <p:cNvSpPr>
                <a:spLocks noChangeArrowheads="1"/>
              </p:cNvSpPr>
              <p:nvPr/>
            </p:nvSpPr>
            <p:spPr bwMode="auto">
              <a:xfrm>
                <a:off x="4647" y="1853"/>
                <a:ext cx="10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Jūras prospektā 4, Rīgā</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27" name="Rectangle 262"/>
              <p:cNvSpPr>
                <a:spLocks noChangeArrowheads="1"/>
              </p:cNvSpPr>
              <p:nvPr/>
            </p:nvSpPr>
            <p:spPr bwMode="auto">
              <a:xfrm>
                <a:off x="5550" y="1853"/>
                <a:ext cx="13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28" name="Rectangle 263"/>
              <p:cNvSpPr>
                <a:spLocks noChangeArrowheads="1"/>
              </p:cNvSpPr>
              <p:nvPr/>
            </p:nvSpPr>
            <p:spPr bwMode="auto">
              <a:xfrm>
                <a:off x="5639" y="1854"/>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29" name="Rectangle 264"/>
              <p:cNvSpPr>
                <a:spLocks noChangeArrowheads="1"/>
              </p:cNvSpPr>
              <p:nvPr/>
            </p:nvSpPr>
            <p:spPr bwMode="auto">
              <a:xfrm>
                <a:off x="5660" y="1853"/>
                <a:ext cx="72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rasējuma Nr.AR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30" name="Rectangle 265"/>
              <p:cNvSpPr>
                <a:spLocks noChangeArrowheads="1"/>
              </p:cNvSpPr>
              <p:nvPr/>
            </p:nvSpPr>
            <p:spPr bwMode="auto">
              <a:xfrm>
                <a:off x="6291" y="1853"/>
                <a:ext cx="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31" name="Rectangle 266"/>
              <p:cNvSpPr>
                <a:spLocks noChangeArrowheads="1"/>
              </p:cNvSpPr>
              <p:nvPr/>
            </p:nvSpPr>
            <p:spPr bwMode="auto">
              <a:xfrm>
                <a:off x="6321" y="1853"/>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32" name="Rectangle 267"/>
              <p:cNvSpPr>
                <a:spLocks noChangeArrowheads="1"/>
              </p:cNvSpPr>
              <p:nvPr/>
            </p:nvSpPr>
            <p:spPr bwMode="auto">
              <a:xfrm>
                <a:off x="6366" y="1853"/>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4</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33" name="Rectangle 268"/>
              <p:cNvSpPr>
                <a:spLocks noChangeArrowheads="1"/>
              </p:cNvSpPr>
              <p:nvPr/>
            </p:nvSpPr>
            <p:spPr bwMode="auto">
              <a:xfrm>
                <a:off x="6411" y="1854"/>
                <a:ext cx="8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34" name="Rectangle 269"/>
              <p:cNvSpPr>
                <a:spLocks noChangeArrowheads="1"/>
              </p:cNvSpPr>
              <p:nvPr/>
            </p:nvSpPr>
            <p:spPr bwMode="auto">
              <a:xfrm>
                <a:off x="6457" y="1854"/>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35" name="Rectangle 270"/>
              <p:cNvSpPr>
                <a:spLocks noChangeArrowheads="1"/>
              </p:cNvSpPr>
              <p:nvPr/>
            </p:nvSpPr>
            <p:spPr bwMode="auto">
              <a:xfrm>
                <a:off x="6478" y="1853"/>
                <a:ext cx="17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36" name="Rectangle 271"/>
              <p:cNvSpPr>
                <a:spLocks noChangeArrowheads="1"/>
              </p:cNvSpPr>
              <p:nvPr/>
            </p:nvSpPr>
            <p:spPr bwMode="auto">
              <a:xfrm>
                <a:off x="6606" y="1853"/>
                <a:ext cx="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37" name="Rectangle 272"/>
              <p:cNvSpPr>
                <a:spLocks noChangeArrowheads="1"/>
              </p:cNvSpPr>
              <p:nvPr/>
            </p:nvSpPr>
            <p:spPr bwMode="auto">
              <a:xfrm>
                <a:off x="6636" y="1853"/>
                <a:ext cx="1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izm</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38" name="Rectangle 273"/>
              <p:cNvSpPr>
                <a:spLocks noChangeArrowheads="1"/>
              </p:cNvSpPr>
              <p:nvPr/>
            </p:nvSpPr>
            <p:spPr bwMode="auto">
              <a:xfrm>
                <a:off x="6774" y="1853"/>
                <a:ext cx="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39" name="Rectangle 274"/>
              <p:cNvSpPr>
                <a:spLocks noChangeArrowheads="1"/>
              </p:cNvSpPr>
              <p:nvPr/>
            </p:nvSpPr>
            <p:spPr bwMode="auto">
              <a:xfrm>
                <a:off x="6804" y="1853"/>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40" name="Rectangle 275"/>
              <p:cNvSpPr>
                <a:spLocks noChangeArrowheads="1"/>
              </p:cNvSpPr>
              <p:nvPr/>
            </p:nvSpPr>
            <p:spPr bwMode="auto">
              <a:xfrm>
                <a:off x="6849" y="1853"/>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4</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41" name="Rectangle 276"/>
              <p:cNvSpPr>
                <a:spLocks noChangeArrowheads="1"/>
              </p:cNvSpPr>
              <p:nvPr/>
            </p:nvSpPr>
            <p:spPr bwMode="auto">
              <a:xfrm>
                <a:off x="6894" y="1854"/>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42" name="Rectangle 277"/>
              <p:cNvSpPr>
                <a:spLocks noChangeArrowheads="1"/>
              </p:cNvSpPr>
              <p:nvPr/>
            </p:nvSpPr>
            <p:spPr bwMode="auto">
              <a:xfrm>
                <a:off x="6979" y="1854"/>
                <a:ext cx="35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43" name="Rectangle 278"/>
              <p:cNvSpPr>
                <a:spLocks noChangeArrowheads="1"/>
              </p:cNvSpPr>
              <p:nvPr/>
            </p:nvSpPr>
            <p:spPr bwMode="auto">
              <a:xfrm>
                <a:off x="7256" y="1854"/>
                <a:ext cx="32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44" name="Rectangle 279"/>
              <p:cNvSpPr>
                <a:spLocks noChangeArrowheads="1"/>
              </p:cNvSpPr>
              <p:nvPr/>
            </p:nvSpPr>
            <p:spPr bwMode="auto">
              <a:xfrm>
                <a:off x="7512" y="1854"/>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45" name="Rectangle 280"/>
              <p:cNvSpPr>
                <a:spLocks noChangeArrowheads="1"/>
              </p:cNvSpPr>
              <p:nvPr/>
            </p:nvSpPr>
            <p:spPr bwMode="auto">
              <a:xfrm>
                <a:off x="7533" y="1854"/>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FFFFFF"/>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46" name="Rectangle 281"/>
              <p:cNvSpPr>
                <a:spLocks noChangeArrowheads="1"/>
              </p:cNvSpPr>
              <p:nvPr/>
            </p:nvSpPr>
            <p:spPr bwMode="auto">
              <a:xfrm>
                <a:off x="7555" y="1854"/>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47" name="Rectangle 282"/>
              <p:cNvSpPr>
                <a:spLocks noChangeArrowheads="1"/>
              </p:cNvSpPr>
              <p:nvPr/>
            </p:nvSpPr>
            <p:spPr bwMode="auto">
              <a:xfrm>
                <a:off x="4647" y="1944"/>
                <a:ext cx="2865"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348" name="Rectangle 283"/>
              <p:cNvSpPr>
                <a:spLocks noChangeArrowheads="1"/>
              </p:cNvSpPr>
              <p:nvPr/>
            </p:nvSpPr>
            <p:spPr bwMode="auto">
              <a:xfrm>
                <a:off x="7512" y="1944"/>
                <a:ext cx="21"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349" name="Rectangle 284"/>
              <p:cNvSpPr>
                <a:spLocks noChangeArrowheads="1"/>
              </p:cNvSpPr>
              <p:nvPr/>
            </p:nvSpPr>
            <p:spPr bwMode="auto">
              <a:xfrm>
                <a:off x="4647" y="1956"/>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50" name="Rectangle 285"/>
              <p:cNvSpPr>
                <a:spLocks noChangeArrowheads="1"/>
              </p:cNvSpPr>
              <p:nvPr/>
            </p:nvSpPr>
            <p:spPr bwMode="auto">
              <a:xfrm>
                <a:off x="4647" y="2058"/>
                <a:ext cx="11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3.</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51" name="Rectangle 286"/>
              <p:cNvSpPr>
                <a:spLocks noChangeArrowheads="1"/>
              </p:cNvSpPr>
              <p:nvPr/>
            </p:nvSpPr>
            <p:spPr bwMode="auto">
              <a:xfrm>
                <a:off x="4714" y="2058"/>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52" name="Rectangle 287"/>
              <p:cNvSpPr>
                <a:spLocks noChangeArrowheads="1"/>
              </p:cNvSpPr>
              <p:nvPr/>
            </p:nvSpPr>
            <p:spPr bwMode="auto">
              <a:xfrm>
                <a:off x="4736" y="2058"/>
                <a:ext cx="105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Veicot darbus, lietoti šādi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53" name="Rectangle 288"/>
              <p:cNvSpPr>
                <a:spLocks noChangeArrowheads="1"/>
              </p:cNvSpPr>
              <p:nvPr/>
            </p:nvSpPr>
            <p:spPr bwMode="auto">
              <a:xfrm>
                <a:off x="5674" y="2058"/>
                <a:ext cx="159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dirty="0">
                    <a:ln>
                      <a:noFill/>
                    </a:ln>
                    <a:solidFill>
                      <a:srgbClr val="000000"/>
                    </a:solidFill>
                    <a:effectLst/>
                    <a:latin typeface="Times New Roman" panose="02020603050405020304" pitchFamily="18" charset="0"/>
                  </a:rPr>
                  <a:t>materiāli, konstrukcijas un izstrādājumi:</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354" name="Rectangle 289"/>
              <p:cNvSpPr>
                <a:spLocks noChangeArrowheads="1"/>
              </p:cNvSpPr>
              <p:nvPr/>
            </p:nvSpPr>
            <p:spPr bwMode="auto">
              <a:xfrm>
                <a:off x="7108" y="2058"/>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55" name="Rectangle 290"/>
              <p:cNvSpPr>
                <a:spLocks noChangeArrowheads="1"/>
              </p:cNvSpPr>
              <p:nvPr/>
            </p:nvSpPr>
            <p:spPr bwMode="auto">
              <a:xfrm>
                <a:off x="4647" y="2161"/>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56" name="Rectangle 291"/>
              <p:cNvSpPr>
                <a:spLocks noChangeArrowheads="1"/>
              </p:cNvSpPr>
              <p:nvPr/>
            </p:nvSpPr>
            <p:spPr bwMode="auto">
              <a:xfrm>
                <a:off x="4691" y="2161"/>
                <a:ext cx="7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57" name="Rectangle 292"/>
              <p:cNvSpPr>
                <a:spLocks noChangeArrowheads="1"/>
              </p:cNvSpPr>
              <p:nvPr/>
            </p:nvSpPr>
            <p:spPr bwMode="auto">
              <a:xfrm>
                <a:off x="4726" y="2161"/>
                <a:ext cx="62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iltumizolācija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58" name="Rectangle 293"/>
              <p:cNvSpPr>
                <a:spLocks noChangeArrowheads="1"/>
              </p:cNvSpPr>
              <p:nvPr/>
            </p:nvSpPr>
            <p:spPr bwMode="auto">
              <a:xfrm>
                <a:off x="5269" y="2161"/>
                <a:ext cx="31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(300 A</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59" name="Rectangle 294"/>
              <p:cNvSpPr>
                <a:spLocks noChangeArrowheads="1"/>
              </p:cNvSpPr>
              <p:nvPr/>
            </p:nvSpPr>
            <p:spPr bwMode="auto">
              <a:xfrm>
                <a:off x="5518" y="2161"/>
                <a:ext cx="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60" name="Rectangle 295"/>
              <p:cNvSpPr>
                <a:spLocks noChangeArrowheads="1"/>
              </p:cNvSpPr>
              <p:nvPr/>
            </p:nvSpPr>
            <p:spPr bwMode="auto">
              <a:xfrm>
                <a:off x="5548" y="2161"/>
                <a:ext cx="133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dirty="0">
                    <a:ln>
                      <a:noFill/>
                    </a:ln>
                    <a:solidFill>
                      <a:srgbClr val="000000"/>
                    </a:solidFill>
                    <a:effectLst/>
                    <a:latin typeface="Times New Roman" panose="02020603050405020304" pitchFamily="18" charset="0"/>
                  </a:rPr>
                  <a:t>N), 24.04.2017. EĪD Nr.0010234</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361" name="Rectangle 296"/>
              <p:cNvSpPr>
                <a:spLocks noChangeArrowheads="1"/>
              </p:cNvSpPr>
              <p:nvPr/>
            </p:nvSpPr>
            <p:spPr bwMode="auto">
              <a:xfrm>
                <a:off x="6751" y="2161"/>
                <a:ext cx="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62" name="Rectangle 297"/>
              <p:cNvSpPr>
                <a:spLocks noChangeArrowheads="1"/>
              </p:cNvSpPr>
              <p:nvPr/>
            </p:nvSpPr>
            <p:spPr bwMode="auto">
              <a:xfrm>
                <a:off x="6780" y="2161"/>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63" name="Rectangle 298"/>
              <p:cNvSpPr>
                <a:spLocks noChangeArrowheads="1"/>
              </p:cNvSpPr>
              <p:nvPr/>
            </p:nvSpPr>
            <p:spPr bwMode="auto">
              <a:xfrm>
                <a:off x="6803" y="2161"/>
                <a:ext cx="80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dībelis ar skrūvi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64" name="Rectangle 299"/>
              <p:cNvSpPr>
                <a:spLocks noChangeArrowheads="1"/>
              </p:cNvSpPr>
              <p:nvPr/>
            </p:nvSpPr>
            <p:spPr bwMode="auto">
              <a:xfrm>
                <a:off x="7511" y="2161"/>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65" name="Rectangle 300"/>
              <p:cNvSpPr>
                <a:spLocks noChangeArrowheads="1"/>
              </p:cNvSpPr>
              <p:nvPr/>
            </p:nvSpPr>
            <p:spPr bwMode="auto">
              <a:xfrm>
                <a:off x="7533" y="2161"/>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66" name="Rectangle 301"/>
              <p:cNvSpPr>
                <a:spLocks noChangeArrowheads="1"/>
              </p:cNvSpPr>
              <p:nvPr/>
            </p:nvSpPr>
            <p:spPr bwMode="auto">
              <a:xfrm>
                <a:off x="4647" y="2252"/>
                <a:ext cx="286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367" name="Rectangle 302"/>
              <p:cNvSpPr>
                <a:spLocks noChangeArrowheads="1"/>
              </p:cNvSpPr>
              <p:nvPr/>
            </p:nvSpPr>
            <p:spPr bwMode="auto">
              <a:xfrm>
                <a:off x="7511" y="2252"/>
                <a:ext cx="22"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368" name="Rectangle 303"/>
              <p:cNvSpPr>
                <a:spLocks noChangeArrowheads="1"/>
              </p:cNvSpPr>
              <p:nvPr/>
            </p:nvSpPr>
            <p:spPr bwMode="auto">
              <a:xfrm>
                <a:off x="5110" y="2262"/>
                <a:ext cx="207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(norādīt sertifikātus vai citus kvalitāti apliecinošus dokumentus)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69" name="Rectangle 304"/>
              <p:cNvSpPr>
                <a:spLocks noChangeArrowheads="1"/>
              </p:cNvSpPr>
              <p:nvPr/>
            </p:nvSpPr>
            <p:spPr bwMode="auto">
              <a:xfrm>
                <a:off x="7070" y="2262"/>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70" name="Rectangle 305"/>
              <p:cNvSpPr>
                <a:spLocks noChangeArrowheads="1"/>
              </p:cNvSpPr>
              <p:nvPr/>
            </p:nvSpPr>
            <p:spPr bwMode="auto">
              <a:xfrm>
                <a:off x="4647" y="2350"/>
                <a:ext cx="22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EJO</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71" name="Rectangle 306"/>
              <p:cNvSpPr>
                <a:spLocks noChangeArrowheads="1"/>
              </p:cNvSpPr>
              <p:nvPr/>
            </p:nvSpPr>
            <p:spPr bwMode="auto">
              <a:xfrm>
                <a:off x="4821" y="2350"/>
                <a:ext cx="60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X SDUF 10 H</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72" name="Rectangle 307"/>
              <p:cNvSpPr>
                <a:spLocks noChangeArrowheads="1"/>
              </p:cNvSpPr>
              <p:nvPr/>
            </p:nvSpPr>
            <p:spPr bwMode="auto">
              <a:xfrm>
                <a:off x="5358" y="2350"/>
                <a:ext cx="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73" name="Rectangle 308"/>
              <p:cNvSpPr>
                <a:spLocks noChangeArrowheads="1"/>
              </p:cNvSpPr>
              <p:nvPr/>
            </p:nvSpPr>
            <p:spPr bwMode="auto">
              <a:xfrm>
                <a:off x="5387" y="2350"/>
                <a:ext cx="16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V,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74" name="Rectangle 309"/>
              <p:cNvSpPr>
                <a:spLocks noChangeArrowheads="1"/>
              </p:cNvSpPr>
              <p:nvPr/>
            </p:nvSpPr>
            <p:spPr bwMode="auto">
              <a:xfrm>
                <a:off x="5501" y="2350"/>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2</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75" name="Rectangle 310"/>
              <p:cNvSpPr>
                <a:spLocks noChangeArrowheads="1"/>
              </p:cNvSpPr>
              <p:nvPr/>
            </p:nvSpPr>
            <p:spPr bwMode="auto">
              <a:xfrm>
                <a:off x="5546" y="2350"/>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76" name="Rectangle 311"/>
              <p:cNvSpPr>
                <a:spLocks noChangeArrowheads="1"/>
              </p:cNvSpPr>
              <p:nvPr/>
            </p:nvSpPr>
            <p:spPr bwMode="auto">
              <a:xfrm>
                <a:off x="5591" y="2350"/>
                <a:ext cx="75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.04.2017. EĪD Nr.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77" name="Rectangle 312"/>
              <p:cNvSpPr>
                <a:spLocks noChangeArrowheads="1"/>
              </p:cNvSpPr>
              <p:nvPr/>
            </p:nvSpPr>
            <p:spPr bwMode="auto">
              <a:xfrm>
                <a:off x="6263" y="2350"/>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6</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78" name="Rectangle 313"/>
              <p:cNvSpPr>
                <a:spLocks noChangeArrowheads="1"/>
              </p:cNvSpPr>
              <p:nvPr/>
            </p:nvSpPr>
            <p:spPr bwMode="auto">
              <a:xfrm>
                <a:off x="6308" y="2350"/>
                <a:ext cx="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79" name="Rectangle 314"/>
              <p:cNvSpPr>
                <a:spLocks noChangeArrowheads="1"/>
              </p:cNvSpPr>
              <p:nvPr/>
            </p:nvSpPr>
            <p:spPr bwMode="auto">
              <a:xfrm>
                <a:off x="6338" y="2350"/>
                <a:ext cx="13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01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80" name="Rectangle 315"/>
              <p:cNvSpPr>
                <a:spLocks noChangeArrowheads="1"/>
              </p:cNvSpPr>
              <p:nvPr/>
            </p:nvSpPr>
            <p:spPr bwMode="auto">
              <a:xfrm>
                <a:off x="6427" y="2350"/>
                <a:ext cx="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81" name="Rectangle 316"/>
              <p:cNvSpPr>
                <a:spLocks noChangeArrowheads="1"/>
              </p:cNvSpPr>
              <p:nvPr/>
            </p:nvSpPr>
            <p:spPr bwMode="auto">
              <a:xfrm>
                <a:off x="6456" y="2350"/>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4</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82" name="Rectangle 317"/>
              <p:cNvSpPr>
                <a:spLocks noChangeArrowheads="1"/>
              </p:cNvSpPr>
              <p:nvPr/>
            </p:nvSpPr>
            <p:spPr bwMode="auto">
              <a:xfrm>
                <a:off x="6501" y="2350"/>
                <a:ext cx="80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puliuretāna līme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83" name="Rectangle 318"/>
              <p:cNvSpPr>
                <a:spLocks noChangeArrowheads="1"/>
              </p:cNvSpPr>
              <p:nvPr/>
            </p:nvSpPr>
            <p:spPr bwMode="auto">
              <a:xfrm>
                <a:off x="7221" y="2350"/>
                <a:ext cx="40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Cereput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84" name="Rectangle 319"/>
              <p:cNvSpPr>
                <a:spLocks noChangeArrowheads="1"/>
              </p:cNvSpPr>
              <p:nvPr/>
            </p:nvSpPr>
            <p:spPr bwMode="auto">
              <a:xfrm>
                <a:off x="4647" y="2441"/>
                <a:ext cx="2886"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385" name="Rectangle 320"/>
              <p:cNvSpPr>
                <a:spLocks noChangeArrowheads="1"/>
              </p:cNvSpPr>
              <p:nvPr/>
            </p:nvSpPr>
            <p:spPr bwMode="auto">
              <a:xfrm>
                <a:off x="4647" y="2452"/>
                <a:ext cx="24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CT,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86" name="Rectangle 321"/>
              <p:cNvSpPr>
                <a:spLocks noChangeArrowheads="1"/>
              </p:cNvSpPr>
              <p:nvPr/>
            </p:nvSpPr>
            <p:spPr bwMode="auto">
              <a:xfrm>
                <a:off x="4836" y="2452"/>
                <a:ext cx="85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21.04.2017. EĪD Nr.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87" name="Rectangle 322"/>
              <p:cNvSpPr>
                <a:spLocks noChangeArrowheads="1"/>
              </p:cNvSpPr>
              <p:nvPr/>
            </p:nvSpPr>
            <p:spPr bwMode="auto">
              <a:xfrm>
                <a:off x="5587" y="2452"/>
                <a:ext cx="18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087</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88" name="Rectangle 323"/>
              <p:cNvSpPr>
                <a:spLocks noChangeArrowheads="1"/>
              </p:cNvSpPr>
              <p:nvPr/>
            </p:nvSpPr>
            <p:spPr bwMode="auto">
              <a:xfrm>
                <a:off x="5721" y="2452"/>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4</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89" name="Rectangle 324"/>
              <p:cNvSpPr>
                <a:spLocks noChangeArrowheads="1"/>
              </p:cNvSpPr>
              <p:nvPr/>
            </p:nvSpPr>
            <p:spPr bwMode="auto">
              <a:xfrm>
                <a:off x="5766" y="2452"/>
                <a:ext cx="196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90" name="Rectangle 325"/>
              <p:cNvSpPr>
                <a:spLocks noChangeArrowheads="1"/>
              </p:cNvSpPr>
              <p:nvPr/>
            </p:nvSpPr>
            <p:spPr bwMode="auto">
              <a:xfrm>
                <a:off x="7511" y="2452"/>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91" name="Rectangle 326"/>
              <p:cNvSpPr>
                <a:spLocks noChangeArrowheads="1"/>
              </p:cNvSpPr>
              <p:nvPr/>
            </p:nvSpPr>
            <p:spPr bwMode="auto">
              <a:xfrm>
                <a:off x="7533" y="2452"/>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92" name="Rectangle 327"/>
              <p:cNvSpPr>
                <a:spLocks noChangeArrowheads="1"/>
              </p:cNvSpPr>
              <p:nvPr/>
            </p:nvSpPr>
            <p:spPr bwMode="auto">
              <a:xfrm>
                <a:off x="4647" y="2543"/>
                <a:ext cx="2864"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393" name="Rectangle 328"/>
              <p:cNvSpPr>
                <a:spLocks noChangeArrowheads="1"/>
              </p:cNvSpPr>
              <p:nvPr/>
            </p:nvSpPr>
            <p:spPr bwMode="auto">
              <a:xfrm>
                <a:off x="7511" y="2543"/>
                <a:ext cx="22"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394" name="Rectangle 329"/>
              <p:cNvSpPr>
                <a:spLocks noChangeArrowheads="1"/>
              </p:cNvSpPr>
              <p:nvPr/>
            </p:nvSpPr>
            <p:spPr bwMode="auto">
              <a:xfrm>
                <a:off x="4647" y="2555"/>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95" name="Rectangle 330"/>
              <p:cNvSpPr>
                <a:spLocks noChangeArrowheads="1"/>
              </p:cNvSpPr>
              <p:nvPr/>
            </p:nvSpPr>
            <p:spPr bwMode="auto">
              <a:xfrm>
                <a:off x="4647" y="2656"/>
                <a:ext cx="11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4.</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96" name="Rectangle 331"/>
              <p:cNvSpPr>
                <a:spLocks noChangeArrowheads="1"/>
              </p:cNvSpPr>
              <p:nvPr/>
            </p:nvSpPr>
            <p:spPr bwMode="auto">
              <a:xfrm>
                <a:off x="4714" y="2656"/>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97" name="Rectangle 332"/>
              <p:cNvSpPr>
                <a:spLocks noChangeArrowheads="1"/>
              </p:cNvSpPr>
              <p:nvPr/>
            </p:nvSpPr>
            <p:spPr bwMode="auto">
              <a:xfrm>
                <a:off x="4736" y="2656"/>
                <a:ext cx="145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Darba gaitā novirzes no būvprojekta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98" name="Rectangle 333"/>
              <p:cNvSpPr>
                <a:spLocks noChangeArrowheads="1"/>
              </p:cNvSpPr>
              <p:nvPr/>
            </p:nvSpPr>
            <p:spPr bwMode="auto">
              <a:xfrm>
                <a:off x="6201" y="2655"/>
                <a:ext cx="19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nav</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399" name="Rectangle 334"/>
              <p:cNvSpPr>
                <a:spLocks noChangeArrowheads="1"/>
              </p:cNvSpPr>
              <p:nvPr/>
            </p:nvSpPr>
            <p:spPr bwMode="auto">
              <a:xfrm>
                <a:off x="6341" y="2655"/>
                <a:ext cx="13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/ir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00" name="Rectangle 335"/>
              <p:cNvSpPr>
                <a:spLocks noChangeArrowheads="1"/>
              </p:cNvSpPr>
              <p:nvPr/>
            </p:nvSpPr>
            <p:spPr bwMode="auto">
              <a:xfrm>
                <a:off x="6430" y="2656"/>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01" name="Rectangle 336"/>
              <p:cNvSpPr>
                <a:spLocks noChangeArrowheads="1"/>
              </p:cNvSpPr>
              <p:nvPr/>
            </p:nvSpPr>
            <p:spPr bwMode="auto">
              <a:xfrm>
                <a:off x="6481" y="2656"/>
                <a:ext cx="40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pieļautas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02" name="Rectangle 337"/>
              <p:cNvSpPr>
                <a:spLocks noChangeArrowheads="1"/>
              </p:cNvSpPr>
              <p:nvPr/>
            </p:nvSpPr>
            <p:spPr bwMode="auto">
              <a:xfrm>
                <a:off x="6849" y="2668"/>
                <a:ext cx="69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(nevajadzīgo svītrot)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03" name="Rectangle 338"/>
              <p:cNvSpPr>
                <a:spLocks noChangeArrowheads="1"/>
              </p:cNvSpPr>
              <p:nvPr/>
            </p:nvSpPr>
            <p:spPr bwMode="auto">
              <a:xfrm>
                <a:off x="7511" y="2656"/>
                <a:ext cx="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04" name="Rectangle 339"/>
              <p:cNvSpPr>
                <a:spLocks noChangeArrowheads="1"/>
              </p:cNvSpPr>
              <p:nvPr/>
            </p:nvSpPr>
            <p:spPr bwMode="auto">
              <a:xfrm>
                <a:off x="6201" y="2713"/>
                <a:ext cx="14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405" name="Rectangle 340"/>
              <p:cNvSpPr>
                <a:spLocks noChangeArrowheads="1"/>
              </p:cNvSpPr>
              <p:nvPr/>
            </p:nvSpPr>
            <p:spPr bwMode="auto">
              <a:xfrm>
                <a:off x="4647" y="2758"/>
                <a:ext cx="129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Pieļautās novirzes saskaņotas ar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06" name="Rectangle 341"/>
              <p:cNvSpPr>
                <a:spLocks noChangeArrowheads="1"/>
              </p:cNvSpPr>
              <p:nvPr/>
            </p:nvSpPr>
            <p:spPr bwMode="auto">
              <a:xfrm>
                <a:off x="5810" y="2758"/>
                <a:ext cx="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07" name="Rectangle 342"/>
              <p:cNvSpPr>
                <a:spLocks noChangeArrowheads="1"/>
              </p:cNvSpPr>
              <p:nvPr/>
            </p:nvSpPr>
            <p:spPr bwMode="auto">
              <a:xfrm>
                <a:off x="5854" y="2757"/>
                <a:ext cx="55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būvniecības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08" name="Rectangle 343"/>
              <p:cNvSpPr>
                <a:spLocks noChangeArrowheads="1"/>
              </p:cNvSpPr>
              <p:nvPr/>
            </p:nvSpPr>
            <p:spPr bwMode="auto">
              <a:xfrm>
                <a:off x="6328" y="2757"/>
                <a:ext cx="5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dalībniekiem</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09" name="Rectangle 344"/>
              <p:cNvSpPr>
                <a:spLocks noChangeArrowheads="1"/>
              </p:cNvSpPr>
              <p:nvPr/>
            </p:nvSpPr>
            <p:spPr bwMode="auto">
              <a:xfrm>
                <a:off x="6821" y="2757"/>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10" name="Rectangle 345"/>
              <p:cNvSpPr>
                <a:spLocks noChangeArrowheads="1"/>
              </p:cNvSpPr>
              <p:nvPr/>
            </p:nvSpPr>
            <p:spPr bwMode="auto">
              <a:xfrm>
                <a:off x="6843" y="2757"/>
                <a:ext cx="76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16.04.2017.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11" name="Rectangle 346"/>
              <p:cNvSpPr>
                <a:spLocks noChangeArrowheads="1"/>
              </p:cNvSpPr>
              <p:nvPr/>
            </p:nvSpPr>
            <p:spPr bwMode="auto">
              <a:xfrm>
                <a:off x="7511" y="2757"/>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12" name="Rectangle 347"/>
              <p:cNvSpPr>
                <a:spLocks noChangeArrowheads="1"/>
              </p:cNvSpPr>
              <p:nvPr/>
            </p:nvSpPr>
            <p:spPr bwMode="auto">
              <a:xfrm>
                <a:off x="7533" y="2758"/>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13" name="Rectangle 348"/>
              <p:cNvSpPr>
                <a:spLocks noChangeArrowheads="1"/>
              </p:cNvSpPr>
              <p:nvPr/>
            </p:nvSpPr>
            <p:spPr bwMode="auto">
              <a:xfrm>
                <a:off x="5810" y="2848"/>
                <a:ext cx="1701"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414" name="Rectangle 349"/>
              <p:cNvSpPr>
                <a:spLocks noChangeArrowheads="1"/>
              </p:cNvSpPr>
              <p:nvPr/>
            </p:nvSpPr>
            <p:spPr bwMode="auto">
              <a:xfrm>
                <a:off x="7511" y="2848"/>
                <a:ext cx="22"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415" name="Rectangle 350"/>
              <p:cNvSpPr>
                <a:spLocks noChangeArrowheads="1"/>
              </p:cNvSpPr>
              <p:nvPr/>
            </p:nvSpPr>
            <p:spPr bwMode="auto">
              <a:xfrm>
                <a:off x="6367" y="2860"/>
                <a:ext cx="68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(attiecīgā institūcija,</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16" name="Rectangle 351"/>
              <p:cNvSpPr>
                <a:spLocks noChangeArrowheads="1"/>
              </p:cNvSpPr>
              <p:nvPr/>
            </p:nvSpPr>
            <p:spPr bwMode="auto">
              <a:xfrm>
                <a:off x="6990" y="2860"/>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17" name="Rectangle 352"/>
              <p:cNvSpPr>
                <a:spLocks noChangeArrowheads="1"/>
              </p:cNvSpPr>
              <p:nvPr/>
            </p:nvSpPr>
            <p:spPr bwMode="auto">
              <a:xfrm>
                <a:off x="7242" y="2860"/>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18" name="Rectangle 353"/>
              <p:cNvSpPr>
                <a:spLocks noChangeArrowheads="1"/>
              </p:cNvSpPr>
              <p:nvPr/>
            </p:nvSpPr>
            <p:spPr bwMode="auto">
              <a:xfrm>
                <a:off x="7533" y="2860"/>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19" name="Rectangle 354"/>
              <p:cNvSpPr>
                <a:spLocks noChangeArrowheads="1"/>
              </p:cNvSpPr>
              <p:nvPr/>
            </p:nvSpPr>
            <p:spPr bwMode="auto">
              <a:xfrm>
                <a:off x="4647" y="2948"/>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20" name="Rectangle 355"/>
              <p:cNvSpPr>
                <a:spLocks noChangeArrowheads="1"/>
              </p:cNvSpPr>
              <p:nvPr/>
            </p:nvSpPr>
            <p:spPr bwMode="auto">
              <a:xfrm>
                <a:off x="4692" y="2948"/>
                <a:ext cx="74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dirty="0">
                    <a:ln>
                      <a:noFill/>
                    </a:ln>
                    <a:solidFill>
                      <a:srgbClr val="000000"/>
                    </a:solidFill>
                    <a:effectLst/>
                    <a:latin typeface="Times New Roman" panose="02020603050405020304" pitchFamily="18" charset="0"/>
                  </a:rPr>
                  <a:t>tbilstoši Ministru</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421" name="Rectangle 356"/>
              <p:cNvSpPr>
                <a:spLocks noChangeArrowheads="1"/>
              </p:cNvSpPr>
              <p:nvPr/>
            </p:nvSpPr>
            <p:spPr bwMode="auto">
              <a:xfrm>
                <a:off x="5446" y="2948"/>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22" name="Rectangle 357"/>
              <p:cNvSpPr>
                <a:spLocks noChangeArrowheads="1"/>
              </p:cNvSpPr>
              <p:nvPr/>
            </p:nvSpPr>
            <p:spPr bwMode="auto">
              <a:xfrm>
                <a:off x="5569" y="2948"/>
                <a:ext cx="42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kabineta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23" name="Rectangle 358"/>
              <p:cNvSpPr>
                <a:spLocks noChangeArrowheads="1"/>
              </p:cNvSpPr>
              <p:nvPr/>
            </p:nvSpPr>
            <p:spPr bwMode="auto">
              <a:xfrm>
                <a:off x="6021" y="2948"/>
                <a:ext cx="4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19.08.2014</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24" name="Rectangle 359"/>
              <p:cNvSpPr>
                <a:spLocks noChangeArrowheads="1"/>
              </p:cNvSpPr>
              <p:nvPr/>
            </p:nvSpPr>
            <p:spPr bwMode="auto">
              <a:xfrm>
                <a:off x="6422" y="2948"/>
                <a:ext cx="55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noteikumu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25" name="Rectangle 360"/>
              <p:cNvSpPr>
                <a:spLocks noChangeArrowheads="1"/>
              </p:cNvSpPr>
              <p:nvPr/>
            </p:nvSpPr>
            <p:spPr bwMode="auto">
              <a:xfrm>
                <a:off x="7097" y="2948"/>
                <a:ext cx="53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dirty="0">
                    <a:ln>
                      <a:noFill/>
                    </a:ln>
                    <a:solidFill>
                      <a:srgbClr val="000000"/>
                    </a:solidFill>
                    <a:effectLst/>
                    <a:latin typeface="Times New Roman" panose="02020603050405020304" pitchFamily="18" charset="0"/>
                  </a:rPr>
                  <a:t>“Vispārīgie </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426" name="Rectangle 361"/>
              <p:cNvSpPr>
                <a:spLocks noChangeArrowheads="1"/>
              </p:cNvSpPr>
              <p:nvPr/>
            </p:nvSpPr>
            <p:spPr bwMode="auto">
              <a:xfrm>
                <a:off x="4647" y="3039"/>
                <a:ext cx="2886"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427" name="Rectangle 362"/>
              <p:cNvSpPr>
                <a:spLocks noChangeArrowheads="1"/>
              </p:cNvSpPr>
              <p:nvPr/>
            </p:nvSpPr>
            <p:spPr bwMode="auto">
              <a:xfrm>
                <a:off x="4647" y="3050"/>
                <a:ext cx="181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būvnoteikumi” 115.punktam, rasējuma Nr.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28" name="Rectangle 363"/>
              <p:cNvSpPr>
                <a:spLocks noChangeArrowheads="1"/>
              </p:cNvSpPr>
              <p:nvPr/>
            </p:nvSpPr>
            <p:spPr bwMode="auto">
              <a:xfrm>
                <a:off x="6292" y="3050"/>
                <a:ext cx="17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AR</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29" name="Rectangle 364"/>
              <p:cNvSpPr>
                <a:spLocks noChangeArrowheads="1"/>
              </p:cNvSpPr>
              <p:nvPr/>
            </p:nvSpPr>
            <p:spPr bwMode="auto">
              <a:xfrm>
                <a:off x="6420" y="3050"/>
                <a:ext cx="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30" name="Rectangle 365"/>
              <p:cNvSpPr>
                <a:spLocks noChangeArrowheads="1"/>
              </p:cNvSpPr>
              <p:nvPr/>
            </p:nvSpPr>
            <p:spPr bwMode="auto">
              <a:xfrm>
                <a:off x="6450" y="3050"/>
                <a:ext cx="1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izm</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31" name="Rectangle 366"/>
              <p:cNvSpPr>
                <a:spLocks noChangeArrowheads="1"/>
              </p:cNvSpPr>
              <p:nvPr/>
            </p:nvSpPr>
            <p:spPr bwMode="auto">
              <a:xfrm>
                <a:off x="6588" y="3050"/>
                <a:ext cx="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32" name="Rectangle 367"/>
              <p:cNvSpPr>
                <a:spLocks noChangeArrowheads="1"/>
              </p:cNvSpPr>
              <p:nvPr/>
            </p:nvSpPr>
            <p:spPr bwMode="auto">
              <a:xfrm>
                <a:off x="6618" y="3050"/>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33" name="Rectangle 368"/>
              <p:cNvSpPr>
                <a:spLocks noChangeArrowheads="1"/>
              </p:cNvSpPr>
              <p:nvPr/>
            </p:nvSpPr>
            <p:spPr bwMode="auto">
              <a:xfrm>
                <a:off x="6663" y="3050"/>
                <a:ext cx="8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4</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34" name="Rectangle 369"/>
              <p:cNvSpPr>
                <a:spLocks noChangeArrowheads="1"/>
              </p:cNvSpPr>
              <p:nvPr/>
            </p:nvSpPr>
            <p:spPr bwMode="auto">
              <a:xfrm>
                <a:off x="6708" y="3050"/>
                <a:ext cx="95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35" name="Rectangle 370"/>
              <p:cNvSpPr>
                <a:spLocks noChangeArrowheads="1"/>
              </p:cNvSpPr>
              <p:nvPr/>
            </p:nvSpPr>
            <p:spPr bwMode="auto">
              <a:xfrm>
                <a:off x="7512" y="3050"/>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36" name="Rectangle 371"/>
              <p:cNvSpPr>
                <a:spLocks noChangeArrowheads="1"/>
              </p:cNvSpPr>
              <p:nvPr/>
            </p:nvSpPr>
            <p:spPr bwMode="auto">
              <a:xfrm>
                <a:off x="7533" y="3050"/>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37" name="Rectangle 372"/>
              <p:cNvSpPr>
                <a:spLocks noChangeArrowheads="1"/>
              </p:cNvSpPr>
              <p:nvPr/>
            </p:nvSpPr>
            <p:spPr bwMode="auto">
              <a:xfrm>
                <a:off x="4647" y="3141"/>
                <a:ext cx="2865"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438" name="Rectangle 373"/>
              <p:cNvSpPr>
                <a:spLocks noChangeArrowheads="1"/>
              </p:cNvSpPr>
              <p:nvPr/>
            </p:nvSpPr>
            <p:spPr bwMode="auto">
              <a:xfrm>
                <a:off x="7512" y="3141"/>
                <a:ext cx="21"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439" name="Rectangle 374"/>
              <p:cNvSpPr>
                <a:spLocks noChangeArrowheads="1"/>
              </p:cNvSpPr>
              <p:nvPr/>
            </p:nvSpPr>
            <p:spPr bwMode="auto">
              <a:xfrm>
                <a:off x="5499" y="3151"/>
                <a:ext cx="34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rasējuma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40" name="Rectangle 375"/>
              <p:cNvSpPr>
                <a:spLocks noChangeArrowheads="1"/>
              </p:cNvSpPr>
              <p:nvPr/>
            </p:nvSpPr>
            <p:spPr bwMode="auto">
              <a:xfrm>
                <a:off x="5793" y="3151"/>
                <a:ext cx="9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N</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41" name="Rectangle 376"/>
              <p:cNvSpPr>
                <a:spLocks noChangeArrowheads="1"/>
              </p:cNvSpPr>
              <p:nvPr/>
            </p:nvSpPr>
            <p:spPr bwMode="auto">
              <a:xfrm>
                <a:off x="5848" y="3151"/>
                <a:ext cx="90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r. un saskaņošanas datums)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42" name="Rectangle 377"/>
              <p:cNvSpPr>
                <a:spLocks noChangeArrowheads="1"/>
              </p:cNvSpPr>
              <p:nvPr/>
            </p:nvSpPr>
            <p:spPr bwMode="auto">
              <a:xfrm>
                <a:off x="6680" y="3151"/>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43" name="Rectangle 378"/>
              <p:cNvSpPr>
                <a:spLocks noChangeArrowheads="1"/>
              </p:cNvSpPr>
              <p:nvPr/>
            </p:nvSpPr>
            <p:spPr bwMode="auto">
              <a:xfrm>
                <a:off x="4647" y="3239"/>
                <a:ext cx="10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K</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44" name="Rectangle 379"/>
              <p:cNvSpPr>
                <a:spLocks noChangeArrowheads="1"/>
              </p:cNvSpPr>
              <p:nvPr/>
            </p:nvSpPr>
            <p:spPr bwMode="auto">
              <a:xfrm>
                <a:off x="4711" y="3239"/>
                <a:ext cx="71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omisijas lēmums: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45" name="Rectangle 380"/>
              <p:cNvSpPr>
                <a:spLocks noChangeArrowheads="1"/>
              </p:cNvSpPr>
              <p:nvPr/>
            </p:nvSpPr>
            <p:spPr bwMode="auto">
              <a:xfrm>
                <a:off x="5337" y="3239"/>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46" name="Rectangle 381"/>
              <p:cNvSpPr>
                <a:spLocks noChangeArrowheads="1"/>
              </p:cNvSpPr>
              <p:nvPr/>
            </p:nvSpPr>
            <p:spPr bwMode="auto">
              <a:xfrm>
                <a:off x="4647" y="3341"/>
                <a:ext cx="31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Darbi ir veikti atbilstoši būvprojektam, būvnormatīviem un standartiem, un tie ir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47" name="Rectangle 382"/>
              <p:cNvSpPr>
                <a:spLocks noChangeArrowheads="1"/>
              </p:cNvSpPr>
              <p:nvPr/>
            </p:nvSpPr>
            <p:spPr bwMode="auto">
              <a:xfrm>
                <a:off x="4647" y="3443"/>
                <a:ext cx="40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pieņemti.</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48" name="Rectangle 383"/>
              <p:cNvSpPr>
                <a:spLocks noChangeArrowheads="1"/>
              </p:cNvSpPr>
              <p:nvPr/>
            </p:nvSpPr>
            <p:spPr bwMode="auto">
              <a:xfrm>
                <a:off x="4981" y="3443"/>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49" name="Rectangle 384"/>
              <p:cNvSpPr>
                <a:spLocks noChangeArrowheads="1"/>
              </p:cNvSpPr>
              <p:nvPr/>
            </p:nvSpPr>
            <p:spPr bwMode="auto">
              <a:xfrm>
                <a:off x="4647" y="3545"/>
                <a:ext cx="19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Būv</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50" name="Rectangle 385"/>
              <p:cNvSpPr>
                <a:spLocks noChangeArrowheads="1"/>
              </p:cNvSpPr>
              <p:nvPr/>
            </p:nvSpPr>
            <p:spPr bwMode="auto">
              <a:xfrm>
                <a:off x="4796" y="3545"/>
                <a:ext cx="168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darbu veicējs/atbildīgais būvdarbu vadītājs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51" name="Rectangle 386"/>
              <p:cNvSpPr>
                <a:spLocks noChangeArrowheads="1"/>
              </p:cNvSpPr>
              <p:nvPr/>
            </p:nvSpPr>
            <p:spPr bwMode="auto">
              <a:xfrm>
                <a:off x="6315" y="3545"/>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52" name="Rectangle 387"/>
              <p:cNvSpPr>
                <a:spLocks noChangeArrowheads="1"/>
              </p:cNvSpPr>
              <p:nvPr/>
            </p:nvSpPr>
            <p:spPr bwMode="auto">
              <a:xfrm>
                <a:off x="6335" y="3545"/>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53" name="Rectangle 388"/>
              <p:cNvSpPr>
                <a:spLocks noChangeArrowheads="1"/>
              </p:cNvSpPr>
              <p:nvPr/>
            </p:nvSpPr>
            <p:spPr bwMode="auto">
              <a:xfrm>
                <a:off x="6413" y="3545"/>
                <a:ext cx="44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WWW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54" name="Rectangle 389"/>
              <p:cNvSpPr>
                <a:spLocks noChangeArrowheads="1"/>
              </p:cNvSpPr>
              <p:nvPr/>
            </p:nvSpPr>
            <p:spPr bwMode="auto">
              <a:xfrm>
                <a:off x="6784" y="3544"/>
                <a:ext cx="68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Kārlis  Darītājs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55" name="Rectangle 390"/>
              <p:cNvSpPr>
                <a:spLocks noChangeArrowheads="1"/>
              </p:cNvSpPr>
              <p:nvPr/>
            </p:nvSpPr>
            <p:spPr bwMode="auto">
              <a:xfrm>
                <a:off x="7373" y="3544"/>
                <a:ext cx="18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456" name="Rectangle 391"/>
              <p:cNvSpPr>
                <a:spLocks noChangeArrowheads="1"/>
              </p:cNvSpPr>
              <p:nvPr/>
            </p:nvSpPr>
            <p:spPr bwMode="auto">
              <a:xfrm>
                <a:off x="7491" y="3544"/>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FFFFFF"/>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grpSp>
        <p:sp>
          <p:nvSpPr>
            <p:cNvPr id="207" name="Rectangle 393"/>
            <p:cNvSpPr>
              <a:spLocks noChangeArrowheads="1"/>
            </p:cNvSpPr>
            <p:nvPr/>
          </p:nvSpPr>
          <p:spPr bwMode="auto">
            <a:xfrm>
              <a:off x="7511" y="3544"/>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08" name="Rectangle 394"/>
            <p:cNvSpPr>
              <a:spLocks noChangeArrowheads="1"/>
            </p:cNvSpPr>
            <p:nvPr/>
          </p:nvSpPr>
          <p:spPr bwMode="auto">
            <a:xfrm>
              <a:off x="7533" y="3545"/>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09" name="Rectangle 395"/>
            <p:cNvSpPr>
              <a:spLocks noChangeArrowheads="1"/>
            </p:cNvSpPr>
            <p:nvPr/>
          </p:nvSpPr>
          <p:spPr bwMode="auto">
            <a:xfrm>
              <a:off x="6335" y="3635"/>
              <a:ext cx="115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210" name="Rectangle 396"/>
            <p:cNvSpPr>
              <a:spLocks noChangeArrowheads="1"/>
            </p:cNvSpPr>
            <p:nvPr/>
          </p:nvSpPr>
          <p:spPr bwMode="auto">
            <a:xfrm>
              <a:off x="7491" y="3635"/>
              <a:ext cx="42"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211" name="Rectangle 397"/>
            <p:cNvSpPr>
              <a:spLocks noChangeArrowheads="1"/>
            </p:cNvSpPr>
            <p:nvPr/>
          </p:nvSpPr>
          <p:spPr bwMode="auto">
            <a:xfrm>
              <a:off x="6542" y="3647"/>
              <a:ext cx="321"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(paraksts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12" name="Rectangle 398"/>
            <p:cNvSpPr>
              <a:spLocks noChangeArrowheads="1"/>
            </p:cNvSpPr>
            <p:nvPr/>
          </p:nvSpPr>
          <p:spPr bwMode="auto">
            <a:xfrm>
              <a:off x="6817" y="3641"/>
              <a:ext cx="5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600" b="0" i="0" u="none" strike="noStrike" cap="none" normalizeH="0" baseline="0">
                  <a:ln>
                    <a:noFill/>
                  </a:ln>
                  <a:solidFill>
                    <a:srgbClr val="000000"/>
                  </a:solidFill>
                  <a:effectLst/>
                  <a:latin typeface="Times New Roman" panose="02020603050405020304" pitchFamily="18" charset="0"/>
                </a:rPr>
                <a:t>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13" name="Rectangle 399"/>
            <p:cNvSpPr>
              <a:spLocks noChangeArrowheads="1"/>
            </p:cNvSpPr>
            <p:nvPr/>
          </p:nvSpPr>
          <p:spPr bwMode="auto">
            <a:xfrm>
              <a:off x="6843" y="364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14" name="Rectangle 400"/>
            <p:cNvSpPr>
              <a:spLocks noChangeArrowheads="1"/>
            </p:cNvSpPr>
            <p:nvPr/>
          </p:nvSpPr>
          <p:spPr bwMode="auto">
            <a:xfrm>
              <a:off x="6862" y="3647"/>
              <a:ext cx="593"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un tā atšifrējums)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15" name="Rectangle 401"/>
            <p:cNvSpPr>
              <a:spLocks noChangeArrowheads="1"/>
            </p:cNvSpPr>
            <p:nvPr/>
          </p:nvSpPr>
          <p:spPr bwMode="auto">
            <a:xfrm>
              <a:off x="7397" y="364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16" name="Rectangle 402"/>
            <p:cNvSpPr>
              <a:spLocks noChangeArrowheads="1"/>
            </p:cNvSpPr>
            <p:nvPr/>
          </p:nvSpPr>
          <p:spPr bwMode="auto">
            <a:xfrm>
              <a:off x="4647" y="3735"/>
              <a:ext cx="15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Bū</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17" name="Rectangle 403"/>
            <p:cNvSpPr>
              <a:spLocks noChangeArrowheads="1"/>
            </p:cNvSpPr>
            <p:nvPr/>
          </p:nvSpPr>
          <p:spPr bwMode="auto">
            <a:xfrm>
              <a:off x="4751" y="3735"/>
              <a:ext cx="88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vprojekta izstrādātājs/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18" name="Rectangle 404"/>
            <p:cNvSpPr>
              <a:spLocks noChangeArrowheads="1"/>
            </p:cNvSpPr>
            <p:nvPr/>
          </p:nvSpPr>
          <p:spPr bwMode="auto">
            <a:xfrm>
              <a:off x="5536" y="3735"/>
              <a:ext cx="55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dirty="0" err="1">
                  <a:ln>
                    <a:noFill/>
                  </a:ln>
                  <a:solidFill>
                    <a:srgbClr val="000000"/>
                  </a:solidFill>
                  <a:effectLst/>
                  <a:latin typeface="Times New Roman" panose="02020603050405020304" pitchFamily="18" charset="0"/>
                </a:rPr>
                <a:t>autoruzraugs</a:t>
              </a:r>
              <a:r>
                <a:rPr kumimoji="0" lang="lv-LV" altLang="lv-LV" sz="1100" b="0" i="0" u="none" strike="noStrike" cap="none" normalizeH="0" baseline="0" dirty="0">
                  <a:ln>
                    <a:noFill/>
                  </a:ln>
                  <a:solidFill>
                    <a:srgbClr val="000000"/>
                  </a:solidFill>
                  <a:effectLst/>
                  <a:latin typeface="Times New Roman" panose="02020603050405020304" pitchFamily="18" charset="0"/>
                </a:rPr>
                <a:t> </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
          <p:nvSpPr>
            <p:cNvPr id="219" name="Rectangle 405"/>
            <p:cNvSpPr>
              <a:spLocks noChangeArrowheads="1"/>
            </p:cNvSpPr>
            <p:nvPr/>
          </p:nvSpPr>
          <p:spPr bwMode="auto">
            <a:xfrm>
              <a:off x="6018" y="3735"/>
              <a:ext cx="23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20" name="Rectangle 406"/>
            <p:cNvSpPr>
              <a:spLocks noChangeArrowheads="1"/>
            </p:cNvSpPr>
            <p:nvPr/>
          </p:nvSpPr>
          <p:spPr bwMode="auto">
            <a:xfrm>
              <a:off x="6196" y="3735"/>
              <a:ext cx="23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21" name="Rectangle 407"/>
            <p:cNvSpPr>
              <a:spLocks noChangeArrowheads="1"/>
            </p:cNvSpPr>
            <p:nvPr/>
          </p:nvSpPr>
          <p:spPr bwMode="auto">
            <a:xfrm>
              <a:off x="6373" y="3735"/>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22" name="Rectangle 408"/>
            <p:cNvSpPr>
              <a:spLocks noChangeArrowheads="1"/>
            </p:cNvSpPr>
            <p:nvPr/>
          </p:nvSpPr>
          <p:spPr bwMode="auto">
            <a:xfrm>
              <a:off x="6395" y="3735"/>
              <a:ext cx="8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23" name="Rectangle 409"/>
            <p:cNvSpPr>
              <a:spLocks noChangeArrowheads="1"/>
            </p:cNvSpPr>
            <p:nvPr/>
          </p:nvSpPr>
          <p:spPr bwMode="auto">
            <a:xfrm>
              <a:off x="6441" y="3735"/>
              <a:ext cx="40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WWW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24" name="Rectangle 410"/>
            <p:cNvSpPr>
              <a:spLocks noChangeArrowheads="1"/>
            </p:cNvSpPr>
            <p:nvPr/>
          </p:nvSpPr>
          <p:spPr bwMode="auto">
            <a:xfrm>
              <a:off x="6781" y="3734"/>
              <a:ext cx="61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Rebeka  Ideja</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25" name="Rectangle 411"/>
            <p:cNvSpPr>
              <a:spLocks noChangeArrowheads="1"/>
            </p:cNvSpPr>
            <p:nvPr/>
          </p:nvSpPr>
          <p:spPr bwMode="auto">
            <a:xfrm>
              <a:off x="7312" y="3734"/>
              <a:ext cx="25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26" name="Rectangle 412"/>
            <p:cNvSpPr>
              <a:spLocks noChangeArrowheads="1"/>
            </p:cNvSpPr>
            <p:nvPr/>
          </p:nvSpPr>
          <p:spPr bwMode="auto">
            <a:xfrm>
              <a:off x="7511" y="3734"/>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27" name="Rectangle 413"/>
            <p:cNvSpPr>
              <a:spLocks noChangeArrowheads="1"/>
            </p:cNvSpPr>
            <p:nvPr/>
          </p:nvSpPr>
          <p:spPr bwMode="auto">
            <a:xfrm>
              <a:off x="7533" y="3735"/>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28" name="Rectangle 414"/>
            <p:cNvSpPr>
              <a:spLocks noChangeArrowheads="1"/>
            </p:cNvSpPr>
            <p:nvPr/>
          </p:nvSpPr>
          <p:spPr bwMode="auto">
            <a:xfrm>
              <a:off x="6018" y="3825"/>
              <a:ext cx="1493"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229" name="Rectangle 415"/>
            <p:cNvSpPr>
              <a:spLocks noChangeArrowheads="1"/>
            </p:cNvSpPr>
            <p:nvPr/>
          </p:nvSpPr>
          <p:spPr bwMode="auto">
            <a:xfrm>
              <a:off x="7511" y="3825"/>
              <a:ext cx="22"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230" name="Rectangle 416"/>
            <p:cNvSpPr>
              <a:spLocks noChangeArrowheads="1"/>
            </p:cNvSpPr>
            <p:nvPr/>
          </p:nvSpPr>
          <p:spPr bwMode="auto">
            <a:xfrm>
              <a:off x="6367" y="3837"/>
              <a:ext cx="321"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(paraksts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31" name="Rectangle 417"/>
            <p:cNvSpPr>
              <a:spLocks noChangeArrowheads="1"/>
            </p:cNvSpPr>
            <p:nvPr/>
          </p:nvSpPr>
          <p:spPr bwMode="auto">
            <a:xfrm>
              <a:off x="6642" y="3831"/>
              <a:ext cx="5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600" b="0" i="0" u="none" strike="noStrike" cap="none" normalizeH="0" baseline="0">
                  <a:ln>
                    <a:noFill/>
                  </a:ln>
                  <a:solidFill>
                    <a:srgbClr val="000000"/>
                  </a:solidFill>
                  <a:effectLst/>
                  <a:latin typeface="Times New Roman" panose="02020603050405020304" pitchFamily="18" charset="0"/>
                </a:rPr>
                <a:t>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32" name="Rectangle 418"/>
            <p:cNvSpPr>
              <a:spLocks noChangeArrowheads="1"/>
            </p:cNvSpPr>
            <p:nvPr/>
          </p:nvSpPr>
          <p:spPr bwMode="auto">
            <a:xfrm>
              <a:off x="6668" y="383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33" name="Rectangle 419"/>
            <p:cNvSpPr>
              <a:spLocks noChangeArrowheads="1"/>
            </p:cNvSpPr>
            <p:nvPr/>
          </p:nvSpPr>
          <p:spPr bwMode="auto">
            <a:xfrm>
              <a:off x="6687" y="3837"/>
              <a:ext cx="593"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un tā atšifrējums)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34" name="Rectangle 420"/>
            <p:cNvSpPr>
              <a:spLocks noChangeArrowheads="1"/>
            </p:cNvSpPr>
            <p:nvPr/>
          </p:nvSpPr>
          <p:spPr bwMode="auto">
            <a:xfrm>
              <a:off x="7222" y="383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35" name="Rectangle 421"/>
            <p:cNvSpPr>
              <a:spLocks noChangeArrowheads="1"/>
            </p:cNvSpPr>
            <p:nvPr/>
          </p:nvSpPr>
          <p:spPr bwMode="auto">
            <a:xfrm>
              <a:off x="7242" y="383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36" name="Rectangle 422"/>
            <p:cNvSpPr>
              <a:spLocks noChangeArrowheads="1"/>
            </p:cNvSpPr>
            <p:nvPr/>
          </p:nvSpPr>
          <p:spPr bwMode="auto">
            <a:xfrm>
              <a:off x="7533" y="383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37" name="Rectangle 423"/>
            <p:cNvSpPr>
              <a:spLocks noChangeArrowheads="1"/>
            </p:cNvSpPr>
            <p:nvPr/>
          </p:nvSpPr>
          <p:spPr bwMode="auto">
            <a:xfrm>
              <a:off x="4647" y="3924"/>
              <a:ext cx="24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Būvn</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38" name="Rectangle 424"/>
            <p:cNvSpPr>
              <a:spLocks noChangeArrowheads="1"/>
            </p:cNvSpPr>
            <p:nvPr/>
          </p:nvSpPr>
          <p:spPr bwMode="auto">
            <a:xfrm>
              <a:off x="4840" y="3924"/>
              <a:ext cx="76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iecības ierosinātājs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39" name="Rectangle 425"/>
            <p:cNvSpPr>
              <a:spLocks noChangeArrowheads="1"/>
            </p:cNvSpPr>
            <p:nvPr/>
          </p:nvSpPr>
          <p:spPr bwMode="auto">
            <a:xfrm>
              <a:off x="5514" y="3924"/>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40" name="Rectangle 426"/>
            <p:cNvSpPr>
              <a:spLocks noChangeArrowheads="1"/>
            </p:cNvSpPr>
            <p:nvPr/>
          </p:nvSpPr>
          <p:spPr bwMode="auto">
            <a:xfrm>
              <a:off x="5534" y="3924"/>
              <a:ext cx="46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(pasūtītājs)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41" name="Rectangle 427"/>
            <p:cNvSpPr>
              <a:spLocks noChangeArrowheads="1"/>
            </p:cNvSpPr>
            <p:nvPr/>
          </p:nvSpPr>
          <p:spPr bwMode="auto">
            <a:xfrm>
              <a:off x="5930" y="3924"/>
              <a:ext cx="6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42" name="Rectangle 428"/>
            <p:cNvSpPr>
              <a:spLocks noChangeArrowheads="1"/>
            </p:cNvSpPr>
            <p:nvPr/>
          </p:nvSpPr>
          <p:spPr bwMode="auto">
            <a:xfrm>
              <a:off x="5954" y="3924"/>
              <a:ext cx="47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būvuzraugs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43" name="Rectangle 429"/>
            <p:cNvSpPr>
              <a:spLocks noChangeArrowheads="1"/>
            </p:cNvSpPr>
            <p:nvPr/>
          </p:nvSpPr>
          <p:spPr bwMode="auto">
            <a:xfrm>
              <a:off x="6366" y="3924"/>
              <a:ext cx="13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44" name="Rectangle 430"/>
            <p:cNvSpPr>
              <a:spLocks noChangeArrowheads="1"/>
            </p:cNvSpPr>
            <p:nvPr/>
          </p:nvSpPr>
          <p:spPr bwMode="auto">
            <a:xfrm>
              <a:off x="6445" y="3924"/>
              <a:ext cx="44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WWW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45" name="Rectangle 431"/>
            <p:cNvSpPr>
              <a:spLocks noChangeArrowheads="1"/>
            </p:cNvSpPr>
            <p:nvPr/>
          </p:nvSpPr>
          <p:spPr bwMode="auto">
            <a:xfrm>
              <a:off x="6816" y="3923"/>
              <a:ext cx="70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Artūrs  Uzraugs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46" name="Rectangle 432"/>
            <p:cNvSpPr>
              <a:spLocks noChangeArrowheads="1"/>
            </p:cNvSpPr>
            <p:nvPr/>
          </p:nvSpPr>
          <p:spPr bwMode="auto">
            <a:xfrm>
              <a:off x="7432" y="3923"/>
              <a:ext cx="13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47" name="Rectangle 433"/>
            <p:cNvSpPr>
              <a:spLocks noChangeArrowheads="1"/>
            </p:cNvSpPr>
            <p:nvPr/>
          </p:nvSpPr>
          <p:spPr bwMode="auto">
            <a:xfrm>
              <a:off x="7511" y="3923"/>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1" i="0" u="none" strike="noStrike" cap="none" normalizeH="0" baseline="0">
                  <a:ln>
                    <a:noFill/>
                  </a:ln>
                  <a:solidFill>
                    <a:srgbClr val="FFFFFF"/>
                  </a:solidFill>
                  <a:effectLst/>
                  <a:latin typeface="Times New Roman" panose="02020603050405020304" pitchFamily="18" charset="0"/>
                </a:rPr>
                <a:t>.</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48" name="Rectangle 434"/>
            <p:cNvSpPr>
              <a:spLocks noChangeArrowheads="1"/>
            </p:cNvSpPr>
            <p:nvPr/>
          </p:nvSpPr>
          <p:spPr bwMode="auto">
            <a:xfrm>
              <a:off x="7533" y="3924"/>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49" name="Rectangle 435"/>
            <p:cNvSpPr>
              <a:spLocks noChangeArrowheads="1"/>
            </p:cNvSpPr>
            <p:nvPr/>
          </p:nvSpPr>
          <p:spPr bwMode="auto">
            <a:xfrm>
              <a:off x="6366" y="4014"/>
              <a:ext cx="114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250" name="Rectangle 436"/>
            <p:cNvSpPr>
              <a:spLocks noChangeArrowheads="1"/>
            </p:cNvSpPr>
            <p:nvPr/>
          </p:nvSpPr>
          <p:spPr bwMode="auto">
            <a:xfrm>
              <a:off x="7511" y="4014"/>
              <a:ext cx="22"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v-LV"/>
            </a:p>
          </p:txBody>
        </p:sp>
        <p:sp>
          <p:nvSpPr>
            <p:cNvPr id="251" name="Rectangle 437"/>
            <p:cNvSpPr>
              <a:spLocks noChangeArrowheads="1"/>
            </p:cNvSpPr>
            <p:nvPr/>
          </p:nvSpPr>
          <p:spPr bwMode="auto">
            <a:xfrm>
              <a:off x="4647" y="4026"/>
              <a:ext cx="321"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(paraksts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52" name="Rectangle 438"/>
            <p:cNvSpPr>
              <a:spLocks noChangeArrowheads="1"/>
            </p:cNvSpPr>
            <p:nvPr/>
          </p:nvSpPr>
          <p:spPr bwMode="auto">
            <a:xfrm>
              <a:off x="4922" y="4020"/>
              <a:ext cx="5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600" b="0" i="0" u="none" strike="noStrike" cap="none" normalizeH="0" baseline="0">
                  <a:ln>
                    <a:noFill/>
                  </a:ln>
                  <a:solidFill>
                    <a:srgbClr val="000000"/>
                  </a:solidFill>
                  <a:effectLst/>
                  <a:latin typeface="Times New Roman" panose="02020603050405020304" pitchFamily="18" charset="0"/>
                </a:rPr>
                <a:t>1</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53" name="Rectangle 439"/>
            <p:cNvSpPr>
              <a:spLocks noChangeArrowheads="1"/>
            </p:cNvSpPr>
            <p:nvPr/>
          </p:nvSpPr>
          <p:spPr bwMode="auto">
            <a:xfrm>
              <a:off x="4948" y="4026"/>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54" name="Rectangle 440"/>
            <p:cNvSpPr>
              <a:spLocks noChangeArrowheads="1"/>
            </p:cNvSpPr>
            <p:nvPr/>
          </p:nvSpPr>
          <p:spPr bwMode="auto">
            <a:xfrm>
              <a:off x="4967" y="4026"/>
              <a:ext cx="593"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un tā atšifrējums)</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55" name="Rectangle 441"/>
            <p:cNvSpPr>
              <a:spLocks noChangeArrowheads="1"/>
            </p:cNvSpPr>
            <p:nvPr/>
          </p:nvSpPr>
          <p:spPr bwMode="auto">
            <a:xfrm>
              <a:off x="5501" y="4026"/>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0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56" name="Rectangle 442"/>
            <p:cNvSpPr>
              <a:spLocks noChangeArrowheads="1"/>
            </p:cNvSpPr>
            <p:nvPr/>
          </p:nvSpPr>
          <p:spPr bwMode="auto">
            <a:xfrm>
              <a:off x="5563" y="4014"/>
              <a:ext cx="6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rgbClr val="000000"/>
                  </a:solidFill>
                  <a:effectLst/>
                  <a:latin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grpSp>
      <p:sp>
        <p:nvSpPr>
          <p:cNvPr id="457" name="Oval 456"/>
          <p:cNvSpPr/>
          <p:nvPr/>
        </p:nvSpPr>
        <p:spPr>
          <a:xfrm>
            <a:off x="5368742" y="1790169"/>
            <a:ext cx="1857696" cy="62124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58" name="Oval 457"/>
          <p:cNvSpPr/>
          <p:nvPr/>
        </p:nvSpPr>
        <p:spPr>
          <a:xfrm>
            <a:off x="5417158" y="4389439"/>
            <a:ext cx="1681425" cy="557134"/>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59" name="Oval 458"/>
          <p:cNvSpPr/>
          <p:nvPr/>
        </p:nvSpPr>
        <p:spPr>
          <a:xfrm>
            <a:off x="5173802" y="5437450"/>
            <a:ext cx="1681425" cy="577361"/>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60" name="Oval 459"/>
          <p:cNvSpPr/>
          <p:nvPr/>
        </p:nvSpPr>
        <p:spPr>
          <a:xfrm>
            <a:off x="9518811" y="2787003"/>
            <a:ext cx="1696360" cy="47399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61" name="Oval 460"/>
          <p:cNvSpPr/>
          <p:nvPr/>
        </p:nvSpPr>
        <p:spPr>
          <a:xfrm>
            <a:off x="8921970" y="3338111"/>
            <a:ext cx="1852526" cy="407624"/>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62" name="Oval 461"/>
          <p:cNvSpPr/>
          <p:nvPr/>
        </p:nvSpPr>
        <p:spPr>
          <a:xfrm>
            <a:off x="9943765" y="5447629"/>
            <a:ext cx="914400" cy="435378"/>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63" name="Oval 462"/>
          <p:cNvSpPr/>
          <p:nvPr/>
        </p:nvSpPr>
        <p:spPr>
          <a:xfrm>
            <a:off x="9943765" y="6115462"/>
            <a:ext cx="914400" cy="450378"/>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64" name="Picture 463">
            <a:extLst>
              <a:ext uri="{FF2B5EF4-FFF2-40B4-BE49-F238E27FC236}">
                <a16:creationId xmlns:a16="http://schemas.microsoft.com/office/drawing/2014/main" id="{DC57975D-7F59-471B-BF5F-3489D556BA4C}"/>
              </a:ext>
            </a:extLst>
          </p:cNvPr>
          <p:cNvPicPr>
            <a:picLocks noChangeAspect="1"/>
          </p:cNvPicPr>
          <p:nvPr/>
        </p:nvPicPr>
        <p:blipFill>
          <a:blip r:embed="rId3"/>
          <a:stretch>
            <a:fillRect/>
          </a:stretch>
        </p:blipFill>
        <p:spPr>
          <a:xfrm>
            <a:off x="395853" y="2809918"/>
            <a:ext cx="1653322" cy="2038432"/>
          </a:xfrm>
          <a:prstGeom prst="rect">
            <a:avLst/>
          </a:prstGeom>
        </p:spPr>
      </p:pic>
    </p:spTree>
    <p:extLst>
      <p:ext uri="{BB962C8B-B14F-4D97-AF65-F5344CB8AC3E}">
        <p14:creationId xmlns:p14="http://schemas.microsoft.com/office/powerpoint/2010/main" val="27273490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4455" y="128642"/>
            <a:ext cx="10515600" cy="1325563"/>
          </a:xfrm>
        </p:spPr>
        <p:txBody>
          <a:bodyPr/>
          <a:lstStyle/>
          <a:p>
            <a:pPr algn="ctr"/>
            <a:r>
              <a:rPr lang="lv-LV" b="1" dirty="0"/>
              <a:t>Būvizstrādājumi (1) </a:t>
            </a:r>
          </a:p>
        </p:txBody>
      </p:sp>
      <p:sp>
        <p:nvSpPr>
          <p:cNvPr id="7" name="Content Placeholder 6"/>
          <p:cNvSpPr>
            <a:spLocks noGrp="1"/>
          </p:cNvSpPr>
          <p:nvPr>
            <p:ph idx="1"/>
          </p:nvPr>
        </p:nvSpPr>
        <p:spPr>
          <a:xfrm>
            <a:off x="2462981" y="1761865"/>
            <a:ext cx="9111398" cy="3633055"/>
          </a:xfrm>
        </p:spPr>
        <p:txBody>
          <a:bodyPr>
            <a:normAutofit/>
          </a:bodyPr>
          <a:lstStyle/>
          <a:p>
            <a:pPr marL="0" indent="0" algn="just">
              <a:buNone/>
            </a:pPr>
            <a:r>
              <a:rPr lang="lv-LV" sz="2400" dirty="0"/>
              <a:t>Būvizstrādājumus atļauts piedāvāt Latvijas tirgū, kā arī stacionāri iebūvēt būvēs,</a:t>
            </a:r>
          </a:p>
          <a:p>
            <a:pPr algn="just">
              <a:buFont typeface="Wingdings" panose="05000000000000000000" pitchFamily="2" charset="2"/>
              <a:buChar char="ü"/>
            </a:pPr>
            <a:r>
              <a:rPr lang="lv-LV" sz="2400" dirty="0"/>
              <a:t>     ja tie ir derīgi </a:t>
            </a:r>
            <a:r>
              <a:rPr lang="lv-LV" sz="2400" b="1" dirty="0"/>
              <a:t>paredzētajam </a:t>
            </a:r>
            <a:r>
              <a:rPr lang="lv-LV" sz="2400" dirty="0"/>
              <a:t>izmantojumam; </a:t>
            </a:r>
          </a:p>
          <a:p>
            <a:pPr algn="just">
              <a:buFont typeface="Wingdings" panose="05000000000000000000" pitchFamily="2" charset="2"/>
              <a:buChar char="ü"/>
            </a:pPr>
            <a:r>
              <a:rPr lang="lv-LV" sz="2400" dirty="0"/>
              <a:t>     nodrošina būvei izvirzīto </a:t>
            </a:r>
            <a:r>
              <a:rPr lang="lv-LV" sz="2400" b="1" dirty="0"/>
              <a:t>būtisko prasību izpildi </a:t>
            </a:r>
            <a:r>
              <a:rPr lang="lv-LV" sz="2400" dirty="0"/>
              <a:t>un </a:t>
            </a:r>
          </a:p>
          <a:p>
            <a:pPr algn="just">
              <a:buFont typeface="Wingdings" panose="05000000000000000000" pitchFamily="2" charset="2"/>
              <a:buChar char="ü"/>
            </a:pPr>
            <a:r>
              <a:rPr lang="lv-LV" sz="2400" dirty="0"/>
              <a:t>     </a:t>
            </a:r>
            <a:r>
              <a:rPr lang="lv-LV" sz="2400" b="1" dirty="0"/>
              <a:t>atbilst</a:t>
            </a:r>
            <a:r>
              <a:rPr lang="lv-LV" sz="2400" dirty="0"/>
              <a:t> būvniecību regulējošu </a:t>
            </a:r>
            <a:r>
              <a:rPr lang="lv-LV" sz="2400" b="1" dirty="0"/>
              <a:t>normatīvo aktu prasībām</a:t>
            </a:r>
            <a:r>
              <a:rPr lang="lv-LV" sz="2400" dirty="0"/>
              <a:t>.</a:t>
            </a:r>
          </a:p>
          <a:p>
            <a:pPr marL="0" indent="0">
              <a:buNone/>
            </a:pPr>
            <a:r>
              <a:rPr lang="lv-LV" sz="2400" dirty="0"/>
              <a:t>     (BL 10.panta pirmā daļa)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1642" y="3795334"/>
            <a:ext cx="4009598" cy="2675878"/>
          </a:xfrm>
          <a:prstGeom prst="rect">
            <a:avLst/>
          </a:prstGeom>
        </p:spPr>
      </p:pic>
    </p:spTree>
    <p:extLst>
      <p:ext uri="{BB962C8B-B14F-4D97-AF65-F5344CB8AC3E}">
        <p14:creationId xmlns:p14="http://schemas.microsoft.com/office/powerpoint/2010/main" val="36018983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4455" y="128642"/>
            <a:ext cx="10515600" cy="1325563"/>
          </a:xfrm>
        </p:spPr>
        <p:txBody>
          <a:bodyPr/>
          <a:lstStyle/>
          <a:p>
            <a:pPr algn="ctr"/>
            <a:r>
              <a:rPr lang="lv-LV" b="1" dirty="0"/>
              <a:t>Būvizstrādājumi (2) </a:t>
            </a:r>
          </a:p>
        </p:txBody>
      </p:sp>
      <p:sp>
        <p:nvSpPr>
          <p:cNvPr id="7" name="Content Placeholder 6"/>
          <p:cNvSpPr>
            <a:spLocks noGrp="1"/>
          </p:cNvSpPr>
          <p:nvPr>
            <p:ph idx="1"/>
          </p:nvPr>
        </p:nvSpPr>
        <p:spPr>
          <a:xfrm>
            <a:off x="2462981" y="1761865"/>
            <a:ext cx="8927074" cy="4670466"/>
          </a:xfrm>
        </p:spPr>
        <p:txBody>
          <a:bodyPr>
            <a:normAutofit/>
          </a:bodyPr>
          <a:lstStyle/>
          <a:p>
            <a:pPr algn="just"/>
            <a:r>
              <a:rPr lang="lv-LV" sz="2400" dirty="0"/>
              <a:t>Veicot būvdarbu kontroli, būvinspektori </a:t>
            </a:r>
            <a:r>
              <a:rPr lang="lv-LV" sz="2400" b="1" dirty="0"/>
              <a:t>pārliecinās</a:t>
            </a:r>
            <a:r>
              <a:rPr lang="lv-LV" sz="2400" dirty="0"/>
              <a:t> par būvizstrādājumu atbilstību apliecinošas </a:t>
            </a:r>
            <a:r>
              <a:rPr lang="lv-LV" sz="2400" b="1" dirty="0"/>
              <a:t>dokumentācijas esamību</a:t>
            </a:r>
            <a:r>
              <a:rPr lang="lv-LV" sz="2400" dirty="0"/>
              <a:t> būvlaukumā</a:t>
            </a:r>
            <a:r>
              <a:rPr lang="lv-LV" sz="2400" b="1" dirty="0"/>
              <a:t> </a:t>
            </a:r>
            <a:r>
              <a:rPr lang="lv-LV" sz="2400" dirty="0"/>
              <a:t>un </a:t>
            </a:r>
            <a:r>
              <a:rPr lang="lv-LV" sz="2400" b="1" dirty="0"/>
              <a:t>par konstatētajiem trūkumiem informē būvizstrādājumu tirgu uzraugošo iestādi</a:t>
            </a:r>
            <a:r>
              <a:rPr lang="lv-LV" sz="2400" dirty="0"/>
              <a:t> (BL 18.panta ceturtās daļas 3.punkts).</a:t>
            </a:r>
          </a:p>
          <a:p>
            <a:pPr algn="just"/>
            <a:r>
              <a:rPr lang="lv-LV" sz="2400" b="1" dirty="0"/>
              <a:t>Patērētāju tiesību aizsardzības centrs veic būvizstrādājumu </a:t>
            </a:r>
            <a:r>
              <a:rPr lang="lv-LV" sz="2400" dirty="0"/>
              <a:t>tirgus </a:t>
            </a:r>
            <a:r>
              <a:rPr lang="lv-LV" sz="2400" b="1" dirty="0"/>
              <a:t>uzraudzību</a:t>
            </a:r>
            <a:r>
              <a:rPr lang="lv-LV" sz="2400" dirty="0"/>
              <a:t>, pārbaudot būvizstrādājumu </a:t>
            </a:r>
            <a:r>
              <a:rPr lang="lv-LV" sz="2400" b="1" dirty="0"/>
              <a:t>atbilstību</a:t>
            </a:r>
            <a:r>
              <a:rPr lang="lv-LV" sz="2400" dirty="0"/>
              <a:t> normatīvajos aktos </a:t>
            </a:r>
            <a:r>
              <a:rPr lang="lv-LV" sz="2400" b="1" dirty="0"/>
              <a:t>būvniecības jomā </a:t>
            </a:r>
            <a:r>
              <a:rPr lang="lv-LV" sz="2400" dirty="0"/>
              <a:t>un tehniskajos noteikumos noteiktajām prasībām un ražotāja </a:t>
            </a:r>
            <a:r>
              <a:rPr lang="lv-LV" sz="2400" b="1" dirty="0"/>
              <a:t>deklarētajām ekspluatācijas īpašībām</a:t>
            </a:r>
            <a:r>
              <a:rPr lang="lv-LV" sz="2400" dirty="0"/>
              <a:t>                       (MK Nr.156). </a:t>
            </a:r>
          </a:p>
          <a:p>
            <a:pPr algn="just"/>
            <a:r>
              <a:rPr lang="lv-LV" sz="2400" dirty="0"/>
              <a:t>Iebūvēto materiālu un konstrukciju ekspluatācijas īpašību deklarācijas </a:t>
            </a:r>
            <a:r>
              <a:rPr lang="lv-LV" sz="2400" b="1" dirty="0"/>
              <a:t>ir pieejamas būvlaukumā tām amatpersonām</a:t>
            </a:r>
            <a:r>
              <a:rPr lang="lv-LV" sz="2400" dirty="0"/>
              <a:t>, </a:t>
            </a:r>
            <a:r>
              <a:rPr lang="lv-LV" sz="2400" b="1" dirty="0"/>
              <a:t>kurām ir tiesības kontrolēt būvdarbus</a:t>
            </a:r>
            <a:r>
              <a:rPr lang="lv-LV" sz="2400" dirty="0"/>
              <a:t> (VBN 84.punkts).</a:t>
            </a:r>
          </a:p>
          <a:p>
            <a:pPr marL="0" indent="0" algn="just">
              <a:buNone/>
            </a:pPr>
            <a:endParaRPr lang="lv-LV" dirty="0"/>
          </a:p>
        </p:txBody>
      </p:sp>
      <p:pic>
        <p:nvPicPr>
          <p:cNvPr id="4" name="Picture 3">
            <a:extLst>
              <a:ext uri="{FF2B5EF4-FFF2-40B4-BE49-F238E27FC236}">
                <a16:creationId xmlns:a16="http://schemas.microsoft.com/office/drawing/2014/main" id="{EB2E9932-59D2-45C0-85EE-22E3BF839A29}"/>
              </a:ext>
            </a:extLst>
          </p:cNvPr>
          <p:cNvPicPr>
            <a:picLocks noChangeAspect="1"/>
          </p:cNvPicPr>
          <p:nvPr/>
        </p:nvPicPr>
        <p:blipFill rotWithShape="1">
          <a:blip r:embed="rId3"/>
          <a:srcRect t="1" b="10134"/>
          <a:stretch/>
        </p:blipFill>
        <p:spPr>
          <a:xfrm>
            <a:off x="551270" y="3429000"/>
            <a:ext cx="1911711" cy="1761584"/>
          </a:xfrm>
          <a:prstGeom prst="rect">
            <a:avLst/>
          </a:prstGeom>
        </p:spPr>
      </p:pic>
    </p:spTree>
    <p:extLst>
      <p:ext uri="{BB962C8B-B14F-4D97-AF65-F5344CB8AC3E}">
        <p14:creationId xmlns:p14="http://schemas.microsoft.com/office/powerpoint/2010/main" val="19840259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2246" y="152845"/>
            <a:ext cx="8969717" cy="1224293"/>
          </a:xfrm>
        </p:spPr>
        <p:txBody>
          <a:bodyPr>
            <a:noAutofit/>
          </a:bodyPr>
          <a:lstStyle/>
          <a:p>
            <a:pPr algn="ctr"/>
            <a:r>
              <a:rPr lang="lv-LV" b="1" dirty="0"/>
              <a:t>Būvizstrādājumi (3) </a:t>
            </a:r>
            <a:br>
              <a:rPr lang="lv-LV" sz="8000" dirty="0"/>
            </a:br>
            <a:endParaRPr lang="lv-LV" sz="4200" b="1" dirty="0"/>
          </a:p>
        </p:txBody>
      </p:sp>
      <p:sp>
        <p:nvSpPr>
          <p:cNvPr id="9" name="Slide Number Placeholder 8"/>
          <p:cNvSpPr>
            <a:spLocks noGrp="1"/>
          </p:cNvSpPr>
          <p:nvPr>
            <p:ph type="sldNum" sz="quarter" idx="12"/>
          </p:nvPr>
        </p:nvSpPr>
        <p:spPr/>
        <p:txBody>
          <a:bodyPr/>
          <a:lstStyle/>
          <a:p>
            <a:fld id="{32F832BF-1DDA-4BBE-B340-68BC40090DFC}" type="slidenum">
              <a:rPr lang="lv-LV" smtClean="0"/>
              <a:t>127</a:t>
            </a:fld>
            <a:endParaRPr lang="lv-LV"/>
          </a:p>
        </p:txBody>
      </p:sp>
      <p:sp>
        <p:nvSpPr>
          <p:cNvPr id="7" name="Rounded Rectangle 6"/>
          <p:cNvSpPr/>
          <p:nvPr/>
        </p:nvSpPr>
        <p:spPr>
          <a:xfrm>
            <a:off x="4993103" y="1377138"/>
            <a:ext cx="2520280" cy="504056"/>
          </a:xfrm>
          <a:prstGeom prst="roundRect">
            <a:avLst/>
          </a:prstGeom>
          <a:solidFill>
            <a:srgbClr val="009999"/>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lv-LV" sz="2400" b="1" dirty="0"/>
              <a:t>Būvizstrādājumi</a:t>
            </a:r>
          </a:p>
        </p:txBody>
      </p:sp>
      <p:sp>
        <p:nvSpPr>
          <p:cNvPr id="8" name="Rounded Rectangle 7"/>
          <p:cNvSpPr/>
          <p:nvPr/>
        </p:nvSpPr>
        <p:spPr>
          <a:xfrm>
            <a:off x="4775381" y="3413363"/>
            <a:ext cx="2902676" cy="2942986"/>
          </a:xfrm>
          <a:prstGeom prst="roundRect">
            <a:avLst/>
          </a:prstGeom>
          <a:solidFill>
            <a:srgbClr val="009999"/>
          </a:solidFill>
        </p:spPr>
        <p:style>
          <a:lnRef idx="1">
            <a:schemeClr val="accent1"/>
          </a:lnRef>
          <a:fillRef idx="2">
            <a:schemeClr val="accent1"/>
          </a:fillRef>
          <a:effectRef idx="1">
            <a:schemeClr val="accent1"/>
          </a:effectRef>
          <a:fontRef idx="minor">
            <a:schemeClr val="dk1"/>
          </a:fontRef>
        </p:style>
        <p:txBody>
          <a:bodyPr rtlCol="0" anchor="t"/>
          <a:lstStyle/>
          <a:p>
            <a:pPr algn="ctr"/>
            <a:r>
              <a:rPr lang="lv-LV" sz="2400" b="1" dirty="0">
                <a:ln w="10541" cmpd="sng">
                  <a:solidFill>
                    <a:schemeClr val="accent1">
                      <a:shade val="88000"/>
                      <a:satMod val="110000"/>
                    </a:schemeClr>
                  </a:solidFill>
                  <a:prstDash val="solid"/>
                </a:ln>
                <a:solidFill>
                  <a:schemeClr val="tx1"/>
                </a:solidFill>
              </a:rPr>
              <a:t>II</a:t>
            </a:r>
            <a:r>
              <a:rPr lang="lv-LV"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lv-LV" b="1" dirty="0"/>
              <a:t>Piemērojami Latvijas valsts standarti</a:t>
            </a:r>
          </a:p>
          <a:p>
            <a:pPr algn="ctr"/>
            <a:endParaRPr lang="lv-LV" sz="1400" dirty="0"/>
          </a:p>
          <a:p>
            <a:pPr algn="ctr"/>
            <a:r>
              <a:rPr lang="lv-LV" sz="1600" dirty="0"/>
              <a:t>Produkta standartā noteikts atbilstību apliecinošs dokuments</a:t>
            </a:r>
          </a:p>
          <a:p>
            <a:pPr algn="ctr"/>
            <a:endParaRPr lang="lv-LV" sz="1600" dirty="0"/>
          </a:p>
          <a:p>
            <a:pPr algn="ctr"/>
            <a:r>
              <a:rPr lang="lv-LV" sz="1600" b="1" dirty="0">
                <a:solidFill>
                  <a:schemeClr val="tx2">
                    <a:lumMod val="75000"/>
                  </a:schemeClr>
                </a:solidFill>
              </a:rPr>
              <a:t>MK Nr. 156 </a:t>
            </a:r>
          </a:p>
          <a:p>
            <a:pPr algn="ctr"/>
            <a:r>
              <a:rPr lang="lv-LV" sz="1600" b="1" dirty="0">
                <a:solidFill>
                  <a:schemeClr val="tx2">
                    <a:lumMod val="75000"/>
                  </a:schemeClr>
                </a:solidFill>
              </a:rPr>
              <a:t>IV</a:t>
            </a:r>
            <a:r>
              <a:rPr lang="lv-LV" sz="1600" b="1" baseline="30000" dirty="0">
                <a:solidFill>
                  <a:schemeClr val="tx2">
                    <a:lumMod val="75000"/>
                  </a:schemeClr>
                </a:solidFill>
              </a:rPr>
              <a:t>1</a:t>
            </a:r>
            <a:r>
              <a:rPr lang="lv-LV" sz="1600" b="1" dirty="0">
                <a:solidFill>
                  <a:schemeClr val="tx2">
                    <a:lumMod val="75000"/>
                  </a:schemeClr>
                </a:solidFill>
              </a:rPr>
              <a:t> nodaļa</a:t>
            </a:r>
          </a:p>
        </p:txBody>
      </p:sp>
      <p:sp>
        <p:nvSpPr>
          <p:cNvPr id="10" name="Rounded Rectangle 9"/>
          <p:cNvSpPr/>
          <p:nvPr/>
        </p:nvSpPr>
        <p:spPr>
          <a:xfrm>
            <a:off x="1611086" y="3450452"/>
            <a:ext cx="2930082" cy="2905897"/>
          </a:xfrm>
          <a:prstGeom prst="roundRect">
            <a:avLst/>
          </a:prstGeom>
          <a:solidFill>
            <a:srgbClr val="009999"/>
          </a:solidFill>
        </p:spPr>
        <p:style>
          <a:lnRef idx="1">
            <a:schemeClr val="accent1"/>
          </a:lnRef>
          <a:fillRef idx="2">
            <a:schemeClr val="accent1"/>
          </a:fillRef>
          <a:effectRef idx="1">
            <a:schemeClr val="accent1"/>
          </a:effectRef>
          <a:fontRef idx="minor">
            <a:schemeClr val="dk1"/>
          </a:fontRef>
        </p:style>
        <p:txBody>
          <a:bodyPr rtlCol="0" anchor="t"/>
          <a:lstStyle/>
          <a:p>
            <a:pPr algn="ctr"/>
            <a:r>
              <a:rPr lang="lv-LV" sz="2400" b="1" dirty="0">
                <a:ln w="10541" cmpd="sng">
                  <a:solidFill>
                    <a:schemeClr val="accent1">
                      <a:shade val="88000"/>
                      <a:satMod val="110000"/>
                    </a:schemeClr>
                  </a:solidFill>
                  <a:prstDash val="solid"/>
                </a:ln>
                <a:solidFill>
                  <a:schemeClr val="tx1"/>
                </a:solidFill>
              </a:rPr>
              <a:t>I</a:t>
            </a:r>
          </a:p>
          <a:p>
            <a:pPr algn="ctr"/>
            <a:r>
              <a:rPr lang="lv-LV" b="1" dirty="0"/>
              <a:t>Piemērojamas Regulas 305/2011 prasības</a:t>
            </a:r>
          </a:p>
          <a:p>
            <a:pPr algn="ctr"/>
            <a:endParaRPr lang="lv-LV" sz="1600" dirty="0"/>
          </a:p>
          <a:p>
            <a:pPr algn="ctr"/>
            <a:r>
              <a:rPr lang="lv-LV" sz="1600" dirty="0"/>
              <a:t>Ekspluatācijas īpašību deklarācija un CE zīme </a:t>
            </a:r>
          </a:p>
          <a:p>
            <a:pPr algn="ctr"/>
            <a:endParaRPr lang="lv-LV" sz="1600" dirty="0"/>
          </a:p>
          <a:p>
            <a:pPr algn="ctr"/>
            <a:endParaRPr lang="lv-LV" sz="1600" dirty="0"/>
          </a:p>
          <a:p>
            <a:pPr algn="ctr"/>
            <a:r>
              <a:rPr lang="lv-LV" sz="1600" b="1" dirty="0">
                <a:solidFill>
                  <a:schemeClr val="tx2">
                    <a:lumMod val="75000"/>
                  </a:schemeClr>
                </a:solidFill>
              </a:rPr>
              <a:t>Regula 305/2011</a:t>
            </a:r>
          </a:p>
          <a:p>
            <a:pPr algn="ctr"/>
            <a:r>
              <a:rPr lang="lv-LV" sz="1600" b="1" dirty="0">
                <a:solidFill>
                  <a:schemeClr val="tx2">
                    <a:lumMod val="75000"/>
                  </a:schemeClr>
                </a:solidFill>
              </a:rPr>
              <a:t>MK Nr.156</a:t>
            </a:r>
          </a:p>
          <a:p>
            <a:pPr algn="ctr"/>
            <a:endParaRPr lang="lv-LV" sz="1400" dirty="0"/>
          </a:p>
        </p:txBody>
      </p:sp>
      <p:sp>
        <p:nvSpPr>
          <p:cNvPr id="11" name="Rounded Rectangle 10"/>
          <p:cNvSpPr/>
          <p:nvPr/>
        </p:nvSpPr>
        <p:spPr>
          <a:xfrm>
            <a:off x="7912269" y="3427072"/>
            <a:ext cx="2909693" cy="2929277"/>
          </a:xfrm>
          <a:prstGeom prst="roundRect">
            <a:avLst/>
          </a:prstGeom>
          <a:solidFill>
            <a:srgbClr val="009999"/>
          </a:solidFill>
        </p:spPr>
        <p:style>
          <a:lnRef idx="1">
            <a:schemeClr val="accent1"/>
          </a:lnRef>
          <a:fillRef idx="2">
            <a:schemeClr val="accent1"/>
          </a:fillRef>
          <a:effectRef idx="1">
            <a:schemeClr val="accent1"/>
          </a:effectRef>
          <a:fontRef idx="minor">
            <a:schemeClr val="dk1"/>
          </a:fontRef>
        </p:style>
        <p:txBody>
          <a:bodyPr rtlCol="0" anchor="t"/>
          <a:lstStyle/>
          <a:p>
            <a:pPr algn="ctr"/>
            <a:r>
              <a:rPr lang="lv-LV" sz="2400" b="1" dirty="0">
                <a:ln w="10541" cmpd="sng">
                  <a:solidFill>
                    <a:schemeClr val="accent1">
                      <a:shade val="88000"/>
                      <a:satMod val="110000"/>
                    </a:schemeClr>
                  </a:solidFill>
                  <a:prstDash val="solid"/>
                </a:ln>
                <a:solidFill>
                  <a:schemeClr val="tx1"/>
                </a:solidFill>
              </a:rPr>
              <a:t>III</a:t>
            </a:r>
          </a:p>
          <a:p>
            <a:pPr algn="ctr"/>
            <a:r>
              <a:rPr lang="lv-LV" b="1" dirty="0"/>
              <a:t>Visi pārējie būvizstrādājumi</a:t>
            </a:r>
          </a:p>
          <a:p>
            <a:pPr algn="ctr"/>
            <a:endParaRPr lang="lv-LV" sz="1400" dirty="0"/>
          </a:p>
          <a:p>
            <a:pPr algn="ctr"/>
            <a:r>
              <a:rPr lang="lv-LV" sz="1600" dirty="0"/>
              <a:t>Tehniskā pase, instrukcija vai cita rakstiska informācija</a:t>
            </a:r>
          </a:p>
          <a:p>
            <a:pPr algn="ctr"/>
            <a:endParaRPr lang="lv-LV" sz="1600" dirty="0"/>
          </a:p>
          <a:p>
            <a:pPr algn="ctr"/>
            <a:endParaRPr lang="lv-LV" sz="1600" dirty="0"/>
          </a:p>
          <a:p>
            <a:pPr algn="ctr"/>
            <a:r>
              <a:rPr lang="lv-LV" sz="1600" b="1" dirty="0">
                <a:solidFill>
                  <a:schemeClr val="tx2">
                    <a:lumMod val="75000"/>
                  </a:schemeClr>
                </a:solidFill>
              </a:rPr>
              <a:t>MK Nr.156 </a:t>
            </a:r>
          </a:p>
          <a:p>
            <a:pPr algn="ctr"/>
            <a:r>
              <a:rPr lang="lv-LV" sz="1600" b="1" dirty="0">
                <a:solidFill>
                  <a:schemeClr val="tx2">
                    <a:lumMod val="75000"/>
                  </a:schemeClr>
                </a:solidFill>
              </a:rPr>
              <a:t>IV</a:t>
            </a:r>
            <a:r>
              <a:rPr lang="lv-LV" sz="1600" b="1" baseline="30000" dirty="0">
                <a:solidFill>
                  <a:schemeClr val="tx2">
                    <a:lumMod val="75000"/>
                  </a:schemeClr>
                </a:solidFill>
              </a:rPr>
              <a:t>2</a:t>
            </a:r>
            <a:r>
              <a:rPr lang="lv-LV" sz="1600" b="1" dirty="0">
                <a:solidFill>
                  <a:schemeClr val="tx2">
                    <a:lumMod val="75000"/>
                  </a:schemeClr>
                </a:solidFill>
              </a:rPr>
              <a:t> nodaļa</a:t>
            </a:r>
          </a:p>
          <a:p>
            <a:pPr algn="ctr"/>
            <a:endParaRPr lang="lv-LV" sz="1400" dirty="0"/>
          </a:p>
        </p:txBody>
      </p:sp>
      <p:sp>
        <p:nvSpPr>
          <p:cNvPr id="12" name="Rectangle 11"/>
          <p:cNvSpPr/>
          <p:nvPr/>
        </p:nvSpPr>
        <p:spPr>
          <a:xfrm>
            <a:off x="3317032" y="2205308"/>
            <a:ext cx="6036084" cy="584775"/>
          </a:xfrm>
          <a:prstGeom prst="rect">
            <a:avLst/>
          </a:prstGeom>
        </p:spPr>
        <p:txBody>
          <a:bodyPr wrap="square">
            <a:spAutoFit/>
          </a:bodyPr>
          <a:lstStyle/>
          <a:p>
            <a:pPr algn="ctr"/>
            <a:r>
              <a:rPr lang="lv-LV" sz="1600" dirty="0"/>
              <a:t> </a:t>
            </a:r>
            <a:r>
              <a:rPr lang="lv-LV" sz="1600" i="1" dirty="0"/>
              <a:t>ikviens iestrādāšanai būvē paredzēts izstrādājums vai rūpnieciski izgatavota konstrukcija</a:t>
            </a:r>
          </a:p>
        </p:txBody>
      </p:sp>
      <p:cxnSp>
        <p:nvCxnSpPr>
          <p:cNvPr id="13" name="Straight Connector 12"/>
          <p:cNvCxnSpPr/>
          <p:nvPr/>
        </p:nvCxnSpPr>
        <p:spPr>
          <a:xfrm>
            <a:off x="3245024" y="3018405"/>
            <a:ext cx="57783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11" idx="0"/>
          </p:cNvCxnSpPr>
          <p:nvPr/>
        </p:nvCxnSpPr>
        <p:spPr>
          <a:xfrm flipH="1" flipV="1">
            <a:off x="9023414" y="3018406"/>
            <a:ext cx="343702" cy="40866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0"/>
          </p:cNvCxnSpPr>
          <p:nvPr/>
        </p:nvCxnSpPr>
        <p:spPr>
          <a:xfrm flipV="1">
            <a:off x="6226719" y="2728531"/>
            <a:ext cx="26524" cy="6848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0" idx="0"/>
          </p:cNvCxnSpPr>
          <p:nvPr/>
        </p:nvCxnSpPr>
        <p:spPr>
          <a:xfrm flipV="1">
            <a:off x="3076127" y="3018406"/>
            <a:ext cx="168897" cy="432046"/>
          </a:xfrm>
          <a:prstGeom prst="line">
            <a:avLst/>
          </a:prstGeom>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611085" y="6395643"/>
            <a:ext cx="10461389" cy="584775"/>
          </a:xfrm>
          <a:prstGeom prst="rect">
            <a:avLst/>
          </a:prstGeom>
        </p:spPr>
        <p:txBody>
          <a:bodyPr wrap="square">
            <a:spAutoFit/>
          </a:bodyPr>
          <a:lstStyle/>
          <a:p>
            <a:pPr>
              <a:spcAft>
                <a:spcPts val="0"/>
              </a:spcAft>
            </a:pPr>
            <a:r>
              <a:rPr lang="lv-LV" sz="1400" u="sng" dirty="0">
                <a:solidFill>
                  <a:srgbClr val="0563C1"/>
                </a:solidFill>
                <a:latin typeface="Times New Roman" panose="02020603050405020304" pitchFamily="18" charset="0"/>
                <a:ea typeface="Times New Roman" panose="02020603050405020304" pitchFamily="18" charset="0"/>
                <a:hlinkClick r:id="rId3"/>
              </a:rPr>
              <a:t>http://www.ptac.gov.lv/sites/default/files/ptac_prezentacija_normativo_aktu_prasibas_buvizstradajumiem_30.03.2017.pdf</a:t>
            </a:r>
            <a:endParaRPr lang="lv-LV" sz="1400" dirty="0">
              <a:latin typeface="Times New Roman" panose="02020603050405020304" pitchFamily="18" charset="0"/>
              <a:ea typeface="Times New Roman" panose="02020603050405020304" pitchFamily="18" charset="0"/>
            </a:endParaRPr>
          </a:p>
          <a:p>
            <a:pPr>
              <a:spcAft>
                <a:spcPts val="0"/>
              </a:spcAft>
            </a:pPr>
            <a:r>
              <a:rPr lang="lv-LV" dirty="0">
                <a:latin typeface="Times New Roman" panose="02020603050405020304" pitchFamily="18" charset="0"/>
                <a:ea typeface="Times New Roman" panose="02020603050405020304" pitchFamily="18" charset="0"/>
              </a:rPr>
              <a:t> </a:t>
            </a:r>
            <a:endParaRPr lang="lv-LV"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62290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977" y="168166"/>
            <a:ext cx="10421815" cy="966952"/>
          </a:xfrm>
        </p:spPr>
        <p:txBody>
          <a:bodyPr>
            <a:normAutofit fontScale="90000"/>
          </a:bodyPr>
          <a:lstStyle/>
          <a:p>
            <a:pPr algn="ctr"/>
            <a:br>
              <a:rPr lang="lv-LV" sz="4900" dirty="0">
                <a:solidFill>
                  <a:srgbClr val="008080"/>
                </a:solidFill>
              </a:rPr>
            </a:br>
            <a:r>
              <a:rPr lang="lv-LV" sz="4900" b="1" dirty="0"/>
              <a:t>Būvizstrādājumi (4)</a:t>
            </a:r>
            <a:br>
              <a:rPr lang="lv-LV" dirty="0">
                <a:solidFill>
                  <a:srgbClr val="008080"/>
                </a:solidFill>
              </a:rPr>
            </a:br>
            <a:r>
              <a:rPr lang="lv-LV" dirty="0">
                <a:solidFill>
                  <a:srgbClr val="008080"/>
                </a:solidFill>
              </a:rPr>
              <a:t> </a:t>
            </a:r>
            <a:endParaRPr lang="lv-LV" sz="2700" dirty="0">
              <a:latin typeface="+mn-lt"/>
            </a:endParaRPr>
          </a:p>
        </p:txBody>
      </p:sp>
      <p:sp>
        <p:nvSpPr>
          <p:cNvPr id="3" name="Content Placeholder 2"/>
          <p:cNvSpPr>
            <a:spLocks noGrp="1"/>
          </p:cNvSpPr>
          <p:nvPr>
            <p:ph idx="1"/>
          </p:nvPr>
        </p:nvSpPr>
        <p:spPr>
          <a:xfrm>
            <a:off x="2515893" y="2093062"/>
            <a:ext cx="9300410" cy="4336025"/>
          </a:xfrm>
        </p:spPr>
        <p:txBody>
          <a:bodyPr>
            <a:normAutofit/>
          </a:bodyPr>
          <a:lstStyle/>
          <a:p>
            <a:pPr marL="0" indent="0" algn="just">
              <a:buNone/>
            </a:pPr>
            <a:r>
              <a:rPr lang="lv-LV" sz="2400" b="1" dirty="0"/>
              <a:t>Saņemot ekspluatācijas īpašību deklarāciju īpaša uzmanība jāpievērš:</a:t>
            </a:r>
          </a:p>
          <a:p>
            <a:pPr algn="just"/>
            <a:r>
              <a:rPr lang="lv-LV" sz="2400" dirty="0"/>
              <a:t>vai būvizstrādājums ir identificējams;</a:t>
            </a:r>
          </a:p>
          <a:p>
            <a:pPr algn="just"/>
            <a:r>
              <a:rPr lang="lv-LV" sz="2400" dirty="0"/>
              <a:t>kāds ir tā paredzētais izmantojums (ierobežojumi);</a:t>
            </a:r>
          </a:p>
          <a:p>
            <a:pPr algn="just"/>
            <a:r>
              <a:rPr lang="lv-LV" sz="2400" dirty="0"/>
              <a:t>vai ir norādīts saskaņotais standarts (EN...) vai ETA;</a:t>
            </a:r>
          </a:p>
          <a:p>
            <a:pPr algn="just"/>
            <a:r>
              <a:rPr lang="lv-LV" sz="2400" dirty="0"/>
              <a:t>vai ir norādīta paziņotā institūcija (NB), ja novērtēšanas sistēmas ir 1, 1+, 2+ vai 3 (4.sistēmā NB nav jāiesaista);</a:t>
            </a:r>
          </a:p>
          <a:p>
            <a:pPr algn="just"/>
            <a:r>
              <a:rPr lang="lv-LV" sz="2400" dirty="0"/>
              <a:t>vai ir norādītas īpašības un vai tās atbilst projekta prasībām;</a:t>
            </a:r>
          </a:p>
          <a:p>
            <a:pPr algn="just"/>
            <a:r>
              <a:rPr lang="lv-LV" sz="2400" dirty="0"/>
              <a:t>vai deklarāciju ir parakstījis ražotājs.</a:t>
            </a:r>
          </a:p>
        </p:txBody>
      </p:sp>
      <p:sp>
        <p:nvSpPr>
          <p:cNvPr id="4" name="Slide Number Placeholder 3"/>
          <p:cNvSpPr>
            <a:spLocks noGrp="1"/>
          </p:cNvSpPr>
          <p:nvPr>
            <p:ph type="sldNum" sz="quarter" idx="12"/>
          </p:nvPr>
        </p:nvSpPr>
        <p:spPr/>
        <p:txBody>
          <a:bodyPr/>
          <a:lstStyle/>
          <a:p>
            <a:fld id="{32F832BF-1DDA-4BBE-B340-68BC40090DFC}" type="slidenum">
              <a:rPr lang="lv-LV" smtClean="0"/>
              <a:t>128</a:t>
            </a:fld>
            <a:endParaRPr lang="lv-LV" dirty="0"/>
          </a:p>
        </p:txBody>
      </p:sp>
      <p:sp>
        <p:nvSpPr>
          <p:cNvPr id="6" name="Rectangle 5"/>
          <p:cNvSpPr/>
          <p:nvPr/>
        </p:nvSpPr>
        <p:spPr>
          <a:xfrm>
            <a:off x="2259723" y="6429087"/>
            <a:ext cx="9812751" cy="584775"/>
          </a:xfrm>
          <a:prstGeom prst="rect">
            <a:avLst/>
          </a:prstGeom>
        </p:spPr>
        <p:txBody>
          <a:bodyPr wrap="square">
            <a:spAutoFit/>
          </a:bodyPr>
          <a:lstStyle/>
          <a:p>
            <a:pPr>
              <a:spcAft>
                <a:spcPts val="0"/>
              </a:spcAft>
            </a:pPr>
            <a:r>
              <a:rPr lang="lv-LV" sz="1400" u="sng" dirty="0">
                <a:solidFill>
                  <a:srgbClr val="0563C1"/>
                </a:solidFill>
                <a:latin typeface="Times New Roman" panose="02020603050405020304" pitchFamily="18" charset="0"/>
                <a:ea typeface="Times New Roman" panose="02020603050405020304" pitchFamily="18" charset="0"/>
                <a:hlinkClick r:id="rId3"/>
              </a:rPr>
              <a:t>http://www.ptac.gov.lv/sites/default/files/ptac_prezentacija_normativo_aktu_prasibas_buvizstradajumiem_30.03.2017.pdf</a:t>
            </a:r>
            <a:endParaRPr lang="lv-LV" sz="1400" dirty="0">
              <a:latin typeface="Times New Roman" panose="02020603050405020304" pitchFamily="18" charset="0"/>
              <a:ea typeface="Times New Roman" panose="02020603050405020304" pitchFamily="18" charset="0"/>
            </a:endParaRPr>
          </a:p>
          <a:p>
            <a:pPr>
              <a:spcAft>
                <a:spcPts val="0"/>
              </a:spcAft>
            </a:pPr>
            <a:r>
              <a:rPr lang="lv-LV" dirty="0">
                <a:latin typeface="Times New Roman" panose="02020603050405020304" pitchFamily="18" charset="0"/>
                <a:ea typeface="Times New Roman" panose="02020603050405020304" pitchFamily="18" charset="0"/>
              </a:rPr>
              <a:t> </a:t>
            </a:r>
            <a:endParaRPr lang="lv-LV" sz="1600" dirty="0">
              <a:effectLst/>
              <a:latin typeface="Times New Roman" panose="02020603050405020304" pitchFamily="18" charset="0"/>
              <a:ea typeface="Times New Roman" panose="02020603050405020304" pitchFamily="18" charset="0"/>
            </a:endParaRPr>
          </a:p>
        </p:txBody>
      </p:sp>
      <p:sp>
        <p:nvSpPr>
          <p:cNvPr id="7" name="Rounded Rectangle 6"/>
          <p:cNvSpPr/>
          <p:nvPr/>
        </p:nvSpPr>
        <p:spPr>
          <a:xfrm>
            <a:off x="3279898" y="1207855"/>
            <a:ext cx="7772400" cy="69783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dirty="0">
                <a:solidFill>
                  <a:schemeClr val="tx1"/>
                </a:solidFill>
              </a:rPr>
              <a:t>1.grupa Piemērojamas Regulas 305/2011 prasības</a:t>
            </a:r>
          </a:p>
        </p:txBody>
      </p:sp>
    </p:spTree>
    <p:extLst>
      <p:ext uri="{BB962C8B-B14F-4D97-AF65-F5344CB8AC3E}">
        <p14:creationId xmlns:p14="http://schemas.microsoft.com/office/powerpoint/2010/main" val="32805411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F832BF-1DDA-4BBE-B340-68BC40090DFC}" type="slidenum">
              <a:rPr lang="lv-LV" smtClean="0"/>
              <a:t>129</a:t>
            </a:fld>
            <a:endParaRPr lang="lv-LV"/>
          </a:p>
        </p:txBody>
      </p:sp>
      <p:sp>
        <p:nvSpPr>
          <p:cNvPr id="6" name="Title 1"/>
          <p:cNvSpPr txBox="1">
            <a:spLocks/>
          </p:cNvSpPr>
          <p:nvPr/>
        </p:nvSpPr>
        <p:spPr>
          <a:xfrm>
            <a:off x="1887415" y="246185"/>
            <a:ext cx="4986351" cy="23809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dirty="0">
                <a:latin typeface="+mn-lt"/>
              </a:rPr>
              <a:t>Būvizstrādājumi (5) </a:t>
            </a:r>
            <a:endParaRPr lang="lv-LV" b="1" dirty="0">
              <a:latin typeface="+mn-lt"/>
            </a:endParaRPr>
          </a:p>
          <a:p>
            <a:pPr algn="ctr"/>
            <a:endParaRPr lang="lv-LV" sz="2400" dirty="0">
              <a:latin typeface="Calibri" panose="020F0502020204030204" pitchFamily="34" charset="0"/>
            </a:endParaRPr>
          </a:p>
          <a:p>
            <a:pPr algn="ctr"/>
            <a:endParaRPr lang="lv-LV" sz="2400" dirty="0">
              <a:latin typeface="Calibri" panose="020F0502020204030204" pitchFamily="34" charset="0"/>
            </a:endParaRPr>
          </a:p>
          <a:p>
            <a:pPr algn="ctr"/>
            <a:endParaRPr lang="lv-LV" sz="2400" dirty="0">
              <a:latin typeface="Calibri" panose="020F0502020204030204" pitchFamily="34" charset="0"/>
            </a:endParaRPr>
          </a:p>
        </p:txBody>
      </p:sp>
      <p:pic>
        <p:nvPicPr>
          <p:cNvPr id="9" name="Picture 2" descr="F:\My Documents\2015\08. Seminari, prezentacijas\EID_piemers.png"/>
          <p:cNvPicPr>
            <a:picLocks noChangeAspect="1" noChangeArrowheads="1"/>
          </p:cNvPicPr>
          <p:nvPr/>
        </p:nvPicPr>
        <p:blipFill rotWithShape="1">
          <a:blip r:embed="rId3">
            <a:extLst>
              <a:ext uri="{28A0092B-C50C-407E-A947-70E740481C1C}">
                <a14:useLocalDpi xmlns:a14="http://schemas.microsoft.com/office/drawing/2010/main" val="0"/>
              </a:ext>
            </a:extLst>
          </a:blip>
          <a:srcRect t="2280" b="3548"/>
          <a:stretch/>
        </p:blipFill>
        <p:spPr bwMode="auto">
          <a:xfrm>
            <a:off x="6748853" y="69928"/>
            <a:ext cx="5322277" cy="6624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3161" y="2501166"/>
            <a:ext cx="4077956" cy="1569660"/>
          </a:xfrm>
          <a:prstGeom prst="rect">
            <a:avLst/>
          </a:prstGeom>
          <a:noFill/>
        </p:spPr>
        <p:txBody>
          <a:bodyPr wrap="square" rtlCol="0">
            <a:spAutoFit/>
          </a:bodyPr>
          <a:lstStyle/>
          <a:p>
            <a:pPr algn="ctr"/>
            <a:r>
              <a:rPr lang="pl-PL" sz="2400" dirty="0">
                <a:latin typeface="Calibri" panose="020F0502020204030204" pitchFamily="34" charset="0"/>
              </a:rPr>
              <a:t>Regula 305/2011</a:t>
            </a:r>
          </a:p>
          <a:p>
            <a:pPr algn="ctr"/>
            <a:r>
              <a:rPr lang="pl-PL" sz="2400" dirty="0">
                <a:latin typeface="Calibri" panose="020F0502020204030204" pitchFamily="34" charset="0"/>
              </a:rPr>
              <a:t>III pielikums</a:t>
            </a:r>
          </a:p>
          <a:p>
            <a:pPr algn="ctr"/>
            <a:r>
              <a:rPr lang="pl-PL" sz="2400" dirty="0">
                <a:latin typeface="Calibri" panose="020F0502020204030204" pitchFamily="34" charset="0"/>
              </a:rPr>
              <a:t>+</a:t>
            </a:r>
          </a:p>
          <a:p>
            <a:pPr algn="ctr"/>
            <a:r>
              <a:rPr lang="pl-PL" sz="2400" dirty="0">
                <a:latin typeface="Calibri" panose="020F0502020204030204" pitchFamily="34" charset="0"/>
              </a:rPr>
              <a:t>Regula 574/2014</a:t>
            </a:r>
          </a:p>
        </p:txBody>
      </p:sp>
      <p:sp>
        <p:nvSpPr>
          <p:cNvPr id="3" name="Oval 2"/>
          <p:cNvSpPr/>
          <p:nvPr/>
        </p:nvSpPr>
        <p:spPr>
          <a:xfrm>
            <a:off x="9205993" y="499647"/>
            <a:ext cx="1483981" cy="3574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Oval 6"/>
          <p:cNvSpPr/>
          <p:nvPr/>
        </p:nvSpPr>
        <p:spPr>
          <a:xfrm>
            <a:off x="9458099" y="2501166"/>
            <a:ext cx="274480" cy="41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Oval 7"/>
          <p:cNvSpPr/>
          <p:nvPr/>
        </p:nvSpPr>
        <p:spPr>
          <a:xfrm>
            <a:off x="9732579" y="2364828"/>
            <a:ext cx="1334814" cy="367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Oval 9"/>
          <p:cNvSpPr/>
          <p:nvPr/>
        </p:nvSpPr>
        <p:spPr>
          <a:xfrm>
            <a:off x="8240110" y="2169886"/>
            <a:ext cx="1019504" cy="331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Oval 10"/>
          <p:cNvSpPr/>
          <p:nvPr/>
        </p:nvSpPr>
        <p:spPr>
          <a:xfrm>
            <a:off x="6717322" y="5624511"/>
            <a:ext cx="1743505" cy="1096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Oval 11"/>
          <p:cNvSpPr/>
          <p:nvPr/>
        </p:nvSpPr>
        <p:spPr>
          <a:xfrm>
            <a:off x="9033584" y="3398595"/>
            <a:ext cx="914400" cy="13706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Oval 12"/>
          <p:cNvSpPr/>
          <p:nvPr/>
        </p:nvSpPr>
        <p:spPr>
          <a:xfrm>
            <a:off x="11279016" y="1980756"/>
            <a:ext cx="274480" cy="41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Oval 13"/>
          <p:cNvSpPr/>
          <p:nvPr/>
        </p:nvSpPr>
        <p:spPr>
          <a:xfrm>
            <a:off x="7067858" y="904593"/>
            <a:ext cx="4809180" cy="3574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Rectangle 14"/>
          <p:cNvSpPr/>
          <p:nvPr/>
        </p:nvSpPr>
        <p:spPr>
          <a:xfrm>
            <a:off x="646314" y="6057781"/>
            <a:ext cx="5921235" cy="800219"/>
          </a:xfrm>
          <a:prstGeom prst="rect">
            <a:avLst/>
          </a:prstGeom>
        </p:spPr>
        <p:txBody>
          <a:bodyPr wrap="square">
            <a:spAutoFit/>
          </a:bodyPr>
          <a:lstStyle/>
          <a:p>
            <a:pPr>
              <a:spcAft>
                <a:spcPts val="0"/>
              </a:spcAft>
            </a:pPr>
            <a:r>
              <a:rPr lang="lv-LV" sz="1400" u="sng" dirty="0">
                <a:solidFill>
                  <a:srgbClr val="0563C1"/>
                </a:solidFill>
                <a:latin typeface="Times New Roman" panose="02020603050405020304" pitchFamily="18" charset="0"/>
                <a:ea typeface="Times New Roman" panose="02020603050405020304" pitchFamily="18" charset="0"/>
                <a:hlinkClick r:id="rId4"/>
              </a:rPr>
              <a:t>http://www.ptac.gov.lv/sites/default/files/ptac_prezentacija_normativo_aktu_prasibas_buvizstradajumiem_30.03.2017.pdf</a:t>
            </a:r>
            <a:endParaRPr lang="lv-LV" sz="1400" dirty="0">
              <a:latin typeface="Times New Roman" panose="02020603050405020304" pitchFamily="18" charset="0"/>
              <a:ea typeface="Times New Roman" panose="02020603050405020304" pitchFamily="18" charset="0"/>
            </a:endParaRPr>
          </a:p>
          <a:p>
            <a:pPr>
              <a:spcAft>
                <a:spcPts val="0"/>
              </a:spcAft>
            </a:pPr>
            <a:r>
              <a:rPr lang="lv-LV" dirty="0">
                <a:latin typeface="Times New Roman" panose="02020603050405020304" pitchFamily="18" charset="0"/>
                <a:ea typeface="Times New Roman" panose="02020603050405020304" pitchFamily="18" charset="0"/>
              </a:rPr>
              <a:t> </a:t>
            </a:r>
            <a:endParaRPr lang="lv-LV"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1171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1363" y="389382"/>
            <a:ext cx="8881313" cy="729125"/>
          </a:xfrm>
        </p:spPr>
        <p:txBody>
          <a:bodyPr>
            <a:normAutofit/>
          </a:bodyPr>
          <a:lstStyle/>
          <a:p>
            <a:pPr algn="ctr"/>
            <a:r>
              <a:rPr lang="lv-LV" sz="3600" b="1" dirty="0">
                <a:latin typeface="+mn-lt"/>
                <a:ea typeface="Verdana" panose="020B0604030504040204" pitchFamily="34" charset="0"/>
                <a:cs typeface="Verdana" panose="020B0604030504040204" pitchFamily="34" charset="0"/>
              </a:rPr>
              <a:t>PASKAIDROJUMA RAKSTS</a:t>
            </a:r>
            <a:r>
              <a:rPr lang="lv-LV" altLang="lv-LV" sz="3600" b="1" dirty="0">
                <a:latin typeface="+mn-lt"/>
                <a:ea typeface="Verdana" panose="020B0604030504040204" pitchFamily="34" charset="0"/>
                <a:cs typeface="Verdana" panose="020B0604030504040204" pitchFamily="34" charset="0"/>
              </a:rPr>
              <a:t> </a:t>
            </a:r>
            <a:r>
              <a:rPr lang="lv-LV" altLang="lv-LV" sz="3600" dirty="0">
                <a:latin typeface="+mn-lt"/>
                <a:ea typeface="Verdana" panose="020B0604030504040204" pitchFamily="34" charset="0"/>
                <a:cs typeface="Verdana" panose="020B0604030504040204" pitchFamily="34" charset="0"/>
              </a:rPr>
              <a:t>(1)</a:t>
            </a:r>
            <a:endParaRPr lang="lv-LV" sz="3600" dirty="0">
              <a:latin typeface="+mn-lt"/>
              <a:ea typeface="Verdana" panose="020B0604030504040204" pitchFamily="34" charset="0"/>
              <a:cs typeface="Verdana" panose="020B0604030504040204" pitchFamily="34" charset="0"/>
            </a:endParaRPr>
          </a:p>
        </p:txBody>
      </p:sp>
      <p:graphicFrame>
        <p:nvGraphicFramePr>
          <p:cNvPr id="4" name="Table 3"/>
          <p:cNvGraphicFramePr>
            <a:graphicFrameLocks noGrp="1"/>
          </p:cNvGraphicFramePr>
          <p:nvPr/>
        </p:nvGraphicFramePr>
        <p:xfrm>
          <a:off x="2833007" y="1118507"/>
          <a:ext cx="9003777" cy="5212920"/>
        </p:xfrm>
        <a:graphic>
          <a:graphicData uri="http://schemas.openxmlformats.org/drawingml/2006/table">
            <a:tbl>
              <a:tblPr firstRow="1" firstCol="1" bandRow="1">
                <a:tableStyleId>{5C22544A-7EE6-4342-B048-85BDC9FD1C3A}</a:tableStyleId>
              </a:tblPr>
              <a:tblGrid>
                <a:gridCol w="1690892">
                  <a:extLst>
                    <a:ext uri="{9D8B030D-6E8A-4147-A177-3AD203B41FA5}">
                      <a16:colId xmlns:a16="http://schemas.microsoft.com/office/drawing/2014/main" val="66239466"/>
                    </a:ext>
                  </a:extLst>
                </a:gridCol>
                <a:gridCol w="4579280">
                  <a:extLst>
                    <a:ext uri="{9D8B030D-6E8A-4147-A177-3AD203B41FA5}">
                      <a16:colId xmlns:a16="http://schemas.microsoft.com/office/drawing/2014/main" val="544974912"/>
                    </a:ext>
                  </a:extLst>
                </a:gridCol>
                <a:gridCol w="2733605">
                  <a:extLst>
                    <a:ext uri="{9D8B030D-6E8A-4147-A177-3AD203B41FA5}">
                      <a16:colId xmlns:a16="http://schemas.microsoft.com/office/drawing/2014/main" val="2478207018"/>
                    </a:ext>
                  </a:extLst>
                </a:gridCol>
              </a:tblGrid>
              <a:tr h="565418">
                <a:tc>
                  <a:txBody>
                    <a:bodyPr/>
                    <a:lstStyle/>
                    <a:p>
                      <a:pPr algn="ctr">
                        <a:lnSpc>
                          <a:spcPct val="115000"/>
                        </a:lnSpc>
                        <a:spcAft>
                          <a:spcPts val="0"/>
                        </a:spcAft>
                      </a:pPr>
                      <a:r>
                        <a:rPr lang="lv-LV" sz="1600" i="1" dirty="0">
                          <a:solidFill>
                            <a:schemeClr val="tx1"/>
                          </a:solidFill>
                          <a:effectLst/>
                        </a:rPr>
                        <a:t>Būvniecības ieceres veids</a:t>
                      </a:r>
                      <a:endParaRPr lang="lv-LV" sz="1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endParaRPr lang="lv-LV" sz="1600" i="1" dirty="0">
                        <a:solidFill>
                          <a:schemeClr val="tx1"/>
                        </a:solidFill>
                        <a:effectLst/>
                      </a:endParaRPr>
                    </a:p>
                    <a:p>
                      <a:pPr algn="ctr">
                        <a:lnSpc>
                          <a:spcPct val="115000"/>
                        </a:lnSpc>
                        <a:spcAft>
                          <a:spcPts val="0"/>
                        </a:spcAft>
                      </a:pPr>
                      <a:r>
                        <a:rPr lang="lv-LV" sz="1600" i="1" dirty="0">
                          <a:solidFill>
                            <a:schemeClr val="tx1"/>
                          </a:solidFill>
                          <a:effectLst/>
                        </a:rPr>
                        <a:t>Gadījumi</a:t>
                      </a:r>
                      <a:endParaRPr lang="lv-LV" sz="1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lv-LV" sz="1600" i="1" dirty="0">
                          <a:solidFill>
                            <a:schemeClr val="tx1"/>
                          </a:solidFill>
                          <a:effectLst/>
                        </a:rPr>
                        <a:t>Būvniecības ieceres izstrādātājs</a:t>
                      </a:r>
                      <a:endParaRPr lang="lv-LV" sz="1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5065710"/>
                  </a:ext>
                </a:extLst>
              </a:tr>
              <a:tr h="4643396">
                <a:tc>
                  <a:txBody>
                    <a:bodyPr/>
                    <a:lstStyle/>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r>
                        <a:rPr lang="lv-LV" sz="1600" dirty="0">
                          <a:solidFill>
                            <a:schemeClr val="tx1"/>
                          </a:solidFill>
                          <a:effectLst/>
                        </a:rPr>
                        <a:t>PASKAIDROJUMA RAKSTS</a:t>
                      </a: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l">
                        <a:lnSpc>
                          <a:spcPct val="115000"/>
                        </a:lnSpc>
                        <a:spcAft>
                          <a:spcPts val="0"/>
                        </a:spcAft>
                      </a:pPr>
                      <a:r>
                        <a:rPr lang="lv-LV" sz="1400" b="0" dirty="0">
                          <a:solidFill>
                            <a:schemeClr val="tx1"/>
                          </a:solidFill>
                          <a:effectLst/>
                        </a:rPr>
                        <a:t>(ĒBN  </a:t>
                      </a:r>
                      <a:r>
                        <a:rPr lang="it-IT" sz="1400" b="0" dirty="0">
                          <a:solidFill>
                            <a:schemeClr val="tx1"/>
                          </a:solidFill>
                          <a:effectLst/>
                        </a:rPr>
                        <a:t>22., 23., 24.,</a:t>
                      </a:r>
                      <a:r>
                        <a:rPr lang="lv-LV" sz="1400" b="0" dirty="0">
                          <a:solidFill>
                            <a:schemeClr val="tx1"/>
                          </a:solidFill>
                          <a:effectLst/>
                        </a:rPr>
                        <a:t> 27.,</a:t>
                      </a:r>
                      <a:r>
                        <a:rPr lang="it-IT" sz="1400" b="0" dirty="0">
                          <a:solidFill>
                            <a:schemeClr val="tx1"/>
                          </a:solidFill>
                          <a:effectLst/>
                        </a:rPr>
                        <a:t> 29.</a:t>
                      </a:r>
                      <a:r>
                        <a:rPr lang="it-IT" sz="1400" b="0" strike="noStrike" baseline="30000" dirty="0">
                          <a:solidFill>
                            <a:schemeClr val="tx1"/>
                          </a:solidFill>
                          <a:effectLst/>
                        </a:rPr>
                        <a:t>1</a:t>
                      </a:r>
                      <a:r>
                        <a:rPr lang="lv-LV" sz="1400" b="0" strike="noStrike" baseline="0" dirty="0">
                          <a:solidFill>
                            <a:schemeClr val="tx1"/>
                          </a:solidFill>
                          <a:effectLst/>
                        </a:rPr>
                        <a:t>, 32., 34., 44.</a:t>
                      </a:r>
                      <a:r>
                        <a:rPr lang="lv-LV" sz="1400" b="0" strike="noStrike" baseline="30000" dirty="0">
                          <a:solidFill>
                            <a:schemeClr val="tx1"/>
                          </a:solidFill>
                          <a:effectLst/>
                        </a:rPr>
                        <a:t> </a:t>
                      </a:r>
                      <a:r>
                        <a:rPr lang="it-IT" sz="1400" b="0" dirty="0">
                          <a:solidFill>
                            <a:schemeClr val="tx1"/>
                          </a:solidFill>
                          <a:effectLst/>
                        </a:rPr>
                        <a:t>punkt</a:t>
                      </a:r>
                      <a:r>
                        <a:rPr lang="lv-LV" sz="1400" b="0" dirty="0">
                          <a:solidFill>
                            <a:schemeClr val="tx1"/>
                          </a:solidFill>
                          <a:effectLst/>
                        </a:rPr>
                        <a:t>s</a:t>
                      </a:r>
                      <a:r>
                        <a:rPr lang="it-IT" sz="1400" b="0" dirty="0">
                          <a:solidFill>
                            <a:schemeClr val="tx1"/>
                          </a:solidFill>
                          <a:effectLst/>
                        </a:rPr>
                        <a:t> un 35.2. un 36.2. </a:t>
                      </a:r>
                      <a:r>
                        <a:rPr lang="it-IT" sz="1400" b="0" dirty="0" err="1">
                          <a:solidFill>
                            <a:schemeClr val="tx1"/>
                          </a:solidFill>
                          <a:effectLst/>
                        </a:rPr>
                        <a:t>apakšpunkt</a:t>
                      </a:r>
                      <a:r>
                        <a:rPr lang="lv-LV" sz="1400" b="0" dirty="0">
                          <a:solidFill>
                            <a:schemeClr val="tx1"/>
                          </a:solidFill>
                          <a:effectLst/>
                        </a:rPr>
                        <a:t>s)</a:t>
                      </a:r>
                      <a:endParaRPr lang="lv-LV"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l">
                        <a:lnSpc>
                          <a:spcPct val="115000"/>
                        </a:lnSpc>
                        <a:spcAft>
                          <a:spcPts val="0"/>
                        </a:spcAft>
                      </a:pPr>
                      <a:r>
                        <a:rPr lang="lv-LV" sz="1400" dirty="0">
                          <a:effectLst/>
                        </a:rPr>
                        <a:t>1) </a:t>
                      </a:r>
                      <a:r>
                        <a:rPr lang="lv-LV" sz="1400" b="1" dirty="0">
                          <a:effectLst/>
                        </a:rPr>
                        <a:t>pirmās grupas </a:t>
                      </a:r>
                      <a:r>
                        <a:rPr lang="lv-LV" sz="1400" dirty="0">
                          <a:effectLst/>
                        </a:rPr>
                        <a:t>ēkas jaunu būvniecību vai novietošanu;</a:t>
                      </a:r>
                    </a:p>
                    <a:p>
                      <a:pPr algn="l">
                        <a:lnSpc>
                          <a:spcPct val="115000"/>
                        </a:lnSpc>
                        <a:spcAft>
                          <a:spcPts val="0"/>
                        </a:spcAft>
                      </a:pPr>
                      <a:endParaRPr lang="lv-LV" sz="1400" dirty="0">
                        <a:effectLst/>
                      </a:endParaRPr>
                    </a:p>
                    <a:p>
                      <a:pPr algn="l">
                        <a:lnSpc>
                          <a:spcPct val="115000"/>
                        </a:lnSpc>
                        <a:spcAft>
                          <a:spcPts val="0"/>
                        </a:spcAft>
                      </a:pPr>
                      <a:r>
                        <a:rPr lang="lv-LV" sz="1400" dirty="0">
                          <a:effectLst/>
                        </a:rPr>
                        <a:t>2) </a:t>
                      </a:r>
                      <a:r>
                        <a:rPr lang="lv-LV" sz="1400" b="1" dirty="0">
                          <a:effectLst/>
                        </a:rPr>
                        <a:t>pirmās grupas </a:t>
                      </a:r>
                      <a:r>
                        <a:rPr lang="lv-LV" sz="1400" dirty="0">
                          <a:effectLst/>
                        </a:rPr>
                        <a:t>ēkas vai tās daļas atjaunošanu, ja ēka nav kultūras piemineklis un plānotās izmaiņas skar ēkas fasādi vai tās nesošos elementus vai konstrukcijas, pārveidojot vai likvidējot tajā esošos elementus, vai atjaunošanu ar lietošanas veida maiņu vai restaurāciju;</a:t>
                      </a:r>
                    </a:p>
                    <a:p>
                      <a:pPr algn="l">
                        <a:lnSpc>
                          <a:spcPct val="115000"/>
                        </a:lnSpc>
                        <a:spcAft>
                          <a:spcPts val="0"/>
                        </a:spcAft>
                      </a:pPr>
                      <a:endParaRPr lang="lv-LV" sz="1400" dirty="0">
                        <a:effectLst/>
                      </a:endParaRPr>
                    </a:p>
                    <a:p>
                      <a:pPr algn="l">
                        <a:lnSpc>
                          <a:spcPct val="115000"/>
                        </a:lnSpc>
                        <a:spcAft>
                          <a:spcPts val="0"/>
                        </a:spcAft>
                      </a:pPr>
                      <a:r>
                        <a:rPr lang="lv-LV" sz="1400" dirty="0">
                          <a:effectLst/>
                        </a:rPr>
                        <a:t>3) </a:t>
                      </a:r>
                      <a:r>
                        <a:rPr lang="lv-LV" sz="1400" b="1" dirty="0">
                          <a:effectLst/>
                        </a:rPr>
                        <a:t>pirmās grupas </a:t>
                      </a:r>
                      <a:r>
                        <a:rPr lang="lv-LV" sz="1400" dirty="0">
                          <a:effectLst/>
                        </a:rPr>
                        <a:t>ēkas vai tās daļas pārbūvi, nepārsniedzot vispārīgajos būvnoteikumos noteiktos apjoma rādītājus pirmajai grupai;</a:t>
                      </a:r>
                    </a:p>
                    <a:p>
                      <a:pPr algn="l">
                        <a:lnSpc>
                          <a:spcPct val="115000"/>
                        </a:lnSpc>
                        <a:spcAft>
                          <a:spcPts val="0"/>
                        </a:spcAft>
                      </a:pPr>
                      <a:endParaRPr lang="lv-LV" sz="1400" dirty="0">
                        <a:effectLst/>
                      </a:endParaRPr>
                    </a:p>
                    <a:p>
                      <a:pPr algn="l">
                        <a:lnSpc>
                          <a:spcPct val="115000"/>
                        </a:lnSpc>
                        <a:spcAft>
                          <a:spcPts val="0"/>
                        </a:spcAft>
                      </a:pPr>
                      <a:r>
                        <a:rPr lang="lv-LV" sz="1400" dirty="0">
                          <a:effectLst/>
                        </a:rPr>
                        <a:t>4) </a:t>
                      </a:r>
                      <a:r>
                        <a:rPr lang="lv-LV" sz="1400" b="1" dirty="0">
                          <a:effectLst/>
                        </a:rPr>
                        <a:t>pirmās grupas </a:t>
                      </a:r>
                      <a:r>
                        <a:rPr lang="lv-LV" sz="1400" dirty="0">
                          <a:effectLst/>
                        </a:rPr>
                        <a:t>ēkas nojaukšanu;</a:t>
                      </a:r>
                    </a:p>
                    <a:p>
                      <a:pPr algn="l">
                        <a:lnSpc>
                          <a:spcPct val="115000"/>
                        </a:lnSpc>
                        <a:spcAft>
                          <a:spcPts val="0"/>
                        </a:spcAft>
                      </a:pPr>
                      <a:endParaRPr lang="lv-LV" sz="1400" dirty="0">
                        <a:effectLst/>
                      </a:endParaRPr>
                    </a:p>
                    <a:p>
                      <a:pPr algn="l">
                        <a:lnSpc>
                          <a:spcPct val="115000"/>
                        </a:lnSpc>
                        <a:spcAft>
                          <a:spcPts val="0"/>
                        </a:spcAft>
                      </a:pPr>
                      <a:r>
                        <a:rPr lang="lv-LV" sz="1400" dirty="0">
                          <a:effectLst/>
                        </a:rPr>
                        <a:t>5) </a:t>
                      </a:r>
                      <a:r>
                        <a:rPr lang="lv-LV" sz="1400" b="1" dirty="0">
                          <a:effectLst/>
                        </a:rPr>
                        <a:t>pirmās grupas </a:t>
                      </a:r>
                      <a:r>
                        <a:rPr lang="lv-LV" sz="1400" dirty="0">
                          <a:effectLst/>
                        </a:rPr>
                        <a:t>publiskas ēkas vai tās daļas (pilsētās un ciemos) vienkāršota atjaunošana;</a:t>
                      </a:r>
                    </a:p>
                    <a:p>
                      <a:pPr algn="l">
                        <a:lnSpc>
                          <a:spcPct val="115000"/>
                        </a:lnSpc>
                        <a:spcAft>
                          <a:spcPts val="0"/>
                        </a:spcAft>
                      </a:pPr>
                      <a:endParaRPr lang="lv-LV" sz="1400" dirty="0">
                        <a:effectLst/>
                      </a:endParaRPr>
                    </a:p>
                    <a:p>
                      <a:pPr algn="l">
                        <a:lnSpc>
                          <a:spcPct val="115000"/>
                        </a:lnSpc>
                        <a:spcAft>
                          <a:spcPts val="0"/>
                        </a:spcAft>
                      </a:pPr>
                      <a:r>
                        <a:rPr lang="lv-LV" sz="1400" dirty="0">
                          <a:effectLst/>
                        </a:rPr>
                        <a:t>6) </a:t>
                      </a:r>
                      <a:r>
                        <a:rPr lang="lv-LV" sz="1400" b="1" dirty="0">
                          <a:effectLst/>
                        </a:rPr>
                        <a:t>pirmās grupas </a:t>
                      </a:r>
                      <a:r>
                        <a:rPr lang="lv-LV" sz="1400" dirty="0">
                          <a:effectLst/>
                        </a:rPr>
                        <a:t>ēkas (pilsētās un ciemos) vienkāršota fasādes atjaunošana</a:t>
                      </a:r>
                      <a:endParaRPr lang="lv-LV"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E7EB"/>
                    </a:solidFill>
                  </a:tcPr>
                </a:tc>
                <a:tc>
                  <a:txBody>
                    <a:bodyPr/>
                    <a:lstStyle/>
                    <a:p>
                      <a:pPr algn="l">
                        <a:lnSpc>
                          <a:spcPct val="115000"/>
                        </a:lnSpc>
                        <a:spcAft>
                          <a:spcPts val="0"/>
                        </a:spcAft>
                      </a:pPr>
                      <a:r>
                        <a:rPr lang="lv-LV" sz="1400" dirty="0">
                          <a:effectLst/>
                        </a:rPr>
                        <a:t>1) būvniecības ierosinātājs </a:t>
                      </a:r>
                      <a:r>
                        <a:rPr lang="lv-LV" sz="1400" b="1" dirty="0">
                          <a:effectLst/>
                        </a:rPr>
                        <a:t>pats</a:t>
                      </a:r>
                      <a:r>
                        <a:rPr lang="lv-LV" sz="1400" dirty="0">
                          <a:effectLst/>
                        </a:rPr>
                        <a:t> </a:t>
                      </a:r>
                      <a:r>
                        <a:rPr lang="lv-LV" sz="1400" b="1" dirty="0">
                          <a:effectLst/>
                        </a:rPr>
                        <a:t>var izstrādāt</a:t>
                      </a:r>
                      <a:r>
                        <a:rPr lang="lv-LV" sz="1400" dirty="0">
                          <a:effectLst/>
                        </a:rPr>
                        <a:t> nepieciešamos būvniecības ieceres dokumentus </a:t>
                      </a:r>
                      <a:r>
                        <a:rPr lang="lv-LV" sz="1400" b="1" dirty="0">
                          <a:effectLst/>
                        </a:rPr>
                        <a:t>savai dzīvojamai ēkai, tās palīgēkai vai lauku saimniecības nedzīvojamai ēkai</a:t>
                      </a:r>
                    </a:p>
                    <a:p>
                      <a:pPr algn="l">
                        <a:lnSpc>
                          <a:spcPct val="115000"/>
                        </a:lnSpc>
                        <a:spcAft>
                          <a:spcPts val="0"/>
                        </a:spcAft>
                      </a:pPr>
                      <a:r>
                        <a:rPr lang="lv-LV" sz="1400" dirty="0">
                          <a:effectLst/>
                        </a:rPr>
                        <a:t> </a:t>
                      </a:r>
                    </a:p>
                    <a:p>
                      <a:pPr algn="l">
                        <a:lnSpc>
                          <a:spcPct val="115000"/>
                        </a:lnSpc>
                        <a:spcAft>
                          <a:spcPts val="0"/>
                        </a:spcAft>
                      </a:pPr>
                      <a:r>
                        <a:rPr lang="lv-LV" sz="1400" dirty="0">
                          <a:effectLst/>
                        </a:rPr>
                        <a:t>2) būvprojekta izstrādātājs - būvkomersants vai </a:t>
                      </a:r>
                      <a:r>
                        <a:rPr lang="lv-LV" sz="1400" dirty="0" err="1">
                          <a:effectLst/>
                        </a:rPr>
                        <a:t>būvspeciālists</a:t>
                      </a:r>
                      <a:r>
                        <a:rPr lang="lv-LV" sz="1400" dirty="0">
                          <a:effectLst/>
                        </a:rPr>
                        <a:t> </a:t>
                      </a:r>
                      <a:r>
                        <a:rPr lang="lv-LV" sz="1400" b="1" dirty="0">
                          <a:effectLst/>
                        </a:rPr>
                        <a:t>atbilstošā </a:t>
                      </a:r>
                      <a:r>
                        <a:rPr lang="lv-LV" sz="1400" b="1" dirty="0" err="1">
                          <a:effectLst/>
                        </a:rPr>
                        <a:t>būvprojektēšanas</a:t>
                      </a:r>
                      <a:r>
                        <a:rPr lang="lv-LV" sz="1400" b="1" dirty="0">
                          <a:effectLst/>
                        </a:rPr>
                        <a:t> jomā</a:t>
                      </a:r>
                      <a:endParaRPr lang="lv-LV"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E7EB"/>
                    </a:solidFill>
                  </a:tcPr>
                </a:tc>
                <a:extLst>
                  <a:ext uri="{0D108BD9-81ED-4DB2-BD59-A6C34878D82A}">
                    <a16:rowId xmlns:a16="http://schemas.microsoft.com/office/drawing/2014/main" val="3216729898"/>
                  </a:ext>
                </a:extLst>
              </a:tr>
            </a:tbl>
          </a:graphicData>
        </a:graphic>
      </p:graphicFrame>
    </p:spTree>
    <p:extLst>
      <p:ext uri="{BB962C8B-B14F-4D97-AF65-F5344CB8AC3E}">
        <p14:creationId xmlns:p14="http://schemas.microsoft.com/office/powerpoint/2010/main" val="4537968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865" y="320675"/>
            <a:ext cx="9333385" cy="1325563"/>
          </a:xfrm>
        </p:spPr>
        <p:txBody>
          <a:bodyPr/>
          <a:lstStyle/>
          <a:p>
            <a:pPr algn="ctr"/>
            <a:r>
              <a:rPr lang="lv-LV" b="1" dirty="0"/>
              <a:t>Būvizstrādājumi (6)</a:t>
            </a:r>
            <a:br>
              <a:rPr lang="lv-LV" dirty="0"/>
            </a:br>
            <a:endParaRPr lang="lv-LV" sz="2400" dirty="0">
              <a:latin typeface="Calibri" panose="020F0502020204030204" pitchFamily="34" charset="0"/>
            </a:endParaRPr>
          </a:p>
        </p:txBody>
      </p:sp>
      <p:sp>
        <p:nvSpPr>
          <p:cNvPr id="3" name="Content Placeholder 2"/>
          <p:cNvSpPr>
            <a:spLocks noGrp="1"/>
          </p:cNvSpPr>
          <p:nvPr>
            <p:ph idx="1"/>
          </p:nvPr>
        </p:nvSpPr>
        <p:spPr>
          <a:xfrm>
            <a:off x="2520864" y="2005012"/>
            <a:ext cx="8832935" cy="4351338"/>
          </a:xfrm>
        </p:spPr>
        <p:txBody>
          <a:bodyPr>
            <a:normAutofit/>
          </a:bodyPr>
          <a:lstStyle/>
          <a:p>
            <a:r>
              <a:rPr lang="lv-LV" sz="2400" dirty="0"/>
              <a:t>ražotāja nosaukums;</a:t>
            </a:r>
          </a:p>
          <a:p>
            <a:r>
              <a:rPr lang="lv-LV" sz="2400" dirty="0"/>
              <a:t>būvizstrādājuma identifikācija;</a:t>
            </a:r>
            <a:r>
              <a:rPr lang="lv-LV" sz="2400" u="sng" dirty="0"/>
              <a:t> </a:t>
            </a:r>
          </a:p>
          <a:p>
            <a:r>
              <a:rPr lang="lv-LV" sz="2400" dirty="0"/>
              <a:t>deklarācijas atsauces numurs;</a:t>
            </a:r>
          </a:p>
          <a:p>
            <a:r>
              <a:rPr lang="lv-LV" sz="2400" dirty="0"/>
              <a:t>īpašības;</a:t>
            </a:r>
          </a:p>
          <a:p>
            <a:r>
              <a:rPr lang="lv-LV" sz="2400" dirty="0"/>
              <a:t>atsauce uz saskaņoto standartu (EN…..) vai ETA;</a:t>
            </a:r>
          </a:p>
          <a:p>
            <a:r>
              <a:rPr lang="lv-LV" sz="2400" dirty="0"/>
              <a:t>paziņotās institūcijas identifikācijas numurs, ja novērtēšanas sistēma ir 1, 1+, 2+ vai 3 ;</a:t>
            </a:r>
          </a:p>
          <a:p>
            <a:r>
              <a:rPr lang="lv-LV" sz="2400" dirty="0"/>
              <a:t>paredzētais izmantojums.</a:t>
            </a:r>
          </a:p>
        </p:txBody>
      </p:sp>
      <p:sp>
        <p:nvSpPr>
          <p:cNvPr id="4" name="Slide Number Placeholder 3"/>
          <p:cNvSpPr>
            <a:spLocks noGrp="1"/>
          </p:cNvSpPr>
          <p:nvPr>
            <p:ph type="sldNum" sz="quarter" idx="12"/>
          </p:nvPr>
        </p:nvSpPr>
        <p:spPr/>
        <p:txBody>
          <a:bodyPr/>
          <a:lstStyle/>
          <a:p>
            <a:fld id="{32F832BF-1DDA-4BBE-B340-68BC40090DFC}" type="slidenum">
              <a:rPr lang="lv-LV" smtClean="0"/>
              <a:t>130</a:t>
            </a:fld>
            <a:endParaRPr lang="lv-LV"/>
          </a:p>
        </p:txBody>
      </p:sp>
      <p:sp>
        <p:nvSpPr>
          <p:cNvPr id="5" name="Rectangle 4"/>
          <p:cNvSpPr/>
          <p:nvPr/>
        </p:nvSpPr>
        <p:spPr>
          <a:xfrm>
            <a:off x="2899683" y="1461572"/>
            <a:ext cx="4472828" cy="523220"/>
          </a:xfrm>
          <a:prstGeom prst="rect">
            <a:avLst/>
          </a:prstGeom>
        </p:spPr>
        <p:txBody>
          <a:bodyPr wrap="none">
            <a:spAutoFit/>
          </a:bodyPr>
          <a:lstStyle/>
          <a:p>
            <a:r>
              <a:rPr lang="lv-LV" dirty="0"/>
              <a:t> </a:t>
            </a:r>
            <a:r>
              <a:rPr lang="lv-LV" sz="2800" b="1" dirty="0">
                <a:latin typeface="Calibri" panose="020F0502020204030204" pitchFamily="34" charset="0"/>
              </a:rPr>
              <a:t>CE zīmes marķējuma saturs: </a:t>
            </a:r>
            <a:endParaRPr lang="lv-LV" sz="2800" b="1" dirty="0"/>
          </a:p>
        </p:txBody>
      </p:sp>
      <p:sp>
        <p:nvSpPr>
          <p:cNvPr id="6" name="Rectangle 5"/>
          <p:cNvSpPr/>
          <p:nvPr/>
        </p:nvSpPr>
        <p:spPr>
          <a:xfrm>
            <a:off x="2520864" y="6077247"/>
            <a:ext cx="9333386" cy="584775"/>
          </a:xfrm>
          <a:prstGeom prst="rect">
            <a:avLst/>
          </a:prstGeom>
        </p:spPr>
        <p:txBody>
          <a:bodyPr wrap="square">
            <a:spAutoFit/>
          </a:bodyPr>
          <a:lstStyle/>
          <a:p>
            <a:pPr>
              <a:spcAft>
                <a:spcPts val="0"/>
              </a:spcAft>
            </a:pPr>
            <a:r>
              <a:rPr lang="lv-LV" sz="1400" u="sng" dirty="0">
                <a:solidFill>
                  <a:srgbClr val="0563C1"/>
                </a:solidFill>
                <a:latin typeface="Times New Roman" panose="02020603050405020304" pitchFamily="18" charset="0"/>
                <a:ea typeface="Times New Roman" panose="02020603050405020304" pitchFamily="18" charset="0"/>
                <a:hlinkClick r:id="rId3"/>
              </a:rPr>
              <a:t>http://www.ptac.gov.lv/sites/default/files/ptac_prezentacija_normativo_aktu_prasibas_buvizstradajumiem_30.03.2017.pdf</a:t>
            </a:r>
            <a:endParaRPr lang="lv-LV" sz="1400" dirty="0">
              <a:latin typeface="Times New Roman" panose="02020603050405020304" pitchFamily="18" charset="0"/>
              <a:ea typeface="Times New Roman" panose="02020603050405020304" pitchFamily="18" charset="0"/>
            </a:endParaRPr>
          </a:p>
          <a:p>
            <a:pPr>
              <a:spcAft>
                <a:spcPts val="0"/>
              </a:spcAft>
            </a:pPr>
            <a:r>
              <a:rPr lang="lv-LV" dirty="0">
                <a:latin typeface="Times New Roman" panose="02020603050405020304" pitchFamily="18" charset="0"/>
                <a:ea typeface="Times New Roman" panose="02020603050405020304" pitchFamily="18" charset="0"/>
              </a:rPr>
              <a:t> </a:t>
            </a:r>
            <a:endParaRPr lang="lv-LV"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0922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1DA63-547D-49FC-8C12-8015DA8A0D68}"/>
              </a:ext>
            </a:extLst>
          </p:cNvPr>
          <p:cNvSpPr>
            <a:spLocks noGrp="1"/>
          </p:cNvSpPr>
          <p:nvPr>
            <p:ph type="title"/>
          </p:nvPr>
        </p:nvSpPr>
        <p:spPr/>
        <p:txBody>
          <a:bodyPr/>
          <a:lstStyle/>
          <a:p>
            <a:pPr algn="ctr"/>
            <a:r>
              <a:rPr lang="lv-LV" b="1" dirty="0"/>
              <a:t>Būvizstrādājumi (6)</a:t>
            </a:r>
            <a:endParaRPr lang="lv-LV" dirty="0"/>
          </a:p>
        </p:txBody>
      </p:sp>
      <p:sp>
        <p:nvSpPr>
          <p:cNvPr id="3" name="Content Placeholder 2">
            <a:extLst>
              <a:ext uri="{FF2B5EF4-FFF2-40B4-BE49-F238E27FC236}">
                <a16:creationId xmlns:a16="http://schemas.microsoft.com/office/drawing/2014/main" id="{46993066-C716-49E5-94D3-FBD35A16B9B2}"/>
              </a:ext>
            </a:extLst>
          </p:cNvPr>
          <p:cNvSpPr>
            <a:spLocks noGrp="1"/>
          </p:cNvSpPr>
          <p:nvPr>
            <p:ph idx="1"/>
          </p:nvPr>
        </p:nvSpPr>
        <p:spPr>
          <a:xfrm>
            <a:off x="838200" y="2237105"/>
            <a:ext cx="10515600" cy="3660775"/>
          </a:xfrm>
        </p:spPr>
        <p:txBody>
          <a:bodyPr>
            <a:normAutofit/>
          </a:bodyPr>
          <a:lstStyle/>
          <a:p>
            <a:pPr marL="0" indent="0">
              <a:buNone/>
            </a:pPr>
            <a:r>
              <a:rPr lang="lv-LV" sz="2400" dirty="0"/>
              <a:t>Atbilstoši 25.03.2014. Ministru kabineta  noteikumu Nr.156 “Būvizstrādājumu tirgus uzraudzības kārtība”  IV.</a:t>
            </a:r>
            <a:r>
              <a:rPr lang="lv-LV" sz="2400" baseline="30000" dirty="0"/>
              <a:t>1</a:t>
            </a:r>
            <a:r>
              <a:rPr lang="lv-LV" sz="2400" dirty="0"/>
              <a:t> , IV.</a:t>
            </a:r>
            <a:r>
              <a:rPr lang="lv-LV" sz="2400" baseline="30000" dirty="0"/>
              <a:t>2</a:t>
            </a:r>
            <a:r>
              <a:rPr lang="lv-LV" sz="2400" dirty="0"/>
              <a:t>  un  IV.</a:t>
            </a:r>
            <a:r>
              <a:rPr lang="lv-LV" sz="2400" baseline="30000" dirty="0"/>
              <a:t>3</a:t>
            </a:r>
            <a:r>
              <a:rPr lang="lv-LV" sz="2400" dirty="0"/>
              <a:t> nodaļas  30.</a:t>
            </a:r>
            <a:r>
              <a:rPr lang="lv-LV" sz="2400" baseline="30000" dirty="0"/>
              <a:t> 2</a:t>
            </a:r>
            <a:r>
              <a:rPr lang="lv-LV" sz="2400" dirty="0"/>
              <a:t> , 30.</a:t>
            </a:r>
            <a:r>
              <a:rPr lang="lv-LV" sz="2400" baseline="30000" dirty="0"/>
              <a:t>8</a:t>
            </a:r>
            <a:r>
              <a:rPr lang="lv-LV" sz="2400" dirty="0"/>
              <a:t>    un 30.</a:t>
            </a:r>
            <a:r>
              <a:rPr lang="lv-LV" sz="2400" baseline="30000" dirty="0"/>
              <a:t>10</a:t>
            </a:r>
            <a:r>
              <a:rPr lang="lv-LV" sz="2400" dirty="0"/>
              <a:t>  punktam </a:t>
            </a:r>
            <a:r>
              <a:rPr lang="lv-LV" sz="2400" b="1" dirty="0"/>
              <a:t>materiālu ekspluatācijas īpašību deklarāciju (ĒID), atbilstības deklarāciju, atbilstību apliecinošu dokumentu (produkta tehnisko pasi, instrukciju vai cita veida dokumentu) sastāda tikai un vienīgi ražotājs.</a:t>
            </a:r>
          </a:p>
          <a:p>
            <a:pPr marL="0" indent="0">
              <a:buNone/>
            </a:pPr>
            <a:endParaRPr lang="lv-LV" sz="1200" b="1" dirty="0"/>
          </a:p>
          <a:p>
            <a:pPr marL="0" indent="0">
              <a:buNone/>
            </a:pPr>
            <a:r>
              <a:rPr lang="lv-LV" sz="2400" dirty="0"/>
              <a:t>Atbilstoši 25.03.2014. Ministru kabineta  noteikumu Nr.156 “Būvizstrādājumu tirgus uzraudzības kārtība” 4.</a:t>
            </a:r>
            <a:r>
              <a:rPr lang="lv-LV" sz="2400" b="1" dirty="0"/>
              <a:t>punktam  būvmateriālu atbilstības dokumentiem jābūt valsts valodā </a:t>
            </a:r>
            <a:r>
              <a:rPr lang="lv-LV" sz="2400" dirty="0"/>
              <a:t>atbilstoši 22.08.2000. Ministru kabineta  noteikumiem Nr.291 “Kārtība, kādā apliecināmi dokumentu tulkojumi valsts valodā”.</a:t>
            </a:r>
          </a:p>
          <a:p>
            <a:pPr marL="0" indent="0">
              <a:buNone/>
            </a:pPr>
            <a:endParaRPr lang="lv-LV" sz="2400" b="1" dirty="0"/>
          </a:p>
          <a:p>
            <a:endParaRPr lang="lv-LV" dirty="0"/>
          </a:p>
        </p:txBody>
      </p:sp>
      <p:pic>
        <p:nvPicPr>
          <p:cNvPr id="5" name="Picture 4">
            <a:extLst>
              <a:ext uri="{FF2B5EF4-FFF2-40B4-BE49-F238E27FC236}">
                <a16:creationId xmlns:a16="http://schemas.microsoft.com/office/drawing/2014/main" id="{904AC42C-0028-4D41-AF18-55F8B95C8C37}"/>
              </a:ext>
            </a:extLst>
          </p:cNvPr>
          <p:cNvPicPr>
            <a:picLocks noChangeAspect="1"/>
          </p:cNvPicPr>
          <p:nvPr/>
        </p:nvPicPr>
        <p:blipFill>
          <a:blip r:embed="rId2"/>
          <a:stretch>
            <a:fillRect/>
          </a:stretch>
        </p:blipFill>
        <p:spPr>
          <a:xfrm>
            <a:off x="9646920" y="473361"/>
            <a:ext cx="1851660" cy="1866614"/>
          </a:xfrm>
          <a:prstGeom prst="rect">
            <a:avLst/>
          </a:prstGeom>
        </p:spPr>
      </p:pic>
    </p:spTree>
    <p:extLst>
      <p:ext uri="{BB962C8B-B14F-4D97-AF65-F5344CB8AC3E}">
        <p14:creationId xmlns:p14="http://schemas.microsoft.com/office/powerpoint/2010/main" val="7783679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32F832BF-1DDA-4BBE-B340-68BC40090DFC}" type="slidenum">
              <a:rPr lang="lv-LV" smtClean="0">
                <a:solidFill>
                  <a:prstClr val="black">
                    <a:tint val="75000"/>
                  </a:prstClr>
                </a:solidFill>
              </a:rPr>
              <a:pPr/>
              <a:t>132</a:t>
            </a:fld>
            <a:endParaRPr lang="lv-LV">
              <a:solidFill>
                <a:prstClr val="black">
                  <a:tint val="75000"/>
                </a:prstClr>
              </a:solidFill>
            </a:endParaRPr>
          </a:p>
        </p:txBody>
      </p:sp>
      <p:sp>
        <p:nvSpPr>
          <p:cNvPr id="6" name="Title 1"/>
          <p:cNvSpPr txBox="1">
            <a:spLocks/>
          </p:cNvSpPr>
          <p:nvPr/>
        </p:nvSpPr>
        <p:spPr>
          <a:xfrm>
            <a:off x="1531936" y="241618"/>
            <a:ext cx="10515600" cy="2667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5000" b="1" dirty="0"/>
              <a:t>PALDIES!</a:t>
            </a:r>
          </a:p>
          <a:p>
            <a:pPr algn="ctr"/>
            <a:endParaRPr lang="lv-LV" sz="3200" b="1" u="sng" dirty="0"/>
          </a:p>
          <a:p>
            <a:pPr algn="ctr"/>
            <a:endParaRPr lang="lv-LV" sz="3200" b="1" u="sng"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937" y="2488066"/>
            <a:ext cx="3449597" cy="3449597"/>
          </a:xfrm>
          <a:prstGeom prst="rect">
            <a:avLst/>
          </a:prstGeom>
        </p:spPr>
      </p:pic>
    </p:spTree>
    <p:extLst>
      <p:ext uri="{BB962C8B-B14F-4D97-AF65-F5344CB8AC3E}">
        <p14:creationId xmlns:p14="http://schemas.microsoft.com/office/powerpoint/2010/main" val="37708641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8350" y="3269802"/>
            <a:ext cx="8115300" cy="1292115"/>
          </a:xfrm>
        </p:spPr>
        <p:txBody>
          <a:bodyPr>
            <a:normAutofit fontScale="90000"/>
          </a:bodyPr>
          <a:lstStyle/>
          <a:p>
            <a:r>
              <a:rPr lang="lv-LV" sz="4400" b="1" dirty="0"/>
              <a:t>JAUTĀJUMI PAR ĒKAS PIEŅEMŠANU EKSPLUATĀCIJĀ</a:t>
            </a:r>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133</a:t>
            </a:fld>
            <a:endParaRPr lang="lv-LV" dirty="0"/>
          </a:p>
        </p:txBody>
      </p:sp>
      <p:sp>
        <p:nvSpPr>
          <p:cNvPr id="5" name="Text Placeholder 2"/>
          <p:cNvSpPr txBox="1">
            <a:spLocks/>
          </p:cNvSpPr>
          <p:nvPr/>
        </p:nvSpPr>
        <p:spPr>
          <a:xfrm>
            <a:off x="1112010" y="5210629"/>
            <a:ext cx="10363200" cy="1384718"/>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2000" dirty="0">
              <a:solidFill>
                <a:schemeClr val="tx1"/>
              </a:solidFill>
            </a:endParaRPr>
          </a:p>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7" name="Rectangle 6">
            <a:extLst>
              <a:ext uri="{FF2B5EF4-FFF2-40B4-BE49-F238E27FC236}">
                <a16:creationId xmlns:a16="http://schemas.microsoft.com/office/drawing/2014/main" id="{A5A6217D-B73A-4754-AA44-4BB217F4E8AA}"/>
              </a:ext>
            </a:extLst>
          </p:cNvPr>
          <p:cNvSpPr/>
          <p:nvPr/>
        </p:nvSpPr>
        <p:spPr>
          <a:xfrm>
            <a:off x="3245610" y="5208859"/>
            <a:ext cx="6096000" cy="923330"/>
          </a:xfrm>
          <a:prstGeom prst="rect">
            <a:avLst/>
          </a:prstGeom>
        </p:spPr>
        <p:txBody>
          <a:bodyPr>
            <a:spAutoFit/>
          </a:bodyPr>
          <a:lstStyle/>
          <a:p>
            <a:pPr algn="ctr"/>
            <a:r>
              <a:rPr lang="lv-LV" dirty="0"/>
              <a:t>Kontroles departamenta </a:t>
            </a:r>
          </a:p>
          <a:p>
            <a:pPr algn="ctr"/>
            <a:r>
              <a:rPr lang="lv-LV" dirty="0"/>
              <a:t>Būvdarbu kontroles nodaļas būvinspektore </a:t>
            </a:r>
          </a:p>
          <a:p>
            <a:pPr algn="ctr"/>
            <a:r>
              <a:rPr lang="lv-LV" b="1" dirty="0"/>
              <a:t>Inese Linde</a:t>
            </a:r>
          </a:p>
        </p:txBody>
      </p:sp>
    </p:spTree>
    <p:extLst>
      <p:ext uri="{BB962C8B-B14F-4D97-AF65-F5344CB8AC3E}">
        <p14:creationId xmlns:p14="http://schemas.microsoft.com/office/powerpoint/2010/main" val="21119741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82C95-E124-4A54-8244-373AAA8FA806}"/>
              </a:ext>
            </a:extLst>
          </p:cNvPr>
          <p:cNvSpPr>
            <a:spLocks noGrp="1"/>
          </p:cNvSpPr>
          <p:nvPr>
            <p:ph type="title"/>
          </p:nvPr>
        </p:nvSpPr>
        <p:spPr>
          <a:xfrm>
            <a:off x="1158303" y="389509"/>
            <a:ext cx="10515600" cy="1325563"/>
          </a:xfrm>
        </p:spPr>
        <p:txBody>
          <a:bodyPr/>
          <a:lstStyle/>
          <a:p>
            <a:pPr algn="r"/>
            <a:r>
              <a:rPr lang="lv-LV" b="1" dirty="0"/>
              <a:t>Ēkas pieņemšana ekspluatācijā :</a:t>
            </a:r>
          </a:p>
        </p:txBody>
      </p:sp>
      <p:sp>
        <p:nvSpPr>
          <p:cNvPr id="3" name="Content Placeholder 2">
            <a:extLst>
              <a:ext uri="{FF2B5EF4-FFF2-40B4-BE49-F238E27FC236}">
                <a16:creationId xmlns:a16="http://schemas.microsoft.com/office/drawing/2014/main" id="{879FD148-6B4F-45D1-8D76-9D996C6EA7D6}"/>
              </a:ext>
            </a:extLst>
          </p:cNvPr>
          <p:cNvSpPr>
            <a:spLocks noGrp="1"/>
          </p:cNvSpPr>
          <p:nvPr>
            <p:ph idx="1"/>
          </p:nvPr>
        </p:nvSpPr>
        <p:spPr>
          <a:xfrm>
            <a:off x="1158303" y="1973761"/>
            <a:ext cx="10515600" cy="4693396"/>
          </a:xfrm>
        </p:spPr>
        <p:txBody>
          <a:bodyPr>
            <a:normAutofit fontScale="92500" lnSpcReduction="20000"/>
          </a:bodyPr>
          <a:lstStyle/>
          <a:p>
            <a:pPr marL="514350" indent="-514350">
              <a:lnSpc>
                <a:spcPct val="110000"/>
              </a:lnSpc>
              <a:buFont typeface="+mj-lt"/>
              <a:buAutoNum type="arabicPeriod"/>
            </a:pPr>
            <a:r>
              <a:rPr lang="lv-LV" dirty="0"/>
              <a:t>Būvi </a:t>
            </a:r>
            <a:r>
              <a:rPr lang="lv-LV" b="1" u="sng" dirty="0"/>
              <a:t>aizliegts izmantot līdz tās pieņemšanai ekspluatācij</a:t>
            </a:r>
            <a:r>
              <a:rPr lang="lv-LV" b="1" dirty="0"/>
              <a:t>ā</a:t>
            </a:r>
            <a:r>
              <a:rPr lang="lv-LV" dirty="0"/>
              <a:t>, izņemot, ja būvprojektā iekļauts </a:t>
            </a:r>
            <a:r>
              <a:rPr lang="lv-LV" dirty="0" err="1"/>
              <a:t>izvērtējums</a:t>
            </a:r>
            <a:r>
              <a:rPr lang="lv-LV" dirty="0"/>
              <a:t> par būves izmantošanas pieļaujamību būvdarbu laikā, izmantošanas nosacījumi, bet attiecībā uz ēkām — arī aprēķini par būvmateriālu pieļaujamo svaru un montāžas slodzi uz nesošajām konstrukcijām, kuri iekļauti būvprojekta sastāvā esošajā darbu organizācijas projektā </a:t>
            </a:r>
            <a:r>
              <a:rPr lang="lv-LV" sz="2200" dirty="0"/>
              <a:t>(BL 21.panta otrā daļa, trešā daļa).</a:t>
            </a:r>
          </a:p>
          <a:p>
            <a:pPr marL="514350" indent="-514350">
              <a:lnSpc>
                <a:spcPct val="110000"/>
              </a:lnSpc>
              <a:buFont typeface="+mj-lt"/>
              <a:buAutoNum type="arabicPeriod"/>
            </a:pPr>
            <a:r>
              <a:rPr lang="lv-LV" dirty="0"/>
              <a:t>Būves, tās daļas vai būves kārtas pieņemšanu ekspluatācijā</a:t>
            </a:r>
            <a:r>
              <a:rPr lang="lv-LV" b="1" dirty="0"/>
              <a:t> </a:t>
            </a:r>
            <a:r>
              <a:rPr lang="lv-LV" b="1" u="sng" dirty="0"/>
              <a:t>ierosina būvniecības ierosinātājs</a:t>
            </a:r>
            <a:r>
              <a:rPr lang="lv-LV" u="sng" dirty="0"/>
              <a:t>, </a:t>
            </a:r>
            <a:r>
              <a:rPr lang="lv-LV" dirty="0"/>
              <a:t>iesniedzot būvvaldē speciālajos būvnoteikumos noteiktos dokumentus </a:t>
            </a:r>
            <a:r>
              <a:rPr lang="lv-LV" sz="2200" dirty="0"/>
              <a:t>(VBN 88.punkts, ĒBN 163.punkts).</a:t>
            </a:r>
          </a:p>
          <a:p>
            <a:pPr marL="514350" indent="-514350">
              <a:lnSpc>
                <a:spcPct val="110000"/>
              </a:lnSpc>
              <a:buFont typeface="+mj-lt"/>
              <a:buAutoNum type="arabicPeriod"/>
            </a:pPr>
            <a:r>
              <a:rPr lang="lv-LV" b="1" u="sng" dirty="0"/>
              <a:t>Būvi, tās daļu vai būves kārtu pieņem ekspluatācijā</a:t>
            </a:r>
            <a:r>
              <a:rPr lang="lv-LV" dirty="0"/>
              <a:t>, ja tā ir uzbūvēta </a:t>
            </a:r>
            <a:r>
              <a:rPr lang="lv-LV" b="1" dirty="0"/>
              <a:t>atbilstoši</a:t>
            </a:r>
            <a:r>
              <a:rPr lang="lv-LV" dirty="0"/>
              <a:t> būvatļaujas nosacījumiem </a:t>
            </a:r>
            <a:r>
              <a:rPr lang="lv-LV" sz="2200" dirty="0"/>
              <a:t>(VBN 87.punkts).</a:t>
            </a:r>
          </a:p>
          <a:p>
            <a:endParaRPr lang="lv-LV" dirty="0"/>
          </a:p>
          <a:p>
            <a:endParaRPr lang="lv-LV" dirty="0"/>
          </a:p>
        </p:txBody>
      </p:sp>
    </p:spTree>
    <p:extLst>
      <p:ext uri="{BB962C8B-B14F-4D97-AF65-F5344CB8AC3E}">
        <p14:creationId xmlns:p14="http://schemas.microsoft.com/office/powerpoint/2010/main" val="10096799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76975-8175-43E4-AA19-B74BB42D6631}"/>
              </a:ext>
            </a:extLst>
          </p:cNvPr>
          <p:cNvSpPr>
            <a:spLocks noGrp="1"/>
          </p:cNvSpPr>
          <p:nvPr>
            <p:ph type="title"/>
          </p:nvPr>
        </p:nvSpPr>
        <p:spPr>
          <a:xfrm>
            <a:off x="1387644" y="328549"/>
            <a:ext cx="10515600" cy="1325563"/>
          </a:xfrm>
        </p:spPr>
        <p:txBody>
          <a:bodyPr/>
          <a:lstStyle/>
          <a:p>
            <a:pPr algn="r"/>
            <a:r>
              <a:rPr lang="lv-LV" b="1" dirty="0"/>
              <a:t>Ēkas pieņemšana ekspluatācijā: </a:t>
            </a:r>
            <a:endParaRPr lang="lv-LV" dirty="0"/>
          </a:p>
        </p:txBody>
      </p:sp>
      <p:sp>
        <p:nvSpPr>
          <p:cNvPr id="3" name="Content Placeholder 2">
            <a:extLst>
              <a:ext uri="{FF2B5EF4-FFF2-40B4-BE49-F238E27FC236}">
                <a16:creationId xmlns:a16="http://schemas.microsoft.com/office/drawing/2014/main" id="{3CE55124-90CE-47C4-9466-A6719AA9A500}"/>
              </a:ext>
            </a:extLst>
          </p:cNvPr>
          <p:cNvSpPr>
            <a:spLocks noGrp="1"/>
          </p:cNvSpPr>
          <p:nvPr>
            <p:ph idx="1"/>
          </p:nvPr>
        </p:nvSpPr>
        <p:spPr>
          <a:xfrm>
            <a:off x="1387644" y="1547769"/>
            <a:ext cx="10607180" cy="5310231"/>
          </a:xfrm>
        </p:spPr>
        <p:txBody>
          <a:bodyPr>
            <a:normAutofit fontScale="85000" lnSpcReduction="10000"/>
          </a:bodyPr>
          <a:lstStyle/>
          <a:p>
            <a:pPr marL="514350" indent="-514350">
              <a:lnSpc>
                <a:spcPct val="110000"/>
              </a:lnSpc>
              <a:buFont typeface="+mj-lt"/>
              <a:buAutoNum type="arabicPeriod" startAt="4"/>
            </a:pPr>
            <a:r>
              <a:rPr lang="lv-LV" dirty="0"/>
              <a:t>Būves </a:t>
            </a:r>
            <a:r>
              <a:rPr lang="lv-LV" b="1" dirty="0"/>
              <a:t>kārtu var pieņemt ekspluatācijā</a:t>
            </a:r>
            <a:r>
              <a:rPr lang="lv-LV" dirty="0"/>
              <a:t>, ja tās </a:t>
            </a:r>
            <a:r>
              <a:rPr lang="lv-LV" b="1" u="sng" dirty="0"/>
              <a:t>būvdarbi ir pilnīgi pabeigti </a:t>
            </a:r>
            <a:r>
              <a:rPr lang="lv-LV" dirty="0"/>
              <a:t>un ir veikti visi attiecīgajai būves kārtai paredzētie</a:t>
            </a:r>
            <a:r>
              <a:rPr lang="lv-LV" b="1" dirty="0"/>
              <a:t> </a:t>
            </a:r>
            <a:r>
              <a:rPr lang="lv-LV" b="1" u="sng" dirty="0"/>
              <a:t>ugunsdrošības, darba aizsardzības un vides aizsardzības pasākumi</a:t>
            </a:r>
            <a:r>
              <a:rPr lang="lv-LV" u="sng" dirty="0"/>
              <a:t>, </a:t>
            </a:r>
            <a:r>
              <a:rPr lang="lv-LV" dirty="0"/>
              <a:t>kā arī izdarīts viss būvprojektā paredzētais, lai nodrošinātu </a:t>
            </a:r>
            <a:r>
              <a:rPr lang="lv-LV" b="1" u="sng" dirty="0"/>
              <a:t>vides pieejamību </a:t>
            </a:r>
            <a:r>
              <a:rPr lang="lv-LV" sz="2400" dirty="0"/>
              <a:t>(ĒBN 183.punkts).</a:t>
            </a:r>
          </a:p>
          <a:p>
            <a:pPr marL="514350" indent="-514350">
              <a:lnSpc>
                <a:spcPct val="110000"/>
              </a:lnSpc>
              <a:buFont typeface="+mj-lt"/>
              <a:buAutoNum type="arabicPeriod" startAt="4"/>
            </a:pPr>
            <a:r>
              <a:rPr lang="lv-LV" dirty="0"/>
              <a:t>Būves kārta – būvprojektā noteikta atsevišķa </a:t>
            </a:r>
            <a:r>
              <a:rPr lang="lv-LV" b="1" u="sng" dirty="0"/>
              <a:t>būve vai būves daļa ar nepieciešamajiem inženiertīkliem un </a:t>
            </a:r>
            <a:r>
              <a:rPr lang="lv-LV" b="1" u="sng" dirty="0" err="1"/>
              <a:t>ārtelpas</a:t>
            </a:r>
            <a:r>
              <a:rPr lang="lv-LV" b="1" u="sng" dirty="0"/>
              <a:t> labiekārtojumu</a:t>
            </a:r>
            <a:r>
              <a:rPr lang="lv-LV" u="sng" dirty="0"/>
              <a:t>, </a:t>
            </a:r>
            <a:r>
              <a:rPr lang="lv-LV" dirty="0"/>
              <a:t>kuru var ekspluatēt neatkarīgi no citām būves daļām</a:t>
            </a:r>
            <a:r>
              <a:rPr lang="lv-LV" sz="2200" dirty="0"/>
              <a:t> (VBN 2.6.apakšpunkts).</a:t>
            </a:r>
          </a:p>
          <a:p>
            <a:pPr marL="514350" indent="-514350">
              <a:lnSpc>
                <a:spcPct val="110000"/>
              </a:lnSpc>
              <a:buFont typeface="+mj-lt"/>
              <a:buAutoNum type="arabicPeriod" startAt="4"/>
            </a:pPr>
            <a:r>
              <a:rPr lang="lv-LV" dirty="0" err="1"/>
              <a:t>Jaunbūvējamo</a:t>
            </a:r>
            <a:r>
              <a:rPr lang="lv-LV" dirty="0"/>
              <a:t>, pārbūvējamo un atjaunojamo ēku inženiertīklus, par kuru izbūvi izsniegta ar attiecīgo ēku vienota būvatļauja, atļauts pievienot ekspluatācijā esošiem inženiertīkliem un uzsākt to ekspluatāciju, pirms saņemts akts par ēkas pieņemšanu ekspluatācijā</a:t>
            </a:r>
            <a:r>
              <a:rPr lang="lv-LV" b="1" dirty="0"/>
              <a:t>, </a:t>
            </a:r>
            <a:r>
              <a:rPr lang="lv-LV" b="1" u="sng" dirty="0"/>
              <a:t>ja par attiecīgo inženiertīklu gatavību nodošanai</a:t>
            </a:r>
            <a:r>
              <a:rPr lang="lv-LV" b="1" dirty="0"/>
              <a:t> </a:t>
            </a:r>
            <a:r>
              <a:rPr lang="lv-LV" dirty="0"/>
              <a:t>ekspluatācijā atbilstoši būvprojektam un </a:t>
            </a:r>
            <a:r>
              <a:rPr lang="lv-LV" dirty="0" err="1"/>
              <a:t>izpilddokumentācijai</a:t>
            </a:r>
            <a:r>
              <a:rPr lang="lv-LV" dirty="0"/>
              <a:t> ir parakstīti </a:t>
            </a:r>
            <a:r>
              <a:rPr lang="lv-LV" b="1" u="sng" dirty="0"/>
              <a:t>tehnisko noteikumu izsniedzēju atzinumi </a:t>
            </a:r>
            <a:r>
              <a:rPr lang="lv-LV" sz="2200" dirty="0"/>
              <a:t>(ĒBN 185.punkts).</a:t>
            </a:r>
          </a:p>
          <a:p>
            <a:endParaRPr lang="lv-LV" dirty="0"/>
          </a:p>
        </p:txBody>
      </p:sp>
    </p:spTree>
    <p:extLst>
      <p:ext uri="{BB962C8B-B14F-4D97-AF65-F5344CB8AC3E}">
        <p14:creationId xmlns:p14="http://schemas.microsoft.com/office/powerpoint/2010/main" val="19127144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60BE-AD48-49ED-9F19-2D561CE4B3FF}"/>
              </a:ext>
            </a:extLst>
          </p:cNvPr>
          <p:cNvSpPr>
            <a:spLocks noGrp="1"/>
          </p:cNvSpPr>
          <p:nvPr>
            <p:ph type="title"/>
          </p:nvPr>
        </p:nvSpPr>
        <p:spPr>
          <a:xfrm>
            <a:off x="4852416" y="299139"/>
            <a:ext cx="7245732" cy="418646"/>
          </a:xfrm>
        </p:spPr>
        <p:txBody>
          <a:bodyPr>
            <a:noAutofit/>
          </a:bodyPr>
          <a:lstStyle/>
          <a:p>
            <a:pPr algn="r"/>
            <a:r>
              <a:rPr lang="lv-LV" sz="2400" b="1" dirty="0"/>
              <a:t>Būvniecības process - ēkas pieņemšana ekspluatācijā.  Garantijas termiņi. Dokumentu izskatīšanas termiņi.</a:t>
            </a:r>
          </a:p>
        </p:txBody>
      </p:sp>
      <p:pic>
        <p:nvPicPr>
          <p:cNvPr id="4" name="Content Placeholder 3">
            <a:extLst>
              <a:ext uri="{FF2B5EF4-FFF2-40B4-BE49-F238E27FC236}">
                <a16:creationId xmlns:a16="http://schemas.microsoft.com/office/drawing/2014/main" id="{A8199E17-A6B5-4BB2-91BD-604AE2648639}"/>
              </a:ext>
            </a:extLst>
          </p:cNvPr>
          <p:cNvPicPr>
            <a:picLocks noGrp="1" noChangeAspect="1"/>
          </p:cNvPicPr>
          <p:nvPr>
            <p:ph idx="1"/>
          </p:nvPr>
        </p:nvPicPr>
        <p:blipFill>
          <a:blip r:embed="rId2"/>
          <a:stretch>
            <a:fillRect/>
          </a:stretch>
        </p:blipFill>
        <p:spPr>
          <a:xfrm>
            <a:off x="2536881" y="881502"/>
            <a:ext cx="9561267" cy="5805056"/>
          </a:xfrm>
          <a:prstGeom prst="rect">
            <a:avLst/>
          </a:prstGeom>
        </p:spPr>
      </p:pic>
    </p:spTree>
    <p:extLst>
      <p:ext uri="{BB962C8B-B14F-4D97-AF65-F5344CB8AC3E}">
        <p14:creationId xmlns:p14="http://schemas.microsoft.com/office/powerpoint/2010/main" val="33491225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C01C-7B9B-462C-8C64-59F98730139E}"/>
              </a:ext>
            </a:extLst>
          </p:cNvPr>
          <p:cNvSpPr>
            <a:spLocks noGrp="1"/>
          </p:cNvSpPr>
          <p:nvPr>
            <p:ph type="title"/>
          </p:nvPr>
        </p:nvSpPr>
        <p:spPr>
          <a:xfrm>
            <a:off x="5084063" y="591369"/>
            <a:ext cx="6957023" cy="315912"/>
          </a:xfrm>
        </p:spPr>
        <p:txBody>
          <a:bodyPr>
            <a:normAutofit fontScale="90000"/>
          </a:bodyPr>
          <a:lstStyle/>
          <a:p>
            <a:pPr algn="r"/>
            <a:br>
              <a:rPr lang="lv-LV" sz="2700" dirty="0"/>
            </a:br>
            <a:r>
              <a:rPr lang="lv-LV" sz="2700" b="1" dirty="0"/>
              <a:t>Būvniecības process - ēkas pieņemšana ekspluatācijā.  Garantijas termiņi. Dokumentu izskatīšanas termiņi.</a:t>
            </a:r>
            <a:br>
              <a:rPr lang="lv-LV" sz="2700" b="1" dirty="0"/>
            </a:br>
            <a:endParaRPr lang="lv-LV" b="1" dirty="0"/>
          </a:p>
        </p:txBody>
      </p:sp>
      <p:pic>
        <p:nvPicPr>
          <p:cNvPr id="4" name="Content Placeholder 3">
            <a:extLst>
              <a:ext uri="{FF2B5EF4-FFF2-40B4-BE49-F238E27FC236}">
                <a16:creationId xmlns:a16="http://schemas.microsoft.com/office/drawing/2014/main" id="{D81C763C-9592-4325-94C5-664D13ABE9F8}"/>
              </a:ext>
            </a:extLst>
          </p:cNvPr>
          <p:cNvPicPr>
            <a:picLocks noGrp="1" noChangeAspect="1"/>
          </p:cNvPicPr>
          <p:nvPr>
            <p:ph idx="1"/>
          </p:nvPr>
        </p:nvPicPr>
        <p:blipFill>
          <a:blip r:embed="rId2"/>
          <a:stretch>
            <a:fillRect/>
          </a:stretch>
        </p:blipFill>
        <p:spPr>
          <a:xfrm>
            <a:off x="2029221" y="1154302"/>
            <a:ext cx="10011866" cy="5677726"/>
          </a:xfrm>
          <a:prstGeom prst="rect">
            <a:avLst/>
          </a:prstGeom>
        </p:spPr>
      </p:pic>
    </p:spTree>
    <p:extLst>
      <p:ext uri="{BB962C8B-B14F-4D97-AF65-F5344CB8AC3E}">
        <p14:creationId xmlns:p14="http://schemas.microsoft.com/office/powerpoint/2010/main" val="33325788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D28E1-F87B-437C-A2BB-F7373F72A788}"/>
              </a:ext>
            </a:extLst>
          </p:cNvPr>
          <p:cNvSpPr>
            <a:spLocks noGrp="1"/>
          </p:cNvSpPr>
          <p:nvPr>
            <p:ph type="title"/>
          </p:nvPr>
        </p:nvSpPr>
        <p:spPr>
          <a:xfrm>
            <a:off x="1361175" y="439770"/>
            <a:ext cx="10515600" cy="381324"/>
          </a:xfrm>
        </p:spPr>
        <p:txBody>
          <a:bodyPr>
            <a:normAutofit fontScale="90000"/>
          </a:bodyPr>
          <a:lstStyle/>
          <a:p>
            <a:pPr algn="r"/>
            <a:br>
              <a:rPr lang="lv-LV" sz="2700" b="1" dirty="0"/>
            </a:br>
            <a:r>
              <a:rPr lang="lv-LV" sz="2700" b="1" dirty="0"/>
              <a:t>Būvniecības process - ēkas pieņemšana ekspluatācijā. </a:t>
            </a:r>
            <a:br>
              <a:rPr lang="lv-LV" sz="2700" b="1" dirty="0"/>
            </a:br>
            <a:r>
              <a:rPr lang="lv-LV" sz="2700" b="1" dirty="0"/>
              <a:t> Garantijas termiņi. Dokumentu izskatīšanas termiņi.</a:t>
            </a:r>
            <a:br>
              <a:rPr lang="lv-LV" sz="2700" b="1" dirty="0"/>
            </a:br>
            <a:endParaRPr lang="lv-LV" dirty="0"/>
          </a:p>
        </p:txBody>
      </p:sp>
      <p:pic>
        <p:nvPicPr>
          <p:cNvPr id="6" name="Content Placeholder 5">
            <a:extLst>
              <a:ext uri="{FF2B5EF4-FFF2-40B4-BE49-F238E27FC236}">
                <a16:creationId xmlns:a16="http://schemas.microsoft.com/office/drawing/2014/main" id="{E21F1300-22EF-44EA-A0CD-B20E502A3223}"/>
              </a:ext>
            </a:extLst>
          </p:cNvPr>
          <p:cNvPicPr>
            <a:picLocks noGrp="1" noChangeAspect="1"/>
          </p:cNvPicPr>
          <p:nvPr>
            <p:ph idx="1"/>
          </p:nvPr>
        </p:nvPicPr>
        <p:blipFill>
          <a:blip r:embed="rId2"/>
          <a:stretch>
            <a:fillRect/>
          </a:stretch>
        </p:blipFill>
        <p:spPr>
          <a:xfrm>
            <a:off x="2082881" y="821094"/>
            <a:ext cx="9793894" cy="5671780"/>
          </a:xfrm>
          <a:prstGeom prst="rect">
            <a:avLst/>
          </a:prstGeom>
        </p:spPr>
      </p:pic>
      <p:sp>
        <p:nvSpPr>
          <p:cNvPr id="7" name="Rectangle 6">
            <a:extLst>
              <a:ext uri="{FF2B5EF4-FFF2-40B4-BE49-F238E27FC236}">
                <a16:creationId xmlns:a16="http://schemas.microsoft.com/office/drawing/2014/main" id="{042EAAAD-0988-4824-B840-A147ADEC297A}"/>
              </a:ext>
            </a:extLst>
          </p:cNvPr>
          <p:cNvSpPr/>
          <p:nvPr/>
        </p:nvSpPr>
        <p:spPr>
          <a:xfrm>
            <a:off x="1865192" y="3429000"/>
            <a:ext cx="10083567" cy="320669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4038254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BBF3-9C57-4534-9FF9-2B5A33C336AA}"/>
              </a:ext>
            </a:extLst>
          </p:cNvPr>
          <p:cNvSpPr>
            <a:spLocks noGrp="1"/>
          </p:cNvSpPr>
          <p:nvPr>
            <p:ph type="title"/>
          </p:nvPr>
        </p:nvSpPr>
        <p:spPr>
          <a:xfrm>
            <a:off x="838200" y="365125"/>
            <a:ext cx="10515600" cy="515719"/>
          </a:xfrm>
        </p:spPr>
        <p:txBody>
          <a:bodyPr>
            <a:normAutofit fontScale="90000"/>
          </a:bodyPr>
          <a:lstStyle/>
          <a:p>
            <a:pPr algn="r"/>
            <a:r>
              <a:rPr lang="lv-LV" sz="3200" b="1" dirty="0"/>
              <a:t>Apliecinājums </a:t>
            </a:r>
            <a:r>
              <a:rPr lang="pt-BR" sz="3200" b="1" dirty="0"/>
              <a:t> par ēkas vai tās daļas gatavību ekspluatācijai</a:t>
            </a:r>
            <a:r>
              <a:rPr lang="lv-LV" sz="3200" b="1" dirty="0"/>
              <a:t>.</a:t>
            </a:r>
          </a:p>
        </p:txBody>
      </p:sp>
      <p:pic>
        <p:nvPicPr>
          <p:cNvPr id="41" name="Content Placeholder 40" descr="A screenshot of a cell phone&#10;&#10;Description automatically generated">
            <a:extLst>
              <a:ext uri="{FF2B5EF4-FFF2-40B4-BE49-F238E27FC236}">
                <a16:creationId xmlns:a16="http://schemas.microsoft.com/office/drawing/2014/main" id="{8104C7E0-8280-4A4D-AD93-0F300664A9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6998" y="880844"/>
            <a:ext cx="7975002" cy="5295900"/>
          </a:xfrm>
        </p:spPr>
      </p:pic>
      <p:pic>
        <p:nvPicPr>
          <p:cNvPr id="43" name="Picture 42" descr="A screenshot of a social media post&#10;&#10;Description automatically generated">
            <a:extLst>
              <a:ext uri="{FF2B5EF4-FFF2-40B4-BE49-F238E27FC236}">
                <a16:creationId xmlns:a16="http://schemas.microsoft.com/office/drawing/2014/main" id="{9EC87040-D0AE-4A2A-BD1C-5B0177A33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34" y="3257956"/>
            <a:ext cx="6603713" cy="3750043"/>
          </a:xfrm>
          <a:prstGeom prst="rect">
            <a:avLst/>
          </a:prstGeom>
        </p:spPr>
      </p:pic>
      <p:sp>
        <p:nvSpPr>
          <p:cNvPr id="3" name="Rectangle 2">
            <a:extLst>
              <a:ext uri="{FF2B5EF4-FFF2-40B4-BE49-F238E27FC236}">
                <a16:creationId xmlns:a16="http://schemas.microsoft.com/office/drawing/2014/main" id="{DC52293D-BED0-4336-A843-A8FAD4DEBE26}"/>
              </a:ext>
            </a:extLst>
          </p:cNvPr>
          <p:cNvSpPr/>
          <p:nvPr/>
        </p:nvSpPr>
        <p:spPr>
          <a:xfrm>
            <a:off x="5665509" y="1415417"/>
            <a:ext cx="886120" cy="43363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 name="Picture 3">
            <a:extLst>
              <a:ext uri="{FF2B5EF4-FFF2-40B4-BE49-F238E27FC236}">
                <a16:creationId xmlns:a16="http://schemas.microsoft.com/office/drawing/2014/main" id="{BB388F7D-15AD-4A8C-8878-3C4067CB0EA9}"/>
              </a:ext>
            </a:extLst>
          </p:cNvPr>
          <p:cNvPicPr>
            <a:picLocks noChangeAspect="1"/>
          </p:cNvPicPr>
          <p:nvPr/>
        </p:nvPicPr>
        <p:blipFill>
          <a:blip r:embed="rId4"/>
          <a:stretch>
            <a:fillRect/>
          </a:stretch>
        </p:blipFill>
        <p:spPr>
          <a:xfrm>
            <a:off x="3401929" y="3656507"/>
            <a:ext cx="1149974" cy="469433"/>
          </a:xfrm>
          <a:prstGeom prst="rect">
            <a:avLst/>
          </a:prstGeom>
        </p:spPr>
      </p:pic>
      <p:cxnSp>
        <p:nvCxnSpPr>
          <p:cNvPr id="6" name="Straight Arrow Connector 5">
            <a:extLst>
              <a:ext uri="{FF2B5EF4-FFF2-40B4-BE49-F238E27FC236}">
                <a16:creationId xmlns:a16="http://schemas.microsoft.com/office/drawing/2014/main" id="{F9F85767-64C6-41D2-A6CB-9F0A5C1C371D}"/>
              </a:ext>
            </a:extLst>
          </p:cNvPr>
          <p:cNvCxnSpPr>
            <a:cxnSpLocks/>
          </p:cNvCxnSpPr>
          <p:nvPr/>
        </p:nvCxnSpPr>
        <p:spPr>
          <a:xfrm flipH="1">
            <a:off x="4156710" y="1849050"/>
            <a:ext cx="1791914" cy="180745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679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0155C-6BAB-4835-9B9D-D69118755F4F}"/>
              </a:ext>
            </a:extLst>
          </p:cNvPr>
          <p:cNvSpPr txBox="1">
            <a:spLocks/>
          </p:cNvSpPr>
          <p:nvPr/>
        </p:nvSpPr>
        <p:spPr>
          <a:xfrm>
            <a:off x="2751363" y="389382"/>
            <a:ext cx="8881313" cy="7291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dirty="0">
                <a:latin typeface="+mn-lt"/>
                <a:ea typeface="Verdana" panose="020B0604030504040204" pitchFamily="34" charset="0"/>
                <a:cs typeface="Verdana" panose="020B0604030504040204" pitchFamily="34" charset="0"/>
              </a:rPr>
              <a:t>PASKAIDROJUMA RAKSTS</a:t>
            </a:r>
            <a:r>
              <a:rPr lang="lv-LV" altLang="lv-LV" sz="3600" b="1" dirty="0">
                <a:latin typeface="+mn-lt"/>
                <a:ea typeface="Verdana" panose="020B0604030504040204" pitchFamily="34" charset="0"/>
                <a:cs typeface="Verdana" panose="020B0604030504040204" pitchFamily="34" charset="0"/>
              </a:rPr>
              <a:t> </a:t>
            </a:r>
            <a:r>
              <a:rPr lang="lv-LV" altLang="lv-LV" sz="3600" dirty="0">
                <a:latin typeface="+mn-lt"/>
                <a:ea typeface="Verdana" panose="020B0604030504040204" pitchFamily="34" charset="0"/>
                <a:cs typeface="Verdana" panose="020B0604030504040204" pitchFamily="34" charset="0"/>
              </a:rPr>
              <a:t>(2)</a:t>
            </a:r>
            <a:endParaRPr lang="lv-LV" sz="3600" dirty="0">
              <a:latin typeface="+mn-lt"/>
              <a:ea typeface="Verdana" panose="020B0604030504040204" pitchFamily="34" charset="0"/>
              <a:cs typeface="Verdana" panose="020B0604030504040204" pitchFamily="34" charset="0"/>
            </a:endParaRPr>
          </a:p>
        </p:txBody>
      </p:sp>
      <p:graphicFrame>
        <p:nvGraphicFramePr>
          <p:cNvPr id="3" name="Table 2">
            <a:extLst>
              <a:ext uri="{FF2B5EF4-FFF2-40B4-BE49-F238E27FC236}">
                <a16:creationId xmlns:a16="http://schemas.microsoft.com/office/drawing/2014/main" id="{67219CF7-BCDF-44EB-B19D-416E0C57F680}"/>
              </a:ext>
            </a:extLst>
          </p:cNvPr>
          <p:cNvGraphicFramePr>
            <a:graphicFrameLocks noGrp="1"/>
          </p:cNvGraphicFramePr>
          <p:nvPr/>
        </p:nvGraphicFramePr>
        <p:xfrm>
          <a:off x="2833007" y="1118507"/>
          <a:ext cx="9003777" cy="4784272"/>
        </p:xfrm>
        <a:graphic>
          <a:graphicData uri="http://schemas.openxmlformats.org/drawingml/2006/table">
            <a:tbl>
              <a:tblPr firstRow="1" firstCol="1" bandRow="1">
                <a:tableStyleId>{5C22544A-7EE6-4342-B048-85BDC9FD1C3A}</a:tableStyleId>
              </a:tblPr>
              <a:tblGrid>
                <a:gridCol w="1690892">
                  <a:extLst>
                    <a:ext uri="{9D8B030D-6E8A-4147-A177-3AD203B41FA5}">
                      <a16:colId xmlns:a16="http://schemas.microsoft.com/office/drawing/2014/main" val="66239466"/>
                    </a:ext>
                  </a:extLst>
                </a:gridCol>
                <a:gridCol w="4579280">
                  <a:extLst>
                    <a:ext uri="{9D8B030D-6E8A-4147-A177-3AD203B41FA5}">
                      <a16:colId xmlns:a16="http://schemas.microsoft.com/office/drawing/2014/main" val="544974912"/>
                    </a:ext>
                  </a:extLst>
                </a:gridCol>
                <a:gridCol w="2733605">
                  <a:extLst>
                    <a:ext uri="{9D8B030D-6E8A-4147-A177-3AD203B41FA5}">
                      <a16:colId xmlns:a16="http://schemas.microsoft.com/office/drawing/2014/main" val="2478207018"/>
                    </a:ext>
                  </a:extLst>
                </a:gridCol>
              </a:tblGrid>
              <a:tr h="565418">
                <a:tc>
                  <a:txBody>
                    <a:bodyPr/>
                    <a:lstStyle/>
                    <a:p>
                      <a:pPr algn="ctr">
                        <a:lnSpc>
                          <a:spcPct val="115000"/>
                        </a:lnSpc>
                        <a:spcAft>
                          <a:spcPts val="0"/>
                        </a:spcAft>
                      </a:pPr>
                      <a:r>
                        <a:rPr lang="lv-LV" sz="1600" i="1" dirty="0">
                          <a:solidFill>
                            <a:schemeClr val="tx1"/>
                          </a:solidFill>
                          <a:effectLst/>
                        </a:rPr>
                        <a:t>Būvniecības ieceres veids</a:t>
                      </a:r>
                      <a:endParaRPr lang="lv-LV" sz="1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endParaRPr lang="lv-LV" sz="1600" i="1" dirty="0">
                        <a:solidFill>
                          <a:schemeClr val="tx1"/>
                        </a:solidFill>
                        <a:effectLst/>
                      </a:endParaRPr>
                    </a:p>
                    <a:p>
                      <a:pPr algn="ctr">
                        <a:lnSpc>
                          <a:spcPct val="115000"/>
                        </a:lnSpc>
                        <a:spcAft>
                          <a:spcPts val="0"/>
                        </a:spcAft>
                      </a:pPr>
                      <a:r>
                        <a:rPr lang="lv-LV" sz="1600" i="1" dirty="0">
                          <a:solidFill>
                            <a:schemeClr val="tx1"/>
                          </a:solidFill>
                          <a:effectLst/>
                        </a:rPr>
                        <a:t>Gadījumi</a:t>
                      </a:r>
                      <a:endParaRPr lang="lv-LV" sz="1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lv-LV" sz="1600" i="1" dirty="0">
                          <a:solidFill>
                            <a:schemeClr val="tx1"/>
                          </a:solidFill>
                          <a:effectLst/>
                        </a:rPr>
                        <a:t>Būvniecības ieceres izstrādātājs</a:t>
                      </a:r>
                      <a:endParaRPr lang="lv-LV" sz="1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5065710"/>
                  </a:ext>
                </a:extLst>
              </a:tr>
              <a:tr h="4218854">
                <a:tc>
                  <a:txBody>
                    <a:bodyPr/>
                    <a:lstStyle/>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r>
                        <a:rPr lang="lv-LV" sz="1600" dirty="0">
                          <a:solidFill>
                            <a:schemeClr val="tx1"/>
                          </a:solidFill>
                          <a:effectLst/>
                        </a:rPr>
                        <a:t>PASKAIDROJUMA RAKSTS</a:t>
                      </a: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400" b="0" dirty="0">
                        <a:solidFill>
                          <a:schemeClr val="tx1"/>
                        </a:solidFill>
                        <a:effectLst/>
                        <a:latin typeface="+mn-lt"/>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lv-LV" sz="1400" b="0" dirty="0">
                        <a:solidFill>
                          <a:schemeClr val="tx1"/>
                        </a:solidFill>
                        <a:effectLst/>
                        <a:latin typeface="+mn-lt"/>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lv-LV" sz="1400" b="0" dirty="0">
                        <a:solidFill>
                          <a:schemeClr val="tx1"/>
                        </a:solidFill>
                        <a:effectLst/>
                        <a:latin typeface="+mn-lt"/>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lv-LV" sz="1400" b="0" dirty="0">
                        <a:solidFill>
                          <a:schemeClr val="tx1"/>
                        </a:solidFill>
                        <a:effectLst/>
                        <a:latin typeface="+mn-lt"/>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lv-LV" sz="1400" b="0" dirty="0">
                        <a:solidFill>
                          <a:schemeClr val="tx1"/>
                        </a:solidFill>
                        <a:effectLst/>
                        <a:latin typeface="+mn-lt"/>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lv-LV" sz="1400" b="0" dirty="0">
                          <a:solidFill>
                            <a:schemeClr val="tx1"/>
                          </a:solidFill>
                          <a:effectLst/>
                          <a:latin typeface="+mn-lt"/>
                        </a:rPr>
                        <a:t> (ĒBN  </a:t>
                      </a:r>
                      <a:r>
                        <a:rPr lang="it-IT" sz="1400" b="0" dirty="0">
                          <a:solidFill>
                            <a:schemeClr val="tx1"/>
                          </a:solidFill>
                          <a:effectLst/>
                          <a:latin typeface="+mn-lt"/>
                        </a:rPr>
                        <a:t>22., 23., 24.,</a:t>
                      </a:r>
                      <a:r>
                        <a:rPr lang="lv-LV" sz="1400" b="0" dirty="0">
                          <a:solidFill>
                            <a:schemeClr val="tx1"/>
                          </a:solidFill>
                          <a:effectLst/>
                          <a:latin typeface="+mn-lt"/>
                        </a:rPr>
                        <a:t> 27.,</a:t>
                      </a:r>
                      <a:r>
                        <a:rPr lang="it-IT" sz="1400" b="0" dirty="0">
                          <a:solidFill>
                            <a:schemeClr val="tx1"/>
                          </a:solidFill>
                          <a:effectLst/>
                          <a:latin typeface="+mn-lt"/>
                        </a:rPr>
                        <a:t> 29.</a:t>
                      </a:r>
                      <a:r>
                        <a:rPr lang="it-IT" sz="1400" b="0" strike="noStrike" baseline="30000" dirty="0">
                          <a:solidFill>
                            <a:schemeClr val="tx1"/>
                          </a:solidFill>
                          <a:effectLst/>
                          <a:latin typeface="+mn-lt"/>
                        </a:rPr>
                        <a:t>1</a:t>
                      </a:r>
                      <a:r>
                        <a:rPr lang="lv-LV" sz="1400" b="0" strike="noStrike" baseline="0" dirty="0">
                          <a:solidFill>
                            <a:schemeClr val="tx1"/>
                          </a:solidFill>
                          <a:effectLst/>
                          <a:latin typeface="+mn-lt"/>
                        </a:rPr>
                        <a:t>, 32., 34., 44.</a:t>
                      </a:r>
                      <a:r>
                        <a:rPr lang="lv-LV" sz="1400" b="0" strike="noStrike" baseline="30000" dirty="0">
                          <a:solidFill>
                            <a:schemeClr val="tx1"/>
                          </a:solidFill>
                          <a:effectLst/>
                          <a:latin typeface="+mn-lt"/>
                        </a:rPr>
                        <a:t> </a:t>
                      </a:r>
                      <a:r>
                        <a:rPr lang="it-IT" sz="1400" b="0" dirty="0">
                          <a:solidFill>
                            <a:schemeClr val="tx1"/>
                          </a:solidFill>
                          <a:effectLst/>
                          <a:latin typeface="+mn-lt"/>
                        </a:rPr>
                        <a:t>punkt</a:t>
                      </a:r>
                      <a:r>
                        <a:rPr lang="lv-LV" sz="1400" b="0" dirty="0">
                          <a:solidFill>
                            <a:schemeClr val="tx1"/>
                          </a:solidFill>
                          <a:effectLst/>
                          <a:latin typeface="+mn-lt"/>
                        </a:rPr>
                        <a:t>s</a:t>
                      </a:r>
                      <a:r>
                        <a:rPr lang="it-IT" sz="1400" b="0" dirty="0">
                          <a:solidFill>
                            <a:schemeClr val="tx1"/>
                          </a:solidFill>
                          <a:effectLst/>
                          <a:latin typeface="+mn-lt"/>
                        </a:rPr>
                        <a:t> un 35.2. un 36.2. apakšpunkt</a:t>
                      </a:r>
                      <a:r>
                        <a:rPr lang="lv-LV" sz="1400" b="0" dirty="0">
                          <a:solidFill>
                            <a:schemeClr val="tx1"/>
                          </a:solidFill>
                          <a:effectLst/>
                          <a:latin typeface="+mn-lt"/>
                        </a:rPr>
                        <a:t>s)</a:t>
                      </a:r>
                      <a:endParaRPr lang="lv-LV" sz="1400" b="0" dirty="0">
                        <a:solidFill>
                          <a:schemeClr val="tx1"/>
                        </a:solidFill>
                        <a:effectLst/>
                        <a:latin typeface="+mn-lt"/>
                        <a:ea typeface="Calibri" panose="020F0502020204030204" pitchFamily="34" charset="0"/>
                        <a:cs typeface="Times New Roman" panose="02020603050405020304" pitchFamily="18" charset="0"/>
                      </a:endParaRPr>
                    </a:p>
                  </a:txBody>
                  <a:tcPr marL="50676" marR="50676"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just">
                        <a:lnSpc>
                          <a:spcPct val="115000"/>
                        </a:lnSpc>
                        <a:spcAft>
                          <a:spcPts val="0"/>
                        </a:spcAft>
                      </a:pPr>
                      <a:r>
                        <a:rPr lang="lv-LV" sz="1400" dirty="0">
                          <a:effectLst/>
                        </a:rPr>
                        <a:t>1) </a:t>
                      </a:r>
                      <a:r>
                        <a:rPr lang="lv-LV" sz="1400" b="1" dirty="0">
                          <a:effectLst/>
                        </a:rPr>
                        <a:t>otrās vai trešās grupas </a:t>
                      </a:r>
                      <a:r>
                        <a:rPr lang="lv-LV" sz="1400" b="1" dirty="0" err="1">
                          <a:effectLst/>
                        </a:rPr>
                        <a:t>vienstāva</a:t>
                      </a:r>
                      <a:r>
                        <a:rPr lang="lv-LV" sz="1400" b="1" dirty="0">
                          <a:effectLst/>
                        </a:rPr>
                        <a:t> ēkas </a:t>
                      </a:r>
                      <a:r>
                        <a:rPr lang="lv-LV" sz="1400" dirty="0">
                          <a:effectLst/>
                        </a:rPr>
                        <a:t>(piemēram, siltumnīcas, nojumes, paviljona, kafejnīcas) jaunu būvniecību vai novietošanu, </a:t>
                      </a:r>
                      <a:r>
                        <a:rPr lang="lv-LV" sz="1400" b="1" dirty="0">
                          <a:effectLst/>
                        </a:rPr>
                        <a:t>kuras ekspluatācijas laiks nav ilgāks par vienu gadu</a:t>
                      </a:r>
                      <a:r>
                        <a:rPr lang="lv-LV" sz="1400" dirty="0">
                          <a:effectLst/>
                        </a:rPr>
                        <a:t> un kuru nojauc līdz minētā termiņa beigām;</a:t>
                      </a:r>
                    </a:p>
                    <a:p>
                      <a:pPr algn="just">
                        <a:lnSpc>
                          <a:spcPct val="115000"/>
                        </a:lnSpc>
                        <a:spcAft>
                          <a:spcPts val="0"/>
                        </a:spcAft>
                      </a:pPr>
                      <a:endParaRPr lang="lv-LV" sz="1400" dirty="0">
                        <a:effectLst/>
                      </a:endParaRPr>
                    </a:p>
                    <a:p>
                      <a:pPr algn="just">
                        <a:lnSpc>
                          <a:spcPct val="115000"/>
                        </a:lnSpc>
                        <a:spcAft>
                          <a:spcPts val="0"/>
                        </a:spcAft>
                      </a:pPr>
                      <a:r>
                        <a:rPr lang="lv-LV" sz="1400" dirty="0">
                          <a:effectLst/>
                        </a:rPr>
                        <a:t>2) </a:t>
                      </a:r>
                      <a:r>
                        <a:rPr lang="lv-LV" sz="1400" b="1" dirty="0">
                          <a:effectLst/>
                        </a:rPr>
                        <a:t>otrās grupas ēkas nojaukšanu, </a:t>
                      </a:r>
                      <a:r>
                        <a:rPr lang="lv-LV" sz="1400" b="0" dirty="0">
                          <a:effectLst/>
                        </a:rPr>
                        <a:t>ja tā </a:t>
                      </a:r>
                      <a:r>
                        <a:rPr lang="lv-LV" sz="1400" b="1" dirty="0">
                          <a:effectLst/>
                        </a:rPr>
                        <a:t>nav pieslēgta </a:t>
                      </a:r>
                      <a:r>
                        <a:rPr lang="lv-LV" sz="1400" b="0" dirty="0">
                          <a:effectLst/>
                        </a:rPr>
                        <a:t>ārējiem inženiertīkliem vai tie ir atslēgti, ko apliecina attiecīgā inženiertīklu īpašnieka atzinums (dokuments);</a:t>
                      </a:r>
                    </a:p>
                    <a:p>
                      <a:pPr algn="just">
                        <a:lnSpc>
                          <a:spcPct val="115000"/>
                        </a:lnSpc>
                        <a:spcAft>
                          <a:spcPts val="0"/>
                        </a:spcAft>
                      </a:pPr>
                      <a:endParaRPr lang="lv-LV" sz="14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lv-LV" sz="1400" b="0" dirty="0">
                          <a:effectLst/>
                          <a:latin typeface="Calibri" panose="020F0502020204030204" pitchFamily="34" charset="0"/>
                          <a:ea typeface="Calibri" panose="020F0502020204030204" pitchFamily="34" charset="0"/>
                          <a:cs typeface="Times New Roman" panose="02020603050405020304" pitchFamily="18" charset="0"/>
                        </a:rPr>
                        <a:t>3) </a:t>
                      </a:r>
                      <a:r>
                        <a:rPr lang="lv-LV" sz="1400" b="1" dirty="0">
                          <a:effectLst/>
                          <a:latin typeface="Calibri" panose="020F0502020204030204" pitchFamily="34" charset="0"/>
                          <a:ea typeface="Calibri" panose="020F0502020204030204" pitchFamily="34" charset="0"/>
                          <a:cs typeface="Times New Roman" panose="02020603050405020304" pitchFamily="18" charset="0"/>
                        </a:rPr>
                        <a:t>pirmās, otrās vai trešās grupas ēkas </a:t>
                      </a:r>
                      <a:r>
                        <a:rPr lang="lv-LV" sz="1400" b="0" dirty="0">
                          <a:effectLst/>
                          <a:latin typeface="Calibri" panose="020F0502020204030204" pitchFamily="34" charset="0"/>
                          <a:ea typeface="Calibri" panose="020F0502020204030204" pitchFamily="34" charset="0"/>
                          <a:cs typeface="Times New Roman" panose="02020603050405020304" pitchFamily="18" charset="0"/>
                        </a:rPr>
                        <a:t>vai telpu grupas lietošanas veida maiņu </a:t>
                      </a:r>
                      <a:r>
                        <a:rPr lang="lv-LV" sz="1400" b="1" dirty="0">
                          <a:effectLst/>
                          <a:latin typeface="Calibri" panose="020F0502020204030204" pitchFamily="34" charset="0"/>
                          <a:ea typeface="Calibri" panose="020F0502020204030204" pitchFamily="34" charset="0"/>
                          <a:cs typeface="Times New Roman" panose="02020603050405020304" pitchFamily="18" charset="0"/>
                        </a:rPr>
                        <a:t>bez pārbūves;</a:t>
                      </a:r>
                    </a:p>
                    <a:p>
                      <a:pPr algn="just">
                        <a:lnSpc>
                          <a:spcPct val="115000"/>
                        </a:lnSpc>
                        <a:spcAft>
                          <a:spcPts val="0"/>
                        </a:spcAft>
                      </a:pPr>
                      <a:endParaRPr lang="lv-LV" sz="14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lv-LV" sz="1400" b="0" dirty="0">
                          <a:effectLst/>
                          <a:latin typeface="Calibri" panose="020F0502020204030204" pitchFamily="34" charset="0"/>
                          <a:ea typeface="Calibri" panose="020F0502020204030204" pitchFamily="34" charset="0"/>
                          <a:cs typeface="Times New Roman" panose="02020603050405020304" pitchFamily="18" charset="0"/>
                        </a:rPr>
                        <a:t>4) ja ekspluatācijā pieņemtas </a:t>
                      </a:r>
                      <a:r>
                        <a:rPr lang="lv-LV" sz="1400" b="1" dirty="0">
                          <a:effectLst/>
                          <a:latin typeface="Calibri" panose="020F0502020204030204" pitchFamily="34" charset="0"/>
                          <a:ea typeface="Calibri" panose="020F0502020204030204" pitchFamily="34" charset="0"/>
                          <a:cs typeface="Times New Roman" panose="02020603050405020304" pitchFamily="18" charset="0"/>
                        </a:rPr>
                        <a:t>ēkas stāvoklis neatbilst </a:t>
                      </a:r>
                      <a:r>
                        <a:rPr lang="lv-LV" sz="1400" b="0" dirty="0">
                          <a:effectLst/>
                          <a:latin typeface="Calibri" panose="020F0502020204030204" pitchFamily="34" charset="0"/>
                          <a:ea typeface="Calibri" panose="020F0502020204030204" pitchFamily="34" charset="0"/>
                          <a:cs typeface="Times New Roman" panose="02020603050405020304" pitchFamily="18" charset="0"/>
                        </a:rPr>
                        <a:t>Būvniecības likuma 9. pantā noteiktajām </a:t>
                      </a:r>
                      <a:r>
                        <a:rPr lang="lv-LV" sz="1400" b="1" dirty="0">
                          <a:effectLst/>
                          <a:latin typeface="Calibri" panose="020F0502020204030204" pitchFamily="34" charset="0"/>
                          <a:ea typeface="Calibri" panose="020F0502020204030204" pitchFamily="34" charset="0"/>
                          <a:cs typeface="Times New Roman" panose="02020603050405020304" pitchFamily="18" charset="0"/>
                        </a:rPr>
                        <a:t>būtiskajām prasībām attiecībā</a:t>
                      </a:r>
                      <a:r>
                        <a:rPr lang="lv-LV" sz="1400" b="0" dirty="0">
                          <a:effectLst/>
                          <a:latin typeface="Calibri" panose="020F0502020204030204" pitchFamily="34" charset="0"/>
                          <a:ea typeface="Calibri" panose="020F0502020204030204" pitchFamily="34" charset="0"/>
                          <a:cs typeface="Times New Roman" panose="02020603050405020304" pitchFamily="18" charset="0"/>
                        </a:rPr>
                        <a:t> </a:t>
                      </a:r>
                      <a:r>
                        <a:rPr lang="lv-LV" sz="1400" b="1" dirty="0">
                          <a:effectLst/>
                          <a:latin typeface="Calibri" panose="020F0502020204030204" pitchFamily="34" charset="0"/>
                          <a:ea typeface="Calibri" panose="020F0502020204030204" pitchFamily="34" charset="0"/>
                          <a:cs typeface="Times New Roman" panose="02020603050405020304" pitchFamily="18" charset="0"/>
                        </a:rPr>
                        <a:t>uz būves lietošanas drošību, mehānisko stiprību un stabilitāti </a:t>
                      </a:r>
                      <a:r>
                        <a:rPr lang="lv-LV" sz="1400" b="0" dirty="0">
                          <a:effectLst/>
                          <a:latin typeface="Calibri" panose="020F0502020204030204" pitchFamily="34" charset="0"/>
                          <a:ea typeface="Calibri" panose="020F0502020204030204" pitchFamily="34" charset="0"/>
                          <a:cs typeface="Times New Roman" panose="02020603050405020304" pitchFamily="18" charset="0"/>
                        </a:rPr>
                        <a:t>un pašvaldība ir pieņēmusi lēmumu par šādas ēkas konservāciju</a:t>
                      </a: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E7EB"/>
                    </a:solidFill>
                  </a:tcPr>
                </a:tc>
                <a:tc>
                  <a:txBody>
                    <a:bodyPr/>
                    <a:lstStyle/>
                    <a:p>
                      <a:pPr algn="l">
                        <a:lnSpc>
                          <a:spcPct val="115000"/>
                        </a:lnSpc>
                        <a:spcAft>
                          <a:spcPts val="0"/>
                        </a:spcAft>
                      </a:pPr>
                      <a:r>
                        <a:rPr lang="lv-LV" sz="1400" dirty="0">
                          <a:effectLst/>
                        </a:rPr>
                        <a:t>1) būvniecības ierosinātājs </a:t>
                      </a:r>
                      <a:r>
                        <a:rPr lang="lv-LV" sz="1400" b="1" dirty="0">
                          <a:effectLst/>
                        </a:rPr>
                        <a:t>pats</a:t>
                      </a:r>
                      <a:r>
                        <a:rPr lang="lv-LV" sz="1400" dirty="0">
                          <a:effectLst/>
                        </a:rPr>
                        <a:t> </a:t>
                      </a:r>
                      <a:r>
                        <a:rPr lang="lv-LV" sz="1400" b="1" dirty="0">
                          <a:effectLst/>
                        </a:rPr>
                        <a:t>var izstrādāt</a:t>
                      </a:r>
                      <a:r>
                        <a:rPr lang="lv-LV" sz="1400" dirty="0">
                          <a:effectLst/>
                        </a:rPr>
                        <a:t> nepieciešamos būvniecības ieceres dokumentus </a:t>
                      </a:r>
                      <a:r>
                        <a:rPr lang="lv-LV" sz="1400" b="1" dirty="0">
                          <a:effectLst/>
                        </a:rPr>
                        <a:t>savai dzīvojamai ēkai, tās palīgēkai vai lauku saimniecības nedzīvojamai ēkai</a:t>
                      </a:r>
                    </a:p>
                    <a:p>
                      <a:pPr algn="l">
                        <a:lnSpc>
                          <a:spcPct val="115000"/>
                        </a:lnSpc>
                        <a:spcAft>
                          <a:spcPts val="0"/>
                        </a:spcAft>
                      </a:pPr>
                      <a:r>
                        <a:rPr lang="lv-LV" sz="1400" dirty="0">
                          <a:effectLst/>
                        </a:rPr>
                        <a:t> </a:t>
                      </a:r>
                    </a:p>
                    <a:p>
                      <a:pPr algn="l">
                        <a:lnSpc>
                          <a:spcPct val="115000"/>
                        </a:lnSpc>
                        <a:spcAft>
                          <a:spcPts val="0"/>
                        </a:spcAft>
                      </a:pPr>
                      <a:r>
                        <a:rPr lang="lv-LV" sz="1400" dirty="0">
                          <a:effectLst/>
                        </a:rPr>
                        <a:t>2) būvprojekta izstrādātājs - būvkomersants vai </a:t>
                      </a:r>
                      <a:r>
                        <a:rPr lang="lv-LV" sz="1400" dirty="0" err="1">
                          <a:effectLst/>
                        </a:rPr>
                        <a:t>būvspeciālists</a:t>
                      </a:r>
                      <a:r>
                        <a:rPr lang="lv-LV" sz="1400" dirty="0">
                          <a:effectLst/>
                        </a:rPr>
                        <a:t> </a:t>
                      </a:r>
                      <a:r>
                        <a:rPr lang="lv-LV" sz="1400" b="1" dirty="0">
                          <a:effectLst/>
                        </a:rPr>
                        <a:t>atbilstošā </a:t>
                      </a:r>
                      <a:r>
                        <a:rPr lang="lv-LV" sz="1400" b="1" dirty="0" err="1">
                          <a:effectLst/>
                        </a:rPr>
                        <a:t>būvprojektēšanas</a:t>
                      </a:r>
                      <a:r>
                        <a:rPr lang="lv-LV" sz="1400" b="1" dirty="0">
                          <a:effectLst/>
                        </a:rPr>
                        <a:t> jomā</a:t>
                      </a:r>
                      <a:endParaRPr lang="lv-LV"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E7EB"/>
                    </a:solidFill>
                  </a:tcPr>
                </a:tc>
                <a:extLst>
                  <a:ext uri="{0D108BD9-81ED-4DB2-BD59-A6C34878D82A}">
                    <a16:rowId xmlns:a16="http://schemas.microsoft.com/office/drawing/2014/main" val="3216729898"/>
                  </a:ext>
                </a:extLst>
              </a:tr>
            </a:tbl>
          </a:graphicData>
        </a:graphic>
      </p:graphicFrame>
    </p:spTree>
    <p:extLst>
      <p:ext uri="{BB962C8B-B14F-4D97-AF65-F5344CB8AC3E}">
        <p14:creationId xmlns:p14="http://schemas.microsoft.com/office/powerpoint/2010/main" val="25769609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25A19FC0-7210-4F60-BA2C-71CA687FD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32285" cy="4653955"/>
          </a:xfrm>
          <a:prstGeom prst="rect">
            <a:avLst/>
          </a:prstGeom>
        </p:spPr>
      </p:pic>
      <p:pic>
        <p:nvPicPr>
          <p:cNvPr id="3" name="Picture 2">
            <a:extLst>
              <a:ext uri="{FF2B5EF4-FFF2-40B4-BE49-F238E27FC236}">
                <a16:creationId xmlns:a16="http://schemas.microsoft.com/office/drawing/2014/main" id="{AC3EC633-E34F-4940-8E4E-C9585BB03C7F}"/>
              </a:ext>
            </a:extLst>
          </p:cNvPr>
          <p:cNvPicPr>
            <a:picLocks noChangeAspect="1"/>
          </p:cNvPicPr>
          <p:nvPr/>
        </p:nvPicPr>
        <p:blipFill>
          <a:blip r:embed="rId3"/>
          <a:stretch>
            <a:fillRect/>
          </a:stretch>
        </p:blipFill>
        <p:spPr>
          <a:xfrm>
            <a:off x="4310074" y="0"/>
            <a:ext cx="909989" cy="576916"/>
          </a:xfrm>
          <a:prstGeom prst="rect">
            <a:avLst/>
          </a:prstGeom>
        </p:spPr>
      </p:pic>
      <p:cxnSp>
        <p:nvCxnSpPr>
          <p:cNvPr id="6" name="Straight Arrow Connector 5">
            <a:extLst>
              <a:ext uri="{FF2B5EF4-FFF2-40B4-BE49-F238E27FC236}">
                <a16:creationId xmlns:a16="http://schemas.microsoft.com/office/drawing/2014/main" id="{DC9915A7-FA07-4F52-AF9F-08B4D8DDB807}"/>
              </a:ext>
            </a:extLst>
          </p:cNvPr>
          <p:cNvCxnSpPr>
            <a:cxnSpLocks/>
          </p:cNvCxnSpPr>
          <p:nvPr/>
        </p:nvCxnSpPr>
        <p:spPr>
          <a:xfrm flipH="1">
            <a:off x="1738365" y="519520"/>
            <a:ext cx="2879466" cy="225069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014849E-A634-4A6C-81EC-08A85BCE7342}"/>
              </a:ext>
            </a:extLst>
          </p:cNvPr>
          <p:cNvSpPr/>
          <p:nvPr/>
        </p:nvSpPr>
        <p:spPr>
          <a:xfrm>
            <a:off x="512466" y="2770216"/>
            <a:ext cx="1366576" cy="79694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1" name="Content Placeholder 10">
            <a:extLst>
              <a:ext uri="{FF2B5EF4-FFF2-40B4-BE49-F238E27FC236}">
                <a16:creationId xmlns:a16="http://schemas.microsoft.com/office/drawing/2014/main" id="{3CC92376-0A85-4C86-99C8-4C118C46F4AF}"/>
              </a:ext>
            </a:extLst>
          </p:cNvPr>
          <p:cNvPicPr>
            <a:picLocks noGrp="1" noChangeAspect="1"/>
          </p:cNvPicPr>
          <p:nvPr>
            <p:ph idx="1"/>
          </p:nvPr>
        </p:nvPicPr>
        <p:blipFill>
          <a:blip r:embed="rId4"/>
          <a:stretch>
            <a:fillRect/>
          </a:stretch>
        </p:blipFill>
        <p:spPr>
          <a:xfrm>
            <a:off x="4617831" y="2564867"/>
            <a:ext cx="7505488" cy="4127607"/>
          </a:xfrm>
          <a:prstGeom prst="rect">
            <a:avLst/>
          </a:prstGeom>
        </p:spPr>
      </p:pic>
      <p:pic>
        <p:nvPicPr>
          <p:cNvPr id="12" name="Picture 11">
            <a:extLst>
              <a:ext uri="{FF2B5EF4-FFF2-40B4-BE49-F238E27FC236}">
                <a16:creationId xmlns:a16="http://schemas.microsoft.com/office/drawing/2014/main" id="{F3951A66-AFBB-40C0-83D0-2C5352E648A5}"/>
              </a:ext>
            </a:extLst>
          </p:cNvPr>
          <p:cNvPicPr>
            <a:picLocks noChangeAspect="1"/>
          </p:cNvPicPr>
          <p:nvPr/>
        </p:nvPicPr>
        <p:blipFill>
          <a:blip r:embed="rId5"/>
          <a:stretch>
            <a:fillRect/>
          </a:stretch>
        </p:blipFill>
        <p:spPr>
          <a:xfrm>
            <a:off x="6732285" y="4572000"/>
            <a:ext cx="904461" cy="318654"/>
          </a:xfrm>
          <a:prstGeom prst="rect">
            <a:avLst/>
          </a:prstGeom>
        </p:spPr>
      </p:pic>
    </p:spTree>
    <p:extLst>
      <p:ext uri="{BB962C8B-B14F-4D97-AF65-F5344CB8AC3E}">
        <p14:creationId xmlns:p14="http://schemas.microsoft.com/office/powerpoint/2010/main" val="8713656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588EA5-31A0-4446-8AB2-376B4549CC51}"/>
              </a:ext>
            </a:extLst>
          </p:cNvPr>
          <p:cNvSpPr>
            <a:spLocks noGrp="1"/>
          </p:cNvSpPr>
          <p:nvPr>
            <p:ph type="title"/>
          </p:nvPr>
        </p:nvSpPr>
        <p:spPr>
          <a:xfrm>
            <a:off x="6019800" y="1515349"/>
            <a:ext cx="1041056" cy="756107"/>
          </a:xfrm>
        </p:spPr>
        <p:txBody>
          <a:bodyPr>
            <a:normAutofit/>
          </a:bodyPr>
          <a:lstStyle/>
          <a:p>
            <a:endParaRPr lang="lv-LV" sz="900" dirty="0"/>
          </a:p>
        </p:txBody>
      </p:sp>
      <p:pic>
        <p:nvPicPr>
          <p:cNvPr id="14" name="Picture 13">
            <a:extLst>
              <a:ext uri="{FF2B5EF4-FFF2-40B4-BE49-F238E27FC236}">
                <a16:creationId xmlns:a16="http://schemas.microsoft.com/office/drawing/2014/main" id="{FB4508C3-4074-444D-A7BA-F1DBD130302E}"/>
              </a:ext>
            </a:extLst>
          </p:cNvPr>
          <p:cNvPicPr>
            <a:picLocks noChangeAspect="1"/>
          </p:cNvPicPr>
          <p:nvPr/>
        </p:nvPicPr>
        <p:blipFill>
          <a:blip r:embed="rId2"/>
          <a:stretch>
            <a:fillRect/>
          </a:stretch>
        </p:blipFill>
        <p:spPr>
          <a:xfrm>
            <a:off x="3372687" y="158871"/>
            <a:ext cx="5691648" cy="2979745"/>
          </a:xfrm>
          <a:prstGeom prst="rect">
            <a:avLst/>
          </a:prstGeom>
        </p:spPr>
      </p:pic>
      <p:pic>
        <p:nvPicPr>
          <p:cNvPr id="15" name="Content Placeholder 14">
            <a:extLst>
              <a:ext uri="{FF2B5EF4-FFF2-40B4-BE49-F238E27FC236}">
                <a16:creationId xmlns:a16="http://schemas.microsoft.com/office/drawing/2014/main" id="{24A1B5AA-996F-4C11-99EE-7F169C1A5013}"/>
              </a:ext>
            </a:extLst>
          </p:cNvPr>
          <p:cNvPicPr>
            <a:picLocks noGrp="1" noChangeAspect="1"/>
          </p:cNvPicPr>
          <p:nvPr>
            <p:ph sz="half" idx="2"/>
          </p:nvPr>
        </p:nvPicPr>
        <p:blipFill>
          <a:blip r:embed="rId3"/>
          <a:stretch>
            <a:fillRect/>
          </a:stretch>
        </p:blipFill>
        <p:spPr>
          <a:xfrm>
            <a:off x="5957387" y="2881752"/>
            <a:ext cx="6271468" cy="3259556"/>
          </a:xfrm>
          <a:prstGeom prst="rect">
            <a:avLst/>
          </a:prstGeom>
        </p:spPr>
      </p:pic>
      <p:pic>
        <p:nvPicPr>
          <p:cNvPr id="11" name="Content Placeholder 10">
            <a:extLst>
              <a:ext uri="{FF2B5EF4-FFF2-40B4-BE49-F238E27FC236}">
                <a16:creationId xmlns:a16="http://schemas.microsoft.com/office/drawing/2014/main" id="{654B934B-38B1-4A8B-87CC-E85EACB79E68}"/>
              </a:ext>
            </a:extLst>
          </p:cNvPr>
          <p:cNvPicPr>
            <a:picLocks noGrp="1" noChangeAspect="1"/>
          </p:cNvPicPr>
          <p:nvPr>
            <p:ph sz="half" idx="1"/>
          </p:nvPr>
        </p:nvPicPr>
        <p:blipFill>
          <a:blip r:embed="rId4"/>
          <a:stretch>
            <a:fillRect/>
          </a:stretch>
        </p:blipFill>
        <p:spPr>
          <a:xfrm>
            <a:off x="85656" y="2907487"/>
            <a:ext cx="6132855" cy="3175214"/>
          </a:xfrm>
          <a:prstGeom prst="rect">
            <a:avLst/>
          </a:prstGeom>
        </p:spPr>
      </p:pic>
      <p:pic>
        <p:nvPicPr>
          <p:cNvPr id="16" name="Picture 15">
            <a:extLst>
              <a:ext uri="{FF2B5EF4-FFF2-40B4-BE49-F238E27FC236}">
                <a16:creationId xmlns:a16="http://schemas.microsoft.com/office/drawing/2014/main" id="{A25C5FE5-AE43-4BE4-8616-B50E875B5BDF}"/>
              </a:ext>
            </a:extLst>
          </p:cNvPr>
          <p:cNvPicPr>
            <a:picLocks noChangeAspect="1"/>
          </p:cNvPicPr>
          <p:nvPr/>
        </p:nvPicPr>
        <p:blipFill>
          <a:blip r:embed="rId5"/>
          <a:stretch>
            <a:fillRect/>
          </a:stretch>
        </p:blipFill>
        <p:spPr>
          <a:xfrm>
            <a:off x="4918327" y="1647930"/>
            <a:ext cx="908383" cy="245472"/>
          </a:xfrm>
          <a:prstGeom prst="rect">
            <a:avLst/>
          </a:prstGeom>
        </p:spPr>
      </p:pic>
      <p:pic>
        <p:nvPicPr>
          <p:cNvPr id="17" name="Picture 16">
            <a:extLst>
              <a:ext uri="{FF2B5EF4-FFF2-40B4-BE49-F238E27FC236}">
                <a16:creationId xmlns:a16="http://schemas.microsoft.com/office/drawing/2014/main" id="{655A85AE-7000-4E69-AC8D-278A1E7184CE}"/>
              </a:ext>
            </a:extLst>
          </p:cNvPr>
          <p:cNvPicPr>
            <a:picLocks noChangeAspect="1"/>
          </p:cNvPicPr>
          <p:nvPr/>
        </p:nvPicPr>
        <p:blipFill>
          <a:blip r:embed="rId6"/>
          <a:stretch>
            <a:fillRect/>
          </a:stretch>
        </p:blipFill>
        <p:spPr>
          <a:xfrm>
            <a:off x="1843531" y="4511530"/>
            <a:ext cx="908383" cy="249958"/>
          </a:xfrm>
          <a:prstGeom prst="rect">
            <a:avLst/>
          </a:prstGeom>
        </p:spPr>
      </p:pic>
      <p:pic>
        <p:nvPicPr>
          <p:cNvPr id="18" name="Picture 17">
            <a:extLst>
              <a:ext uri="{FF2B5EF4-FFF2-40B4-BE49-F238E27FC236}">
                <a16:creationId xmlns:a16="http://schemas.microsoft.com/office/drawing/2014/main" id="{3144A9FA-E69C-4639-8101-5E5165478E5C}"/>
              </a:ext>
            </a:extLst>
          </p:cNvPr>
          <p:cNvPicPr>
            <a:picLocks noChangeAspect="1"/>
          </p:cNvPicPr>
          <p:nvPr/>
        </p:nvPicPr>
        <p:blipFill>
          <a:blip r:embed="rId6"/>
          <a:stretch>
            <a:fillRect/>
          </a:stretch>
        </p:blipFill>
        <p:spPr>
          <a:xfrm>
            <a:off x="7715262" y="4521308"/>
            <a:ext cx="908383" cy="249958"/>
          </a:xfrm>
          <a:prstGeom prst="rect">
            <a:avLst/>
          </a:prstGeom>
        </p:spPr>
      </p:pic>
    </p:spTree>
    <p:extLst>
      <p:ext uri="{BB962C8B-B14F-4D97-AF65-F5344CB8AC3E}">
        <p14:creationId xmlns:p14="http://schemas.microsoft.com/office/powerpoint/2010/main" val="9407042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7FF7-2E8B-4744-989C-6C6F212FD55D}"/>
              </a:ext>
            </a:extLst>
          </p:cNvPr>
          <p:cNvSpPr>
            <a:spLocks noGrp="1"/>
          </p:cNvSpPr>
          <p:nvPr>
            <p:ph type="title"/>
          </p:nvPr>
        </p:nvSpPr>
        <p:spPr>
          <a:xfrm>
            <a:off x="6450226" y="365125"/>
            <a:ext cx="4903573" cy="573989"/>
          </a:xfrm>
        </p:spPr>
        <p:txBody>
          <a:bodyPr>
            <a:noAutofit/>
          </a:bodyPr>
          <a:lstStyle/>
          <a:p>
            <a:pPr algn="r"/>
            <a:r>
              <a:rPr lang="lv-LV" sz="3200" dirty="0"/>
              <a:t>Apliecinājums BIS sistēmā </a:t>
            </a:r>
          </a:p>
        </p:txBody>
      </p:sp>
      <p:pic>
        <p:nvPicPr>
          <p:cNvPr id="6" name="Content Placeholder 5" descr="A screenshot of a cell phone&#10;&#10;Description automatically generated">
            <a:extLst>
              <a:ext uri="{FF2B5EF4-FFF2-40B4-BE49-F238E27FC236}">
                <a16:creationId xmlns:a16="http://schemas.microsoft.com/office/drawing/2014/main" id="{3306C7A2-67B0-4209-92B0-9F36247B1FD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5678018" cy="3156162"/>
          </a:xfrm>
        </p:spPr>
      </p:pic>
      <p:pic>
        <p:nvPicPr>
          <p:cNvPr id="8" name="Content Placeholder 7" descr="A screenshot of a cell phone&#10;&#10;Description automatically generated">
            <a:extLst>
              <a:ext uri="{FF2B5EF4-FFF2-40B4-BE49-F238E27FC236}">
                <a16:creationId xmlns:a16="http://schemas.microsoft.com/office/drawing/2014/main" id="{B1A4DBAA-678E-4EE1-84A0-C1345BF98B8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910886" y="0"/>
            <a:ext cx="5726858" cy="3280849"/>
          </a:xfrm>
        </p:spPr>
      </p:pic>
      <p:pic>
        <p:nvPicPr>
          <p:cNvPr id="10" name="Picture 9" descr="A screenshot of a cell phone&#10;&#10;Description automatically generated">
            <a:extLst>
              <a:ext uri="{FF2B5EF4-FFF2-40B4-BE49-F238E27FC236}">
                <a16:creationId xmlns:a16="http://schemas.microsoft.com/office/drawing/2014/main" id="{78D6DB20-D459-4D1D-87FE-355AF1330B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4" y="3156161"/>
            <a:ext cx="5607483" cy="3415571"/>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34E731EA-6754-47BD-A5C1-8B60FCA82F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0884" y="3058443"/>
            <a:ext cx="5726857" cy="4002183"/>
          </a:xfrm>
          <a:prstGeom prst="rect">
            <a:avLst/>
          </a:prstGeom>
        </p:spPr>
      </p:pic>
      <p:pic>
        <p:nvPicPr>
          <p:cNvPr id="5" name="Picture 4">
            <a:extLst>
              <a:ext uri="{FF2B5EF4-FFF2-40B4-BE49-F238E27FC236}">
                <a16:creationId xmlns:a16="http://schemas.microsoft.com/office/drawing/2014/main" id="{A86CD54B-7B33-40EB-B77C-624F6B60BD19}"/>
              </a:ext>
            </a:extLst>
          </p:cNvPr>
          <p:cNvPicPr>
            <a:picLocks noChangeAspect="1"/>
          </p:cNvPicPr>
          <p:nvPr/>
        </p:nvPicPr>
        <p:blipFill>
          <a:blip r:embed="rId6"/>
          <a:stretch>
            <a:fillRect/>
          </a:stretch>
        </p:blipFill>
        <p:spPr>
          <a:xfrm>
            <a:off x="1612419" y="1453102"/>
            <a:ext cx="908383" cy="249958"/>
          </a:xfrm>
          <a:prstGeom prst="rect">
            <a:avLst/>
          </a:prstGeom>
        </p:spPr>
      </p:pic>
      <p:pic>
        <p:nvPicPr>
          <p:cNvPr id="7" name="Picture 6">
            <a:extLst>
              <a:ext uri="{FF2B5EF4-FFF2-40B4-BE49-F238E27FC236}">
                <a16:creationId xmlns:a16="http://schemas.microsoft.com/office/drawing/2014/main" id="{04D589F6-7E42-4C70-AC17-2F5C5C0544B1}"/>
              </a:ext>
            </a:extLst>
          </p:cNvPr>
          <p:cNvPicPr>
            <a:picLocks noChangeAspect="1"/>
          </p:cNvPicPr>
          <p:nvPr/>
        </p:nvPicPr>
        <p:blipFill>
          <a:blip r:embed="rId6"/>
          <a:stretch>
            <a:fillRect/>
          </a:stretch>
        </p:blipFill>
        <p:spPr>
          <a:xfrm>
            <a:off x="7540946" y="1453102"/>
            <a:ext cx="908383" cy="249958"/>
          </a:xfrm>
          <a:prstGeom prst="rect">
            <a:avLst/>
          </a:prstGeom>
        </p:spPr>
      </p:pic>
      <p:pic>
        <p:nvPicPr>
          <p:cNvPr id="9" name="Picture 8">
            <a:extLst>
              <a:ext uri="{FF2B5EF4-FFF2-40B4-BE49-F238E27FC236}">
                <a16:creationId xmlns:a16="http://schemas.microsoft.com/office/drawing/2014/main" id="{8A93315F-769D-45AF-838C-F4BDF2D47CEF}"/>
              </a:ext>
            </a:extLst>
          </p:cNvPr>
          <p:cNvPicPr>
            <a:picLocks noChangeAspect="1"/>
          </p:cNvPicPr>
          <p:nvPr/>
        </p:nvPicPr>
        <p:blipFill>
          <a:blip r:embed="rId6"/>
          <a:stretch>
            <a:fillRect/>
          </a:stretch>
        </p:blipFill>
        <p:spPr>
          <a:xfrm>
            <a:off x="1682757" y="4609264"/>
            <a:ext cx="908383" cy="249958"/>
          </a:xfrm>
          <a:prstGeom prst="rect">
            <a:avLst/>
          </a:prstGeom>
        </p:spPr>
      </p:pic>
      <p:pic>
        <p:nvPicPr>
          <p:cNvPr id="11" name="Picture 10">
            <a:extLst>
              <a:ext uri="{FF2B5EF4-FFF2-40B4-BE49-F238E27FC236}">
                <a16:creationId xmlns:a16="http://schemas.microsoft.com/office/drawing/2014/main" id="{72C8F0BD-72DE-4CD9-8196-31B0B9F3193B}"/>
              </a:ext>
            </a:extLst>
          </p:cNvPr>
          <p:cNvPicPr>
            <a:picLocks noChangeAspect="1"/>
          </p:cNvPicPr>
          <p:nvPr/>
        </p:nvPicPr>
        <p:blipFill>
          <a:blip r:embed="rId6"/>
          <a:stretch>
            <a:fillRect/>
          </a:stretch>
        </p:blipFill>
        <p:spPr>
          <a:xfrm>
            <a:off x="7540945" y="4484285"/>
            <a:ext cx="908383" cy="249958"/>
          </a:xfrm>
          <a:prstGeom prst="rect">
            <a:avLst/>
          </a:prstGeom>
        </p:spPr>
      </p:pic>
    </p:spTree>
    <p:extLst>
      <p:ext uri="{BB962C8B-B14F-4D97-AF65-F5344CB8AC3E}">
        <p14:creationId xmlns:p14="http://schemas.microsoft.com/office/powerpoint/2010/main" val="29322755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ell phone&#10;&#10;Description automatically generated">
            <a:extLst>
              <a:ext uri="{FF2B5EF4-FFF2-40B4-BE49-F238E27FC236}">
                <a16:creationId xmlns:a16="http://schemas.microsoft.com/office/drawing/2014/main" id="{4A482A57-FB12-44FA-8942-3439506B952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03164" y="640952"/>
            <a:ext cx="5181600" cy="3692400"/>
          </a:xfrm>
          <a:ln>
            <a:solidFill>
              <a:schemeClr val="bg2">
                <a:lumMod val="75000"/>
              </a:schemeClr>
            </a:solidFill>
          </a:ln>
        </p:spPr>
      </p:pic>
      <p:sp>
        <p:nvSpPr>
          <p:cNvPr id="2" name="Title 1">
            <a:extLst>
              <a:ext uri="{FF2B5EF4-FFF2-40B4-BE49-F238E27FC236}">
                <a16:creationId xmlns:a16="http://schemas.microsoft.com/office/drawing/2014/main" id="{CB75E374-8154-4F4C-92AD-BC4F53FF14CD}"/>
              </a:ext>
            </a:extLst>
          </p:cNvPr>
          <p:cNvSpPr>
            <a:spLocks noGrp="1"/>
          </p:cNvSpPr>
          <p:nvPr>
            <p:ph type="title"/>
          </p:nvPr>
        </p:nvSpPr>
        <p:spPr>
          <a:xfrm>
            <a:off x="6803164" y="5072674"/>
            <a:ext cx="4450990" cy="504670"/>
          </a:xfrm>
        </p:spPr>
        <p:txBody>
          <a:bodyPr>
            <a:noAutofit/>
          </a:bodyPr>
          <a:lstStyle/>
          <a:p>
            <a:pPr algn="r"/>
            <a:r>
              <a:rPr lang="lv-LV" sz="3200" b="1" dirty="0"/>
              <a:t>Apliecinājums BIS sistēmā – iesniedzamie dokumenti </a:t>
            </a:r>
          </a:p>
        </p:txBody>
      </p:sp>
      <p:pic>
        <p:nvPicPr>
          <p:cNvPr id="6" name="Content Placeholder 5" descr="A screenshot of a social media post&#10;&#10;Description automatically generated">
            <a:extLst>
              <a:ext uri="{FF2B5EF4-FFF2-40B4-BE49-F238E27FC236}">
                <a16:creationId xmlns:a16="http://schemas.microsoft.com/office/drawing/2014/main" id="{C3783B21-D51A-490D-BAEA-FC8D6D8DE9BB}"/>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b="30106"/>
          <a:stretch/>
        </p:blipFill>
        <p:spPr>
          <a:xfrm>
            <a:off x="2519940" y="130629"/>
            <a:ext cx="5181600" cy="2583434"/>
          </a:xfrm>
          <a:ln>
            <a:solidFill>
              <a:schemeClr val="bg2">
                <a:lumMod val="75000"/>
              </a:schemeClr>
            </a:solidFill>
          </a:ln>
        </p:spPr>
      </p:pic>
      <p:pic>
        <p:nvPicPr>
          <p:cNvPr id="10" name="Picture 9" descr="A screenshot of a cell phone&#10;&#10;Description automatically generated">
            <a:extLst>
              <a:ext uri="{FF2B5EF4-FFF2-40B4-BE49-F238E27FC236}">
                <a16:creationId xmlns:a16="http://schemas.microsoft.com/office/drawing/2014/main" id="{EB0C9655-7B40-4ABD-BB6A-7D232B9A68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75" y="2907621"/>
            <a:ext cx="5242932" cy="3819750"/>
          </a:xfrm>
          <a:prstGeom prst="rect">
            <a:avLst/>
          </a:prstGeom>
          <a:ln>
            <a:solidFill>
              <a:schemeClr val="bg2">
                <a:lumMod val="75000"/>
              </a:schemeClr>
            </a:solidFill>
          </a:ln>
        </p:spPr>
      </p:pic>
      <p:sp>
        <p:nvSpPr>
          <p:cNvPr id="7" name="Title 1">
            <a:extLst>
              <a:ext uri="{FF2B5EF4-FFF2-40B4-BE49-F238E27FC236}">
                <a16:creationId xmlns:a16="http://schemas.microsoft.com/office/drawing/2014/main" id="{2C616940-3491-4B2A-AF2F-0FF7111AF2F3}"/>
              </a:ext>
            </a:extLst>
          </p:cNvPr>
          <p:cNvSpPr txBox="1">
            <a:spLocks/>
          </p:cNvSpPr>
          <p:nvPr/>
        </p:nvSpPr>
        <p:spPr>
          <a:xfrm>
            <a:off x="2202579" y="130629"/>
            <a:ext cx="634721" cy="504670"/>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2000" b="1" dirty="0"/>
              <a:t>1.</a:t>
            </a:r>
          </a:p>
        </p:txBody>
      </p:sp>
      <p:sp>
        <p:nvSpPr>
          <p:cNvPr id="9" name="Title 1">
            <a:extLst>
              <a:ext uri="{FF2B5EF4-FFF2-40B4-BE49-F238E27FC236}">
                <a16:creationId xmlns:a16="http://schemas.microsoft.com/office/drawing/2014/main" id="{927109CD-7A73-4E5D-AAD1-C0F3DD3B9D01}"/>
              </a:ext>
            </a:extLst>
          </p:cNvPr>
          <p:cNvSpPr txBox="1">
            <a:spLocks/>
          </p:cNvSpPr>
          <p:nvPr/>
        </p:nvSpPr>
        <p:spPr>
          <a:xfrm>
            <a:off x="6947076" y="3828682"/>
            <a:ext cx="634721" cy="504670"/>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2000" b="1" dirty="0"/>
              <a:t>2.</a:t>
            </a:r>
          </a:p>
        </p:txBody>
      </p:sp>
      <p:sp>
        <p:nvSpPr>
          <p:cNvPr id="11" name="Title 1">
            <a:extLst>
              <a:ext uri="{FF2B5EF4-FFF2-40B4-BE49-F238E27FC236}">
                <a16:creationId xmlns:a16="http://schemas.microsoft.com/office/drawing/2014/main" id="{62EBF6B4-E986-4C75-B1D0-D5A8464872E9}"/>
              </a:ext>
            </a:extLst>
          </p:cNvPr>
          <p:cNvSpPr txBox="1">
            <a:spLocks/>
          </p:cNvSpPr>
          <p:nvPr/>
        </p:nvSpPr>
        <p:spPr>
          <a:xfrm>
            <a:off x="405599" y="2907621"/>
            <a:ext cx="634721" cy="504670"/>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2000" b="1" dirty="0"/>
              <a:t>3.</a:t>
            </a:r>
          </a:p>
        </p:txBody>
      </p:sp>
    </p:spTree>
    <p:extLst>
      <p:ext uri="{BB962C8B-B14F-4D97-AF65-F5344CB8AC3E}">
        <p14:creationId xmlns:p14="http://schemas.microsoft.com/office/powerpoint/2010/main" val="15308397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0199-4FB0-4E19-B149-A7A6B486FAC3}"/>
              </a:ext>
            </a:extLst>
          </p:cNvPr>
          <p:cNvSpPr>
            <a:spLocks noGrp="1"/>
          </p:cNvSpPr>
          <p:nvPr>
            <p:ph type="title"/>
          </p:nvPr>
        </p:nvSpPr>
        <p:spPr>
          <a:xfrm>
            <a:off x="5295481" y="757010"/>
            <a:ext cx="6169688" cy="503555"/>
          </a:xfrm>
        </p:spPr>
        <p:txBody>
          <a:bodyPr>
            <a:noAutofit/>
          </a:bodyPr>
          <a:lstStyle/>
          <a:p>
            <a:pPr algn="r"/>
            <a:r>
              <a:rPr lang="lv-LV" sz="3200" b="1" dirty="0"/>
              <a:t>Apliecinājums BIS sistēmā – iesnieguma apskats</a:t>
            </a:r>
            <a:r>
              <a:rPr lang="lv-LV" sz="3200" dirty="0"/>
              <a:t> </a:t>
            </a:r>
          </a:p>
        </p:txBody>
      </p:sp>
      <p:pic>
        <p:nvPicPr>
          <p:cNvPr id="8" name="Content Placeholder 7" descr="A screenshot of a cell phone&#10;&#10;Description automatically generated">
            <a:extLst>
              <a:ext uri="{FF2B5EF4-FFF2-40B4-BE49-F238E27FC236}">
                <a16:creationId xmlns:a16="http://schemas.microsoft.com/office/drawing/2014/main" id="{37ED624C-1DBB-4FF6-9C91-FECB29C1D51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65759" y="1783080"/>
            <a:ext cx="6326241" cy="4553712"/>
          </a:xfrm>
          <a:ln>
            <a:solidFill>
              <a:schemeClr val="bg2">
                <a:lumMod val="75000"/>
              </a:schemeClr>
            </a:solidFill>
          </a:ln>
        </p:spPr>
      </p:pic>
      <p:pic>
        <p:nvPicPr>
          <p:cNvPr id="6" name="Content Placeholder 5" descr="A screenshot of a cell phone&#10;&#10;Description automatically generated">
            <a:extLst>
              <a:ext uri="{FF2B5EF4-FFF2-40B4-BE49-F238E27FC236}">
                <a16:creationId xmlns:a16="http://schemas.microsoft.com/office/drawing/2014/main" id="{DF437290-2CEE-4CE8-819E-889C0E9157D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783080"/>
            <a:ext cx="6331388" cy="4553712"/>
          </a:xfrm>
          <a:ln>
            <a:solidFill>
              <a:schemeClr val="bg2">
                <a:lumMod val="75000"/>
              </a:schemeClr>
            </a:solidFill>
          </a:ln>
        </p:spPr>
      </p:pic>
    </p:spTree>
    <p:extLst>
      <p:ext uri="{BB962C8B-B14F-4D97-AF65-F5344CB8AC3E}">
        <p14:creationId xmlns:p14="http://schemas.microsoft.com/office/powerpoint/2010/main" val="23841901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51FA1-6BBE-4DEA-8F28-96B459B927E4}"/>
              </a:ext>
            </a:extLst>
          </p:cNvPr>
          <p:cNvSpPr>
            <a:spLocks noGrp="1"/>
          </p:cNvSpPr>
          <p:nvPr>
            <p:ph type="title"/>
          </p:nvPr>
        </p:nvSpPr>
        <p:spPr>
          <a:xfrm>
            <a:off x="3840480" y="365125"/>
            <a:ext cx="8147304" cy="733833"/>
          </a:xfrm>
        </p:spPr>
        <p:txBody>
          <a:bodyPr>
            <a:normAutofit fontScale="90000"/>
          </a:bodyPr>
          <a:lstStyle/>
          <a:p>
            <a:pPr algn="r"/>
            <a:br>
              <a:rPr lang="lv-LV" sz="3600" b="1" dirty="0"/>
            </a:br>
            <a:r>
              <a:rPr lang="lv-LV" sz="4000" b="1" dirty="0"/>
              <a:t>Dokumenti, kuri iesniedzami, ierosinot ēkas vai tās daļas pieņemšanu ekspluatācijā. </a:t>
            </a:r>
            <a:br>
              <a:rPr lang="lv-LV" dirty="0"/>
            </a:br>
            <a:endParaRPr lang="lv-LV" dirty="0"/>
          </a:p>
        </p:txBody>
      </p:sp>
      <p:sp>
        <p:nvSpPr>
          <p:cNvPr id="3" name="Content Placeholder 2">
            <a:extLst>
              <a:ext uri="{FF2B5EF4-FFF2-40B4-BE49-F238E27FC236}">
                <a16:creationId xmlns:a16="http://schemas.microsoft.com/office/drawing/2014/main" id="{F9BF439D-8740-4B91-9643-1C69E08FC584}"/>
              </a:ext>
            </a:extLst>
          </p:cNvPr>
          <p:cNvSpPr>
            <a:spLocks noGrp="1"/>
          </p:cNvSpPr>
          <p:nvPr>
            <p:ph idx="1"/>
          </p:nvPr>
        </p:nvSpPr>
        <p:spPr>
          <a:xfrm>
            <a:off x="1472184" y="1724142"/>
            <a:ext cx="10515601" cy="5133858"/>
          </a:xfrm>
        </p:spPr>
        <p:txBody>
          <a:bodyPr>
            <a:normAutofit fontScale="85000" lnSpcReduction="10000"/>
          </a:bodyPr>
          <a:lstStyle/>
          <a:p>
            <a:pPr marL="514350" indent="-514350" algn="just">
              <a:lnSpc>
                <a:spcPct val="110000"/>
              </a:lnSpc>
              <a:buFont typeface="+mj-lt"/>
              <a:buAutoNum type="arabicPeriod"/>
            </a:pPr>
            <a:r>
              <a:rPr lang="lv-LV" dirty="0">
                <a:latin typeface="Calibri" panose="020F0502020204030204" pitchFamily="34" charset="0"/>
              </a:rPr>
              <a:t>apliecinājumu par ēkas vai tās daļas gatavību ekspluatācijai</a:t>
            </a:r>
            <a:r>
              <a:rPr lang="lv-LV" sz="2200" dirty="0">
                <a:latin typeface="Calibri" panose="020F0502020204030204" pitchFamily="34" charset="0"/>
              </a:rPr>
              <a:t> (ĒBN 167.1.punkts);</a:t>
            </a:r>
          </a:p>
          <a:p>
            <a:pPr marL="514350" indent="-514350" algn="just">
              <a:lnSpc>
                <a:spcPct val="110000"/>
              </a:lnSpc>
              <a:buFont typeface="+mj-lt"/>
              <a:buAutoNum type="arabicPeriod"/>
            </a:pPr>
            <a:r>
              <a:rPr lang="lv-LV" dirty="0">
                <a:latin typeface="Calibri" panose="020F0502020204030204" pitchFamily="34" charset="0"/>
              </a:rPr>
              <a:t> </a:t>
            </a:r>
            <a:r>
              <a:rPr lang="lv-LV" b="1" dirty="0">
                <a:latin typeface="Calibri" panose="020F0502020204030204" pitchFamily="34" charset="0"/>
              </a:rPr>
              <a:t>būvprojekta izmainītās daļas</a:t>
            </a:r>
            <a:r>
              <a:rPr lang="lv-LV" dirty="0">
                <a:latin typeface="Calibri" panose="020F0502020204030204" pitchFamily="34" charset="0"/>
              </a:rPr>
              <a:t>, ko būvdarbu veikšanas laikā pieļaujams veikt saskaņā ar Vispārīgajiem būvnoteikumiem </a:t>
            </a:r>
            <a:r>
              <a:rPr lang="lv-LV" sz="2200" dirty="0">
                <a:latin typeface="Calibri" panose="020F0502020204030204" pitchFamily="34" charset="0"/>
              </a:rPr>
              <a:t>(ĒBN 167.2.punkts; VBN 115.punkts);</a:t>
            </a:r>
          </a:p>
          <a:p>
            <a:pPr marL="514350" indent="-514350" algn="just">
              <a:lnSpc>
                <a:spcPct val="110000"/>
              </a:lnSpc>
              <a:buFont typeface="+mj-lt"/>
              <a:buAutoNum type="arabicPeriod"/>
            </a:pPr>
            <a:r>
              <a:rPr lang="lv-LV" dirty="0">
                <a:latin typeface="Calibri" panose="020F0502020204030204" pitchFamily="34" charset="0"/>
              </a:rPr>
              <a:t> institūciju atzinumus, kuras ir izdevušas </a:t>
            </a:r>
            <a:r>
              <a:rPr lang="lv-LV" b="1" dirty="0">
                <a:latin typeface="Calibri" panose="020F0502020204030204" pitchFamily="34" charset="0"/>
              </a:rPr>
              <a:t>tehniskos</a:t>
            </a:r>
            <a:r>
              <a:rPr lang="lv-LV" dirty="0">
                <a:latin typeface="Calibri" panose="020F0502020204030204" pitchFamily="34" charset="0"/>
              </a:rPr>
              <a:t> vai </a:t>
            </a:r>
            <a:r>
              <a:rPr lang="lv-LV" b="1" dirty="0">
                <a:latin typeface="Calibri" panose="020F0502020204030204" pitchFamily="34" charset="0"/>
              </a:rPr>
              <a:t>īpašos noteikumus </a:t>
            </a:r>
            <a:r>
              <a:rPr lang="lv-LV" sz="2200" dirty="0">
                <a:latin typeface="Calibri" panose="020F0502020204030204" pitchFamily="34" charset="0"/>
              </a:rPr>
              <a:t>(ĒBN 167.3.punkts);</a:t>
            </a:r>
          </a:p>
          <a:p>
            <a:pPr marL="514350" indent="-514350" algn="just">
              <a:lnSpc>
                <a:spcPct val="110000"/>
              </a:lnSpc>
              <a:buFont typeface="+mj-lt"/>
              <a:buAutoNum type="arabicPeriod"/>
            </a:pPr>
            <a:r>
              <a:rPr lang="lv-LV" dirty="0" err="1">
                <a:latin typeface="Calibri" panose="020F0502020204030204" pitchFamily="34" charset="0"/>
              </a:rPr>
              <a:t>izpildmērījumu</a:t>
            </a:r>
            <a:r>
              <a:rPr lang="lv-LV" dirty="0">
                <a:latin typeface="Calibri" panose="020F0502020204030204" pitchFamily="34" charset="0"/>
              </a:rPr>
              <a:t> plānu, tai skaitā vertikālo uzmērījumu </a:t>
            </a:r>
            <a:r>
              <a:rPr lang="lv-LV" sz="2200" dirty="0">
                <a:latin typeface="Calibri" panose="020F0502020204030204" pitchFamily="34" charset="0"/>
              </a:rPr>
              <a:t>(ĒBN 163.1., 167.4.punkts);</a:t>
            </a:r>
          </a:p>
          <a:p>
            <a:pPr marL="514350" indent="-514350" algn="just">
              <a:lnSpc>
                <a:spcPct val="110000"/>
              </a:lnSpc>
              <a:buFont typeface="+mj-lt"/>
              <a:buAutoNum type="arabicPeriod"/>
            </a:pPr>
            <a:r>
              <a:rPr lang="lv-LV" dirty="0">
                <a:latin typeface="Calibri" panose="020F0502020204030204" pitchFamily="34" charset="0"/>
              </a:rPr>
              <a:t>tehnisko noteikumu izsniedzēju atzinumus par inženiertīklu gatavību ekspluatācijai </a:t>
            </a:r>
            <a:r>
              <a:rPr lang="lv-LV" sz="2200" dirty="0">
                <a:latin typeface="Calibri" panose="020F0502020204030204" pitchFamily="34" charset="0"/>
              </a:rPr>
              <a:t>(ĒBN 167.5.punkts);</a:t>
            </a:r>
          </a:p>
          <a:p>
            <a:pPr marL="514350" indent="-514350" algn="just">
              <a:lnSpc>
                <a:spcPct val="110000"/>
              </a:lnSpc>
              <a:buFont typeface="+mj-lt"/>
              <a:buAutoNum type="arabicPeriod"/>
            </a:pPr>
            <a:r>
              <a:rPr lang="lv-LV" dirty="0">
                <a:latin typeface="Calibri" panose="020F0502020204030204" pitchFamily="34" charset="0"/>
              </a:rPr>
              <a:t>būvdarbu žurnālu, kā arī nozīmīgo konstrukciju un segto darbu pieņemšanas aktus </a:t>
            </a:r>
            <a:r>
              <a:rPr lang="lv-LV" sz="2200" dirty="0">
                <a:latin typeface="Calibri" panose="020F0502020204030204" pitchFamily="34" charset="0"/>
              </a:rPr>
              <a:t>(ĒBN 167.6.punkts);</a:t>
            </a:r>
            <a:r>
              <a:rPr lang="lv-LV" sz="2200" dirty="0">
                <a:latin typeface="Calibri" panose="020F0502020204030204" pitchFamily="34" charset="0"/>
                <a:ea typeface="Calibri" panose="020F0502020204030204" pitchFamily="34" charset="0"/>
              </a:rPr>
              <a:t> </a:t>
            </a:r>
          </a:p>
          <a:p>
            <a:pPr marL="514350" indent="-514350" algn="just">
              <a:lnSpc>
                <a:spcPct val="110000"/>
              </a:lnSpc>
              <a:buFont typeface="+mj-lt"/>
              <a:buAutoNum type="arabicPeriod"/>
            </a:pPr>
            <a:r>
              <a:rPr lang="lv-LV" dirty="0">
                <a:latin typeface="Calibri" panose="020F0502020204030204" pitchFamily="34" charset="0"/>
              </a:rPr>
              <a:t>būvuzrauga pārskatu par būvuzraudzības plāna izpildi </a:t>
            </a:r>
            <a:r>
              <a:rPr lang="lv-LV" sz="2200" dirty="0">
                <a:latin typeface="Calibri" panose="020F0502020204030204" pitchFamily="34" charset="0"/>
              </a:rPr>
              <a:t>(ĒBN 167.7.punkts);</a:t>
            </a:r>
            <a:r>
              <a:rPr lang="lv-LV" sz="2200" dirty="0">
                <a:latin typeface="Calibri" panose="020F0502020204030204" pitchFamily="34" charset="0"/>
                <a:ea typeface="Calibri" panose="020F0502020204030204" pitchFamily="34" charset="0"/>
              </a:rPr>
              <a:t> </a:t>
            </a:r>
          </a:p>
          <a:p>
            <a:endParaRPr lang="lv-LV" dirty="0"/>
          </a:p>
        </p:txBody>
      </p:sp>
    </p:spTree>
    <p:extLst>
      <p:ext uri="{BB962C8B-B14F-4D97-AF65-F5344CB8AC3E}">
        <p14:creationId xmlns:p14="http://schemas.microsoft.com/office/powerpoint/2010/main" val="31743513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8A8B-8DAC-4F35-B662-7E5C0304EE1D}"/>
              </a:ext>
            </a:extLst>
          </p:cNvPr>
          <p:cNvSpPr>
            <a:spLocks noGrp="1"/>
          </p:cNvSpPr>
          <p:nvPr>
            <p:ph type="title"/>
          </p:nvPr>
        </p:nvSpPr>
        <p:spPr>
          <a:xfrm>
            <a:off x="3608832" y="365126"/>
            <a:ext cx="8135112" cy="675110"/>
          </a:xfrm>
        </p:spPr>
        <p:txBody>
          <a:bodyPr>
            <a:noAutofit/>
          </a:bodyPr>
          <a:lstStyle/>
          <a:p>
            <a:pPr algn="r"/>
            <a:r>
              <a:rPr lang="lv-LV" sz="3600" b="1" dirty="0"/>
              <a:t>Dokumenti, kuri iesniedzami, ierosinot ēkas vai tās daļas pieņemšanu ekspluatācijā.</a:t>
            </a:r>
            <a:endParaRPr lang="lv-LV" sz="3600" dirty="0"/>
          </a:p>
        </p:txBody>
      </p:sp>
      <p:sp>
        <p:nvSpPr>
          <p:cNvPr id="3" name="Content Placeholder 2">
            <a:extLst>
              <a:ext uri="{FF2B5EF4-FFF2-40B4-BE49-F238E27FC236}">
                <a16:creationId xmlns:a16="http://schemas.microsoft.com/office/drawing/2014/main" id="{4289A30F-315D-47B1-BA12-A90F09A495C3}"/>
              </a:ext>
            </a:extLst>
          </p:cNvPr>
          <p:cNvSpPr>
            <a:spLocks noGrp="1"/>
          </p:cNvSpPr>
          <p:nvPr>
            <p:ph idx="1"/>
          </p:nvPr>
        </p:nvSpPr>
        <p:spPr>
          <a:xfrm>
            <a:off x="1103208" y="1608114"/>
            <a:ext cx="10640736" cy="5436065"/>
          </a:xfrm>
        </p:spPr>
        <p:txBody>
          <a:bodyPr>
            <a:normAutofit fontScale="77500" lnSpcReduction="20000"/>
          </a:bodyPr>
          <a:lstStyle/>
          <a:p>
            <a:pPr marL="514350" indent="-514350" algn="just">
              <a:lnSpc>
                <a:spcPct val="120000"/>
              </a:lnSpc>
              <a:buFont typeface="+mj-lt"/>
              <a:buAutoNum type="arabicPeriod" startAt="8"/>
            </a:pPr>
            <a:r>
              <a:rPr lang="lv-LV" dirty="0">
                <a:latin typeface="Calibri" panose="020F0502020204030204" pitchFamily="34" charset="0"/>
              </a:rPr>
              <a:t>būvprojektā paredzēto tehnoloģisko iekārtu, speciālo sistēmu un iekārtu pārbaudes protokolus un pieņemšanas aktus, kā arī atbilstības apliecinājumus, ja to nepieciešamību nosaka normatīvie akti par iekārtu </a:t>
            </a:r>
            <a:r>
              <a:rPr lang="lv-LV" sz="2400" dirty="0">
                <a:latin typeface="Calibri" panose="020F0502020204030204" pitchFamily="34" charset="0"/>
              </a:rPr>
              <a:t>drošību (ĒBN 167.8.punkts);</a:t>
            </a:r>
            <a:r>
              <a:rPr lang="lv-LV" sz="2400" dirty="0">
                <a:latin typeface="Calibri" panose="020F0502020204030204" pitchFamily="34" charset="0"/>
                <a:ea typeface="Calibri" panose="020F0502020204030204" pitchFamily="34" charset="0"/>
              </a:rPr>
              <a:t> </a:t>
            </a:r>
            <a:endParaRPr lang="lv-LV" sz="2400" dirty="0">
              <a:latin typeface="Calibri" panose="020F0502020204030204" pitchFamily="34" charset="0"/>
            </a:endParaRPr>
          </a:p>
          <a:p>
            <a:pPr marL="514350" indent="-514350" algn="just">
              <a:lnSpc>
                <a:spcPct val="120000"/>
              </a:lnSpc>
              <a:buFont typeface="+mj-lt"/>
              <a:buAutoNum type="arabicPeriod" startAt="8"/>
            </a:pPr>
            <a:r>
              <a:rPr lang="lv-LV" dirty="0">
                <a:latin typeface="Calibri" panose="020F0502020204030204" pitchFamily="34" charset="0"/>
              </a:rPr>
              <a:t>iebūvēto būvizstrādājumu atbilstību apliecinošu dokumentāciju</a:t>
            </a:r>
            <a:r>
              <a:rPr lang="lv-LV" sz="2600" dirty="0">
                <a:latin typeface="Calibri" panose="020F0502020204030204" pitchFamily="34" charset="0"/>
              </a:rPr>
              <a:t> </a:t>
            </a:r>
            <a:r>
              <a:rPr lang="lv-LV" sz="2400" dirty="0">
                <a:latin typeface="Calibri" panose="020F0502020204030204" pitchFamily="34" charset="0"/>
              </a:rPr>
              <a:t>(ĒBN 167.9.punkts);</a:t>
            </a:r>
            <a:r>
              <a:rPr lang="lv-LV" sz="2400" dirty="0">
                <a:latin typeface="Calibri" panose="020F0502020204030204" pitchFamily="34" charset="0"/>
                <a:ea typeface="Calibri" panose="020F0502020204030204" pitchFamily="34" charset="0"/>
              </a:rPr>
              <a:t> </a:t>
            </a:r>
            <a:endParaRPr lang="lv-LV" sz="2400" dirty="0">
              <a:latin typeface="Calibri" panose="020F0502020204030204" pitchFamily="34" charset="0"/>
            </a:endParaRPr>
          </a:p>
          <a:p>
            <a:pPr marL="514350" indent="-514350">
              <a:lnSpc>
                <a:spcPct val="120000"/>
              </a:lnSpc>
              <a:buFont typeface="+mj-lt"/>
              <a:buAutoNum type="arabicPeriod" startAt="8"/>
            </a:pPr>
            <a:r>
              <a:rPr lang="lv-LV" dirty="0">
                <a:latin typeface="Calibri" panose="020F0502020204030204" pitchFamily="34" charset="0"/>
              </a:rPr>
              <a:t>ēkas vai telpu grupas kadastrālās uzmērīšanas lietu</a:t>
            </a:r>
            <a:r>
              <a:rPr lang="lv-LV" sz="2400" dirty="0">
                <a:latin typeface="Calibri" panose="020F0502020204030204" pitchFamily="34" charset="0"/>
              </a:rPr>
              <a:t>(ĒBN163.12.punkts);</a:t>
            </a:r>
          </a:p>
          <a:p>
            <a:pPr marL="514350" indent="-514350" algn="just">
              <a:lnSpc>
                <a:spcPct val="120000"/>
              </a:lnSpc>
              <a:buFont typeface="+mj-lt"/>
              <a:buAutoNum type="arabicPeriod" startAt="8"/>
            </a:pPr>
            <a:r>
              <a:rPr lang="lv-LV" dirty="0">
                <a:latin typeface="Calibri" panose="020F0502020204030204" pitchFamily="34" charset="0"/>
              </a:rPr>
              <a:t>ēkas energoefektivitātes pagaidu sertifikātu, kas izdots saskaņā ar normatīvajiem aktiem ēku energoefektivitātes jomā, </a:t>
            </a:r>
            <a:r>
              <a:rPr lang="lv-LV" b="1" dirty="0">
                <a:latin typeface="Calibri" panose="020F0502020204030204" pitchFamily="34" charset="0"/>
              </a:rPr>
              <a:t>ja ēkai veikti energoefektivitātes pasākumi </a:t>
            </a:r>
            <a:r>
              <a:rPr lang="lv-LV" sz="2400" dirty="0">
                <a:latin typeface="Calibri" panose="020F0502020204030204" pitchFamily="34" charset="0"/>
              </a:rPr>
              <a:t>(ĒBN 167.13.punkts);</a:t>
            </a:r>
          </a:p>
          <a:p>
            <a:pPr marL="514350" indent="-514350" algn="just">
              <a:lnSpc>
                <a:spcPct val="120000"/>
              </a:lnSpc>
              <a:buFont typeface="+mj-lt"/>
              <a:buAutoNum type="arabicPeriod" startAt="8"/>
            </a:pPr>
            <a:r>
              <a:rPr lang="lv-LV" dirty="0"/>
              <a:t>Nacionālā kultūras mantojuma pārvaldes atzinums ir nepieciešams, ja tas noteikts nekustamā valsts aizsargājamā kultūras pieminekļa pārveidošanas atļaujā</a:t>
            </a:r>
            <a:r>
              <a:rPr lang="lv-LV" dirty="0">
                <a:latin typeface="Calibri" panose="020F0502020204030204" pitchFamily="34" charset="0"/>
              </a:rPr>
              <a:t> </a:t>
            </a:r>
            <a:r>
              <a:rPr lang="lv-LV" sz="2400" dirty="0">
                <a:latin typeface="Calibri" panose="020F0502020204030204" pitchFamily="34" charset="0"/>
              </a:rPr>
              <a:t>(ĒBN 165., 167.3.punkts);</a:t>
            </a:r>
          </a:p>
          <a:p>
            <a:pPr marL="514350" indent="-514350" algn="just">
              <a:lnSpc>
                <a:spcPct val="120000"/>
              </a:lnSpc>
              <a:buFont typeface="+mj-lt"/>
              <a:buAutoNum type="arabicPeriod" startAt="8"/>
            </a:pPr>
            <a:r>
              <a:rPr lang="lv-LV" dirty="0"/>
              <a:t>Veselības inspekcijas atzinums ir nepieciešams, ja nododamajai ēkai vai tās daļai normatīvajos aktos ir izvirzītas obligātās higiēnas prasības</a:t>
            </a:r>
            <a:r>
              <a:rPr lang="lv-LV" dirty="0">
                <a:latin typeface="Calibri" panose="020F0502020204030204" pitchFamily="34" charset="0"/>
              </a:rPr>
              <a:t> </a:t>
            </a:r>
            <a:r>
              <a:rPr lang="lv-LV" sz="2400" dirty="0">
                <a:latin typeface="Calibri" panose="020F0502020204030204" pitchFamily="34" charset="0"/>
              </a:rPr>
              <a:t>(ĒBN 165., 167.3.punkts);</a:t>
            </a:r>
          </a:p>
          <a:p>
            <a:endParaRPr lang="lv-LV" dirty="0"/>
          </a:p>
        </p:txBody>
      </p:sp>
    </p:spTree>
    <p:extLst>
      <p:ext uri="{BB962C8B-B14F-4D97-AF65-F5344CB8AC3E}">
        <p14:creationId xmlns:p14="http://schemas.microsoft.com/office/powerpoint/2010/main" val="35890931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D295-2000-4A19-B780-7434BF52A316}"/>
              </a:ext>
            </a:extLst>
          </p:cNvPr>
          <p:cNvSpPr>
            <a:spLocks noGrp="1"/>
          </p:cNvSpPr>
          <p:nvPr>
            <p:ph type="title"/>
          </p:nvPr>
        </p:nvSpPr>
        <p:spPr>
          <a:xfrm>
            <a:off x="3316224" y="340742"/>
            <a:ext cx="8598408" cy="859668"/>
          </a:xfrm>
        </p:spPr>
        <p:txBody>
          <a:bodyPr>
            <a:noAutofit/>
          </a:bodyPr>
          <a:lstStyle/>
          <a:p>
            <a:pPr algn="r"/>
            <a:r>
              <a:rPr lang="lv-LV" sz="3600" b="1" dirty="0"/>
              <a:t>Dokumenti, kuri iesniedzami, ierosinot ēkas vai tās daļas pieņemšanu ekspluatācijā.</a:t>
            </a:r>
            <a:endParaRPr lang="lv-LV" sz="3600" dirty="0"/>
          </a:p>
        </p:txBody>
      </p:sp>
      <p:sp>
        <p:nvSpPr>
          <p:cNvPr id="3" name="Content Placeholder 2">
            <a:extLst>
              <a:ext uri="{FF2B5EF4-FFF2-40B4-BE49-F238E27FC236}">
                <a16:creationId xmlns:a16="http://schemas.microsoft.com/office/drawing/2014/main" id="{F2535F8B-EED1-4352-9B61-3A57F67DF46F}"/>
              </a:ext>
            </a:extLst>
          </p:cNvPr>
          <p:cNvSpPr>
            <a:spLocks noGrp="1"/>
          </p:cNvSpPr>
          <p:nvPr>
            <p:ph idx="1"/>
          </p:nvPr>
        </p:nvSpPr>
        <p:spPr>
          <a:xfrm>
            <a:off x="1299063" y="1727014"/>
            <a:ext cx="10615569" cy="4876669"/>
          </a:xfrm>
        </p:spPr>
        <p:txBody>
          <a:bodyPr>
            <a:normAutofit fontScale="92500"/>
          </a:bodyPr>
          <a:lstStyle/>
          <a:p>
            <a:pPr marL="514350" indent="-514350">
              <a:lnSpc>
                <a:spcPct val="120000"/>
              </a:lnSpc>
              <a:buFont typeface="+mj-lt"/>
              <a:buAutoNum type="arabicPeriod" startAt="14"/>
            </a:pPr>
            <a:r>
              <a:rPr lang="lv-LV" sz="2400" dirty="0"/>
              <a:t>Ja nodod ekspluatācijā trešās grupas ēku vai tās daļu,  iesniedz šādu institūciju atzinumus:</a:t>
            </a:r>
          </a:p>
          <a:p>
            <a:pPr>
              <a:lnSpc>
                <a:spcPct val="120000"/>
              </a:lnSpc>
              <a:buFont typeface="Wingdings" panose="05000000000000000000" pitchFamily="2" charset="2"/>
              <a:buChar char="ü"/>
            </a:pPr>
            <a:r>
              <a:rPr lang="lv-LV" sz="2400" dirty="0"/>
              <a:t>Valsts ugunsdzēsības un glābšanas dienests – par atbilstību ugunsdrošības prasībām </a:t>
            </a:r>
            <a:r>
              <a:rPr lang="lv-LV" sz="2200" dirty="0"/>
              <a:t>(ĒBN 166.1., 167.3.punkts);</a:t>
            </a:r>
          </a:p>
          <a:p>
            <a:pPr>
              <a:lnSpc>
                <a:spcPct val="120000"/>
              </a:lnSpc>
              <a:buFont typeface="Wingdings" panose="05000000000000000000" pitchFamily="2" charset="2"/>
              <a:buChar char="ü"/>
            </a:pPr>
            <a:r>
              <a:rPr lang="lv-LV" sz="2400" dirty="0"/>
              <a:t>Veselības inspekcija- par atbilstību higiēnas prasībām  </a:t>
            </a:r>
            <a:r>
              <a:rPr lang="lv-LV" sz="2200" dirty="0"/>
              <a:t>(ĒBN 166.2., 167.3., punkts).</a:t>
            </a:r>
          </a:p>
          <a:p>
            <a:pPr marL="514350" indent="-514350">
              <a:lnSpc>
                <a:spcPct val="120000"/>
              </a:lnSpc>
              <a:buFont typeface="+mj-lt"/>
              <a:buAutoNum type="arabicPeriod" startAt="15"/>
            </a:pPr>
            <a:r>
              <a:rPr lang="lv-LV" dirty="0"/>
              <a:t> </a:t>
            </a:r>
            <a:r>
              <a:rPr lang="lv-LV" sz="2400" dirty="0"/>
              <a:t>Ja nodod ekspluatācijā otrās grupas viena dzīvokļa dzīvojamo ēku (nav augstāka par diviem stāviem un kuras apbūves laukums nav lielāks par 400 m2 un </a:t>
            </a:r>
            <a:r>
              <a:rPr lang="lv-LV" sz="2400" dirty="0" err="1"/>
              <a:t>būvtilpums</a:t>
            </a:r>
            <a:r>
              <a:rPr lang="lv-LV" sz="2400" dirty="0"/>
              <a:t> – par 2000 m3), kas būvēta savām vajadzībām, papildus iesniedz </a:t>
            </a:r>
            <a:r>
              <a:rPr lang="lv-LV" sz="2200" dirty="0"/>
              <a:t>(ĒBN 168.punkts): </a:t>
            </a:r>
          </a:p>
          <a:p>
            <a:pPr>
              <a:lnSpc>
                <a:spcPct val="120000"/>
              </a:lnSpc>
              <a:buFont typeface="Wingdings" panose="05000000000000000000" pitchFamily="2" charset="2"/>
              <a:buChar char="ü"/>
            </a:pPr>
            <a:r>
              <a:rPr lang="lv-LV" sz="2400" dirty="0"/>
              <a:t>elektroinstalācijas pārbaudes dokumentāciju;</a:t>
            </a:r>
          </a:p>
          <a:p>
            <a:pPr>
              <a:lnSpc>
                <a:spcPct val="120000"/>
              </a:lnSpc>
              <a:buFont typeface="Wingdings" panose="05000000000000000000" pitchFamily="2" charset="2"/>
              <a:buChar char="ü"/>
            </a:pPr>
            <a:r>
              <a:rPr lang="lv-LV" sz="2400" dirty="0"/>
              <a:t>aktu par </a:t>
            </a:r>
            <a:r>
              <a:rPr lang="lv-LV" sz="2400" dirty="0" err="1"/>
              <a:t>dūmkanālu</a:t>
            </a:r>
            <a:r>
              <a:rPr lang="lv-LV" sz="2400" dirty="0"/>
              <a:t> un ventilācijas kanālu tehnisko stāvokli.</a:t>
            </a:r>
          </a:p>
          <a:p>
            <a:endParaRPr lang="lv-LV" dirty="0"/>
          </a:p>
        </p:txBody>
      </p:sp>
    </p:spTree>
    <p:extLst>
      <p:ext uri="{BB962C8B-B14F-4D97-AF65-F5344CB8AC3E}">
        <p14:creationId xmlns:p14="http://schemas.microsoft.com/office/powerpoint/2010/main" val="401832976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9E784-AC1A-46E8-882B-85BFE66A137D}"/>
              </a:ext>
            </a:extLst>
          </p:cNvPr>
          <p:cNvSpPr>
            <a:spLocks noGrp="1"/>
          </p:cNvSpPr>
          <p:nvPr>
            <p:ph type="title"/>
          </p:nvPr>
        </p:nvSpPr>
        <p:spPr>
          <a:xfrm>
            <a:off x="2670048" y="401701"/>
            <a:ext cx="9208008" cy="1325563"/>
          </a:xfrm>
        </p:spPr>
        <p:txBody>
          <a:bodyPr>
            <a:noAutofit/>
          </a:bodyPr>
          <a:lstStyle/>
          <a:p>
            <a:pPr algn="r"/>
            <a:r>
              <a:rPr lang="lv-LV" sz="3600" dirty="0">
                <a:latin typeface="Calibri" panose="020F0502020204030204" pitchFamily="34" charset="0"/>
                <a:ea typeface="Calibri" panose="020F0502020204030204" pitchFamily="34" charset="0"/>
              </a:rPr>
              <a:t>Būvvaldes vai Būvniecības valsts kontroles biroja arhīvā </a:t>
            </a:r>
            <a:r>
              <a:rPr lang="lv-LV" sz="3600" b="1" dirty="0">
                <a:latin typeface="Calibri" panose="020F0502020204030204" pitchFamily="34" charset="0"/>
                <a:ea typeface="Calibri" panose="020F0502020204030204" pitchFamily="34" charset="0"/>
              </a:rPr>
              <a:t>pasūtītājs nodod glabāšanā šādu dokumentu kopijas </a:t>
            </a:r>
            <a:r>
              <a:rPr lang="lv-LV" sz="3600" b="1" u="sng" dirty="0">
                <a:latin typeface="Calibri" panose="020F0502020204030204" pitchFamily="34" charset="0"/>
                <a:ea typeface="Calibri" panose="020F0502020204030204" pitchFamily="34" charset="0"/>
              </a:rPr>
              <a:t>(ĒBN 169.punkts):</a:t>
            </a:r>
            <a:br>
              <a:rPr lang="lv-LV" sz="3600" dirty="0">
                <a:latin typeface="Calibri" panose="020F0502020204030204" pitchFamily="34" charset="0"/>
                <a:ea typeface="Calibri" panose="020F0502020204030204" pitchFamily="34" charset="0"/>
              </a:rPr>
            </a:br>
            <a:endParaRPr lang="lv-LV" sz="3600" dirty="0"/>
          </a:p>
        </p:txBody>
      </p:sp>
      <p:sp>
        <p:nvSpPr>
          <p:cNvPr id="3" name="Content Placeholder 2">
            <a:extLst>
              <a:ext uri="{FF2B5EF4-FFF2-40B4-BE49-F238E27FC236}">
                <a16:creationId xmlns:a16="http://schemas.microsoft.com/office/drawing/2014/main" id="{3A45AAFA-06E2-4EAE-A5AE-DD805B6FF46C}"/>
              </a:ext>
            </a:extLst>
          </p:cNvPr>
          <p:cNvSpPr>
            <a:spLocks noGrp="1"/>
          </p:cNvSpPr>
          <p:nvPr>
            <p:ph idx="1"/>
          </p:nvPr>
        </p:nvSpPr>
        <p:spPr>
          <a:xfrm>
            <a:off x="1177143" y="1825625"/>
            <a:ext cx="10615569" cy="4734566"/>
          </a:xfrm>
        </p:spPr>
        <p:txBody>
          <a:bodyPr>
            <a:normAutofit fontScale="70000" lnSpcReduction="20000"/>
          </a:bodyPr>
          <a:lstStyle/>
          <a:p>
            <a:pPr marL="514350" indent="-514350" algn="just">
              <a:lnSpc>
                <a:spcPct val="120000"/>
              </a:lnSpc>
              <a:spcBef>
                <a:spcPts val="600"/>
              </a:spcBef>
              <a:buFont typeface="+mj-lt"/>
              <a:buAutoNum type="arabicPeriod"/>
            </a:pPr>
            <a:r>
              <a:rPr lang="lv-LV" dirty="0">
                <a:latin typeface="Calibri" panose="020F0502020204030204" pitchFamily="34" charset="0"/>
                <a:ea typeface="Calibri" panose="020F0502020204030204" pitchFamily="34" charset="0"/>
              </a:rPr>
              <a:t> apliecinājumu par ēkas vai tās daļas gatavību ekspluatācijai </a:t>
            </a:r>
            <a:r>
              <a:rPr lang="lv-LV" b="1" dirty="0">
                <a:latin typeface="Calibri" panose="020F0502020204030204" pitchFamily="34" charset="0"/>
                <a:ea typeface="Calibri" panose="020F0502020204030204" pitchFamily="34" charset="0"/>
              </a:rPr>
              <a:t>(oriģinālu)</a:t>
            </a:r>
            <a:r>
              <a:rPr lang="lv-LV" dirty="0">
                <a:latin typeface="Calibri" panose="020F0502020204030204" pitchFamily="34" charset="0"/>
                <a:ea typeface="Calibri" panose="020F0502020204030204" pitchFamily="34" charset="0"/>
              </a:rPr>
              <a:t>;</a:t>
            </a:r>
          </a:p>
          <a:p>
            <a:pPr marL="514350" indent="-514350" algn="just">
              <a:lnSpc>
                <a:spcPct val="120000"/>
              </a:lnSpc>
              <a:spcBef>
                <a:spcPts val="600"/>
              </a:spcBef>
              <a:buFont typeface="+mj-lt"/>
              <a:buAutoNum type="arabicPeriod"/>
            </a:pPr>
            <a:r>
              <a:rPr lang="lv-LV" dirty="0">
                <a:latin typeface="Calibri" panose="020F0502020204030204" pitchFamily="34" charset="0"/>
                <a:ea typeface="Calibri" panose="020F0502020204030204" pitchFamily="34" charset="0"/>
              </a:rPr>
              <a:t>būvprojekta izmainītās daļas, ko būvdarbu veikšanas laikā pieļaujams veikt saskaņā ar vispārīgajiem būvnoteikumiem </a:t>
            </a:r>
            <a:r>
              <a:rPr lang="lv-LV" sz="2600" dirty="0">
                <a:latin typeface="Calibri" panose="020F0502020204030204" pitchFamily="34" charset="0"/>
                <a:ea typeface="Calibri" panose="020F0502020204030204" pitchFamily="34" charset="0"/>
              </a:rPr>
              <a:t>(VBN 115.punkts);</a:t>
            </a:r>
          </a:p>
          <a:p>
            <a:pPr marL="514350" indent="-514350" algn="just">
              <a:lnSpc>
                <a:spcPct val="120000"/>
              </a:lnSpc>
              <a:spcBef>
                <a:spcPts val="600"/>
              </a:spcBef>
              <a:buFont typeface="+mj-lt"/>
              <a:buAutoNum type="arabicPeriod"/>
            </a:pPr>
            <a:r>
              <a:rPr lang="lv-LV" dirty="0" err="1">
                <a:latin typeface="Calibri" panose="020F0502020204030204" pitchFamily="34" charset="0"/>
                <a:ea typeface="Calibri" panose="020F0502020204030204" pitchFamily="34" charset="0"/>
              </a:rPr>
              <a:t>izpildmērījumu</a:t>
            </a:r>
            <a:r>
              <a:rPr lang="lv-LV" dirty="0">
                <a:latin typeface="Calibri" panose="020F0502020204030204" pitchFamily="34" charset="0"/>
                <a:ea typeface="Calibri" panose="020F0502020204030204" pitchFamily="34" charset="0"/>
              </a:rPr>
              <a:t> plānu, tai skaitā vertikālo uzmērījumu;</a:t>
            </a:r>
          </a:p>
          <a:p>
            <a:pPr marL="514350" indent="-514350" algn="just">
              <a:lnSpc>
                <a:spcPct val="120000"/>
              </a:lnSpc>
              <a:spcBef>
                <a:spcPts val="600"/>
              </a:spcBef>
              <a:buFont typeface="+mj-lt"/>
              <a:buAutoNum type="arabicPeriod"/>
            </a:pPr>
            <a:r>
              <a:rPr lang="lv-LV" dirty="0">
                <a:latin typeface="Calibri" panose="020F0502020204030204" pitchFamily="34" charset="0"/>
                <a:ea typeface="Calibri" panose="020F0502020204030204" pitchFamily="34" charset="0"/>
              </a:rPr>
              <a:t>tehnisko noteikumu izsniedzēju atzinumus par inženiertīklu gatavību ekspluatācijai;</a:t>
            </a:r>
          </a:p>
          <a:p>
            <a:pPr marL="514350" indent="-514350" algn="just">
              <a:lnSpc>
                <a:spcPct val="120000"/>
              </a:lnSpc>
              <a:spcBef>
                <a:spcPts val="600"/>
              </a:spcBef>
              <a:buFont typeface="+mj-lt"/>
              <a:buAutoNum type="arabicPeriod"/>
            </a:pPr>
            <a:r>
              <a:rPr lang="lv-LV" dirty="0">
                <a:latin typeface="Calibri" panose="020F0502020204030204" pitchFamily="34" charset="0"/>
                <a:ea typeface="Calibri" panose="020F0502020204030204" pitchFamily="34" charset="0"/>
              </a:rPr>
              <a:t>būvprojektā paredzēto tehnoloģisko iekārtu, speciālo sistēmu un iekārtu pārbaudes protokolus un pieņemšanas aktus, kā arī atbilstības apliecinājumus, ja to nepieciešamību nosaka normatīvie akti par iekārtu drošību;</a:t>
            </a:r>
          </a:p>
          <a:p>
            <a:pPr marL="514350" indent="-514350" algn="just">
              <a:lnSpc>
                <a:spcPct val="120000"/>
              </a:lnSpc>
              <a:spcBef>
                <a:spcPts val="600"/>
              </a:spcBef>
              <a:buFont typeface="+mj-lt"/>
              <a:buAutoNum type="arabicPeriod"/>
            </a:pPr>
            <a:r>
              <a:rPr lang="lv-LV" dirty="0">
                <a:latin typeface="Calibri" panose="020F0502020204030204" pitchFamily="34" charset="0"/>
                <a:ea typeface="Calibri" panose="020F0502020204030204" pitchFamily="34" charset="0"/>
              </a:rPr>
              <a:t>būvprojekta izstrādātāja atzinumu par ēkas vai tās daļas (izņemot palīgēkas) atbilstību būvprojektam;</a:t>
            </a:r>
          </a:p>
          <a:p>
            <a:pPr marL="514350" indent="-514350" algn="just">
              <a:lnSpc>
                <a:spcPct val="120000"/>
              </a:lnSpc>
              <a:spcBef>
                <a:spcPts val="600"/>
              </a:spcBef>
              <a:buFont typeface="+mj-lt"/>
              <a:buAutoNum type="arabicPeriod"/>
            </a:pPr>
            <a:r>
              <a:rPr lang="lv-LV" dirty="0">
                <a:latin typeface="Calibri" panose="020F0502020204030204" pitchFamily="34" charset="0"/>
                <a:ea typeface="Calibri" panose="020F0502020204030204" pitchFamily="34" charset="0"/>
              </a:rPr>
              <a:t>elektroinstalācijas pārbaudes dokumentāciju;</a:t>
            </a:r>
          </a:p>
          <a:p>
            <a:pPr marL="514350" indent="-514350" algn="just">
              <a:lnSpc>
                <a:spcPct val="120000"/>
              </a:lnSpc>
              <a:spcBef>
                <a:spcPts val="600"/>
              </a:spcBef>
              <a:buFont typeface="+mj-lt"/>
              <a:buAutoNum type="arabicPeriod"/>
            </a:pPr>
            <a:r>
              <a:rPr lang="lv-LV" dirty="0">
                <a:latin typeface="Calibri" panose="020F0502020204030204" pitchFamily="34" charset="0"/>
                <a:ea typeface="Calibri" panose="020F0502020204030204" pitchFamily="34" charset="0"/>
              </a:rPr>
              <a:t>aktu par </a:t>
            </a:r>
            <a:r>
              <a:rPr lang="lv-LV" dirty="0" err="1">
                <a:latin typeface="Calibri" panose="020F0502020204030204" pitchFamily="34" charset="0"/>
                <a:ea typeface="Calibri" panose="020F0502020204030204" pitchFamily="34" charset="0"/>
              </a:rPr>
              <a:t>dūmkanālu</a:t>
            </a:r>
            <a:r>
              <a:rPr lang="lv-LV" dirty="0">
                <a:latin typeface="Calibri" panose="020F0502020204030204" pitchFamily="34" charset="0"/>
                <a:ea typeface="Calibri" panose="020F0502020204030204" pitchFamily="34" charset="0"/>
              </a:rPr>
              <a:t> un ventilācijas kanālu tehnisko stāvokli.</a:t>
            </a:r>
          </a:p>
          <a:p>
            <a:pPr marL="0" indent="0" algn="just">
              <a:lnSpc>
                <a:spcPct val="120000"/>
              </a:lnSpc>
              <a:spcBef>
                <a:spcPts val="600"/>
              </a:spcBef>
              <a:buNone/>
            </a:pPr>
            <a:r>
              <a:rPr lang="lv-LV" u="sng" dirty="0">
                <a:solidFill>
                  <a:schemeClr val="accent2"/>
                </a:solidFill>
                <a:latin typeface="Calibri" panose="020F0502020204030204" pitchFamily="34" charset="0"/>
                <a:ea typeface="Calibri" panose="020F0502020204030204" pitchFamily="34" charset="0"/>
              </a:rPr>
              <a:t>Ja dokumentus sniedzat digitālā </a:t>
            </a:r>
            <a:r>
              <a:rPr lang="lv-LV" u="sng">
                <a:solidFill>
                  <a:schemeClr val="accent2"/>
                </a:solidFill>
                <a:latin typeface="Calibri" panose="020F0502020204030204" pitchFamily="34" charset="0"/>
                <a:ea typeface="Calibri" panose="020F0502020204030204" pitchFamily="34" charset="0"/>
              </a:rPr>
              <a:t>formātā, tad </a:t>
            </a:r>
            <a:r>
              <a:rPr lang="lv-LV" u="sng" dirty="0">
                <a:solidFill>
                  <a:schemeClr val="accent2"/>
                </a:solidFill>
                <a:latin typeface="Calibri" panose="020F0502020204030204" pitchFamily="34" charset="0"/>
                <a:ea typeface="Calibri" panose="020F0502020204030204" pitchFamily="34" charset="0"/>
              </a:rPr>
              <a:t>tiem jābūt elektroniski parakstītiem! </a:t>
            </a:r>
          </a:p>
          <a:p>
            <a:endParaRPr lang="lv-LV" dirty="0"/>
          </a:p>
        </p:txBody>
      </p:sp>
    </p:spTree>
    <p:extLst>
      <p:ext uri="{BB962C8B-B14F-4D97-AF65-F5344CB8AC3E}">
        <p14:creationId xmlns:p14="http://schemas.microsoft.com/office/powerpoint/2010/main" val="2878792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EC6C-DCDC-49C7-9C27-E882F3960F25}"/>
              </a:ext>
            </a:extLst>
          </p:cNvPr>
          <p:cNvSpPr>
            <a:spLocks noGrp="1"/>
          </p:cNvSpPr>
          <p:nvPr>
            <p:ph type="title"/>
          </p:nvPr>
        </p:nvSpPr>
        <p:spPr>
          <a:xfrm>
            <a:off x="1094232" y="365125"/>
            <a:ext cx="10515600" cy="1325563"/>
          </a:xfrm>
        </p:spPr>
        <p:txBody>
          <a:bodyPr/>
          <a:lstStyle/>
          <a:p>
            <a:pPr algn="r"/>
            <a:r>
              <a:rPr lang="lv-LV" altLang="lv-LV" b="1" dirty="0">
                <a:latin typeface="Calibri Light" panose="020F0302020204030204" pitchFamily="34" charset="0"/>
                <a:cs typeface="Times New Roman" panose="02020603050405020304" pitchFamily="18" charset="0"/>
              </a:rPr>
              <a:t>Atliktie būvdarbi</a:t>
            </a:r>
            <a:endParaRPr lang="lv-LV" b="1" dirty="0"/>
          </a:p>
        </p:txBody>
      </p:sp>
      <p:sp>
        <p:nvSpPr>
          <p:cNvPr id="3" name="Content Placeholder 2">
            <a:extLst>
              <a:ext uri="{FF2B5EF4-FFF2-40B4-BE49-F238E27FC236}">
                <a16:creationId xmlns:a16="http://schemas.microsoft.com/office/drawing/2014/main" id="{1CA7CFA1-2294-4A61-B3AB-8A5E56F5382F}"/>
              </a:ext>
            </a:extLst>
          </p:cNvPr>
          <p:cNvSpPr>
            <a:spLocks noGrp="1"/>
          </p:cNvSpPr>
          <p:nvPr>
            <p:ph idx="1"/>
          </p:nvPr>
        </p:nvSpPr>
        <p:spPr>
          <a:xfrm>
            <a:off x="1338072" y="1690688"/>
            <a:ext cx="10515600" cy="4351338"/>
          </a:xfrm>
        </p:spPr>
        <p:txBody>
          <a:bodyPr>
            <a:normAutofit fontScale="85000" lnSpcReduction="20000"/>
          </a:bodyPr>
          <a:lstStyle/>
          <a:p>
            <a:pPr>
              <a:lnSpc>
                <a:spcPct val="120000"/>
              </a:lnSpc>
              <a:spcAft>
                <a:spcPts val="600"/>
              </a:spcAft>
            </a:pPr>
            <a:r>
              <a:rPr lang="lv-LV" dirty="0"/>
              <a:t>Ja ēku vai tās daļu pieņem ekspluatācijā ziemā, </a:t>
            </a:r>
            <a:r>
              <a:rPr lang="lv-LV" b="1" dirty="0"/>
              <a:t>teritorijas apzaļumošanu, piebrauktuvju, ietvju, saimniecības, rotaļu un sporta laukumu seguma virsslāņa uzklāšanu, kā arī fasādes fragmentu apdari </a:t>
            </a:r>
            <a:r>
              <a:rPr lang="lv-LV" dirty="0"/>
              <a:t>var veikt minētajiem darbiem labvēlīgā sezonā, bet tie jāpabeidz līdz attiecīgā gada 1. jūnijam </a:t>
            </a:r>
            <a:r>
              <a:rPr lang="lv-LV" sz="2400" dirty="0"/>
              <a:t>(ĒBN 186.punkts).</a:t>
            </a:r>
          </a:p>
          <a:p>
            <a:pPr>
              <a:lnSpc>
                <a:spcPct val="120000"/>
              </a:lnSpc>
              <a:spcAft>
                <a:spcPts val="600"/>
              </a:spcAft>
            </a:pPr>
            <a:r>
              <a:rPr lang="lv-LV" dirty="0"/>
              <a:t>Kokus un krūmus stāda tuvākajā piemērotajā laikā </a:t>
            </a:r>
            <a:r>
              <a:rPr lang="lv-LV" sz="2400" dirty="0"/>
              <a:t>(ĒBN 187.punkts)</a:t>
            </a:r>
          </a:p>
          <a:p>
            <a:pPr>
              <a:lnSpc>
                <a:spcPct val="120000"/>
              </a:lnSpc>
              <a:spcAft>
                <a:spcPts val="600"/>
              </a:spcAft>
            </a:pPr>
            <a:r>
              <a:rPr lang="lv-LV" dirty="0"/>
              <a:t>Būvdarbu veicējs atliktos būvdarbus veic apliecinājumā noteiktajos termiņos un apjomā, ja ar pasūtītāju nav vienošanās par citu kārtību </a:t>
            </a:r>
            <a:r>
              <a:rPr lang="lv-LV" sz="2400" dirty="0"/>
              <a:t>(ĒBN 189.punkts).</a:t>
            </a:r>
          </a:p>
          <a:p>
            <a:pPr>
              <a:lnSpc>
                <a:spcPct val="120000"/>
              </a:lnSpc>
              <a:spcAft>
                <a:spcPts val="600"/>
              </a:spcAft>
            </a:pPr>
            <a:r>
              <a:rPr lang="lv-LV" dirty="0"/>
              <a:t>Jebkuru aktā minēto atlikto būvdarbu pabeigšanu noteiktajos termiņos kontrolē būvinspektors </a:t>
            </a:r>
            <a:r>
              <a:rPr lang="lv-LV" sz="2400" dirty="0"/>
              <a:t>(ĒBN 190.punkts).</a:t>
            </a:r>
          </a:p>
          <a:p>
            <a:endParaRPr lang="lv-LV" dirty="0"/>
          </a:p>
        </p:txBody>
      </p:sp>
    </p:spTree>
    <p:extLst>
      <p:ext uri="{BB962C8B-B14F-4D97-AF65-F5344CB8AC3E}">
        <p14:creationId xmlns:p14="http://schemas.microsoft.com/office/powerpoint/2010/main" val="3879234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F9CB-0AE7-45F3-9556-1EC5367D5B05}"/>
              </a:ext>
            </a:extLst>
          </p:cNvPr>
          <p:cNvSpPr txBox="1">
            <a:spLocks/>
          </p:cNvSpPr>
          <p:nvPr/>
        </p:nvSpPr>
        <p:spPr>
          <a:xfrm>
            <a:off x="2598412" y="302080"/>
            <a:ext cx="9288788"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dirty="0">
                <a:latin typeface="+mn-lt"/>
                <a:ea typeface="Verdana" panose="020B0604030504040204" pitchFamily="34" charset="0"/>
                <a:cs typeface="Verdana" panose="020B0604030504040204" pitchFamily="34" charset="0"/>
              </a:rPr>
              <a:t>APLIECINĀJUMA KARTE</a:t>
            </a:r>
          </a:p>
        </p:txBody>
      </p:sp>
      <p:graphicFrame>
        <p:nvGraphicFramePr>
          <p:cNvPr id="3" name="Table 2">
            <a:extLst>
              <a:ext uri="{FF2B5EF4-FFF2-40B4-BE49-F238E27FC236}">
                <a16:creationId xmlns:a16="http://schemas.microsoft.com/office/drawing/2014/main" id="{9C84B0D7-9CD3-4B00-93B2-EBC7698BDBAF}"/>
              </a:ext>
            </a:extLst>
          </p:cNvPr>
          <p:cNvGraphicFramePr>
            <a:graphicFrameLocks noGrp="1"/>
          </p:cNvGraphicFramePr>
          <p:nvPr/>
        </p:nvGraphicFramePr>
        <p:xfrm>
          <a:off x="2833007" y="1118507"/>
          <a:ext cx="9003777" cy="4490357"/>
        </p:xfrm>
        <a:graphic>
          <a:graphicData uri="http://schemas.openxmlformats.org/drawingml/2006/table">
            <a:tbl>
              <a:tblPr firstRow="1" firstCol="1" bandRow="1">
                <a:tableStyleId>{5C22544A-7EE6-4342-B048-85BDC9FD1C3A}</a:tableStyleId>
              </a:tblPr>
              <a:tblGrid>
                <a:gridCol w="1690892">
                  <a:extLst>
                    <a:ext uri="{9D8B030D-6E8A-4147-A177-3AD203B41FA5}">
                      <a16:colId xmlns:a16="http://schemas.microsoft.com/office/drawing/2014/main" val="66239466"/>
                    </a:ext>
                  </a:extLst>
                </a:gridCol>
                <a:gridCol w="4579280">
                  <a:extLst>
                    <a:ext uri="{9D8B030D-6E8A-4147-A177-3AD203B41FA5}">
                      <a16:colId xmlns:a16="http://schemas.microsoft.com/office/drawing/2014/main" val="544974912"/>
                    </a:ext>
                  </a:extLst>
                </a:gridCol>
                <a:gridCol w="2733605">
                  <a:extLst>
                    <a:ext uri="{9D8B030D-6E8A-4147-A177-3AD203B41FA5}">
                      <a16:colId xmlns:a16="http://schemas.microsoft.com/office/drawing/2014/main" val="2478207018"/>
                    </a:ext>
                  </a:extLst>
                </a:gridCol>
              </a:tblGrid>
              <a:tr h="500329">
                <a:tc>
                  <a:txBody>
                    <a:bodyPr/>
                    <a:lstStyle/>
                    <a:p>
                      <a:pPr algn="ctr">
                        <a:lnSpc>
                          <a:spcPct val="115000"/>
                        </a:lnSpc>
                        <a:spcAft>
                          <a:spcPts val="0"/>
                        </a:spcAft>
                      </a:pPr>
                      <a:r>
                        <a:rPr lang="lv-LV" sz="1600" i="1" dirty="0">
                          <a:solidFill>
                            <a:schemeClr val="tx1"/>
                          </a:solidFill>
                          <a:effectLst/>
                        </a:rPr>
                        <a:t>Būvniecības ieceres veids</a:t>
                      </a:r>
                      <a:endParaRPr lang="lv-LV" sz="1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endParaRPr lang="lv-LV" sz="1600" i="1" dirty="0">
                        <a:solidFill>
                          <a:schemeClr val="tx1"/>
                        </a:solidFill>
                        <a:effectLst/>
                      </a:endParaRPr>
                    </a:p>
                    <a:p>
                      <a:pPr algn="ctr">
                        <a:lnSpc>
                          <a:spcPct val="115000"/>
                        </a:lnSpc>
                        <a:spcAft>
                          <a:spcPts val="0"/>
                        </a:spcAft>
                      </a:pPr>
                      <a:r>
                        <a:rPr lang="lv-LV" sz="1600" i="1" dirty="0">
                          <a:solidFill>
                            <a:schemeClr val="tx1"/>
                          </a:solidFill>
                          <a:effectLst/>
                        </a:rPr>
                        <a:t>Gadījumi</a:t>
                      </a:r>
                      <a:endParaRPr lang="lv-LV" sz="1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lv-LV" sz="1600" i="1" dirty="0">
                          <a:solidFill>
                            <a:schemeClr val="tx1"/>
                          </a:solidFill>
                          <a:effectLst/>
                        </a:rPr>
                        <a:t>Būvniecības ieceres izstrādātājs</a:t>
                      </a:r>
                      <a:endParaRPr lang="lv-LV" sz="1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5065710"/>
                  </a:ext>
                </a:extLst>
              </a:tr>
              <a:tr h="3946035">
                <a:tc>
                  <a:txBody>
                    <a:bodyPr/>
                    <a:lstStyle/>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r>
                        <a:rPr lang="lv-LV" sz="1600" dirty="0">
                          <a:solidFill>
                            <a:schemeClr val="tx1"/>
                          </a:solidFill>
                          <a:effectLst/>
                        </a:rPr>
                        <a:t>APLIECINĀJUMA KARTE</a:t>
                      </a: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r>
                        <a:rPr lang="lv-LV" sz="1400" b="0" dirty="0">
                          <a:solidFill>
                            <a:schemeClr val="tx1"/>
                          </a:solidFill>
                          <a:effectLst/>
                        </a:rPr>
                        <a:t>(ĒBN 35.1., 36.1. apakšpunkts, 37. un 38. punkts)</a:t>
                      </a:r>
                      <a:endParaRPr lang="lv-LV"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just">
                        <a:lnSpc>
                          <a:spcPct val="115000"/>
                        </a:lnSpc>
                        <a:spcAft>
                          <a:spcPts val="0"/>
                        </a:spcAft>
                      </a:pPr>
                      <a:r>
                        <a:rPr lang="lv-LV" sz="1400" dirty="0">
                          <a:effectLst/>
                        </a:rPr>
                        <a:t>1) </a:t>
                      </a:r>
                      <a:r>
                        <a:rPr lang="lv-LV" sz="1400" b="1" dirty="0">
                          <a:effectLst/>
                        </a:rPr>
                        <a:t>otrās</a:t>
                      </a:r>
                      <a:r>
                        <a:rPr lang="lv-LV" sz="1400" dirty="0">
                          <a:effectLst/>
                        </a:rPr>
                        <a:t> vai </a:t>
                      </a:r>
                      <a:r>
                        <a:rPr lang="lv-LV" sz="1400" b="1" dirty="0">
                          <a:effectLst/>
                        </a:rPr>
                        <a:t>trešās grupas ēkas </a:t>
                      </a:r>
                      <a:r>
                        <a:rPr lang="lv-LV" sz="1400" dirty="0">
                          <a:effectLst/>
                        </a:rPr>
                        <a:t>vai tās daļas vienkāršota atjaunošana, </a:t>
                      </a:r>
                      <a:r>
                        <a:rPr lang="lv-LV" sz="1400" b="1" dirty="0">
                          <a:effectLst/>
                        </a:rPr>
                        <a:t>nemainot ēkas nolietojušos nesošos elementus vai konstrukcijas, neskarot ēkas fasādi un koplietošanas inženiertīklus</a:t>
                      </a:r>
                      <a:r>
                        <a:rPr lang="lv-LV" sz="1400" dirty="0">
                          <a:effectLst/>
                        </a:rPr>
                        <a:t>, veicot funkcionālus vai tehniskus uzlabojumus (arī ēkā, kas ir valsts aizsargājamais kultūras piemineklis, valsts aizsargājamā kultūras pieminekļa teritorijā vai tā aizsardzības zonā esošajā ēkā (izņemot arheoloģijas pieminekļus));</a:t>
                      </a:r>
                    </a:p>
                    <a:p>
                      <a:pPr algn="just">
                        <a:lnSpc>
                          <a:spcPct val="115000"/>
                        </a:lnSpc>
                        <a:spcAft>
                          <a:spcPts val="0"/>
                        </a:spcAft>
                      </a:pPr>
                      <a:endParaRPr lang="lv-LV" sz="1400" dirty="0">
                        <a:effectLst/>
                      </a:endParaRPr>
                    </a:p>
                    <a:p>
                      <a:pPr algn="just">
                        <a:lnSpc>
                          <a:spcPct val="115000"/>
                        </a:lnSpc>
                        <a:spcAft>
                          <a:spcPts val="0"/>
                        </a:spcAft>
                      </a:pPr>
                      <a:r>
                        <a:rPr lang="lv-LV" sz="1400" dirty="0">
                          <a:effectLst/>
                        </a:rPr>
                        <a:t>2) otrās vai trešās grupas ēkas vienkāršota fasādes atjaunošana – </a:t>
                      </a:r>
                      <a:r>
                        <a:rPr lang="lv-LV" sz="1400" b="1" dirty="0">
                          <a:effectLst/>
                        </a:rPr>
                        <a:t>visu logu nomaiņu, fasādes siltināšanu, jumta siltināšanu, jumta ieseguma nomaiņu, pagraba siltināšanu vai lodžiju aizstiklošanu, nemainot ārsienu izvietojumu </a:t>
                      </a:r>
                      <a:r>
                        <a:rPr lang="lv-LV" sz="1400" dirty="0">
                          <a:effectLst/>
                        </a:rPr>
                        <a:t>(arī ēkā, kas ir valsts aizsargājamais kultūras piemineklis, valsts aizsargājamā kultūras pieminekļa teritorijā vai tā aizsardzības zonā esošajā ēkā (izņemot arheoloģijas pieminekļus))</a:t>
                      </a:r>
                      <a:endParaRPr lang="lv-LV"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E7EB"/>
                    </a:solidFill>
                  </a:tcPr>
                </a:tc>
                <a:tc>
                  <a:txBody>
                    <a:bodyPr/>
                    <a:lstStyle/>
                    <a:p>
                      <a:pPr algn="l">
                        <a:lnSpc>
                          <a:spcPct val="115000"/>
                        </a:lnSpc>
                        <a:spcAft>
                          <a:spcPts val="0"/>
                        </a:spcAft>
                      </a:pPr>
                      <a:r>
                        <a:rPr lang="lv-LV" sz="1400" dirty="0">
                          <a:effectLst/>
                        </a:rPr>
                        <a:t>būvprojekta izstrādātājs -būvkomersants vai </a:t>
                      </a:r>
                      <a:r>
                        <a:rPr lang="lv-LV" sz="1400" dirty="0" err="1">
                          <a:effectLst/>
                        </a:rPr>
                        <a:t>būvspeciālists</a:t>
                      </a:r>
                      <a:r>
                        <a:rPr lang="lv-LV" sz="1400" dirty="0">
                          <a:effectLst/>
                        </a:rPr>
                        <a:t> </a:t>
                      </a:r>
                      <a:r>
                        <a:rPr lang="lv-LV" sz="1400" b="1" dirty="0">
                          <a:effectLst/>
                        </a:rPr>
                        <a:t>atbilstošā </a:t>
                      </a:r>
                      <a:r>
                        <a:rPr lang="lv-LV" sz="1400" b="1" dirty="0" err="1">
                          <a:effectLst/>
                        </a:rPr>
                        <a:t>būvprojektēšanas</a:t>
                      </a:r>
                      <a:r>
                        <a:rPr lang="lv-LV" sz="1400" b="1" dirty="0">
                          <a:effectLst/>
                        </a:rPr>
                        <a:t> jomā</a:t>
                      </a:r>
                      <a:endParaRPr lang="lv-LV"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E7EB"/>
                    </a:solidFill>
                  </a:tcPr>
                </a:tc>
                <a:extLst>
                  <a:ext uri="{0D108BD9-81ED-4DB2-BD59-A6C34878D82A}">
                    <a16:rowId xmlns:a16="http://schemas.microsoft.com/office/drawing/2014/main" val="3216729898"/>
                  </a:ext>
                </a:extLst>
              </a:tr>
            </a:tbl>
          </a:graphicData>
        </a:graphic>
      </p:graphicFrame>
    </p:spTree>
    <p:extLst>
      <p:ext uri="{BB962C8B-B14F-4D97-AF65-F5344CB8AC3E}">
        <p14:creationId xmlns:p14="http://schemas.microsoft.com/office/powerpoint/2010/main" val="31379125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7EAF-37DB-42EE-9FE9-610994D69A1E}"/>
              </a:ext>
            </a:extLst>
          </p:cNvPr>
          <p:cNvSpPr>
            <a:spLocks noGrp="1"/>
          </p:cNvSpPr>
          <p:nvPr>
            <p:ph type="title"/>
          </p:nvPr>
        </p:nvSpPr>
        <p:spPr>
          <a:xfrm>
            <a:off x="1420116" y="865168"/>
            <a:ext cx="10590402" cy="842890"/>
          </a:xfrm>
        </p:spPr>
        <p:txBody>
          <a:bodyPr>
            <a:normAutofit fontScale="90000"/>
          </a:bodyPr>
          <a:lstStyle/>
          <a:p>
            <a:pPr algn="r"/>
            <a:r>
              <a:rPr lang="lv-LV" sz="4900" b="1" dirty="0"/>
              <a:t>Vides pieejamības prasības publiskajās ēkās novērtējot ēkas gatavību ekspluatācijai.</a:t>
            </a:r>
            <a:br>
              <a:rPr lang="lv-LV" dirty="0"/>
            </a:br>
            <a:endParaRPr lang="lv-LV" dirty="0"/>
          </a:p>
        </p:txBody>
      </p:sp>
      <p:sp>
        <p:nvSpPr>
          <p:cNvPr id="3" name="Content Placeholder 2">
            <a:extLst>
              <a:ext uri="{FF2B5EF4-FFF2-40B4-BE49-F238E27FC236}">
                <a16:creationId xmlns:a16="http://schemas.microsoft.com/office/drawing/2014/main" id="{95B13632-72F6-494C-AAEE-8C4450EA2257}"/>
              </a:ext>
            </a:extLst>
          </p:cNvPr>
          <p:cNvSpPr>
            <a:spLocks noGrp="1"/>
          </p:cNvSpPr>
          <p:nvPr>
            <p:ph idx="1"/>
          </p:nvPr>
        </p:nvSpPr>
        <p:spPr>
          <a:xfrm>
            <a:off x="556134" y="1934102"/>
            <a:ext cx="6576186" cy="4351338"/>
          </a:xfrm>
        </p:spPr>
        <p:txBody>
          <a:bodyPr>
            <a:normAutofit lnSpcReduction="10000"/>
          </a:bodyPr>
          <a:lstStyle/>
          <a:p>
            <a:pPr marL="0" indent="0">
              <a:buNone/>
            </a:pPr>
            <a:r>
              <a:rPr lang="lv-LV" sz="3000" b="1" dirty="0"/>
              <a:t>1. Publiskās būvēs </a:t>
            </a:r>
            <a:r>
              <a:rPr lang="lv-LV" sz="3000" b="1" dirty="0" err="1"/>
              <a:t>pandusi</a:t>
            </a:r>
            <a:r>
              <a:rPr lang="lv-LV" sz="3000" b="1" dirty="0"/>
              <a:t> (</a:t>
            </a:r>
            <a:r>
              <a:rPr lang="lv-LV" sz="3000" b="1" dirty="0" err="1"/>
              <a:t>uzbrauktuves</a:t>
            </a:r>
            <a:r>
              <a:rPr lang="lv-LV" sz="3000" b="1" dirty="0"/>
              <a:t>) </a:t>
            </a:r>
            <a:r>
              <a:rPr lang="lv-LV" sz="2200" dirty="0"/>
              <a:t>(LBN 208-15  34., 35., 36.punkts )</a:t>
            </a:r>
            <a:r>
              <a:rPr lang="lv-LV" sz="2200" b="1" dirty="0"/>
              <a:t>:</a:t>
            </a:r>
            <a:endParaRPr lang="lv-LV" sz="2200" dirty="0"/>
          </a:p>
          <a:p>
            <a:pPr marL="0" indent="0">
              <a:buNone/>
            </a:pPr>
            <a:r>
              <a:rPr lang="lv-LV" sz="2200" dirty="0"/>
              <a:t>1) </a:t>
            </a:r>
            <a:r>
              <a:rPr lang="lv-LV" sz="2200" dirty="0" err="1"/>
              <a:t>pandusu</a:t>
            </a:r>
            <a:r>
              <a:rPr lang="lv-LV" sz="2200" dirty="0"/>
              <a:t> kāpums gājēju ceļos nedrīkst pārsniegt 1:20 (5 %);</a:t>
            </a:r>
          </a:p>
          <a:p>
            <a:pPr marL="0" indent="0">
              <a:buNone/>
            </a:pPr>
            <a:r>
              <a:rPr lang="lv-LV" sz="2200" dirty="0"/>
              <a:t>2) minimālais </a:t>
            </a:r>
            <a:r>
              <a:rPr lang="lv-LV" sz="2200" dirty="0" err="1"/>
              <a:t>pandusa</a:t>
            </a:r>
            <a:r>
              <a:rPr lang="lv-LV" sz="2200" dirty="0"/>
              <a:t> platums ir 1,2 m, to aprīko ar apmalēm visā to garumā vismaz 0,10 m augstumā;</a:t>
            </a:r>
          </a:p>
          <a:p>
            <a:pPr marL="0" indent="0">
              <a:buNone/>
            </a:pPr>
            <a:r>
              <a:rPr lang="lv-LV" sz="2200" dirty="0"/>
              <a:t>3) </a:t>
            </a:r>
            <a:r>
              <a:rPr lang="lv-LV" sz="2200" dirty="0" err="1"/>
              <a:t>pandusam</a:t>
            </a:r>
            <a:r>
              <a:rPr lang="lv-LV" sz="2200" dirty="0"/>
              <a:t> abās pusēs paredz margas divos līmeņos ar augstumu 0,70 m un 0,90 m no grīdas līmeņa;</a:t>
            </a:r>
          </a:p>
          <a:p>
            <a:pPr marL="0" indent="0">
              <a:buNone/>
            </a:pPr>
            <a:r>
              <a:rPr lang="lv-LV" sz="2200" dirty="0"/>
              <a:t>4) ja </a:t>
            </a:r>
            <a:r>
              <a:rPr lang="lv-LV" sz="2200" dirty="0" err="1"/>
              <a:t>pandusa</a:t>
            </a:r>
            <a:r>
              <a:rPr lang="lv-LV" sz="2200" dirty="0"/>
              <a:t> garums pārsniedz 10 m, paredz vismaz vienu atpūtas laukumu, bet ne retāk kā ik pēc 6 m. Atpūtas laukuma minimālais garums ir 1,20 m, ja šajā vietā </a:t>
            </a:r>
            <a:r>
              <a:rPr lang="lv-LV" sz="2200" dirty="0" err="1"/>
              <a:t>uzbrauktuve</a:t>
            </a:r>
            <a:r>
              <a:rPr lang="lv-LV" sz="2200" dirty="0"/>
              <a:t> maina virzienu, atpūtas laukuma garums nav mazāks par 1,50 m.</a:t>
            </a:r>
          </a:p>
          <a:p>
            <a:endParaRPr lang="lv-LV" sz="2000" dirty="0"/>
          </a:p>
        </p:txBody>
      </p:sp>
      <p:pic>
        <p:nvPicPr>
          <p:cNvPr id="5" name="Picture 4" descr="The inside of a building&#10;&#10;Description automatically generated">
            <a:extLst>
              <a:ext uri="{FF2B5EF4-FFF2-40B4-BE49-F238E27FC236}">
                <a16:creationId xmlns:a16="http://schemas.microsoft.com/office/drawing/2014/main" id="{172B0611-E20A-4D2E-AE77-2C2190B57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8297" y="2359156"/>
            <a:ext cx="4608571" cy="3456428"/>
          </a:xfrm>
          <a:prstGeom prst="rect">
            <a:avLst/>
          </a:prstGeom>
        </p:spPr>
      </p:pic>
    </p:spTree>
    <p:extLst>
      <p:ext uri="{BB962C8B-B14F-4D97-AF65-F5344CB8AC3E}">
        <p14:creationId xmlns:p14="http://schemas.microsoft.com/office/powerpoint/2010/main" val="20366894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3FBA-828A-465A-9BF7-223F23D37DE1}"/>
              </a:ext>
            </a:extLst>
          </p:cNvPr>
          <p:cNvSpPr>
            <a:spLocks noGrp="1"/>
          </p:cNvSpPr>
          <p:nvPr>
            <p:ph type="title"/>
          </p:nvPr>
        </p:nvSpPr>
        <p:spPr>
          <a:xfrm>
            <a:off x="1369802" y="365125"/>
            <a:ext cx="10515600" cy="1325563"/>
          </a:xfrm>
        </p:spPr>
        <p:txBody>
          <a:bodyPr/>
          <a:lstStyle/>
          <a:p>
            <a:pPr algn="r"/>
            <a:r>
              <a:rPr lang="lv-LV" b="1" dirty="0"/>
              <a:t>Vides pieejamības prasības publiskajās ēkās novērtējot ēkas gatavību ekspluatācijai.</a:t>
            </a:r>
            <a:endParaRPr lang="lv-LV" dirty="0"/>
          </a:p>
        </p:txBody>
      </p:sp>
      <p:sp>
        <p:nvSpPr>
          <p:cNvPr id="3" name="Content Placeholder 2">
            <a:extLst>
              <a:ext uri="{FF2B5EF4-FFF2-40B4-BE49-F238E27FC236}">
                <a16:creationId xmlns:a16="http://schemas.microsoft.com/office/drawing/2014/main" id="{EFDCA3FB-0D47-4411-8998-C74C5A5CE3F2}"/>
              </a:ext>
            </a:extLst>
          </p:cNvPr>
          <p:cNvSpPr>
            <a:spLocks noGrp="1"/>
          </p:cNvSpPr>
          <p:nvPr>
            <p:ph idx="1"/>
          </p:nvPr>
        </p:nvSpPr>
        <p:spPr>
          <a:xfrm>
            <a:off x="264421" y="2097640"/>
            <a:ext cx="7314250" cy="3731582"/>
          </a:xfrm>
        </p:spPr>
        <p:txBody>
          <a:bodyPr>
            <a:normAutofit lnSpcReduction="10000"/>
          </a:bodyPr>
          <a:lstStyle/>
          <a:p>
            <a:pPr marL="0" indent="0">
              <a:buNone/>
            </a:pPr>
            <a:r>
              <a:rPr lang="lv-LV" b="1" dirty="0"/>
              <a:t>2. Publiskās būvēs stiklotās norobežojošās konstrukcijas (piemēram, stikla sienas, durvis) </a:t>
            </a:r>
            <a:r>
              <a:rPr lang="lv-LV" sz="2400" dirty="0"/>
              <a:t>LBN 208-15   45.punkts:</a:t>
            </a:r>
          </a:p>
          <a:p>
            <a:pPr marL="0" indent="0">
              <a:buNone/>
            </a:pPr>
            <a:r>
              <a:rPr lang="lv-LV" sz="2400" dirty="0"/>
              <a:t>1) tām nodrošina kontrastējošu marķējumu 0,10 m platā joslā visā stiklotās norobežojošās konstrukcijas platumā trīs augstumos no grīdas līmeņa - 1,60 m, 1,40 m un 0,35 m. </a:t>
            </a:r>
          </a:p>
          <a:p>
            <a:pPr marL="0" indent="0">
              <a:buNone/>
            </a:pPr>
            <a:r>
              <a:rPr lang="lv-LV" sz="2400" dirty="0"/>
              <a:t>2) Bērnu iestādēs un iestādēs personām ar garīga rakstura traucējumiem pie stiklotajām norobežojošajām konstrukcijām ierīko aizsargrežģi līdz 1,2 m augstumam no grīdas līmeņa.</a:t>
            </a:r>
          </a:p>
          <a:p>
            <a:endParaRPr lang="lv-LV" dirty="0"/>
          </a:p>
          <a:p>
            <a:endParaRPr lang="lv-LV" dirty="0"/>
          </a:p>
        </p:txBody>
      </p:sp>
      <p:pic>
        <p:nvPicPr>
          <p:cNvPr id="5" name="Picture 4" descr="A view of a large window&#10;&#10;Description automatically generated">
            <a:extLst>
              <a:ext uri="{FF2B5EF4-FFF2-40B4-BE49-F238E27FC236}">
                <a16:creationId xmlns:a16="http://schemas.microsoft.com/office/drawing/2014/main" id="{895BDCAD-24AC-4D5A-AA3B-F13B509016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8671" y="2402237"/>
            <a:ext cx="4411851" cy="3308888"/>
          </a:xfrm>
          <a:prstGeom prst="rect">
            <a:avLst/>
          </a:prstGeom>
        </p:spPr>
      </p:pic>
    </p:spTree>
    <p:extLst>
      <p:ext uri="{BB962C8B-B14F-4D97-AF65-F5344CB8AC3E}">
        <p14:creationId xmlns:p14="http://schemas.microsoft.com/office/powerpoint/2010/main" val="314980110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5A19-835E-4AD8-A6D7-9AD6703B7EC5}"/>
              </a:ext>
            </a:extLst>
          </p:cNvPr>
          <p:cNvSpPr>
            <a:spLocks noGrp="1"/>
          </p:cNvSpPr>
          <p:nvPr>
            <p:ph type="title"/>
          </p:nvPr>
        </p:nvSpPr>
        <p:spPr>
          <a:xfrm>
            <a:off x="1301496" y="365125"/>
            <a:ext cx="10515600" cy="1325563"/>
          </a:xfrm>
        </p:spPr>
        <p:txBody>
          <a:bodyPr/>
          <a:lstStyle/>
          <a:p>
            <a:pPr algn="r"/>
            <a:r>
              <a:rPr lang="lv-LV" b="1" dirty="0"/>
              <a:t>Vides pieejamības prasības publiskajās ēkās novērtējot ēkas gatavību ekspluatācijai.</a:t>
            </a:r>
            <a:endParaRPr lang="lv-LV" dirty="0"/>
          </a:p>
        </p:txBody>
      </p:sp>
      <p:sp>
        <p:nvSpPr>
          <p:cNvPr id="3" name="Content Placeholder 2">
            <a:extLst>
              <a:ext uri="{FF2B5EF4-FFF2-40B4-BE49-F238E27FC236}">
                <a16:creationId xmlns:a16="http://schemas.microsoft.com/office/drawing/2014/main" id="{3E7F7037-3381-4934-A6EF-8608FC8001A9}"/>
              </a:ext>
            </a:extLst>
          </p:cNvPr>
          <p:cNvSpPr>
            <a:spLocks noGrp="1"/>
          </p:cNvSpPr>
          <p:nvPr>
            <p:ph idx="1"/>
          </p:nvPr>
        </p:nvSpPr>
        <p:spPr>
          <a:xfrm>
            <a:off x="350520" y="1836992"/>
            <a:ext cx="7781544" cy="4840898"/>
          </a:xfrm>
        </p:spPr>
        <p:txBody>
          <a:bodyPr>
            <a:normAutofit fontScale="62500" lnSpcReduction="20000"/>
          </a:bodyPr>
          <a:lstStyle/>
          <a:p>
            <a:pPr marL="0" indent="0">
              <a:lnSpc>
                <a:spcPct val="120000"/>
              </a:lnSpc>
              <a:buNone/>
            </a:pPr>
            <a:r>
              <a:rPr lang="lv-LV" sz="4000" b="1" dirty="0"/>
              <a:t>3. Iekļūšana un pārvietošanās iespējas publiskajā būvē </a:t>
            </a:r>
            <a:r>
              <a:rPr lang="lv-LV" dirty="0"/>
              <a:t>(</a:t>
            </a:r>
            <a:r>
              <a:rPr lang="de-DE" dirty="0"/>
              <a:t>LBN 208-15   50., 54., 56., 57., 58.punkts</a:t>
            </a:r>
            <a:r>
              <a:rPr lang="lv-LV" dirty="0"/>
              <a:t> ):</a:t>
            </a:r>
          </a:p>
          <a:p>
            <a:pPr>
              <a:lnSpc>
                <a:spcPct val="120000"/>
              </a:lnSpc>
            </a:pPr>
            <a:r>
              <a:rPr lang="lv-LV" dirty="0"/>
              <a:t>1) ārējā pieejā piebraukšanas celiņš no neslīdoša cietā seguma un pārvietošanās ceļa platums ir ne mazāks kā 1,2 m;</a:t>
            </a:r>
          </a:p>
          <a:p>
            <a:pPr>
              <a:lnSpc>
                <a:spcPct val="120000"/>
              </a:lnSpc>
            </a:pPr>
            <a:r>
              <a:rPr lang="lv-LV" dirty="0"/>
              <a:t>2) ieejas, liftu </a:t>
            </a:r>
            <a:r>
              <a:rPr lang="lv-LV" dirty="0" err="1"/>
              <a:t>priekšlaukumus</a:t>
            </a:r>
            <a:r>
              <a:rPr lang="lv-LV" dirty="0"/>
              <a:t> un pieejas, kā arī citas apmeklētājiem pieejamās telpas projektē bez sliekšņiem;</a:t>
            </a:r>
          </a:p>
          <a:p>
            <a:pPr>
              <a:lnSpc>
                <a:spcPct val="120000"/>
              </a:lnSpc>
            </a:pPr>
            <a:r>
              <a:rPr lang="lv-LV" dirty="0"/>
              <a:t>3) gaiteņus projektē ar brīvo platumu vismaz 1,5 m un durvju vērtnes platumu – vismaz 0,9 m;</a:t>
            </a:r>
          </a:p>
          <a:p>
            <a:pPr>
              <a:lnSpc>
                <a:spcPct val="120000"/>
              </a:lnSpc>
            </a:pPr>
            <a:r>
              <a:rPr lang="lv-LV" dirty="0"/>
              <a:t>4) būvēs, kas ir augstākas par vienu stāvu, visu stāvu apkalpošanai paredz vismaz vienu pasažieru liftu vai izmanto citu risinājumu;</a:t>
            </a:r>
          </a:p>
          <a:p>
            <a:pPr>
              <a:lnSpc>
                <a:spcPct val="120000"/>
              </a:lnSpc>
            </a:pPr>
            <a:r>
              <a:rPr lang="lv-LV" dirty="0"/>
              <a:t>5) minimālie lifta kabīnes izmēri neatkarīgi no stāvu skaita būvē ir 1100 mm x 1400 mm. Lifta kabīnē nodrošina audio informāciju par lifta darbību (stāvs, kurā lifts atrodas, braukšanas virzienu). Lifta izsaukuma pogas un vadības paneļa pogu apzīmējumu nodrošina </a:t>
            </a:r>
            <a:r>
              <a:rPr lang="lv-LV" dirty="0" err="1"/>
              <a:t>Braila</a:t>
            </a:r>
            <a:r>
              <a:rPr lang="lv-LV" dirty="0"/>
              <a:t> rakstā vai </a:t>
            </a:r>
            <a:r>
              <a:rPr lang="lv-LV" dirty="0" err="1"/>
              <a:t>taktilā</a:t>
            </a:r>
            <a:r>
              <a:rPr lang="lv-LV" dirty="0"/>
              <a:t> veidā.</a:t>
            </a:r>
          </a:p>
          <a:p>
            <a:endParaRPr lang="lv-LV" dirty="0"/>
          </a:p>
        </p:txBody>
      </p:sp>
      <p:pic>
        <p:nvPicPr>
          <p:cNvPr id="5" name="Picture 4" descr="A glass door&#10;&#10;Description automatically generated">
            <a:extLst>
              <a:ext uri="{FF2B5EF4-FFF2-40B4-BE49-F238E27FC236}">
                <a16:creationId xmlns:a16="http://schemas.microsoft.com/office/drawing/2014/main" id="{10E63D64-0016-47D2-85B4-FB5B08F746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336" y="4048390"/>
            <a:ext cx="3476729" cy="2607547"/>
          </a:xfrm>
          <a:prstGeom prst="rect">
            <a:avLst/>
          </a:prstGeom>
        </p:spPr>
      </p:pic>
      <p:pic>
        <p:nvPicPr>
          <p:cNvPr id="6" name="Picture 5">
            <a:extLst>
              <a:ext uri="{FF2B5EF4-FFF2-40B4-BE49-F238E27FC236}">
                <a16:creationId xmlns:a16="http://schemas.microsoft.com/office/drawing/2014/main" id="{4B5A2F40-F48D-4000-BB02-0B31DE8889F8}"/>
              </a:ext>
            </a:extLst>
          </p:cNvPr>
          <p:cNvPicPr>
            <a:picLocks noChangeAspect="1"/>
          </p:cNvPicPr>
          <p:nvPr/>
        </p:nvPicPr>
        <p:blipFill>
          <a:blip r:embed="rId3"/>
          <a:stretch>
            <a:fillRect/>
          </a:stretch>
        </p:blipFill>
        <p:spPr>
          <a:xfrm>
            <a:off x="8132064" y="1836992"/>
            <a:ext cx="3476729" cy="2606236"/>
          </a:xfrm>
          <a:prstGeom prst="rect">
            <a:avLst/>
          </a:prstGeom>
        </p:spPr>
      </p:pic>
    </p:spTree>
    <p:extLst>
      <p:ext uri="{BB962C8B-B14F-4D97-AF65-F5344CB8AC3E}">
        <p14:creationId xmlns:p14="http://schemas.microsoft.com/office/powerpoint/2010/main" val="41999583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47A8-0ECC-4ED6-9E73-648861D536A9}"/>
              </a:ext>
            </a:extLst>
          </p:cNvPr>
          <p:cNvSpPr>
            <a:spLocks noGrp="1"/>
          </p:cNvSpPr>
          <p:nvPr>
            <p:ph type="title"/>
          </p:nvPr>
        </p:nvSpPr>
        <p:spPr>
          <a:xfrm>
            <a:off x="1289304" y="365125"/>
            <a:ext cx="10515600" cy="1325563"/>
          </a:xfrm>
        </p:spPr>
        <p:txBody>
          <a:bodyPr/>
          <a:lstStyle/>
          <a:p>
            <a:pPr algn="r"/>
            <a:r>
              <a:rPr lang="lv-LV" b="1" dirty="0"/>
              <a:t>Vides pieejamības prasības publiskajās ēkās novērtējot ēkas gatavību ekspluatācijai.</a:t>
            </a:r>
            <a:endParaRPr lang="lv-LV" dirty="0"/>
          </a:p>
        </p:txBody>
      </p:sp>
      <p:sp>
        <p:nvSpPr>
          <p:cNvPr id="3" name="Content Placeholder 2">
            <a:extLst>
              <a:ext uri="{FF2B5EF4-FFF2-40B4-BE49-F238E27FC236}">
                <a16:creationId xmlns:a16="http://schemas.microsoft.com/office/drawing/2014/main" id="{DB680F0B-CDE3-403A-A96C-8ED94DE18DFE}"/>
              </a:ext>
            </a:extLst>
          </p:cNvPr>
          <p:cNvSpPr>
            <a:spLocks noGrp="1"/>
          </p:cNvSpPr>
          <p:nvPr>
            <p:ph idx="1"/>
          </p:nvPr>
        </p:nvSpPr>
        <p:spPr>
          <a:xfrm>
            <a:off x="387096" y="1693978"/>
            <a:ext cx="6617019" cy="4934684"/>
          </a:xfrm>
        </p:spPr>
        <p:txBody>
          <a:bodyPr>
            <a:normAutofit fontScale="47500" lnSpcReduction="20000"/>
          </a:bodyPr>
          <a:lstStyle/>
          <a:p>
            <a:pPr marL="0" indent="0">
              <a:lnSpc>
                <a:spcPct val="120000"/>
              </a:lnSpc>
              <a:buNone/>
            </a:pPr>
            <a:r>
              <a:rPr lang="lv-LV" sz="5100" b="1" dirty="0"/>
              <a:t>4. Publiskās būvēs paredz iespēju saņemt nepieciešamo skaņas vai vizuālo informāciju </a:t>
            </a:r>
            <a:r>
              <a:rPr lang="lv-LV" dirty="0"/>
              <a:t>(LBN 208-15   52.punkts):</a:t>
            </a:r>
          </a:p>
          <a:p>
            <a:pPr marL="0" indent="0">
              <a:lnSpc>
                <a:spcPct val="120000"/>
              </a:lnSpc>
              <a:buNone/>
            </a:pPr>
            <a:r>
              <a:rPr lang="lv-LV" sz="3200" dirty="0"/>
              <a:t>1) būves ieejas un telpas aprīko ar labi uztveramām (kontrastējošām un labi izgaismotām) zīmēm un norādēm;</a:t>
            </a:r>
          </a:p>
          <a:p>
            <a:pPr marL="0" indent="0">
              <a:lnSpc>
                <a:spcPct val="120000"/>
              </a:lnSpc>
              <a:buNone/>
            </a:pPr>
            <a:r>
              <a:rPr lang="lv-LV" sz="3200" dirty="0"/>
              <a:t>2) evakuācijas ceļos durvīm, kā arī grīdām un citām apdares virsmām jābūt savstarpēji kontrastējošām;</a:t>
            </a:r>
          </a:p>
          <a:p>
            <a:pPr marL="0" indent="0">
              <a:lnSpc>
                <a:spcPct val="120000"/>
              </a:lnSpc>
              <a:buNone/>
            </a:pPr>
            <a:r>
              <a:rPr lang="lv-LV" sz="3200" dirty="0"/>
              <a:t>3) uz kāpņu margām pie pirmā un pēdējā pakāpiena iestrādā stāva numuru </a:t>
            </a:r>
            <a:r>
              <a:rPr lang="lv-LV" sz="3200" dirty="0" err="1"/>
              <a:t>taktilo</a:t>
            </a:r>
            <a:r>
              <a:rPr lang="lv-LV" sz="3200" dirty="0"/>
              <a:t> (sataustāmo) apzīmējumu vai numuru </a:t>
            </a:r>
            <a:r>
              <a:rPr lang="lv-LV" sz="3200" dirty="0" err="1"/>
              <a:t>Braila</a:t>
            </a:r>
            <a:r>
              <a:rPr lang="lv-LV" sz="3200" dirty="0"/>
              <a:t> rakstā;</a:t>
            </a:r>
          </a:p>
          <a:p>
            <a:pPr marL="0" indent="0">
              <a:lnSpc>
                <a:spcPct val="120000"/>
              </a:lnSpc>
              <a:buNone/>
            </a:pPr>
            <a:r>
              <a:rPr lang="lv-LV" sz="3200" dirty="0"/>
              <a:t>4) iekārtas un telpu aprīkojumu izvieto ārpus galvenajiem pārvietošanās ceļiem;</a:t>
            </a:r>
          </a:p>
          <a:p>
            <a:pPr marL="0" indent="0">
              <a:lnSpc>
                <a:spcPct val="120000"/>
              </a:lnSpc>
              <a:buNone/>
            </a:pPr>
            <a:r>
              <a:rPr lang="lv-LV" sz="3200" dirty="0"/>
              <a:t>5) līmeņu maiņu </a:t>
            </a:r>
            <a:r>
              <a:rPr lang="lv-LV" sz="3200" dirty="0" err="1"/>
              <a:t>pandusa</a:t>
            </a:r>
            <a:r>
              <a:rPr lang="lv-LV" sz="3200" dirty="0"/>
              <a:t> sākumā un beigās, kā arī kāpņu pirmo un pēdējo pakāpienu marķē ar spilgtu kontrastējošu (dzeltenu vai uz gaiša fona – tumšu) ne mazāk kā 5 cm platu svītru visā kāpņu vai </a:t>
            </a:r>
            <a:r>
              <a:rPr lang="lv-LV" sz="3200" dirty="0" err="1"/>
              <a:t>pandusa</a:t>
            </a:r>
            <a:r>
              <a:rPr lang="lv-LV" sz="3200" dirty="0"/>
              <a:t> platumā;</a:t>
            </a:r>
          </a:p>
          <a:p>
            <a:pPr marL="0" indent="0">
              <a:lnSpc>
                <a:spcPct val="120000"/>
              </a:lnSpc>
              <a:buNone/>
            </a:pPr>
            <a:r>
              <a:rPr lang="lv-LV" sz="3200" dirty="0"/>
              <a:t>6) konferenču un semināru telpas aprīko ar akustisko cilpu, kas novērš blakustrokšņu iedarbību cilvēkiem ar dzirdes traucējumiem.</a:t>
            </a:r>
          </a:p>
        </p:txBody>
      </p:sp>
      <p:pic>
        <p:nvPicPr>
          <p:cNvPr id="7" name="Picture 6" descr="A set of stairs&#10;&#10;Description automatically generated">
            <a:extLst>
              <a:ext uri="{FF2B5EF4-FFF2-40B4-BE49-F238E27FC236}">
                <a16:creationId xmlns:a16="http://schemas.microsoft.com/office/drawing/2014/main" id="{D4F66741-2FFA-464E-A59E-A10C67AE2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2693" y="3697793"/>
            <a:ext cx="4160017" cy="3160207"/>
          </a:xfrm>
          <a:prstGeom prst="rect">
            <a:avLst/>
          </a:prstGeom>
        </p:spPr>
      </p:pic>
      <p:pic>
        <p:nvPicPr>
          <p:cNvPr id="13" name="Picture 12" descr="A view of a room&#10;&#10;Description automatically generated">
            <a:extLst>
              <a:ext uri="{FF2B5EF4-FFF2-40B4-BE49-F238E27FC236}">
                <a16:creationId xmlns:a16="http://schemas.microsoft.com/office/drawing/2014/main" id="{A3B92232-3F57-4F5B-B353-EADBD70E4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9868" y="1690688"/>
            <a:ext cx="3791578" cy="2843684"/>
          </a:xfrm>
          <a:prstGeom prst="rect">
            <a:avLst/>
          </a:prstGeom>
        </p:spPr>
      </p:pic>
    </p:spTree>
    <p:extLst>
      <p:ext uri="{BB962C8B-B14F-4D97-AF65-F5344CB8AC3E}">
        <p14:creationId xmlns:p14="http://schemas.microsoft.com/office/powerpoint/2010/main" val="80099046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4003A-C7BB-438F-A013-B3219720A4F5}"/>
              </a:ext>
            </a:extLst>
          </p:cNvPr>
          <p:cNvSpPr>
            <a:spLocks noGrp="1"/>
          </p:cNvSpPr>
          <p:nvPr>
            <p:ph type="title"/>
          </p:nvPr>
        </p:nvSpPr>
        <p:spPr>
          <a:xfrm>
            <a:off x="1252728" y="365125"/>
            <a:ext cx="10515600" cy="1325563"/>
          </a:xfrm>
        </p:spPr>
        <p:txBody>
          <a:bodyPr/>
          <a:lstStyle/>
          <a:p>
            <a:pPr algn="r"/>
            <a:r>
              <a:rPr lang="lv-LV" b="1" dirty="0"/>
              <a:t>Vides pieejamības prasības publiskajās ēkās novērtējot ēkas gatavību ekspluatācijai.</a:t>
            </a:r>
            <a:endParaRPr lang="lv-LV" dirty="0"/>
          </a:p>
        </p:txBody>
      </p:sp>
      <p:sp>
        <p:nvSpPr>
          <p:cNvPr id="3" name="Content Placeholder 2">
            <a:extLst>
              <a:ext uri="{FF2B5EF4-FFF2-40B4-BE49-F238E27FC236}">
                <a16:creationId xmlns:a16="http://schemas.microsoft.com/office/drawing/2014/main" id="{F36E12EE-88E9-46E2-8658-82778580052A}"/>
              </a:ext>
            </a:extLst>
          </p:cNvPr>
          <p:cNvSpPr>
            <a:spLocks noGrp="1"/>
          </p:cNvSpPr>
          <p:nvPr>
            <p:ph idx="1"/>
          </p:nvPr>
        </p:nvSpPr>
        <p:spPr>
          <a:xfrm>
            <a:off x="279630" y="1887013"/>
            <a:ext cx="6945135" cy="4351338"/>
          </a:xfrm>
        </p:spPr>
        <p:txBody>
          <a:bodyPr>
            <a:normAutofit/>
          </a:bodyPr>
          <a:lstStyle/>
          <a:p>
            <a:pPr marL="0" indent="0">
              <a:buNone/>
            </a:pPr>
            <a:r>
              <a:rPr lang="lv-LV" b="1" dirty="0"/>
              <a:t>5. Publiskā būvē ierīko vismaz vienu tualetes telpu </a:t>
            </a:r>
            <a:r>
              <a:rPr lang="lv-LV" sz="2000" dirty="0"/>
              <a:t>(LBN 208-15   59., 60., 61.punkts ):</a:t>
            </a:r>
          </a:p>
          <a:p>
            <a:pPr marL="0" indent="0">
              <a:buNone/>
            </a:pPr>
            <a:r>
              <a:rPr lang="lv-LV" sz="2400" dirty="0"/>
              <a:t>1) minimālais platums ir 1,6 m, bet minimālais garums – 2,2 m;</a:t>
            </a:r>
          </a:p>
          <a:p>
            <a:pPr marL="0" indent="0">
              <a:buNone/>
            </a:pPr>
            <a:r>
              <a:rPr lang="lv-LV" sz="2400" dirty="0"/>
              <a:t>2) klozetpodu izvieto tā, lai vienā vai abās pusēs 0,80 m platumā būtu brīva piekļuve </a:t>
            </a:r>
            <a:r>
              <a:rPr lang="lv-LV" sz="2400" dirty="0" err="1"/>
              <a:t>riteņkrēslu</a:t>
            </a:r>
            <a:r>
              <a:rPr lang="lv-LV" sz="2400" dirty="0"/>
              <a:t> lietotājam;</a:t>
            </a:r>
          </a:p>
          <a:p>
            <a:pPr marL="0" indent="0">
              <a:buNone/>
            </a:pPr>
            <a:r>
              <a:rPr lang="lv-LV" sz="2400" dirty="0"/>
              <a:t>3) klozetpoda priekšā paredz brīvu manevrēšanas laukumu 1,50 m diametrā;</a:t>
            </a:r>
          </a:p>
          <a:p>
            <a:pPr marL="0" indent="0">
              <a:buNone/>
            </a:pPr>
            <a:r>
              <a:rPr lang="lv-LV" sz="2400" dirty="0"/>
              <a:t>4) paredz palīdzības pogu (1,20 m augstumā no grīdas līmeņa).</a:t>
            </a:r>
          </a:p>
          <a:p>
            <a:endParaRPr lang="lv-LV" dirty="0"/>
          </a:p>
        </p:txBody>
      </p:sp>
      <p:pic>
        <p:nvPicPr>
          <p:cNvPr id="5" name="Picture 4" descr="A white sink sitting under a mirror&#10;&#10;Description automatically generated">
            <a:extLst>
              <a:ext uri="{FF2B5EF4-FFF2-40B4-BE49-F238E27FC236}">
                <a16:creationId xmlns:a16="http://schemas.microsoft.com/office/drawing/2014/main" id="{80DE8556-0B7A-44BE-BCA7-5B92216B7B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7746" y="2731076"/>
            <a:ext cx="4544624" cy="3408468"/>
          </a:xfrm>
          <a:prstGeom prst="rect">
            <a:avLst/>
          </a:prstGeom>
        </p:spPr>
      </p:pic>
    </p:spTree>
    <p:extLst>
      <p:ext uri="{BB962C8B-B14F-4D97-AF65-F5344CB8AC3E}">
        <p14:creationId xmlns:p14="http://schemas.microsoft.com/office/powerpoint/2010/main" val="5700673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71DA-FD6F-41FB-BCDD-2BC965DBFC06}"/>
              </a:ext>
            </a:extLst>
          </p:cNvPr>
          <p:cNvSpPr>
            <a:spLocks noGrp="1"/>
          </p:cNvSpPr>
          <p:nvPr>
            <p:ph type="title"/>
          </p:nvPr>
        </p:nvSpPr>
        <p:spPr>
          <a:xfrm>
            <a:off x="1301496" y="352933"/>
            <a:ext cx="10515600" cy="1325563"/>
          </a:xfrm>
        </p:spPr>
        <p:txBody>
          <a:bodyPr/>
          <a:lstStyle/>
          <a:p>
            <a:pPr algn="r"/>
            <a:r>
              <a:rPr lang="lv-LV" b="1" dirty="0"/>
              <a:t>Vides pieejamības prasības publiskajās ēkās novērtējot ēkas gatavību ekspluatācijai.</a:t>
            </a:r>
            <a:endParaRPr lang="lv-LV" dirty="0"/>
          </a:p>
        </p:txBody>
      </p:sp>
      <p:sp>
        <p:nvSpPr>
          <p:cNvPr id="3" name="Content Placeholder 2">
            <a:extLst>
              <a:ext uri="{FF2B5EF4-FFF2-40B4-BE49-F238E27FC236}">
                <a16:creationId xmlns:a16="http://schemas.microsoft.com/office/drawing/2014/main" id="{49E5E974-99B9-4371-9CC2-8C795861C6DA}"/>
              </a:ext>
            </a:extLst>
          </p:cNvPr>
          <p:cNvSpPr>
            <a:spLocks noGrp="1"/>
          </p:cNvSpPr>
          <p:nvPr>
            <p:ph idx="1"/>
          </p:nvPr>
        </p:nvSpPr>
        <p:spPr>
          <a:xfrm>
            <a:off x="226840" y="1858807"/>
            <a:ext cx="7248616" cy="4351338"/>
          </a:xfrm>
        </p:spPr>
        <p:txBody>
          <a:bodyPr>
            <a:normAutofit fontScale="92500" lnSpcReduction="20000"/>
          </a:bodyPr>
          <a:lstStyle/>
          <a:p>
            <a:pPr marL="0" indent="0">
              <a:lnSpc>
                <a:spcPct val="100000"/>
              </a:lnSpc>
              <a:buNone/>
            </a:pPr>
            <a:r>
              <a:rPr lang="lv-LV" b="1" dirty="0"/>
              <a:t>6. </a:t>
            </a:r>
            <a:r>
              <a:rPr lang="lv-LV" b="1" dirty="0" err="1"/>
              <a:t>Riteņkrēslu</a:t>
            </a:r>
            <a:r>
              <a:rPr lang="lv-LV" b="1" dirty="0"/>
              <a:t> lietotājiem paredzētās dušas telpas minimālais platums un garums ir ne mazāks par 1,8 m </a:t>
            </a:r>
            <a:r>
              <a:rPr lang="lv-LV" sz="2400" dirty="0"/>
              <a:t>(LBN 208-15    62.punkts.)</a:t>
            </a:r>
          </a:p>
          <a:p>
            <a:pPr marL="0" indent="0">
              <a:lnSpc>
                <a:spcPct val="100000"/>
              </a:lnSpc>
              <a:buNone/>
            </a:pPr>
            <a:endParaRPr lang="lv-LV" sz="2400" dirty="0"/>
          </a:p>
          <a:p>
            <a:pPr marL="0" indent="0">
              <a:lnSpc>
                <a:spcPct val="100000"/>
              </a:lnSpc>
              <a:buNone/>
            </a:pPr>
            <a:r>
              <a:rPr lang="lv-LV" b="1" dirty="0"/>
              <a:t>7. </a:t>
            </a:r>
            <a:r>
              <a:rPr lang="nn-NO" b="1" dirty="0"/>
              <a:t>Autonovietnes pie publiskām ēkām</a:t>
            </a:r>
            <a:r>
              <a:rPr lang="lv-LV" b="1" dirty="0"/>
              <a:t> </a:t>
            </a:r>
            <a:r>
              <a:rPr lang="lv-LV" dirty="0"/>
              <a:t>(</a:t>
            </a:r>
            <a:r>
              <a:rPr lang="nn-NO" sz="2400" dirty="0"/>
              <a:t>MK Nr.240</a:t>
            </a:r>
            <a:r>
              <a:rPr lang="lv-LV" sz="2400" dirty="0"/>
              <a:t>     </a:t>
            </a:r>
            <a:r>
              <a:rPr lang="nn-NO" sz="2400" dirty="0"/>
              <a:t>203., 204.punkts</a:t>
            </a:r>
            <a:r>
              <a:rPr lang="lv-LV" sz="2400" dirty="0"/>
              <a:t>)</a:t>
            </a:r>
            <a:r>
              <a:rPr lang="nn-NO" sz="2400" dirty="0"/>
              <a:t>:</a:t>
            </a:r>
          </a:p>
          <a:p>
            <a:pPr marL="0" indent="0">
              <a:lnSpc>
                <a:spcPct val="100000"/>
              </a:lnSpc>
              <a:buNone/>
            </a:pPr>
            <a:r>
              <a:rPr lang="nn-NO" sz="2400" dirty="0"/>
              <a:t>1) ne mazāk kā 3,5 m platas. Izvieto vistuvāk objektam;</a:t>
            </a:r>
          </a:p>
          <a:p>
            <a:pPr marL="0" indent="0">
              <a:lnSpc>
                <a:spcPct val="100000"/>
              </a:lnSpc>
              <a:buNone/>
            </a:pPr>
            <a:r>
              <a:rPr lang="nn-NO" sz="2400" dirty="0"/>
              <a:t>2) ja pie publiskās ēkas paredzēts veidot vairāk nekā 10 autostāvvietu, personām ar īpašām vajadzībām paredz vismaz vienu autostāvvietu no katrām 20 autostāvvietām. Ja pie publiskās ēkas paredzēts mazāk par 10 autostāvvietām, personām ar īpašām vajadzībām paredz vismaz vienu autostāvvietu</a:t>
            </a:r>
            <a:r>
              <a:rPr lang="lv-LV" sz="2400" dirty="0"/>
              <a:t>.</a:t>
            </a:r>
            <a:endParaRPr lang="nn-NO" sz="2400" dirty="0"/>
          </a:p>
          <a:p>
            <a:pPr marL="0" indent="0">
              <a:buNone/>
            </a:pPr>
            <a:endParaRPr lang="nn-NO" dirty="0"/>
          </a:p>
          <a:p>
            <a:endParaRPr lang="lv-LV" dirty="0"/>
          </a:p>
        </p:txBody>
      </p:sp>
      <p:pic>
        <p:nvPicPr>
          <p:cNvPr id="5" name="Picture 4" descr="People walking on a street corner&#10;&#10;Description automatically generated">
            <a:extLst>
              <a:ext uri="{FF2B5EF4-FFF2-40B4-BE49-F238E27FC236}">
                <a16:creationId xmlns:a16="http://schemas.microsoft.com/office/drawing/2014/main" id="{EB9532EA-9FD2-44B8-87B6-5F4496DFA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4672" y="2614263"/>
            <a:ext cx="4950488" cy="3712866"/>
          </a:xfrm>
          <a:prstGeom prst="rect">
            <a:avLst/>
          </a:prstGeom>
        </p:spPr>
      </p:pic>
    </p:spTree>
    <p:extLst>
      <p:ext uri="{BB962C8B-B14F-4D97-AF65-F5344CB8AC3E}">
        <p14:creationId xmlns:p14="http://schemas.microsoft.com/office/powerpoint/2010/main" val="381761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32F832BF-1DDA-4BBE-B340-68BC40090DFC}" type="slidenum">
              <a:rPr lang="lv-LV" smtClean="0">
                <a:solidFill>
                  <a:prstClr val="black">
                    <a:tint val="75000"/>
                  </a:prstClr>
                </a:solidFill>
              </a:rPr>
              <a:pPr/>
              <a:t>156</a:t>
            </a:fld>
            <a:endParaRPr lang="lv-LV">
              <a:solidFill>
                <a:prstClr val="black">
                  <a:tint val="75000"/>
                </a:prstClr>
              </a:solidFill>
            </a:endParaRPr>
          </a:p>
        </p:txBody>
      </p:sp>
      <p:sp>
        <p:nvSpPr>
          <p:cNvPr id="6" name="Title 1"/>
          <p:cNvSpPr txBox="1">
            <a:spLocks/>
          </p:cNvSpPr>
          <p:nvPr/>
        </p:nvSpPr>
        <p:spPr>
          <a:xfrm>
            <a:off x="1531936" y="241618"/>
            <a:ext cx="10515600" cy="2667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5000" b="1" dirty="0"/>
              <a:t>PALDIES!</a:t>
            </a:r>
          </a:p>
          <a:p>
            <a:pPr algn="ctr"/>
            <a:endParaRPr lang="lv-LV" sz="3200" b="1" u="sng" dirty="0"/>
          </a:p>
          <a:p>
            <a:pPr algn="ctr"/>
            <a:endParaRPr lang="lv-LV" sz="3200" b="1" u="sng"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937" y="2488066"/>
            <a:ext cx="3449597" cy="3449597"/>
          </a:xfrm>
          <a:prstGeom prst="rect">
            <a:avLst/>
          </a:prstGeom>
        </p:spPr>
      </p:pic>
    </p:spTree>
    <p:extLst>
      <p:ext uri="{BB962C8B-B14F-4D97-AF65-F5344CB8AC3E}">
        <p14:creationId xmlns:p14="http://schemas.microsoft.com/office/powerpoint/2010/main" val="294474276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5500" y="2799118"/>
            <a:ext cx="8115300" cy="848957"/>
          </a:xfrm>
        </p:spPr>
        <p:txBody>
          <a:bodyPr>
            <a:normAutofit/>
          </a:bodyPr>
          <a:lstStyle/>
          <a:p>
            <a:r>
              <a:rPr lang="lv-LV" sz="4400" b="1" dirty="0"/>
              <a:t>Praktiskie uzdevumi</a:t>
            </a:r>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157</a:t>
            </a:fld>
            <a:endParaRPr lang="lv-LV" dirty="0"/>
          </a:p>
        </p:txBody>
      </p:sp>
      <p:sp>
        <p:nvSpPr>
          <p:cNvPr id="5" name="Text Placeholder 2"/>
          <p:cNvSpPr txBox="1">
            <a:spLocks/>
          </p:cNvSpPr>
          <p:nvPr/>
        </p:nvSpPr>
        <p:spPr>
          <a:xfrm>
            <a:off x="1112010" y="5210629"/>
            <a:ext cx="10363200" cy="1384718"/>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2000" dirty="0">
              <a:solidFill>
                <a:schemeClr val="tx1"/>
              </a:solidFill>
            </a:endParaRPr>
          </a:p>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Tree>
    <p:extLst>
      <p:ext uri="{BB962C8B-B14F-4D97-AF65-F5344CB8AC3E}">
        <p14:creationId xmlns:p14="http://schemas.microsoft.com/office/powerpoint/2010/main" val="286723950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67971" y="299662"/>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Jautājums Nr.1</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290712" y="920345"/>
            <a:ext cx="9653637" cy="4585871"/>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Situācijas apraksts:</a:t>
            </a:r>
          </a:p>
          <a:p>
            <a:pPr algn="just"/>
            <a:r>
              <a:rPr lang="lv-LV" sz="2400" dirty="0">
                <a:latin typeface="Calibri" panose="020F0502020204030204" pitchFamily="34" charset="0"/>
                <a:cs typeface="Times New Roman" panose="02020603050405020304" pitchFamily="18" charset="0"/>
              </a:rPr>
              <a:t>Pirms objekta nodošanas ekspluatācijā galvenā būvdarbu veicēja atbildīgais būvdarbu vadītājs sagatavoja visu objekta izpildes dokumentāciju, tai skaitā arī abus būvdarbu žurnālus.  </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Jautājums :</a:t>
            </a:r>
          </a:p>
          <a:p>
            <a:pPr algn="just"/>
            <a:r>
              <a:rPr lang="lv-LV" sz="2400" dirty="0">
                <a:latin typeface="Calibri" panose="020F0502020204030204" pitchFamily="34" charset="0"/>
                <a:cs typeface="Times New Roman" panose="02020603050405020304" pitchFamily="18" charset="0"/>
              </a:rPr>
              <a:t>Kam atbildīgajam būvdarbu vadītājam ir jānodod glabāšanai būvdarbu žurnāli?</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Atbilžu varianti:</a:t>
            </a:r>
          </a:p>
          <a:p>
            <a:pPr algn="just"/>
            <a:r>
              <a:rPr lang="lv-LV" sz="2400" b="1" dirty="0">
                <a:latin typeface="Calibri" panose="020F0502020204030204" pitchFamily="34" charset="0"/>
                <a:cs typeface="Times New Roman" panose="02020603050405020304" pitchFamily="18" charset="0"/>
              </a:rPr>
              <a:t>A – </a:t>
            </a:r>
            <a:r>
              <a:rPr lang="lv-LV" sz="2400" dirty="0">
                <a:latin typeface="Calibri" panose="020F0502020204030204" pitchFamily="34" charset="0"/>
                <a:cs typeface="Times New Roman" panose="02020603050405020304" pitchFamily="18" charset="0"/>
              </a:rPr>
              <a:t>galvenajam būvdarbu veicējam; </a:t>
            </a:r>
          </a:p>
          <a:p>
            <a:pPr algn="just"/>
            <a:r>
              <a:rPr lang="lv-LV" sz="2400" b="1" dirty="0">
                <a:latin typeface="Calibri" panose="020F0502020204030204" pitchFamily="34" charset="0"/>
                <a:cs typeface="Times New Roman" panose="02020603050405020304" pitchFamily="18" charset="0"/>
              </a:rPr>
              <a:t>B – </a:t>
            </a:r>
            <a:r>
              <a:rPr lang="lv-LV" sz="2400" dirty="0">
                <a:latin typeface="Calibri" panose="020F0502020204030204" pitchFamily="34" charset="0"/>
                <a:cs typeface="Times New Roman" panose="02020603050405020304" pitchFamily="18" charset="0"/>
              </a:rPr>
              <a:t>būvvaldei vai Būvniecības valsts kontroles birojam;</a:t>
            </a:r>
          </a:p>
          <a:p>
            <a:pPr algn="just"/>
            <a:r>
              <a:rPr lang="lv-LV" sz="2400" b="1" dirty="0">
                <a:latin typeface="Calibri" panose="020F0502020204030204" pitchFamily="34" charset="0"/>
                <a:cs typeface="Times New Roman" panose="02020603050405020304" pitchFamily="18" charset="0"/>
              </a:rPr>
              <a:t>C – </a:t>
            </a:r>
            <a:r>
              <a:rPr lang="lv-LV" sz="2400" dirty="0">
                <a:latin typeface="Calibri" panose="020F0502020204030204" pitchFamily="34" charset="0"/>
                <a:cs typeface="Times New Roman" panose="02020603050405020304" pitchFamily="18" charset="0"/>
              </a:rPr>
              <a:t>būvniecības ierosinātājam</a:t>
            </a:r>
          </a:p>
        </p:txBody>
      </p:sp>
    </p:spTree>
    <p:extLst>
      <p:ext uri="{BB962C8B-B14F-4D97-AF65-F5344CB8AC3E}">
        <p14:creationId xmlns:p14="http://schemas.microsoft.com/office/powerpoint/2010/main" val="181833557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66539" y="467864"/>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Atbilde uz jautājumu Nr.1</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484583" y="1593086"/>
            <a:ext cx="9081076" cy="2308324"/>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C variants - Būvniecības ierosinātājam </a:t>
            </a:r>
          </a:p>
          <a:p>
            <a:pPr algn="just"/>
            <a:endParaRPr lang="lv-LV" sz="2400" b="1" dirty="0">
              <a:latin typeface="Calibri" panose="020F0502020204030204" pitchFamily="34" charset="0"/>
              <a:cs typeface="Times New Roman" panose="02020603050405020304" pitchFamily="18" charset="0"/>
            </a:endParaRPr>
          </a:p>
          <a:p>
            <a:pPr algn="just"/>
            <a:r>
              <a:rPr lang="lv-LV" sz="2400" dirty="0">
                <a:latin typeface="Calibri" panose="020F0502020204030204" pitchFamily="34" charset="0"/>
                <a:cs typeface="Times New Roman" panose="02020603050405020304" pitchFamily="18" charset="0"/>
              </a:rPr>
              <a:t>Pirms objekta nodošanas ekspluatācijā </a:t>
            </a:r>
            <a:r>
              <a:rPr lang="lv-LV" sz="2400" b="1" dirty="0">
                <a:latin typeface="Calibri" panose="020F0502020204030204" pitchFamily="34" charset="0"/>
                <a:cs typeface="Times New Roman" panose="02020603050405020304" pitchFamily="18" charset="0"/>
              </a:rPr>
              <a:t>būvdarbu žurnālu </a:t>
            </a:r>
            <a:r>
              <a:rPr lang="lv-LV" sz="2400" dirty="0">
                <a:latin typeface="Calibri" panose="020F0502020204030204" pitchFamily="34" charset="0"/>
                <a:cs typeface="Times New Roman" panose="02020603050405020304" pitchFamily="18" charset="0"/>
              </a:rPr>
              <a:t>kopā ar būvdarbu izpildes dokumentāciju </a:t>
            </a:r>
            <a:r>
              <a:rPr lang="lv-LV" sz="2400" b="1" dirty="0">
                <a:latin typeface="Calibri" panose="020F0502020204030204" pitchFamily="34" charset="0"/>
                <a:cs typeface="Times New Roman" panose="02020603050405020304" pitchFamily="18" charset="0"/>
              </a:rPr>
              <a:t>nodod būvniecības ierosinātājam glabāšanai</a:t>
            </a:r>
            <a:r>
              <a:rPr lang="lv-LV" sz="2400" dirty="0">
                <a:latin typeface="Calibri" panose="020F0502020204030204" pitchFamily="34" charset="0"/>
                <a:cs typeface="Times New Roman" panose="02020603050405020304" pitchFamily="18" charset="0"/>
              </a:rPr>
              <a:t>, izņemot gadījumu, ja nepieciešamā informācija un dati ir pieejami būvniecības informācijas sistēmā (VBN 101.</a:t>
            </a:r>
            <a:r>
              <a:rPr lang="lv-LV" sz="2400" baseline="30000" dirty="0">
                <a:latin typeface="Calibri" panose="020F0502020204030204" pitchFamily="34" charset="0"/>
                <a:cs typeface="Times New Roman" panose="02020603050405020304" pitchFamily="18" charset="0"/>
              </a:rPr>
              <a:t>1</a:t>
            </a:r>
            <a:r>
              <a:rPr lang="lv-LV" sz="2400" dirty="0">
                <a:latin typeface="Calibri" panose="020F0502020204030204" pitchFamily="34" charset="0"/>
                <a:cs typeface="Times New Roman" panose="02020603050405020304" pitchFamily="18" charset="0"/>
              </a:rPr>
              <a:t>punkts)</a:t>
            </a:r>
          </a:p>
        </p:txBody>
      </p:sp>
    </p:spTree>
    <p:extLst>
      <p:ext uri="{BB962C8B-B14F-4D97-AF65-F5344CB8AC3E}">
        <p14:creationId xmlns:p14="http://schemas.microsoft.com/office/powerpoint/2010/main" val="3770268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0321-E4D1-48A9-AA39-1CAFD54E0480}"/>
              </a:ext>
            </a:extLst>
          </p:cNvPr>
          <p:cNvSpPr txBox="1">
            <a:spLocks/>
          </p:cNvSpPr>
          <p:nvPr/>
        </p:nvSpPr>
        <p:spPr>
          <a:xfrm>
            <a:off x="2598412" y="302080"/>
            <a:ext cx="9288788"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dirty="0">
                <a:latin typeface="+mn-lt"/>
                <a:ea typeface="Verdana" panose="020B0604030504040204" pitchFamily="34" charset="0"/>
                <a:cs typeface="Verdana" panose="020B0604030504040204" pitchFamily="34" charset="0"/>
              </a:rPr>
              <a:t>BŪVATĻAUJA</a:t>
            </a:r>
          </a:p>
        </p:txBody>
      </p:sp>
      <p:graphicFrame>
        <p:nvGraphicFramePr>
          <p:cNvPr id="3" name="Table 2">
            <a:extLst>
              <a:ext uri="{FF2B5EF4-FFF2-40B4-BE49-F238E27FC236}">
                <a16:creationId xmlns:a16="http://schemas.microsoft.com/office/drawing/2014/main" id="{908EA637-9332-4AE2-ADC0-9233D114EF8B}"/>
              </a:ext>
            </a:extLst>
          </p:cNvPr>
          <p:cNvGraphicFramePr>
            <a:graphicFrameLocks noGrp="1"/>
          </p:cNvGraphicFramePr>
          <p:nvPr>
            <p:extLst>
              <p:ext uri="{D42A27DB-BD31-4B8C-83A1-F6EECF244321}">
                <p14:modId xmlns:p14="http://schemas.microsoft.com/office/powerpoint/2010/main" val="531549907"/>
              </p:ext>
            </p:extLst>
          </p:nvPr>
        </p:nvGraphicFramePr>
        <p:xfrm>
          <a:off x="2883423" y="782780"/>
          <a:ext cx="9003777" cy="5191824"/>
        </p:xfrm>
        <a:graphic>
          <a:graphicData uri="http://schemas.openxmlformats.org/drawingml/2006/table">
            <a:tbl>
              <a:tblPr firstRow="1" firstCol="1" bandRow="1">
                <a:tableStyleId>{5C22544A-7EE6-4342-B048-85BDC9FD1C3A}</a:tableStyleId>
              </a:tblPr>
              <a:tblGrid>
                <a:gridCol w="1690892">
                  <a:extLst>
                    <a:ext uri="{9D8B030D-6E8A-4147-A177-3AD203B41FA5}">
                      <a16:colId xmlns:a16="http://schemas.microsoft.com/office/drawing/2014/main" val="66239466"/>
                    </a:ext>
                  </a:extLst>
                </a:gridCol>
                <a:gridCol w="4971337">
                  <a:extLst>
                    <a:ext uri="{9D8B030D-6E8A-4147-A177-3AD203B41FA5}">
                      <a16:colId xmlns:a16="http://schemas.microsoft.com/office/drawing/2014/main" val="544974912"/>
                    </a:ext>
                  </a:extLst>
                </a:gridCol>
                <a:gridCol w="2341548">
                  <a:extLst>
                    <a:ext uri="{9D8B030D-6E8A-4147-A177-3AD203B41FA5}">
                      <a16:colId xmlns:a16="http://schemas.microsoft.com/office/drawing/2014/main" val="2478207018"/>
                    </a:ext>
                  </a:extLst>
                </a:gridCol>
              </a:tblGrid>
              <a:tr h="487910">
                <a:tc>
                  <a:txBody>
                    <a:bodyPr/>
                    <a:lstStyle/>
                    <a:p>
                      <a:pPr algn="ctr">
                        <a:lnSpc>
                          <a:spcPct val="115000"/>
                        </a:lnSpc>
                        <a:spcAft>
                          <a:spcPts val="0"/>
                        </a:spcAft>
                      </a:pPr>
                      <a:r>
                        <a:rPr lang="lv-LV" sz="1600" i="1" dirty="0">
                          <a:solidFill>
                            <a:schemeClr val="tx1"/>
                          </a:solidFill>
                          <a:effectLst/>
                        </a:rPr>
                        <a:t>Būvniecības ieceres veids</a:t>
                      </a:r>
                      <a:endParaRPr lang="lv-LV" sz="1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endParaRPr lang="lv-LV" sz="1600" i="1" dirty="0">
                        <a:solidFill>
                          <a:schemeClr val="tx1"/>
                        </a:solidFill>
                        <a:effectLst/>
                      </a:endParaRPr>
                    </a:p>
                    <a:p>
                      <a:pPr algn="ctr">
                        <a:lnSpc>
                          <a:spcPct val="115000"/>
                        </a:lnSpc>
                        <a:spcAft>
                          <a:spcPts val="0"/>
                        </a:spcAft>
                      </a:pPr>
                      <a:r>
                        <a:rPr lang="lv-LV" sz="1600" i="1" dirty="0">
                          <a:solidFill>
                            <a:schemeClr val="tx1"/>
                          </a:solidFill>
                          <a:effectLst/>
                        </a:rPr>
                        <a:t>Gadījumi</a:t>
                      </a:r>
                      <a:endParaRPr lang="lv-LV" sz="1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lv-LV" sz="1600" i="1" dirty="0">
                          <a:solidFill>
                            <a:schemeClr val="tx1"/>
                          </a:solidFill>
                          <a:effectLst/>
                        </a:rPr>
                        <a:t>Būvniecības ieceres izstrādātājs</a:t>
                      </a:r>
                      <a:endParaRPr lang="lv-LV" sz="1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5065710"/>
                  </a:ext>
                </a:extLst>
              </a:tr>
              <a:tr h="3537083">
                <a:tc>
                  <a:txBody>
                    <a:bodyPr/>
                    <a:lstStyle/>
                    <a:p>
                      <a:pPr algn="just">
                        <a:lnSpc>
                          <a:spcPct val="115000"/>
                        </a:lnSpc>
                        <a:spcAft>
                          <a:spcPts val="0"/>
                        </a:spcAft>
                      </a:pPr>
                      <a:endParaRPr lang="lv-LV" sz="1600" dirty="0">
                        <a:solidFill>
                          <a:schemeClr val="tx1"/>
                        </a:solidFill>
                        <a:effectLst/>
                      </a:endParaRPr>
                    </a:p>
                    <a:p>
                      <a:pPr algn="just">
                        <a:lnSpc>
                          <a:spcPct val="115000"/>
                        </a:lnSpc>
                        <a:spcAft>
                          <a:spcPts val="0"/>
                        </a:spcAft>
                      </a:pPr>
                      <a:endParaRPr lang="lv-LV" sz="1600" dirty="0">
                        <a:solidFill>
                          <a:schemeClr val="tx1"/>
                        </a:solidFill>
                        <a:effectLst/>
                      </a:endParaRPr>
                    </a:p>
                    <a:p>
                      <a:pPr algn="just">
                        <a:lnSpc>
                          <a:spcPct val="115000"/>
                        </a:lnSpc>
                        <a:spcAft>
                          <a:spcPts val="0"/>
                        </a:spcAft>
                      </a:pPr>
                      <a:r>
                        <a:rPr lang="lv-LV" sz="1600" dirty="0">
                          <a:solidFill>
                            <a:schemeClr val="tx1"/>
                          </a:solidFill>
                          <a:effectLst/>
                        </a:rPr>
                        <a:t>BŪVATĻAUJA</a:t>
                      </a:r>
                    </a:p>
                    <a:p>
                      <a:pPr algn="just">
                        <a:lnSpc>
                          <a:spcPct val="115000"/>
                        </a:lnSpc>
                        <a:spcAft>
                          <a:spcPts val="0"/>
                        </a:spcAft>
                      </a:pPr>
                      <a:r>
                        <a:rPr lang="lv-LV" sz="1600" dirty="0">
                          <a:solidFill>
                            <a:schemeClr val="tx1"/>
                          </a:solidFill>
                          <a:effectLst/>
                        </a:rPr>
                        <a:t>(būvniecības iesniegums un būvprojekts minimālā sastāvā)</a:t>
                      </a:r>
                    </a:p>
                    <a:p>
                      <a:pPr algn="l">
                        <a:lnSpc>
                          <a:spcPct val="115000"/>
                        </a:lnSpc>
                        <a:spcAft>
                          <a:spcPts val="0"/>
                        </a:spcAft>
                      </a:pPr>
                      <a:endParaRPr lang="lv-LV" sz="1400" b="0" dirty="0">
                        <a:solidFill>
                          <a:schemeClr val="tx1"/>
                        </a:solidFill>
                        <a:effectLst/>
                      </a:endParaRPr>
                    </a:p>
                    <a:p>
                      <a:pPr algn="l">
                        <a:lnSpc>
                          <a:spcPct val="115000"/>
                        </a:lnSpc>
                        <a:spcAft>
                          <a:spcPts val="0"/>
                        </a:spcAft>
                      </a:pPr>
                      <a:endParaRPr lang="lv-LV" sz="1400" b="0" dirty="0">
                        <a:solidFill>
                          <a:schemeClr val="tx1"/>
                        </a:solidFill>
                        <a:effectLst/>
                      </a:endParaRPr>
                    </a:p>
                    <a:p>
                      <a:pPr algn="l">
                        <a:lnSpc>
                          <a:spcPct val="115000"/>
                        </a:lnSpc>
                        <a:spcAft>
                          <a:spcPts val="0"/>
                        </a:spcAft>
                      </a:pPr>
                      <a:endParaRPr lang="lv-LV" sz="1400" b="0" dirty="0">
                        <a:solidFill>
                          <a:schemeClr val="tx1"/>
                        </a:solidFill>
                        <a:effectLst/>
                      </a:endParaRPr>
                    </a:p>
                    <a:p>
                      <a:pPr algn="l">
                        <a:lnSpc>
                          <a:spcPct val="115000"/>
                        </a:lnSpc>
                        <a:spcAft>
                          <a:spcPts val="0"/>
                        </a:spcAft>
                      </a:pPr>
                      <a:endParaRPr lang="lv-LV" sz="1400" b="0" dirty="0">
                        <a:solidFill>
                          <a:schemeClr val="tx1"/>
                        </a:solidFill>
                        <a:effectLst/>
                      </a:endParaRPr>
                    </a:p>
                    <a:p>
                      <a:pPr algn="l">
                        <a:lnSpc>
                          <a:spcPct val="115000"/>
                        </a:lnSpc>
                        <a:spcAft>
                          <a:spcPts val="0"/>
                        </a:spcAft>
                      </a:pPr>
                      <a:endParaRPr lang="lv-LV" sz="1400" b="0" dirty="0">
                        <a:solidFill>
                          <a:schemeClr val="tx1"/>
                        </a:solidFill>
                        <a:effectLst/>
                      </a:endParaRPr>
                    </a:p>
                    <a:p>
                      <a:pPr algn="l">
                        <a:lnSpc>
                          <a:spcPct val="115000"/>
                        </a:lnSpc>
                        <a:spcAft>
                          <a:spcPts val="0"/>
                        </a:spcAft>
                      </a:pPr>
                      <a:endParaRPr lang="lv-LV" sz="1400" b="0" dirty="0">
                        <a:solidFill>
                          <a:schemeClr val="tx1"/>
                        </a:solidFill>
                        <a:effectLst/>
                      </a:endParaRPr>
                    </a:p>
                    <a:p>
                      <a:pPr algn="l">
                        <a:lnSpc>
                          <a:spcPct val="115000"/>
                        </a:lnSpc>
                        <a:spcAft>
                          <a:spcPts val="0"/>
                        </a:spcAft>
                      </a:pPr>
                      <a:endParaRPr lang="lv-LV" sz="1400" b="0" dirty="0">
                        <a:solidFill>
                          <a:schemeClr val="tx1"/>
                        </a:solidFill>
                        <a:effectLst/>
                      </a:endParaRPr>
                    </a:p>
                    <a:p>
                      <a:pPr algn="l">
                        <a:lnSpc>
                          <a:spcPct val="115000"/>
                        </a:lnSpc>
                        <a:spcAft>
                          <a:spcPts val="0"/>
                        </a:spcAft>
                      </a:pPr>
                      <a:endParaRPr lang="lv-LV" sz="1400" b="0" dirty="0">
                        <a:solidFill>
                          <a:schemeClr val="tx1"/>
                        </a:solidFill>
                        <a:effectLst/>
                      </a:endParaRPr>
                    </a:p>
                    <a:p>
                      <a:pPr algn="l">
                        <a:lnSpc>
                          <a:spcPct val="115000"/>
                        </a:lnSpc>
                        <a:spcAft>
                          <a:spcPts val="0"/>
                        </a:spcAft>
                      </a:pPr>
                      <a:r>
                        <a:rPr lang="lv-LV" sz="1400" b="0" dirty="0">
                          <a:solidFill>
                            <a:schemeClr val="tx1"/>
                          </a:solidFill>
                          <a:effectLst/>
                        </a:rPr>
                        <a:t>(ĒBN 25., 26., 28., 29., 30., 31. un 33. punkts)</a:t>
                      </a:r>
                      <a:endParaRPr lang="lv-LV"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just">
                        <a:lnSpc>
                          <a:spcPct val="115000"/>
                        </a:lnSpc>
                        <a:spcAft>
                          <a:spcPts val="0"/>
                        </a:spcAft>
                      </a:pPr>
                      <a:r>
                        <a:rPr lang="lv-LV" sz="1400" dirty="0">
                          <a:effectLst/>
                        </a:rPr>
                        <a:t>1) </a:t>
                      </a:r>
                      <a:r>
                        <a:rPr lang="lv-LV" sz="1400" b="1" dirty="0">
                          <a:effectLst/>
                        </a:rPr>
                        <a:t>pirmās grupas </a:t>
                      </a:r>
                      <a:r>
                        <a:rPr lang="lv-LV" sz="1400" dirty="0">
                          <a:effectLst/>
                        </a:rPr>
                        <a:t>ēkas vai tās daļas pārbūvi, </a:t>
                      </a:r>
                      <a:r>
                        <a:rPr lang="lv-LV" sz="1400" b="1" dirty="0">
                          <a:effectLst/>
                        </a:rPr>
                        <a:t>ja paredzēts pārsniegt </a:t>
                      </a:r>
                      <a:r>
                        <a:rPr lang="lv-LV" sz="1400" dirty="0">
                          <a:effectLst/>
                        </a:rPr>
                        <a:t>vispārīgajos būvnoteikumos noteiktos </a:t>
                      </a:r>
                      <a:r>
                        <a:rPr lang="lv-LV" sz="1400" b="1" dirty="0">
                          <a:effectLst/>
                        </a:rPr>
                        <a:t>apjoma rādītājus </a:t>
                      </a:r>
                      <a:r>
                        <a:rPr lang="lv-LV" sz="1400" dirty="0">
                          <a:effectLst/>
                        </a:rPr>
                        <a:t>pirmajai grupai </a:t>
                      </a:r>
                      <a:r>
                        <a:rPr lang="lv-LV" sz="1400" b="1" dirty="0">
                          <a:effectLst/>
                        </a:rPr>
                        <a:t>un/vai mainīt lietošanas veidu</a:t>
                      </a:r>
                      <a:r>
                        <a:rPr lang="lv-LV" sz="1400" dirty="0">
                          <a:effectLst/>
                        </a:rPr>
                        <a:t> no dzīvojamās ēkas uz nedzīvojamo vai otrādi;</a:t>
                      </a:r>
                    </a:p>
                    <a:p>
                      <a:pPr algn="just">
                        <a:lnSpc>
                          <a:spcPct val="115000"/>
                        </a:lnSpc>
                        <a:spcAft>
                          <a:spcPts val="0"/>
                        </a:spcAft>
                      </a:pPr>
                      <a:endParaRPr lang="lv-LV" sz="1400" dirty="0">
                        <a:effectLst/>
                      </a:endParaRPr>
                    </a:p>
                    <a:p>
                      <a:pPr algn="just">
                        <a:lnSpc>
                          <a:spcPct val="115000"/>
                        </a:lnSpc>
                        <a:spcAft>
                          <a:spcPts val="0"/>
                        </a:spcAft>
                      </a:pPr>
                      <a:r>
                        <a:rPr lang="lv-LV" sz="1400" dirty="0">
                          <a:effectLst/>
                        </a:rPr>
                        <a:t>2) </a:t>
                      </a:r>
                      <a:r>
                        <a:rPr lang="lv-LV" sz="1400" b="1" dirty="0">
                          <a:effectLst/>
                        </a:rPr>
                        <a:t>pirmās grupas </a:t>
                      </a:r>
                      <a:r>
                        <a:rPr lang="lv-LV" sz="1400" dirty="0">
                          <a:effectLst/>
                        </a:rPr>
                        <a:t>ēkas vai tās daļas restaurāciju, </a:t>
                      </a:r>
                      <a:r>
                        <a:rPr lang="lv-LV" sz="1400" b="1" dirty="0">
                          <a:effectLst/>
                        </a:rPr>
                        <a:t>ja ēka ir kultūras piemineklis</a:t>
                      </a:r>
                      <a:r>
                        <a:rPr lang="lv-LV" sz="1400" dirty="0">
                          <a:effectLst/>
                        </a:rPr>
                        <a:t>;</a:t>
                      </a:r>
                    </a:p>
                    <a:p>
                      <a:pPr algn="just">
                        <a:lnSpc>
                          <a:spcPct val="115000"/>
                        </a:lnSpc>
                        <a:spcAft>
                          <a:spcPts val="0"/>
                        </a:spcAft>
                      </a:pPr>
                      <a:endParaRPr lang="lv-LV" sz="1400" dirty="0">
                        <a:effectLst/>
                      </a:endParaRPr>
                    </a:p>
                    <a:p>
                      <a:pPr algn="just">
                        <a:lnSpc>
                          <a:spcPct val="115000"/>
                        </a:lnSpc>
                        <a:spcAft>
                          <a:spcPts val="0"/>
                        </a:spcAft>
                      </a:pPr>
                      <a:r>
                        <a:rPr lang="lv-LV" sz="1400" dirty="0">
                          <a:effectLst/>
                        </a:rPr>
                        <a:t>3) </a:t>
                      </a:r>
                      <a:r>
                        <a:rPr lang="lv-LV" sz="1400" b="1" dirty="0">
                          <a:effectLst/>
                        </a:rPr>
                        <a:t>otrās</a:t>
                      </a:r>
                      <a:r>
                        <a:rPr lang="lv-LV" sz="1400" dirty="0">
                          <a:effectLst/>
                        </a:rPr>
                        <a:t> vai </a:t>
                      </a:r>
                      <a:r>
                        <a:rPr lang="lv-LV" sz="1400" b="1" dirty="0">
                          <a:effectLst/>
                        </a:rPr>
                        <a:t>trešās grupas </a:t>
                      </a:r>
                      <a:r>
                        <a:rPr lang="lv-LV" sz="1400" dirty="0">
                          <a:effectLst/>
                        </a:rPr>
                        <a:t>ēkas </a:t>
                      </a:r>
                      <a:r>
                        <a:rPr lang="lv-LV" sz="1400" b="1" dirty="0">
                          <a:effectLst/>
                        </a:rPr>
                        <a:t>jaunu būvniecību</a:t>
                      </a:r>
                      <a:r>
                        <a:rPr lang="lv-LV" sz="1400" dirty="0">
                          <a:effectLst/>
                        </a:rPr>
                        <a:t>;</a:t>
                      </a:r>
                    </a:p>
                    <a:p>
                      <a:pPr algn="just">
                        <a:lnSpc>
                          <a:spcPct val="115000"/>
                        </a:lnSpc>
                        <a:spcAft>
                          <a:spcPts val="0"/>
                        </a:spcAft>
                      </a:pPr>
                      <a:endParaRPr lang="lv-LV" sz="1400" dirty="0">
                        <a:effectLst/>
                      </a:endParaRPr>
                    </a:p>
                    <a:p>
                      <a:pPr algn="just">
                        <a:lnSpc>
                          <a:spcPct val="115000"/>
                        </a:lnSpc>
                        <a:spcAft>
                          <a:spcPts val="0"/>
                        </a:spcAft>
                      </a:pPr>
                      <a:r>
                        <a:rPr lang="lv-LV" sz="1400" dirty="0">
                          <a:effectLst/>
                        </a:rPr>
                        <a:t>4) </a:t>
                      </a:r>
                      <a:r>
                        <a:rPr lang="lv-LV" sz="1400" b="1" dirty="0">
                          <a:effectLst/>
                        </a:rPr>
                        <a:t>otrās</a:t>
                      </a:r>
                      <a:r>
                        <a:rPr lang="lv-LV" sz="1400" dirty="0">
                          <a:effectLst/>
                        </a:rPr>
                        <a:t> vai </a:t>
                      </a:r>
                      <a:r>
                        <a:rPr lang="lv-LV" sz="1400" b="1" dirty="0">
                          <a:effectLst/>
                        </a:rPr>
                        <a:t>trešās grupas </a:t>
                      </a:r>
                      <a:r>
                        <a:rPr lang="lv-LV" sz="1400" dirty="0">
                          <a:effectLst/>
                        </a:rPr>
                        <a:t>ēkas </a:t>
                      </a:r>
                      <a:r>
                        <a:rPr lang="lv-LV" sz="1400" b="1" dirty="0">
                          <a:effectLst/>
                        </a:rPr>
                        <a:t>novietošanu</a:t>
                      </a:r>
                      <a:r>
                        <a:rPr lang="lv-LV" sz="1400" dirty="0">
                          <a:effectLst/>
                        </a:rPr>
                        <a:t>;</a:t>
                      </a:r>
                    </a:p>
                    <a:p>
                      <a:pPr algn="just">
                        <a:lnSpc>
                          <a:spcPct val="115000"/>
                        </a:lnSpc>
                        <a:spcAft>
                          <a:spcPts val="0"/>
                        </a:spcAft>
                      </a:pPr>
                      <a:endParaRPr lang="lv-LV" sz="1400" dirty="0">
                        <a:effectLst/>
                      </a:endParaRPr>
                    </a:p>
                    <a:p>
                      <a:pPr algn="just">
                        <a:lnSpc>
                          <a:spcPct val="115000"/>
                        </a:lnSpc>
                        <a:spcAft>
                          <a:spcPts val="0"/>
                        </a:spcAft>
                      </a:pPr>
                      <a:r>
                        <a:rPr lang="lv-LV" sz="1400" dirty="0">
                          <a:effectLst/>
                        </a:rPr>
                        <a:t>5) otrās vai trešās grupas ēkas vai tās daļas </a:t>
                      </a:r>
                      <a:r>
                        <a:rPr lang="lv-LV" sz="1400" b="1" dirty="0">
                          <a:effectLst/>
                        </a:rPr>
                        <a:t>restaurāciju vai atjaunošanu</a:t>
                      </a:r>
                    </a:p>
                    <a:p>
                      <a:pPr algn="just">
                        <a:lnSpc>
                          <a:spcPct val="115000"/>
                        </a:lnSpc>
                        <a:spcAft>
                          <a:spcPts val="0"/>
                        </a:spcAft>
                      </a:pPr>
                      <a:endParaRPr lang="lv-LV" sz="1400" dirty="0">
                        <a:effectLst/>
                      </a:endParaRPr>
                    </a:p>
                    <a:p>
                      <a:pPr algn="just">
                        <a:lnSpc>
                          <a:spcPct val="115000"/>
                        </a:lnSpc>
                        <a:spcAft>
                          <a:spcPts val="0"/>
                        </a:spcAft>
                      </a:pPr>
                      <a:r>
                        <a:rPr lang="lv-LV" sz="1400" dirty="0">
                          <a:effectLst/>
                        </a:rPr>
                        <a:t>6) </a:t>
                      </a:r>
                      <a:r>
                        <a:rPr lang="lv-LV" sz="1400" b="1" dirty="0">
                          <a:effectLst/>
                        </a:rPr>
                        <a:t>otrās</a:t>
                      </a:r>
                      <a:r>
                        <a:rPr lang="lv-LV" sz="1400" dirty="0">
                          <a:effectLst/>
                        </a:rPr>
                        <a:t> vai </a:t>
                      </a:r>
                      <a:r>
                        <a:rPr lang="lv-LV" sz="1400" b="1" dirty="0">
                          <a:effectLst/>
                        </a:rPr>
                        <a:t>trešās grupas </a:t>
                      </a:r>
                      <a:r>
                        <a:rPr lang="lv-LV" sz="1400" dirty="0">
                          <a:effectLst/>
                        </a:rPr>
                        <a:t>ēkas vai tās daļas </a:t>
                      </a:r>
                      <a:r>
                        <a:rPr lang="lv-LV" sz="1400" b="1" dirty="0">
                          <a:effectLst/>
                        </a:rPr>
                        <a:t>pārbūvi</a:t>
                      </a:r>
                      <a:r>
                        <a:rPr lang="lv-LV" sz="1400" dirty="0">
                          <a:effectLst/>
                        </a:rPr>
                        <a:t>;</a:t>
                      </a:r>
                    </a:p>
                    <a:p>
                      <a:pPr algn="just">
                        <a:lnSpc>
                          <a:spcPct val="115000"/>
                        </a:lnSpc>
                        <a:spcAft>
                          <a:spcPts val="0"/>
                        </a:spcAft>
                      </a:pPr>
                      <a:endParaRPr lang="lv-LV" sz="1400" dirty="0">
                        <a:effectLst/>
                      </a:endParaRPr>
                    </a:p>
                    <a:p>
                      <a:pPr algn="just">
                        <a:lnSpc>
                          <a:spcPct val="115000"/>
                        </a:lnSpc>
                        <a:spcAft>
                          <a:spcPts val="0"/>
                        </a:spcAft>
                      </a:pPr>
                      <a:r>
                        <a:rPr lang="lv-LV" sz="1400" dirty="0">
                          <a:effectLst/>
                        </a:rPr>
                        <a:t>7) </a:t>
                      </a:r>
                      <a:r>
                        <a:rPr lang="lv-LV" sz="1400" b="1" dirty="0">
                          <a:effectLst/>
                        </a:rPr>
                        <a:t>otrās</a:t>
                      </a:r>
                      <a:r>
                        <a:rPr lang="lv-LV" sz="1400" dirty="0">
                          <a:effectLst/>
                        </a:rPr>
                        <a:t> (izņemot, ja otrās grupas ēka nav pieslēgta ārējiem inženiertīkliem vai tie ir atslēgti) vai </a:t>
                      </a:r>
                      <a:r>
                        <a:rPr lang="lv-LV" sz="1400" b="1" dirty="0">
                          <a:effectLst/>
                        </a:rPr>
                        <a:t>trešās grupas </a:t>
                      </a:r>
                      <a:r>
                        <a:rPr lang="lv-LV" sz="1400" dirty="0">
                          <a:effectLst/>
                        </a:rPr>
                        <a:t>ēkas </a:t>
                      </a:r>
                      <a:r>
                        <a:rPr lang="lv-LV" sz="1400" b="1" dirty="0">
                          <a:effectLst/>
                        </a:rPr>
                        <a:t>nojaukšanu</a:t>
                      </a:r>
                      <a:endParaRPr lang="lv-LV"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E7EB"/>
                    </a:solidFill>
                  </a:tcPr>
                </a:tc>
                <a:tc>
                  <a:txBody>
                    <a:bodyPr/>
                    <a:lstStyle/>
                    <a:p>
                      <a:pPr algn="just">
                        <a:lnSpc>
                          <a:spcPct val="115000"/>
                        </a:lnSpc>
                        <a:spcAft>
                          <a:spcPts val="0"/>
                        </a:spcAft>
                      </a:pPr>
                      <a:r>
                        <a:rPr lang="lv-LV" sz="1400" dirty="0">
                          <a:effectLst/>
                        </a:rPr>
                        <a:t>būvprojekta izstrādātājs -būvkomersants vai </a:t>
                      </a:r>
                      <a:r>
                        <a:rPr lang="lv-LV" sz="1400" dirty="0" err="1">
                          <a:effectLst/>
                        </a:rPr>
                        <a:t>būvspeciālists</a:t>
                      </a:r>
                      <a:r>
                        <a:rPr lang="lv-LV" sz="1400" dirty="0">
                          <a:effectLst/>
                        </a:rPr>
                        <a:t> </a:t>
                      </a:r>
                      <a:r>
                        <a:rPr lang="lv-LV" sz="1400" b="1" dirty="0">
                          <a:effectLst/>
                        </a:rPr>
                        <a:t>atbilstošā </a:t>
                      </a:r>
                      <a:r>
                        <a:rPr lang="lv-LV" sz="1400" b="1" dirty="0" err="1">
                          <a:effectLst/>
                        </a:rPr>
                        <a:t>būvprojektēšanas</a:t>
                      </a:r>
                      <a:r>
                        <a:rPr lang="lv-LV" sz="1400" b="1" dirty="0">
                          <a:effectLst/>
                        </a:rPr>
                        <a:t> jomā</a:t>
                      </a:r>
                      <a:endParaRPr lang="lv-LV"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E7EB"/>
                    </a:solidFill>
                  </a:tcPr>
                </a:tc>
                <a:extLst>
                  <a:ext uri="{0D108BD9-81ED-4DB2-BD59-A6C34878D82A}">
                    <a16:rowId xmlns:a16="http://schemas.microsoft.com/office/drawing/2014/main" val="3216729898"/>
                  </a:ext>
                </a:extLst>
              </a:tr>
            </a:tbl>
          </a:graphicData>
        </a:graphic>
      </p:graphicFrame>
      <p:sp>
        <p:nvSpPr>
          <p:cNvPr id="4" name="Content Placeholder 2">
            <a:extLst>
              <a:ext uri="{FF2B5EF4-FFF2-40B4-BE49-F238E27FC236}">
                <a16:creationId xmlns:a16="http://schemas.microsoft.com/office/drawing/2014/main" id="{95BFE1CD-1ADA-4ECE-A4C5-67D9AEC4B383}"/>
              </a:ext>
            </a:extLst>
          </p:cNvPr>
          <p:cNvSpPr txBox="1">
            <a:spLocks/>
          </p:cNvSpPr>
          <p:nvPr/>
        </p:nvSpPr>
        <p:spPr>
          <a:xfrm>
            <a:off x="264920" y="6135880"/>
            <a:ext cx="11643983" cy="722120"/>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lv-LV" dirty="0"/>
              <a:t>! </a:t>
            </a:r>
            <a:r>
              <a:rPr lang="lv-LV" b="1" u="sng" dirty="0"/>
              <a:t>Institūcija, kura pilda būvvaldes funkcijas</a:t>
            </a:r>
            <a:r>
              <a:rPr lang="lv-LV" b="1" dirty="0"/>
              <a:t>, izvērtējot būvniecības ieceres dokumentus un būvniecības iesniegumā norādīto informāciju, būvatļaujas projektēšanas nosacījumos </a:t>
            </a:r>
            <a:r>
              <a:rPr lang="lv-LV" b="1" u="sng" dirty="0"/>
              <a:t>var noteikt mazāku izstrādājamo un minētajā institūcijā iesniedzamo būvprojekta daļu (sadaļu) skaitu, nekā noteikts otrās grupas ēkas būvprojektam</a:t>
            </a:r>
            <a:r>
              <a:rPr lang="lv-LV" b="1" dirty="0"/>
              <a:t>, ja tiek būvēta, atjaunota, pārbūvēta </a:t>
            </a:r>
            <a:r>
              <a:rPr lang="lv-LV" b="1" u="sng" dirty="0"/>
              <a:t>viena vai divu dzīvokļu dzīvojamā ēka un tās palīgēkas, kā arī lauku saimniecības nedzīvojamās ēkas</a:t>
            </a:r>
            <a:r>
              <a:rPr lang="lv-LV" b="1" dirty="0"/>
              <a:t>.</a:t>
            </a:r>
          </a:p>
          <a:p>
            <a:pPr marL="0" indent="0" algn="just">
              <a:lnSpc>
                <a:spcPct val="120000"/>
              </a:lnSpc>
              <a:spcBef>
                <a:spcPts val="0"/>
              </a:spcBef>
              <a:buNone/>
            </a:pPr>
            <a:r>
              <a:rPr lang="lv-LV" dirty="0"/>
              <a:t>(ĒBN 55.punkts)</a:t>
            </a: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5024275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67971" y="299662"/>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Jautājums Nr.2</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808246" y="1177663"/>
            <a:ext cx="11154349" cy="5693866"/>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Situācijas apraksts:</a:t>
            </a:r>
          </a:p>
          <a:p>
            <a:pPr algn="just"/>
            <a:r>
              <a:rPr lang="lv-LV" sz="2400" dirty="0">
                <a:latin typeface="Calibri" panose="020F0502020204030204" pitchFamily="34" charset="0"/>
                <a:cs typeface="Times New Roman" panose="02020603050405020304" pitchFamily="18" charset="0"/>
              </a:rPr>
              <a:t>Galvenais būvdarbu veicējs, saskaņojot ar būvuzraugu, noslēdza līgumu ar atsevišķu būvdarbu veicēju par ēkas pamatu betonēšanas darbiem. Atsevišķais būvdarbu veicējs pabeidzot ēkas pamatu veidņu un stiegrojuma montāžas darbus pirms betonēšanas darbiem sagatavoja segto darbu pieņemšanas aktu. </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Jautājums :</a:t>
            </a:r>
          </a:p>
          <a:p>
            <a:pPr algn="just"/>
            <a:r>
              <a:rPr lang="lv-LV" sz="2400" dirty="0">
                <a:latin typeface="Calibri" panose="020F0502020204030204" pitchFamily="34" charset="0"/>
                <a:cs typeface="Times New Roman" panose="02020603050405020304" pitchFamily="18" charset="0"/>
              </a:rPr>
              <a:t>Kam jāparaksta segto darbu pieņemšanas akts, lai varētu turpināt būvdarbus?</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Atbilžu varianti:</a:t>
            </a:r>
          </a:p>
          <a:p>
            <a:pPr algn="just"/>
            <a:r>
              <a:rPr lang="lv-LV" sz="2400" b="1" dirty="0">
                <a:latin typeface="Calibri" panose="020F0502020204030204" pitchFamily="34" charset="0"/>
                <a:cs typeface="Times New Roman" panose="02020603050405020304" pitchFamily="18" charset="0"/>
              </a:rPr>
              <a:t>A – </a:t>
            </a:r>
            <a:r>
              <a:rPr lang="lv-LV" sz="2400" dirty="0">
                <a:latin typeface="Calibri" panose="020F0502020204030204" pitchFamily="34" charset="0"/>
                <a:cs typeface="Times New Roman" panose="02020603050405020304" pitchFamily="18" charset="0"/>
              </a:rPr>
              <a:t>Atsevišķā būvdarbu veicēja būvdarbu vadītājam un galvenā būvdarbu veicēja atbildīgajam būvdarbu vadītājam</a:t>
            </a:r>
          </a:p>
          <a:p>
            <a:pPr algn="just"/>
            <a:r>
              <a:rPr lang="lv-LV" sz="2400" b="1" dirty="0">
                <a:latin typeface="Calibri" panose="020F0502020204030204" pitchFamily="34" charset="0"/>
                <a:cs typeface="Times New Roman" panose="02020603050405020304" pitchFamily="18" charset="0"/>
              </a:rPr>
              <a:t>B – </a:t>
            </a:r>
            <a:r>
              <a:rPr lang="lv-LV" sz="2400" dirty="0">
                <a:latin typeface="Calibri" panose="020F0502020204030204" pitchFamily="34" charset="0"/>
                <a:cs typeface="Times New Roman" panose="02020603050405020304" pitchFamily="18" charset="0"/>
              </a:rPr>
              <a:t>Galvenā būvdarbu veicēja atbildīgajam būvdarbu vadītājam, atsevišķā būvdarbu veicēja būvdarbu vadītājam un būvuzraugam</a:t>
            </a:r>
          </a:p>
          <a:p>
            <a:pPr algn="just"/>
            <a:r>
              <a:rPr lang="lv-LV" sz="2400" b="1" dirty="0">
                <a:latin typeface="Calibri" panose="020F0502020204030204" pitchFamily="34" charset="0"/>
                <a:cs typeface="Times New Roman" panose="02020603050405020304" pitchFamily="18" charset="0"/>
              </a:rPr>
              <a:t>C – </a:t>
            </a:r>
            <a:r>
              <a:rPr lang="lv-LV" sz="2400" dirty="0">
                <a:latin typeface="Calibri" panose="020F0502020204030204" pitchFamily="34" charset="0"/>
                <a:cs typeface="Times New Roman" panose="02020603050405020304" pitchFamily="18" charset="0"/>
              </a:rPr>
              <a:t>Galvenā būvdarbu veicēja atbildīgajam būvdarbu vadītājam, būvprojekta vadītājam un būvuzraugam</a:t>
            </a:r>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0362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66539" y="467864"/>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Atbilde uz jautājumu Nr.2</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484583" y="1593086"/>
            <a:ext cx="9081076" cy="3785652"/>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B variants - Galvenā būvdarbu veicēja atbildīgajam būvdarbu vadītājam, atsevišķā būvdarbu veicēja būvdarbu vadītājam un būvuzraugam</a:t>
            </a:r>
          </a:p>
          <a:p>
            <a:pPr algn="just"/>
            <a:endParaRPr lang="lv-LV" sz="2400" b="1" dirty="0">
              <a:latin typeface="Calibri" panose="020F0502020204030204" pitchFamily="34" charset="0"/>
              <a:cs typeface="Times New Roman" panose="02020603050405020304" pitchFamily="18" charset="0"/>
            </a:endParaRPr>
          </a:p>
          <a:p>
            <a:pPr algn="just"/>
            <a:endParaRPr lang="lv-LV" sz="2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Nav pieļaujama būvdarbu turpināšana</a:t>
            </a:r>
            <a:r>
              <a:rPr lang="lv-LV" sz="2400" dirty="0">
                <a:latin typeface="Calibri" panose="020F0502020204030204" pitchFamily="34" charset="0"/>
                <a:cs typeface="Times New Roman" panose="02020603050405020304" pitchFamily="18" charset="0"/>
              </a:rPr>
              <a:t>, </a:t>
            </a:r>
            <a:r>
              <a:rPr lang="lv-LV" sz="2400" b="1" dirty="0">
                <a:latin typeface="Calibri" panose="020F0502020204030204" pitchFamily="34" charset="0"/>
                <a:cs typeface="Times New Roman" panose="02020603050405020304" pitchFamily="18" charset="0"/>
              </a:rPr>
              <a:t>ja </a:t>
            </a:r>
            <a:r>
              <a:rPr lang="lv-LV" sz="2400" dirty="0">
                <a:latin typeface="Calibri" panose="020F0502020204030204" pitchFamily="34" charset="0"/>
                <a:cs typeface="Times New Roman" panose="02020603050405020304" pitchFamily="18" charset="0"/>
              </a:rPr>
              <a:t>būvniecības ierosinātājs vai </a:t>
            </a:r>
            <a:r>
              <a:rPr lang="lv-LV" sz="2400" b="1" dirty="0">
                <a:latin typeface="Calibri" panose="020F0502020204030204" pitchFamily="34" charset="0"/>
                <a:cs typeface="Times New Roman" panose="02020603050405020304" pitchFamily="18" charset="0"/>
              </a:rPr>
              <a:t>būvuzraugs </a:t>
            </a:r>
            <a:r>
              <a:rPr lang="lv-LV" sz="2400" dirty="0">
                <a:latin typeface="Calibri" panose="020F0502020204030204" pitchFamily="34" charset="0"/>
                <a:cs typeface="Times New Roman" panose="02020603050405020304" pitchFamily="18" charset="0"/>
              </a:rPr>
              <a:t>(ja būvniecībai tiek veikta būvuzraudzība) un </a:t>
            </a:r>
            <a:r>
              <a:rPr lang="lv-LV" sz="2400" b="1" dirty="0">
                <a:latin typeface="Calibri" panose="020F0502020204030204" pitchFamily="34" charset="0"/>
                <a:cs typeface="Times New Roman" panose="02020603050405020304" pitchFamily="18" charset="0"/>
              </a:rPr>
              <a:t>būvdarbu veicēja pārstāvji </a:t>
            </a:r>
            <a:r>
              <a:rPr lang="lv-LV" sz="2400" dirty="0">
                <a:latin typeface="Calibri" panose="020F0502020204030204" pitchFamily="34" charset="0"/>
                <a:cs typeface="Times New Roman" panose="02020603050405020304" pitchFamily="18" charset="0"/>
              </a:rPr>
              <a:t>nav sastādījuši un </a:t>
            </a:r>
            <a:r>
              <a:rPr lang="lv-LV" sz="2400" b="1" dirty="0">
                <a:latin typeface="Calibri" panose="020F0502020204030204" pitchFamily="34" charset="0"/>
                <a:cs typeface="Times New Roman" panose="02020603050405020304" pitchFamily="18" charset="0"/>
              </a:rPr>
              <a:t>darbu izpildes vietā parakstījuši iepriekšējo segto darbu pieņemšanas aktu </a:t>
            </a:r>
            <a:r>
              <a:rPr lang="lv-LV" sz="2400" dirty="0">
                <a:latin typeface="Calibri" panose="020F0502020204030204" pitchFamily="34" charset="0"/>
                <a:cs typeface="Times New Roman" panose="02020603050405020304" pitchFamily="18" charset="0"/>
              </a:rPr>
              <a:t>(ĒBN 128.punkts)</a:t>
            </a:r>
          </a:p>
          <a:p>
            <a:pPr algn="just"/>
            <a:endParaRPr lang="lv-LV" sz="24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964571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67971" y="299662"/>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Jautājums Nr.3</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025793" y="1428272"/>
            <a:ext cx="9653637" cy="4216539"/>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Situācijas apraksts:</a:t>
            </a:r>
          </a:p>
          <a:p>
            <a:pPr algn="just"/>
            <a:r>
              <a:rPr lang="lv-LV" sz="2400" dirty="0">
                <a:latin typeface="Calibri" panose="020F0502020204030204" pitchFamily="34" charset="0"/>
                <a:cs typeface="Times New Roman" panose="02020603050405020304" pitchFamily="18" charset="0"/>
              </a:rPr>
              <a:t>Atsevišķu būvdarbu veicējs biroja ēkas jaunbūvē izbūvēja iekšējo ugunsdzēsības ūdensapgādes sistēmu. Ūdensapgādes sistēmas darbi ir pabeigti pilnībā.</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Jautājums :</a:t>
            </a:r>
          </a:p>
          <a:p>
            <a:pPr algn="just"/>
            <a:r>
              <a:rPr lang="lv-LV" sz="2400" dirty="0">
                <a:latin typeface="Calibri" panose="020F0502020204030204" pitchFamily="34" charset="0"/>
                <a:cs typeface="Times New Roman" panose="02020603050405020304" pitchFamily="18" charset="0"/>
              </a:rPr>
              <a:t>Kāda veida pieņemšanas aktu jāsagatavo?</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Atbilžu varianti:</a:t>
            </a:r>
          </a:p>
          <a:p>
            <a:pPr algn="just"/>
            <a:r>
              <a:rPr lang="lv-LV" sz="2400" b="1" dirty="0">
                <a:latin typeface="Calibri" panose="020F0502020204030204" pitchFamily="34" charset="0"/>
                <a:cs typeface="Times New Roman" panose="02020603050405020304" pitchFamily="18" charset="0"/>
              </a:rPr>
              <a:t>A – </a:t>
            </a:r>
            <a:r>
              <a:rPr lang="lv-LV" sz="2400" dirty="0">
                <a:latin typeface="Calibri" panose="020F0502020204030204" pitchFamily="34" charset="0"/>
                <a:cs typeface="Times New Roman" panose="02020603050405020304" pitchFamily="18" charset="0"/>
              </a:rPr>
              <a:t>nozīmīgo konstrukciju elementu pieņemšanas akts</a:t>
            </a:r>
            <a:r>
              <a:rPr lang="lv-LV" sz="2400" b="1" dirty="0">
                <a:latin typeface="Calibri" panose="020F0502020204030204" pitchFamily="34" charset="0"/>
                <a:cs typeface="Times New Roman" panose="02020603050405020304" pitchFamily="18" charset="0"/>
              </a:rPr>
              <a:t>;</a:t>
            </a:r>
            <a:endParaRPr lang="lv-LV" sz="2400"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B – </a:t>
            </a:r>
            <a:r>
              <a:rPr lang="lv-LV" sz="2400" dirty="0">
                <a:latin typeface="Calibri" panose="020F0502020204030204" pitchFamily="34" charset="0"/>
                <a:cs typeface="Times New Roman" panose="02020603050405020304" pitchFamily="18" charset="0"/>
              </a:rPr>
              <a:t>ugunsdrošībai nozīmīgas inženiertehniskās sistēmas pieņemšanas akts;</a:t>
            </a:r>
          </a:p>
          <a:p>
            <a:pPr algn="just"/>
            <a:r>
              <a:rPr lang="lv-LV" sz="2400" b="1" dirty="0">
                <a:latin typeface="Calibri" panose="020F0502020204030204" pitchFamily="34" charset="0"/>
                <a:cs typeface="Times New Roman" panose="02020603050405020304" pitchFamily="18" charset="0"/>
              </a:rPr>
              <a:t>C – </a:t>
            </a:r>
            <a:r>
              <a:rPr lang="lv-LV" sz="2400" dirty="0">
                <a:latin typeface="Calibri" panose="020F0502020204030204" pitchFamily="34" charset="0"/>
                <a:cs typeface="Times New Roman" panose="02020603050405020304" pitchFamily="18" charset="0"/>
              </a:rPr>
              <a:t>segto darbu pieņemšanas akts</a:t>
            </a:r>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54450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66539" y="467864"/>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Atbilde uz jautājumu Nr.3</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484583" y="1593086"/>
            <a:ext cx="9081076" cy="3416320"/>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B variants - Ugunsdrošībai nozīmīgas inženiertehniskās sistēmas pieņemšanas akts</a:t>
            </a:r>
          </a:p>
          <a:p>
            <a:pPr algn="just"/>
            <a:endParaRPr lang="lv-LV" sz="2400" b="1" dirty="0">
              <a:latin typeface="Calibri" panose="020F0502020204030204" pitchFamily="34" charset="0"/>
              <a:cs typeface="Times New Roman" panose="02020603050405020304" pitchFamily="18" charset="0"/>
            </a:endParaRPr>
          </a:p>
          <a:p>
            <a:pPr algn="just"/>
            <a:r>
              <a:rPr lang="lv-LV" sz="2400" dirty="0">
                <a:latin typeface="Calibri" panose="020F0502020204030204" pitchFamily="34" charset="0"/>
                <a:cs typeface="Times New Roman" panose="02020603050405020304" pitchFamily="18" charset="0"/>
              </a:rPr>
              <a:t>Pabeigtos nozīmīgo konstrukciju elementus un segtos darbus, kā arī izbūvētās </a:t>
            </a:r>
            <a:r>
              <a:rPr lang="lv-LV" sz="2400" b="1" dirty="0">
                <a:latin typeface="Calibri" panose="020F0502020204030204" pitchFamily="34" charset="0"/>
                <a:cs typeface="Times New Roman" panose="02020603050405020304" pitchFamily="18" charset="0"/>
              </a:rPr>
              <a:t>ugunsdrošībai nozīmīgas inženiertehniskās sistēmas </a:t>
            </a:r>
            <a:r>
              <a:rPr lang="lv-LV" sz="2400" dirty="0">
                <a:latin typeface="Calibri" panose="020F0502020204030204" pitchFamily="34" charset="0"/>
                <a:cs typeface="Times New Roman" panose="02020603050405020304" pitchFamily="18" charset="0"/>
              </a:rPr>
              <a:t>(ārējā un </a:t>
            </a:r>
            <a:r>
              <a:rPr lang="lv-LV" sz="2400" b="1" dirty="0">
                <a:latin typeface="Calibri" panose="020F0502020204030204" pitchFamily="34" charset="0"/>
                <a:cs typeface="Times New Roman" panose="02020603050405020304" pitchFamily="18" charset="0"/>
              </a:rPr>
              <a:t>iekšējā ugunsdzēsības ūdensapgādes sistēma</a:t>
            </a:r>
            <a:r>
              <a:rPr lang="lv-LV" sz="2400" dirty="0">
                <a:latin typeface="Calibri" panose="020F0502020204030204" pitchFamily="34" charset="0"/>
                <a:cs typeface="Times New Roman" panose="02020603050405020304" pitchFamily="18" charset="0"/>
              </a:rPr>
              <a:t>, automātiskā un neautomātiskā ugunsaizsardzības sistēma) pieņem ekspluatācijā, sastādot pieņemšanas aktu (ĒBN 127.punkts)</a:t>
            </a:r>
          </a:p>
          <a:p>
            <a:pPr algn="just"/>
            <a:endParaRPr lang="lv-LV" sz="24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459369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67971" y="299662"/>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Jautājums Nr.4</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290712" y="920345"/>
            <a:ext cx="9653637" cy="4955203"/>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Situācijas apraksts:</a:t>
            </a:r>
          </a:p>
          <a:p>
            <a:pPr algn="just"/>
            <a:r>
              <a:rPr lang="lv-LV" sz="2400" dirty="0">
                <a:latin typeface="Calibri" panose="020F0502020204030204" pitchFamily="34" charset="0"/>
                <a:cs typeface="Times New Roman" panose="02020603050405020304" pitchFamily="18" charset="0"/>
              </a:rPr>
              <a:t>Daudzdzīvokļu dzīvojamās mājas (otrās grupas ēka) pirmajā stāva vienā no dzīvokļiem veikta pārbūve. Dzīvoklim nomainīts arī lietošanas veids uz biroja telpu grupu. Būvprojekta sastāvā ir tehniskie noteikumi no Veselības inspekcijas. </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Jautājums :</a:t>
            </a:r>
          </a:p>
          <a:p>
            <a:pPr algn="just"/>
            <a:r>
              <a:rPr lang="lv-LV" sz="2400" dirty="0">
                <a:latin typeface="Calibri" panose="020F0502020204030204" pitchFamily="34" charset="0"/>
                <a:cs typeface="Times New Roman" panose="02020603050405020304" pitchFamily="18" charset="0"/>
              </a:rPr>
              <a:t>No kuras institūcijas būvniecības ierosinātājam jāsaņem atzinums ierosinot biroja telpu pieņemšanu ekspluatācijā?</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Atbilžu varianti:</a:t>
            </a:r>
          </a:p>
          <a:p>
            <a:pPr algn="just"/>
            <a:r>
              <a:rPr lang="lv-LV" sz="2400" b="1" dirty="0">
                <a:latin typeface="Calibri" panose="020F0502020204030204" pitchFamily="34" charset="0"/>
                <a:cs typeface="Times New Roman" panose="02020603050405020304" pitchFamily="18" charset="0"/>
              </a:rPr>
              <a:t>A – </a:t>
            </a:r>
            <a:r>
              <a:rPr lang="lv-LV" sz="2400" dirty="0">
                <a:latin typeface="Calibri" panose="020F0502020204030204" pitchFamily="34" charset="0"/>
                <a:cs typeface="Times New Roman" panose="02020603050405020304" pitchFamily="18" charset="0"/>
              </a:rPr>
              <a:t>Veselības inspekcijas un Valsts ugunsdzēsības un glābšanas dienesta;</a:t>
            </a:r>
          </a:p>
          <a:p>
            <a:pPr algn="just"/>
            <a:r>
              <a:rPr lang="lv-LV" sz="2400" b="1" dirty="0">
                <a:latin typeface="Calibri" panose="020F0502020204030204" pitchFamily="34" charset="0"/>
                <a:cs typeface="Times New Roman" panose="02020603050405020304" pitchFamily="18" charset="0"/>
              </a:rPr>
              <a:t>B – </a:t>
            </a:r>
            <a:r>
              <a:rPr lang="lv-LV" sz="2400" dirty="0">
                <a:latin typeface="Calibri" panose="020F0502020204030204" pitchFamily="34" charset="0"/>
                <a:cs typeface="Times New Roman" panose="02020603050405020304" pitchFamily="18" charset="0"/>
              </a:rPr>
              <a:t>Valsts ugunsdzēsības un glābšanas dienesta;</a:t>
            </a:r>
          </a:p>
          <a:p>
            <a:pPr algn="just"/>
            <a:r>
              <a:rPr lang="lv-LV" sz="2400" b="1" dirty="0">
                <a:latin typeface="Calibri" panose="020F0502020204030204" pitchFamily="34" charset="0"/>
                <a:cs typeface="Times New Roman" panose="02020603050405020304" pitchFamily="18" charset="0"/>
              </a:rPr>
              <a:t>C – </a:t>
            </a:r>
            <a:r>
              <a:rPr lang="lv-LV" sz="2400" dirty="0">
                <a:latin typeface="Calibri" panose="020F0502020204030204" pitchFamily="34" charset="0"/>
                <a:cs typeface="Times New Roman" panose="02020603050405020304" pitchFamily="18" charset="0"/>
              </a:rPr>
              <a:t>Veselības inspekcijas</a:t>
            </a:r>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878292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66539" y="467864"/>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Atbilde uz jautājumu Nr.4</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838985" y="1315417"/>
            <a:ext cx="11057641" cy="5262979"/>
          </a:xfrm>
          <a:prstGeom prst="rect">
            <a:avLst/>
          </a:prstGeom>
        </p:spPr>
        <p:txBody>
          <a:bodyPr wrap="square">
            <a:spAutoFit/>
          </a:bodyPr>
          <a:lstStyle/>
          <a:p>
            <a:pPr lvl="0" algn="just">
              <a:defRPr/>
            </a:pPr>
            <a:r>
              <a:rPr kumimoji="0" lang="lv-LV"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C variants – </a:t>
            </a:r>
            <a:r>
              <a:rPr lang="lv-LV" sz="2400" b="1" dirty="0">
                <a:solidFill>
                  <a:prstClr val="black"/>
                </a:solidFill>
                <a:latin typeface="Calibri" panose="020F0502020204030204" pitchFamily="34" charset="0"/>
                <a:cs typeface="Times New Roman" panose="02020603050405020304" pitchFamily="18" charset="0"/>
              </a:rPr>
              <a:t>Veselības inspekcija</a:t>
            </a:r>
            <a:endParaRPr kumimoji="0" lang="lv-LV"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lvl="0" algn="just">
              <a:defRPr/>
            </a:pPr>
            <a:r>
              <a:rPr lang="lv-LV" sz="2400" dirty="0">
                <a:solidFill>
                  <a:prstClr val="black"/>
                </a:solidFill>
                <a:latin typeface="Calibri" panose="020F0502020204030204" pitchFamily="34" charset="0"/>
                <a:cs typeface="Times New Roman" panose="02020603050405020304" pitchFamily="18" charset="0"/>
              </a:rPr>
              <a:t>Pēc būvniecības ierosinātāja rakstiska pieprasījuma </a:t>
            </a:r>
            <a:r>
              <a:rPr lang="lv-LV" sz="2400" b="1" dirty="0">
                <a:solidFill>
                  <a:prstClr val="black"/>
                </a:solidFill>
                <a:latin typeface="Calibri" panose="020F0502020204030204" pitchFamily="34" charset="0"/>
                <a:cs typeface="Times New Roman" panose="02020603050405020304" pitchFamily="18" charset="0"/>
              </a:rPr>
              <a:t>institūcijas</a:t>
            </a:r>
            <a:r>
              <a:rPr lang="lv-LV" sz="2400" dirty="0">
                <a:solidFill>
                  <a:prstClr val="black"/>
                </a:solidFill>
                <a:latin typeface="Calibri" panose="020F0502020204030204" pitchFamily="34" charset="0"/>
                <a:cs typeface="Times New Roman" panose="02020603050405020304" pitchFamily="18" charset="0"/>
              </a:rPr>
              <a:t>, </a:t>
            </a:r>
            <a:r>
              <a:rPr lang="lv-LV" sz="2400" b="1" dirty="0">
                <a:solidFill>
                  <a:prstClr val="black"/>
                </a:solidFill>
                <a:latin typeface="Calibri" panose="020F0502020204030204" pitchFamily="34" charset="0"/>
                <a:cs typeface="Times New Roman" panose="02020603050405020304" pitchFamily="18" charset="0"/>
              </a:rPr>
              <a:t>kuras ir izdevušas tehniskos</a:t>
            </a:r>
            <a:r>
              <a:rPr lang="lv-LV" sz="2400" dirty="0">
                <a:solidFill>
                  <a:prstClr val="black"/>
                </a:solidFill>
                <a:latin typeface="Calibri" panose="020F0502020204030204" pitchFamily="34" charset="0"/>
                <a:cs typeface="Times New Roman" panose="02020603050405020304" pitchFamily="18" charset="0"/>
              </a:rPr>
              <a:t> vai īpašos noteikumus, pārbauda un 10 darbdienu laikā pēc iesnieguma saņemšanas atbilstoši kompetencei </a:t>
            </a:r>
            <a:r>
              <a:rPr lang="lv-LV" sz="2400" b="1" dirty="0">
                <a:solidFill>
                  <a:prstClr val="black"/>
                </a:solidFill>
                <a:latin typeface="Calibri" panose="020F0502020204030204" pitchFamily="34" charset="0"/>
                <a:cs typeface="Times New Roman" panose="02020603050405020304" pitchFamily="18" charset="0"/>
              </a:rPr>
              <a:t>sniedz atzinumu par ēkas vai tās daļas gatavību ekspluatācijai</a:t>
            </a:r>
            <a:r>
              <a:rPr lang="lv-LV" sz="2400" dirty="0">
                <a:solidFill>
                  <a:prstClr val="black"/>
                </a:solidFill>
                <a:latin typeface="Calibri" panose="020F0502020204030204" pitchFamily="34" charset="0"/>
                <a:cs typeface="Times New Roman" panose="02020603050405020304" pitchFamily="18" charset="0"/>
              </a:rPr>
              <a:t>, tās atbilstību tehniskajiem vai īpašajiem noteikumiem un normatīvo aktu prasībām (</a:t>
            </a:r>
            <a:r>
              <a:rPr kumimoji="0" lang="lv-LV"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ĒBN 165.punkts)</a:t>
            </a:r>
          </a:p>
          <a:p>
            <a:pPr lvl="0" algn="just">
              <a:defRPr/>
            </a:pPr>
            <a:endParaRPr lang="lv-LV" sz="2400" dirty="0">
              <a:solidFill>
                <a:prstClr val="black"/>
              </a:solidFill>
              <a:latin typeface="Calibri" panose="020F0502020204030204" pitchFamily="34" charset="0"/>
              <a:cs typeface="Times New Roman" panose="02020603050405020304" pitchFamily="18" charset="0"/>
            </a:endParaRPr>
          </a:p>
          <a:p>
            <a:pPr lvl="0" algn="just">
              <a:defRPr/>
            </a:pPr>
            <a:r>
              <a:rPr lang="lv-LV" sz="2400" dirty="0">
                <a:solidFill>
                  <a:prstClr val="black"/>
                </a:solidFill>
                <a:latin typeface="Calibri" panose="020F0502020204030204" pitchFamily="34" charset="0"/>
                <a:cs typeface="Times New Roman" panose="02020603050405020304" pitchFamily="18" charset="0"/>
              </a:rPr>
              <a:t>Ja nodod ekspluatācijā </a:t>
            </a:r>
            <a:r>
              <a:rPr lang="lv-LV" sz="2400" b="1" dirty="0">
                <a:solidFill>
                  <a:prstClr val="black"/>
                </a:solidFill>
                <a:latin typeface="Calibri" panose="020F0502020204030204" pitchFamily="34" charset="0"/>
                <a:cs typeface="Times New Roman" panose="02020603050405020304" pitchFamily="18" charset="0"/>
              </a:rPr>
              <a:t>trešās grupas </a:t>
            </a:r>
            <a:r>
              <a:rPr lang="lv-LV" sz="2400" dirty="0">
                <a:solidFill>
                  <a:prstClr val="black"/>
                </a:solidFill>
                <a:latin typeface="Calibri" panose="020F0502020204030204" pitchFamily="34" charset="0"/>
                <a:cs typeface="Times New Roman" panose="02020603050405020304" pitchFamily="18" charset="0"/>
              </a:rPr>
              <a:t>ēku vai tās daļu, pēc būvniecības ierosinātāja rakstiska pieprasījuma </a:t>
            </a:r>
            <a:r>
              <a:rPr lang="lv-LV" sz="2400" b="1" dirty="0">
                <a:solidFill>
                  <a:prstClr val="black"/>
                </a:solidFill>
                <a:latin typeface="Calibri" panose="020F0502020204030204" pitchFamily="34" charset="0"/>
                <a:cs typeface="Times New Roman" panose="02020603050405020304" pitchFamily="18" charset="0"/>
              </a:rPr>
              <a:t>papildus</a:t>
            </a:r>
            <a:r>
              <a:rPr lang="lv-LV" sz="2400" dirty="0">
                <a:solidFill>
                  <a:prstClr val="black"/>
                </a:solidFill>
                <a:latin typeface="Calibri" panose="020F0502020204030204" pitchFamily="34" charset="0"/>
                <a:cs typeface="Times New Roman" panose="02020603050405020304" pitchFamily="18" charset="0"/>
              </a:rPr>
              <a:t> ĒBN 165. punktā minētajām institūcijām 10 darbdienu laikā pēc iesnieguma saņemšanas atbilstoši kompetencei atzinumu </a:t>
            </a:r>
            <a:r>
              <a:rPr lang="lv-LV" sz="2400" b="1" dirty="0">
                <a:solidFill>
                  <a:prstClr val="black"/>
                </a:solidFill>
                <a:latin typeface="Calibri" panose="020F0502020204030204" pitchFamily="34" charset="0"/>
                <a:cs typeface="Times New Roman" panose="02020603050405020304" pitchFamily="18" charset="0"/>
              </a:rPr>
              <a:t>sniedz šādas institūcijas</a:t>
            </a:r>
            <a:r>
              <a:rPr lang="lv-LV" sz="2400" dirty="0">
                <a:solidFill>
                  <a:prstClr val="black"/>
                </a:solidFill>
                <a:latin typeface="Calibri" panose="020F0502020204030204" pitchFamily="34" charset="0"/>
                <a:cs typeface="Times New Roman" panose="02020603050405020304" pitchFamily="18" charset="0"/>
              </a:rPr>
              <a:t>:</a:t>
            </a:r>
          </a:p>
          <a:p>
            <a:pPr lvl="0" algn="just">
              <a:defRPr/>
            </a:pPr>
            <a:r>
              <a:rPr lang="lv-LV" sz="2400" dirty="0">
                <a:solidFill>
                  <a:prstClr val="black"/>
                </a:solidFill>
                <a:latin typeface="Calibri" panose="020F0502020204030204" pitchFamily="34" charset="0"/>
                <a:cs typeface="Times New Roman" panose="02020603050405020304" pitchFamily="18" charset="0"/>
              </a:rPr>
              <a:t>1) Valsts ugunsdzēsības un glābšanas dienests – par atbilstību ugunsdrošības prasībām;</a:t>
            </a:r>
          </a:p>
          <a:p>
            <a:pPr lvl="0" algn="just">
              <a:defRPr/>
            </a:pPr>
            <a:r>
              <a:rPr lang="lv-LV" sz="2400" dirty="0">
                <a:solidFill>
                  <a:prstClr val="black"/>
                </a:solidFill>
                <a:latin typeface="Calibri" panose="020F0502020204030204" pitchFamily="34" charset="0"/>
                <a:cs typeface="Times New Roman" panose="02020603050405020304" pitchFamily="18" charset="0"/>
              </a:rPr>
              <a:t>2) Veselības inspekcija – par atbilstību higiēnas prasībām (ĒBN 165.punkts)</a:t>
            </a:r>
            <a:endParaRPr kumimoji="0" lang="lv-LV"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29208671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67971" y="299662"/>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Jautājums Nr.5</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290712" y="920345"/>
            <a:ext cx="9653637" cy="5109091"/>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Situācijas apraksts:</a:t>
            </a:r>
          </a:p>
          <a:p>
            <a:pPr algn="just"/>
            <a:r>
              <a:rPr lang="lv-LV" sz="2400" dirty="0">
                <a:latin typeface="Calibri" panose="020F0502020204030204" pitchFamily="34" charset="0"/>
                <a:cs typeface="Times New Roman" panose="02020603050405020304" pitchFamily="18" charset="0"/>
              </a:rPr>
              <a:t>Būvniecības ierosinātājs ziemā ierosināja trešās grupas noliktavas ēkas pieņemšanu ekspluatācijā. Laika apstākļu dēļ nav pabeigta daļa būvdarbu, proti nav labiekārtojuma teritorijas pagalma pusē, nav uzklāts virsslāņa segums piebrauktuvei seguma un nav teritorijas apzaļumošana ielas pusē.</a:t>
            </a:r>
          </a:p>
          <a:p>
            <a:pPr algn="just"/>
            <a:endParaRPr lang="lv-LV" sz="2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Jautājums :</a:t>
            </a:r>
          </a:p>
          <a:p>
            <a:pPr algn="just"/>
            <a:r>
              <a:rPr lang="lv-LV" sz="2400" dirty="0">
                <a:latin typeface="Calibri" panose="020F0502020204030204" pitchFamily="34" charset="0"/>
                <a:cs typeface="Times New Roman" panose="02020603050405020304" pitchFamily="18" charset="0"/>
              </a:rPr>
              <a:t>Vai var veikt minētos nepabeigtos darbus labvēlīgā sezonā, līdz attiecīgā gada 1. jūnijam?</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Atbilžu varianti:</a:t>
            </a:r>
          </a:p>
          <a:p>
            <a:pPr algn="just"/>
            <a:r>
              <a:rPr lang="lv-LV" sz="2400" b="1" dirty="0">
                <a:latin typeface="Calibri" panose="020F0502020204030204" pitchFamily="34" charset="0"/>
                <a:cs typeface="Times New Roman" panose="02020603050405020304" pitchFamily="18" charset="0"/>
              </a:rPr>
              <a:t>A – </a:t>
            </a:r>
            <a:r>
              <a:rPr lang="lv-LV" sz="2400" dirty="0">
                <a:latin typeface="Calibri" panose="020F0502020204030204" pitchFamily="34" charset="0"/>
                <a:cs typeface="Times New Roman" panose="02020603050405020304" pitchFamily="18" charset="0"/>
              </a:rPr>
              <a:t>Jā</a:t>
            </a:r>
          </a:p>
          <a:p>
            <a:pPr algn="just"/>
            <a:r>
              <a:rPr lang="lv-LV" sz="2400" b="1" dirty="0">
                <a:latin typeface="Calibri" panose="020F0502020204030204" pitchFamily="34" charset="0"/>
                <a:cs typeface="Times New Roman" panose="02020603050405020304" pitchFamily="18" charset="0"/>
              </a:rPr>
              <a:t>B – </a:t>
            </a:r>
            <a:r>
              <a:rPr lang="lv-LV" sz="2400" dirty="0">
                <a:latin typeface="Calibri" panose="020F0502020204030204" pitchFamily="34" charset="0"/>
                <a:cs typeface="Times New Roman" panose="02020603050405020304" pitchFamily="18" charset="0"/>
              </a:rPr>
              <a:t>Nē</a:t>
            </a:r>
          </a:p>
          <a:p>
            <a:pPr algn="just"/>
            <a:r>
              <a:rPr lang="lv-LV" sz="2400" b="1" dirty="0">
                <a:latin typeface="Calibri" panose="020F0502020204030204" pitchFamily="34" charset="0"/>
                <a:cs typeface="Times New Roman" panose="02020603050405020304" pitchFamily="18" charset="0"/>
              </a:rPr>
              <a:t>C – </a:t>
            </a:r>
            <a:r>
              <a:rPr lang="lv-LV" sz="2400" dirty="0">
                <a:latin typeface="Calibri" panose="020F0502020204030204" pitchFamily="34" charset="0"/>
                <a:cs typeface="Times New Roman" panose="02020603050405020304" pitchFamily="18" charset="0"/>
              </a:rPr>
              <a:t>Jā, bet līdz attiecīgā gada 1. jūlijam</a:t>
            </a:r>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46721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66539" y="467864"/>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Atbilde uz jautājumu Nr.5</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484583" y="1593086"/>
            <a:ext cx="9081076"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B variants – Nē</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lvl="0" algn="just">
              <a:defRPr/>
            </a:pPr>
            <a:r>
              <a:rPr lang="lv-LV" sz="2400" dirty="0">
                <a:solidFill>
                  <a:prstClr val="black"/>
                </a:solidFill>
                <a:latin typeface="Calibri" panose="020F0502020204030204" pitchFamily="34" charset="0"/>
                <a:cs typeface="Times New Roman" panose="02020603050405020304" pitchFamily="18" charset="0"/>
              </a:rPr>
              <a:t>Ja ēku vai tās daļu </a:t>
            </a:r>
            <a:r>
              <a:rPr lang="lv-LV" sz="2400" b="1" dirty="0">
                <a:solidFill>
                  <a:prstClr val="black"/>
                </a:solidFill>
                <a:latin typeface="Calibri" panose="020F0502020204030204" pitchFamily="34" charset="0"/>
                <a:cs typeface="Times New Roman" panose="02020603050405020304" pitchFamily="18" charset="0"/>
              </a:rPr>
              <a:t>pieņem ekspluatācijā ziemā</a:t>
            </a:r>
            <a:r>
              <a:rPr lang="lv-LV" sz="2400" dirty="0">
                <a:solidFill>
                  <a:prstClr val="black"/>
                </a:solidFill>
                <a:latin typeface="Calibri" panose="020F0502020204030204" pitchFamily="34" charset="0"/>
                <a:cs typeface="Times New Roman" panose="02020603050405020304" pitchFamily="18" charset="0"/>
              </a:rPr>
              <a:t>, </a:t>
            </a:r>
            <a:r>
              <a:rPr lang="lv-LV" sz="2400" b="1" dirty="0">
                <a:solidFill>
                  <a:prstClr val="black"/>
                </a:solidFill>
                <a:latin typeface="Calibri" panose="020F0502020204030204" pitchFamily="34" charset="0"/>
                <a:cs typeface="Times New Roman" panose="02020603050405020304" pitchFamily="18" charset="0"/>
              </a:rPr>
              <a:t>teritorijas apzaļumošanu</a:t>
            </a:r>
            <a:r>
              <a:rPr lang="lv-LV" sz="2400" dirty="0">
                <a:solidFill>
                  <a:prstClr val="black"/>
                </a:solidFill>
                <a:latin typeface="Calibri" panose="020F0502020204030204" pitchFamily="34" charset="0"/>
                <a:cs typeface="Times New Roman" panose="02020603050405020304" pitchFamily="18" charset="0"/>
              </a:rPr>
              <a:t>, </a:t>
            </a:r>
            <a:r>
              <a:rPr lang="lv-LV" sz="2400" b="1" dirty="0">
                <a:solidFill>
                  <a:prstClr val="black"/>
                </a:solidFill>
                <a:latin typeface="Calibri" panose="020F0502020204030204" pitchFamily="34" charset="0"/>
                <a:cs typeface="Times New Roman" panose="02020603050405020304" pitchFamily="18" charset="0"/>
              </a:rPr>
              <a:t>piebrauktuvju</a:t>
            </a:r>
            <a:r>
              <a:rPr lang="lv-LV" sz="2400" dirty="0">
                <a:solidFill>
                  <a:prstClr val="black"/>
                </a:solidFill>
                <a:latin typeface="Calibri" panose="020F0502020204030204" pitchFamily="34" charset="0"/>
                <a:cs typeface="Times New Roman" panose="02020603050405020304" pitchFamily="18" charset="0"/>
              </a:rPr>
              <a:t>, ietvju, saimniecības, rotaļu un sporta laukumu </a:t>
            </a:r>
            <a:r>
              <a:rPr lang="lv-LV" sz="2400" b="1" dirty="0">
                <a:solidFill>
                  <a:prstClr val="black"/>
                </a:solidFill>
                <a:latin typeface="Calibri" panose="020F0502020204030204" pitchFamily="34" charset="0"/>
                <a:cs typeface="Times New Roman" panose="02020603050405020304" pitchFamily="18" charset="0"/>
              </a:rPr>
              <a:t>seguma virsslāņa uzklāšanu</a:t>
            </a:r>
            <a:r>
              <a:rPr lang="lv-LV" sz="2400" dirty="0">
                <a:solidFill>
                  <a:prstClr val="black"/>
                </a:solidFill>
                <a:latin typeface="Calibri" panose="020F0502020204030204" pitchFamily="34" charset="0"/>
                <a:cs typeface="Times New Roman" panose="02020603050405020304" pitchFamily="18" charset="0"/>
              </a:rPr>
              <a:t>, kā arī fasādes fragmentu apdari </a:t>
            </a:r>
            <a:r>
              <a:rPr lang="lv-LV" sz="2400" b="1" dirty="0">
                <a:solidFill>
                  <a:prstClr val="black"/>
                </a:solidFill>
                <a:latin typeface="Calibri" panose="020F0502020204030204" pitchFamily="34" charset="0"/>
                <a:cs typeface="Times New Roman" panose="02020603050405020304" pitchFamily="18" charset="0"/>
              </a:rPr>
              <a:t>var veikt </a:t>
            </a:r>
            <a:r>
              <a:rPr lang="lv-LV" sz="2400" dirty="0">
                <a:solidFill>
                  <a:prstClr val="black"/>
                </a:solidFill>
                <a:latin typeface="Calibri" panose="020F0502020204030204" pitchFamily="34" charset="0"/>
                <a:cs typeface="Times New Roman" panose="02020603050405020304" pitchFamily="18" charset="0"/>
              </a:rPr>
              <a:t>minētajiem darbiem </a:t>
            </a:r>
            <a:r>
              <a:rPr lang="lv-LV" sz="2400" b="1" dirty="0">
                <a:solidFill>
                  <a:prstClr val="black"/>
                </a:solidFill>
                <a:latin typeface="Calibri" panose="020F0502020204030204" pitchFamily="34" charset="0"/>
                <a:cs typeface="Times New Roman" panose="02020603050405020304" pitchFamily="18" charset="0"/>
              </a:rPr>
              <a:t>labvēlīgā sezonā</a:t>
            </a:r>
            <a:r>
              <a:rPr lang="lv-LV" sz="2400" dirty="0">
                <a:solidFill>
                  <a:prstClr val="black"/>
                </a:solidFill>
                <a:latin typeface="Calibri" panose="020F0502020204030204" pitchFamily="34" charset="0"/>
                <a:cs typeface="Times New Roman" panose="02020603050405020304" pitchFamily="18" charset="0"/>
              </a:rPr>
              <a:t>, bet tie jāpabeidz līdz attiecīgā gada </a:t>
            </a:r>
            <a:r>
              <a:rPr lang="lv-LV" sz="2400" b="1" dirty="0">
                <a:solidFill>
                  <a:prstClr val="black"/>
                </a:solidFill>
                <a:latin typeface="Calibri" panose="020F0502020204030204" pitchFamily="34" charset="0"/>
                <a:cs typeface="Times New Roman" panose="02020603050405020304" pitchFamily="18" charset="0"/>
              </a:rPr>
              <a:t>1. jūnijam</a:t>
            </a:r>
            <a:r>
              <a:rPr lang="lv-LV" sz="2400" dirty="0">
                <a:solidFill>
                  <a:prstClr val="black"/>
                </a:solidFill>
                <a:latin typeface="Calibri" panose="020F0502020204030204" pitchFamily="34" charset="0"/>
                <a:cs typeface="Times New Roman" panose="02020603050405020304" pitchFamily="18" charset="0"/>
              </a:rPr>
              <a:t>. (</a:t>
            </a:r>
            <a:r>
              <a:rPr kumimoji="0" lang="lv-LV"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ĒBN 186.punkts)</a:t>
            </a:r>
          </a:p>
        </p:txBody>
      </p:sp>
    </p:spTree>
    <p:extLst>
      <p:ext uri="{BB962C8B-B14F-4D97-AF65-F5344CB8AC3E}">
        <p14:creationId xmlns:p14="http://schemas.microsoft.com/office/powerpoint/2010/main" val="15991604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32F832BF-1DDA-4BBE-B340-68BC40090DFC}" type="slidenum">
              <a:rPr lang="lv-LV" smtClean="0">
                <a:solidFill>
                  <a:prstClr val="black">
                    <a:tint val="75000"/>
                  </a:prstClr>
                </a:solidFill>
              </a:rPr>
              <a:pPr/>
              <a:t>168</a:t>
            </a:fld>
            <a:endParaRPr lang="lv-LV">
              <a:solidFill>
                <a:prstClr val="black">
                  <a:tint val="75000"/>
                </a:prstClr>
              </a:solidFill>
            </a:endParaRPr>
          </a:p>
        </p:txBody>
      </p:sp>
      <p:pic>
        <p:nvPicPr>
          <p:cNvPr id="5" name="Рисунок 8" descr="http://www.novayagazeta.ru/storage/c/2012/10/01/1349035777_426001_10.jpg"/>
          <p:cNvPicPr/>
          <p:nvPr/>
        </p:nvPicPr>
        <p:blipFill>
          <a:blip r:embed="rId2">
            <a:extLst>
              <a:ext uri="{28A0092B-C50C-407E-A947-70E740481C1C}">
                <a14:useLocalDpi xmlns:a14="http://schemas.microsoft.com/office/drawing/2010/main" val="0"/>
              </a:ext>
            </a:extLst>
          </a:blip>
          <a:srcRect/>
          <a:stretch>
            <a:fillRect/>
          </a:stretch>
        </p:blipFill>
        <p:spPr bwMode="auto">
          <a:xfrm>
            <a:off x="4566450" y="2209774"/>
            <a:ext cx="3079826" cy="3503982"/>
          </a:xfrm>
          <a:prstGeom prst="rect">
            <a:avLst/>
          </a:prstGeom>
          <a:noFill/>
          <a:ln>
            <a:noFill/>
          </a:ln>
        </p:spPr>
      </p:pic>
      <p:sp>
        <p:nvSpPr>
          <p:cNvPr id="6" name="Title 1"/>
          <p:cNvSpPr txBox="1">
            <a:spLocks/>
          </p:cNvSpPr>
          <p:nvPr/>
        </p:nvSpPr>
        <p:spPr>
          <a:xfrm>
            <a:off x="1531936" y="241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b="1" dirty="0"/>
              <a:t>Jautājumi un atbildes</a:t>
            </a:r>
            <a:endParaRPr lang="lv-LV" sz="3600" dirty="0"/>
          </a:p>
        </p:txBody>
      </p:sp>
    </p:spTree>
    <p:extLst>
      <p:ext uri="{BB962C8B-B14F-4D97-AF65-F5344CB8AC3E}">
        <p14:creationId xmlns:p14="http://schemas.microsoft.com/office/powerpoint/2010/main" val="307980454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33090" y="2872159"/>
            <a:ext cx="7772400" cy="960438"/>
          </a:xfrm>
        </p:spPr>
        <p:txBody>
          <a:bodyPr>
            <a:normAutofit/>
          </a:bodyPr>
          <a:lstStyle/>
          <a:p>
            <a:r>
              <a:rPr lang="lv-LV" altLang="lv-LV" sz="3600" dirty="0"/>
              <a:t>Paldies par uzmanību!</a:t>
            </a:r>
          </a:p>
        </p:txBody>
      </p:sp>
      <p:sp>
        <p:nvSpPr>
          <p:cNvPr id="5" name="Title 1"/>
          <p:cNvSpPr txBox="1">
            <a:spLocks/>
          </p:cNvSpPr>
          <p:nvPr/>
        </p:nvSpPr>
        <p:spPr bwMode="auto">
          <a:xfrm>
            <a:off x="1602983" y="4093984"/>
            <a:ext cx="9232614" cy="218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algn="ctr" defTabSz="938213" rtl="0" eaLnBrk="0" fontAlgn="base" hangingPunct="0">
              <a:spcBef>
                <a:spcPct val="0"/>
              </a:spcBef>
              <a:spcAft>
                <a:spcPct val="0"/>
              </a:spcAft>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endParaRPr lang="lv-LV" altLang="lv-LV" sz="1600" u="sng" dirty="0">
              <a:solidFill>
                <a:schemeClr val="tx2"/>
              </a:solidFill>
            </a:endParaRPr>
          </a:p>
          <a:p>
            <a:endParaRPr lang="lv-LV" sz="1600" dirty="0"/>
          </a:p>
          <a:p>
            <a:r>
              <a:rPr lang="lv-LV" altLang="lv-LV" sz="2000" dirty="0"/>
              <a:t>Vairāk informācijas</a:t>
            </a:r>
          </a:p>
          <a:p>
            <a:r>
              <a:rPr lang="lv-LV" dirty="0">
                <a:solidFill>
                  <a:srgbClr val="3892AE"/>
                </a:solidFill>
                <a:hlinkClick r:id="rId2"/>
              </a:rPr>
              <a:t>www.bvkb.gov.lv</a:t>
            </a:r>
            <a:endParaRPr lang="lv-LV" dirty="0">
              <a:solidFill>
                <a:srgbClr val="3892AE"/>
              </a:solidFill>
            </a:endParaRPr>
          </a:p>
          <a:p>
            <a:endParaRPr lang="lv-LV" dirty="0">
              <a:solidFill>
                <a:srgbClr val="3892AE"/>
              </a:solidFill>
            </a:endParaRPr>
          </a:p>
        </p:txBody>
      </p:sp>
      <p:sp>
        <p:nvSpPr>
          <p:cNvPr id="4" name="Rectangle 3"/>
          <p:cNvSpPr/>
          <p:nvPr/>
        </p:nvSpPr>
        <p:spPr>
          <a:xfrm>
            <a:off x="1916917" y="3459976"/>
            <a:ext cx="8754320" cy="553998"/>
          </a:xfrm>
          <a:prstGeom prst="rect">
            <a:avLst/>
          </a:prstGeom>
        </p:spPr>
        <p:txBody>
          <a:bodyPr wrap="none">
            <a:spAutoFit/>
          </a:bodyPr>
          <a:lstStyle/>
          <a:p>
            <a:r>
              <a:rPr lang="lv-LV" sz="3000" b="1" dirty="0">
                <a:solidFill>
                  <a:srgbClr val="3892AE"/>
                </a:solidFill>
                <a:latin typeface="Verdana" panose="020B0604030504040204" pitchFamily="34" charset="0"/>
                <a:ea typeface="Verdana" panose="020B0604030504040204" pitchFamily="34" charset="0"/>
                <a:cs typeface="Verdana" panose="020B0604030504040204" pitchFamily="34" charset="0"/>
              </a:rPr>
              <a:t>Plāno – kontrolē – iedziļinies – rīkojies!</a:t>
            </a:r>
          </a:p>
        </p:txBody>
      </p:sp>
    </p:spTree>
    <p:extLst>
      <p:ext uri="{BB962C8B-B14F-4D97-AF65-F5344CB8AC3E}">
        <p14:creationId xmlns:p14="http://schemas.microsoft.com/office/powerpoint/2010/main" val="3280993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886" y="247651"/>
            <a:ext cx="9382941" cy="944335"/>
          </a:xfrm>
        </p:spPr>
        <p:txBody>
          <a:bodyPr>
            <a:normAutofit/>
          </a:bodyPr>
          <a:lstStyle/>
          <a:p>
            <a:pPr algn="ctr"/>
            <a:r>
              <a:rPr lang="lv-LV" sz="3600" b="1" dirty="0">
                <a:latin typeface="+mn-lt"/>
                <a:ea typeface="Verdana" panose="020B0604030504040204" pitchFamily="34" charset="0"/>
                <a:cs typeface="Verdana" panose="020B0604030504040204" pitchFamily="34" charset="0"/>
              </a:rPr>
              <a:t>BŪVNIECĪBAS IECERES IZSKATĪŠANAS TERMIŅI</a:t>
            </a:r>
          </a:p>
        </p:txBody>
      </p:sp>
      <p:sp>
        <p:nvSpPr>
          <p:cNvPr id="3" name="Content Placeholder 2"/>
          <p:cNvSpPr>
            <a:spLocks noGrp="1"/>
          </p:cNvSpPr>
          <p:nvPr>
            <p:ph idx="1"/>
          </p:nvPr>
        </p:nvSpPr>
        <p:spPr>
          <a:xfrm>
            <a:off x="2905125" y="6351814"/>
            <a:ext cx="8265795" cy="258535"/>
          </a:xfrm>
        </p:spPr>
        <p:txBody>
          <a:bodyPr>
            <a:normAutofit fontScale="92500" lnSpcReduction="10000"/>
          </a:bodyPr>
          <a:lstStyle/>
          <a:p>
            <a:pPr marL="0" indent="0" algn="just">
              <a:buNone/>
            </a:pPr>
            <a:r>
              <a:rPr lang="lv-LV" sz="1400" dirty="0">
                <a:latin typeface="Verdana" panose="020B0604030504040204" pitchFamily="34" charset="0"/>
                <a:ea typeface="Verdana" panose="020B0604030504040204" pitchFamily="34" charset="0"/>
                <a:cs typeface="Verdana" panose="020B0604030504040204" pitchFamily="34" charset="0"/>
              </a:rPr>
              <a:t>! Termiņš, kad būvvaldei iesniegti dokumenti, kas apliecina </a:t>
            </a:r>
            <a:r>
              <a:rPr lang="lv-LV" sz="1400" b="1" dirty="0">
                <a:latin typeface="Verdana" panose="020B0604030504040204" pitchFamily="34" charset="0"/>
                <a:ea typeface="Verdana" panose="020B0604030504040204" pitchFamily="34" charset="0"/>
                <a:cs typeface="Verdana" panose="020B0604030504040204" pitchFamily="34" charset="0"/>
              </a:rPr>
              <a:t>visu </a:t>
            </a:r>
            <a:r>
              <a:rPr lang="lv-LV" sz="1400" dirty="0">
                <a:latin typeface="Verdana" panose="020B0604030504040204" pitchFamily="34" charset="0"/>
                <a:ea typeface="Verdana" panose="020B0604030504040204" pitchFamily="34" charset="0"/>
                <a:cs typeface="Verdana" panose="020B0604030504040204" pitchFamily="34" charset="0"/>
              </a:rPr>
              <a:t>attiecīgo nosacījumu izpildi</a:t>
            </a:r>
          </a:p>
        </p:txBody>
      </p:sp>
      <p:graphicFrame>
        <p:nvGraphicFramePr>
          <p:cNvPr id="4" name="Table 3"/>
          <p:cNvGraphicFramePr>
            <a:graphicFrameLocks noGrp="1"/>
          </p:cNvGraphicFramePr>
          <p:nvPr/>
        </p:nvGraphicFramePr>
        <p:xfrm>
          <a:off x="3022600" y="1422133"/>
          <a:ext cx="8148320" cy="4013734"/>
        </p:xfrm>
        <a:graphic>
          <a:graphicData uri="http://schemas.openxmlformats.org/drawingml/2006/table">
            <a:tbl>
              <a:tblPr firstRow="1" firstCol="1" bandRow="1">
                <a:tableStyleId>{5C22544A-7EE6-4342-B048-85BDC9FD1C3A}</a:tableStyleId>
              </a:tblPr>
              <a:tblGrid>
                <a:gridCol w="2063750">
                  <a:extLst>
                    <a:ext uri="{9D8B030D-6E8A-4147-A177-3AD203B41FA5}">
                      <a16:colId xmlns:a16="http://schemas.microsoft.com/office/drawing/2014/main" val="2116227822"/>
                    </a:ext>
                  </a:extLst>
                </a:gridCol>
                <a:gridCol w="2070735">
                  <a:extLst>
                    <a:ext uri="{9D8B030D-6E8A-4147-A177-3AD203B41FA5}">
                      <a16:colId xmlns:a16="http://schemas.microsoft.com/office/drawing/2014/main" val="143727175"/>
                    </a:ext>
                  </a:extLst>
                </a:gridCol>
                <a:gridCol w="2070735">
                  <a:extLst>
                    <a:ext uri="{9D8B030D-6E8A-4147-A177-3AD203B41FA5}">
                      <a16:colId xmlns:a16="http://schemas.microsoft.com/office/drawing/2014/main" val="1173438264"/>
                    </a:ext>
                  </a:extLst>
                </a:gridCol>
                <a:gridCol w="1943100">
                  <a:extLst>
                    <a:ext uri="{9D8B030D-6E8A-4147-A177-3AD203B41FA5}">
                      <a16:colId xmlns:a16="http://schemas.microsoft.com/office/drawing/2014/main" val="3555676548"/>
                    </a:ext>
                  </a:extLst>
                </a:gridCol>
              </a:tblGrid>
              <a:tr h="577645">
                <a:tc rowSpan="2">
                  <a:txBody>
                    <a:bodyPr/>
                    <a:lstStyle/>
                    <a:p>
                      <a:pPr algn="ctr">
                        <a:lnSpc>
                          <a:spcPct val="115000"/>
                        </a:lnSpc>
                        <a:spcAft>
                          <a:spcPts val="0"/>
                        </a:spcAft>
                      </a:pPr>
                      <a:r>
                        <a:rPr lang="lv-LV" sz="1100" dirty="0">
                          <a:solidFill>
                            <a:schemeClr val="tx1"/>
                          </a:solidFill>
                          <a:effectLst/>
                        </a:rPr>
                        <a:t> </a:t>
                      </a:r>
                    </a:p>
                    <a:p>
                      <a:pPr algn="ctr">
                        <a:lnSpc>
                          <a:spcPct val="115000"/>
                        </a:lnSpc>
                        <a:spcAft>
                          <a:spcPts val="0"/>
                        </a:spcAft>
                      </a:pPr>
                      <a:r>
                        <a:rPr lang="lv-LV" sz="1100" dirty="0">
                          <a:solidFill>
                            <a:schemeClr val="tx1"/>
                          </a:solidFill>
                          <a:effectLst/>
                        </a:rPr>
                        <a:t> </a:t>
                      </a:r>
                    </a:p>
                    <a:p>
                      <a:pPr algn="ctr">
                        <a:lnSpc>
                          <a:spcPct val="115000"/>
                        </a:lnSpc>
                        <a:spcAft>
                          <a:spcPts val="0"/>
                        </a:spcAft>
                      </a:pPr>
                      <a:r>
                        <a:rPr lang="lv-LV" sz="1400" dirty="0">
                          <a:solidFill>
                            <a:schemeClr val="tx1"/>
                          </a:solidFill>
                          <a:effectLst/>
                        </a:rPr>
                        <a:t>Ēku būvniecības ieceres</a:t>
                      </a:r>
                      <a:r>
                        <a:rPr lang="lv-LV" sz="1400" baseline="0" dirty="0">
                          <a:solidFill>
                            <a:schemeClr val="tx1"/>
                          </a:solidFill>
                          <a:effectLst/>
                        </a:rPr>
                        <a:t> </a:t>
                      </a:r>
                      <a:r>
                        <a:rPr lang="lv-LV" sz="1400" dirty="0">
                          <a:solidFill>
                            <a:schemeClr val="tx1"/>
                          </a:solidFill>
                          <a:effectLst/>
                        </a:rPr>
                        <a:t>veids</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3">
                  <a:txBody>
                    <a:bodyPr/>
                    <a:lstStyle/>
                    <a:p>
                      <a:pPr algn="ctr">
                        <a:lnSpc>
                          <a:spcPct val="115000"/>
                        </a:lnSpc>
                        <a:spcAft>
                          <a:spcPts val="0"/>
                        </a:spcAft>
                      </a:pPr>
                      <a:endParaRPr lang="lv-LV" sz="1400" dirty="0">
                        <a:solidFill>
                          <a:schemeClr val="tx1"/>
                        </a:solidFill>
                        <a:effectLst/>
                      </a:endParaRPr>
                    </a:p>
                    <a:p>
                      <a:pPr algn="ctr">
                        <a:lnSpc>
                          <a:spcPct val="115000"/>
                        </a:lnSpc>
                        <a:spcAft>
                          <a:spcPts val="0"/>
                        </a:spcAft>
                      </a:pPr>
                      <a:r>
                        <a:rPr lang="lv-LV" sz="1400" dirty="0">
                          <a:solidFill>
                            <a:schemeClr val="tx1"/>
                          </a:solidFill>
                          <a:effectLst/>
                        </a:rPr>
                        <a:t>Izskatīšanas termiņi būvvaldē</a:t>
                      </a:r>
                      <a:endParaRPr lang="lv-LV" sz="1100" dirty="0">
                        <a:solidFill>
                          <a:schemeClr val="tx1"/>
                        </a:solidFill>
                        <a:effectLst/>
                        <a:latin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303130129"/>
                  </a:ext>
                </a:extLst>
              </a:tr>
              <a:tr h="779440">
                <a:tc vMerge="1">
                  <a:txBody>
                    <a:bodyPr/>
                    <a:lstStyle/>
                    <a:p>
                      <a:endParaRPr lang="lv-LV"/>
                    </a:p>
                  </a:txBody>
                  <a:tcPr/>
                </a:tc>
                <a:tc>
                  <a:txBody>
                    <a:bodyPr/>
                    <a:lstStyle/>
                    <a:p>
                      <a:pPr algn="ctr">
                        <a:lnSpc>
                          <a:spcPct val="115000"/>
                        </a:lnSpc>
                        <a:spcAft>
                          <a:spcPts val="0"/>
                        </a:spcAft>
                      </a:pPr>
                      <a:r>
                        <a:rPr lang="lv-LV" sz="1400" i="1" dirty="0">
                          <a:effectLst/>
                        </a:rPr>
                        <a:t>Būvatļaujas izdošana vai atzīme par būvniecības ieceres akceptu</a:t>
                      </a:r>
                      <a:endParaRPr lang="lv-LV"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E7EB"/>
                    </a:solidFill>
                  </a:tcPr>
                </a:tc>
                <a:tc>
                  <a:txBody>
                    <a:bodyPr/>
                    <a:lstStyle/>
                    <a:p>
                      <a:pPr algn="ctr">
                        <a:lnSpc>
                          <a:spcPct val="115000"/>
                        </a:lnSpc>
                        <a:spcAft>
                          <a:spcPts val="0"/>
                        </a:spcAft>
                      </a:pPr>
                      <a:r>
                        <a:rPr lang="lv-LV" sz="1400" i="1" dirty="0">
                          <a:effectLst/>
                        </a:rPr>
                        <a:t>Atzīme par projektēšanas nosacījumu izpildi</a:t>
                      </a:r>
                      <a:endParaRPr lang="lv-LV"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E7EB"/>
                    </a:solidFill>
                  </a:tcPr>
                </a:tc>
                <a:tc>
                  <a:txBody>
                    <a:bodyPr/>
                    <a:lstStyle/>
                    <a:p>
                      <a:pPr algn="ctr">
                        <a:lnSpc>
                          <a:spcPct val="115000"/>
                        </a:lnSpc>
                        <a:spcAft>
                          <a:spcPts val="0"/>
                        </a:spcAft>
                      </a:pPr>
                      <a:r>
                        <a:rPr lang="lv-LV" sz="1400" i="1" dirty="0">
                          <a:effectLst/>
                        </a:rPr>
                        <a:t>Atzīme par būvdarbu uzsākšanas nosacījumu izpildi</a:t>
                      </a:r>
                      <a:endParaRPr lang="lv-LV"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E7EB"/>
                    </a:solidFill>
                  </a:tcPr>
                </a:tc>
                <a:extLst>
                  <a:ext uri="{0D108BD9-81ED-4DB2-BD59-A6C34878D82A}">
                    <a16:rowId xmlns:a16="http://schemas.microsoft.com/office/drawing/2014/main" val="2020027"/>
                  </a:ext>
                </a:extLst>
              </a:tr>
              <a:tr h="906235">
                <a:tc>
                  <a:txBody>
                    <a:bodyPr/>
                    <a:lstStyle/>
                    <a:p>
                      <a:pPr algn="r">
                        <a:lnSpc>
                          <a:spcPct val="115000"/>
                        </a:lnSpc>
                        <a:spcAft>
                          <a:spcPts val="0"/>
                        </a:spcAft>
                      </a:pPr>
                      <a:r>
                        <a:rPr lang="lv-LV" sz="1400" dirty="0">
                          <a:solidFill>
                            <a:schemeClr val="tx1"/>
                          </a:solidFill>
                          <a:effectLst/>
                        </a:rPr>
                        <a:t>PASKAIDROJUMA RAKSTS</a:t>
                      </a:r>
                      <a:endParaRPr lang="lv-LV" sz="1100" dirty="0">
                        <a:solidFill>
                          <a:schemeClr val="tx1"/>
                        </a:solidFill>
                        <a:effectLst/>
                      </a:endParaRPr>
                    </a:p>
                    <a:p>
                      <a:pPr algn="r">
                        <a:lnSpc>
                          <a:spcPct val="115000"/>
                        </a:lnSpc>
                        <a:spcAft>
                          <a:spcPts val="0"/>
                        </a:spcAft>
                      </a:pP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b="1" dirty="0">
                          <a:effectLst/>
                        </a:rPr>
                        <a:t>7 dienu</a:t>
                      </a:r>
                    </a:p>
                    <a:p>
                      <a:pPr algn="ctr">
                        <a:lnSpc>
                          <a:spcPct val="115000"/>
                        </a:lnSpc>
                        <a:spcAft>
                          <a:spcPts val="0"/>
                        </a:spcAft>
                      </a:pPr>
                      <a:r>
                        <a:rPr lang="lv-LV" sz="2000" b="1" dirty="0">
                          <a:effectLst/>
                        </a:rPr>
                        <a:t>laikā</a:t>
                      </a:r>
                    </a:p>
                    <a:p>
                      <a:pPr algn="just">
                        <a:lnSpc>
                          <a:spcPct val="115000"/>
                        </a:lnSpc>
                        <a:spcAft>
                          <a:spcPts val="0"/>
                        </a:spcAft>
                      </a:pPr>
                      <a:r>
                        <a:rPr lang="lv-LV" sz="1000" kern="1200" dirty="0">
                          <a:solidFill>
                            <a:schemeClr val="dk1"/>
                          </a:solidFill>
                          <a:effectLst/>
                          <a:latin typeface="+mn-lt"/>
                          <a:ea typeface="+mn-ea"/>
                          <a:cs typeface="+mn-cs"/>
                        </a:rPr>
                        <a:t>BL 12.panta ceturtā daļa 3.punkts</a:t>
                      </a:r>
                    </a:p>
                  </a:txBody>
                  <a:tcPr marL="68580" marR="68580" marT="0" marB="0">
                    <a:lnT w="12700" cap="flat" cmpd="sng" algn="ctr">
                      <a:solidFill>
                        <a:schemeClr val="tx1"/>
                      </a:solidFill>
                      <a:prstDash val="solid"/>
                      <a:round/>
                      <a:headEnd type="none" w="med" len="med"/>
                      <a:tailEnd type="none" w="med" len="med"/>
                    </a:lnT>
                    <a:solidFill>
                      <a:srgbClr val="68C4CE"/>
                    </a:solidFill>
                  </a:tcPr>
                </a:tc>
                <a:tc>
                  <a:txBody>
                    <a:bodyPr/>
                    <a:lstStyle/>
                    <a:p>
                      <a:pPr algn="ctr">
                        <a:lnSpc>
                          <a:spcPct val="115000"/>
                        </a:lnSpc>
                        <a:spcAft>
                          <a:spcPts val="0"/>
                        </a:spcAft>
                      </a:pPr>
                      <a:r>
                        <a:rPr lang="lv-LV" sz="1400" dirty="0">
                          <a:effectLst/>
                        </a:rPr>
                        <a:t>Iecere neparedz</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rgbClr val="68C4CE"/>
                    </a:solidFill>
                  </a:tcPr>
                </a:tc>
                <a:tc>
                  <a:txBody>
                    <a:bodyPr/>
                    <a:lstStyle/>
                    <a:p>
                      <a:pPr algn="ctr">
                        <a:lnSpc>
                          <a:spcPct val="115000"/>
                        </a:lnSpc>
                        <a:spcAft>
                          <a:spcPts val="0"/>
                        </a:spcAft>
                      </a:pPr>
                      <a:r>
                        <a:rPr lang="lv-LV" sz="2000" b="1" dirty="0">
                          <a:effectLst/>
                        </a:rPr>
                        <a:t>piecu darba dienu laikā</a:t>
                      </a:r>
                    </a:p>
                    <a:p>
                      <a:pPr marL="0" algn="just" defTabSz="914400" rtl="0" eaLnBrk="1" latinLnBrk="0" hangingPunct="1">
                        <a:lnSpc>
                          <a:spcPct val="115000"/>
                        </a:lnSpc>
                        <a:spcAft>
                          <a:spcPts val="0"/>
                        </a:spcAft>
                      </a:pPr>
                      <a:r>
                        <a:rPr lang="lv-LV" sz="1000" kern="1200" dirty="0">
                          <a:solidFill>
                            <a:schemeClr val="dk1"/>
                          </a:solidFill>
                          <a:effectLst/>
                          <a:latin typeface="+mn-lt"/>
                          <a:ea typeface="+mn-ea"/>
                          <a:cs typeface="+mn-cs"/>
                        </a:rPr>
                        <a:t>BL 12.panta piektā daļa</a:t>
                      </a:r>
                    </a:p>
                  </a:txBody>
                  <a:tcPr marL="68580" marR="68580" marT="0" marB="0">
                    <a:lnT w="12700" cap="flat" cmpd="sng" algn="ctr">
                      <a:solidFill>
                        <a:schemeClr val="tx1"/>
                      </a:solidFill>
                      <a:prstDash val="solid"/>
                      <a:round/>
                      <a:headEnd type="none" w="med" len="med"/>
                      <a:tailEnd type="none" w="med" len="med"/>
                    </a:lnT>
                    <a:solidFill>
                      <a:srgbClr val="68C4CE"/>
                    </a:solidFill>
                  </a:tcPr>
                </a:tc>
                <a:extLst>
                  <a:ext uri="{0D108BD9-81ED-4DB2-BD59-A6C34878D82A}">
                    <a16:rowId xmlns:a16="http://schemas.microsoft.com/office/drawing/2014/main" val="1142705932"/>
                  </a:ext>
                </a:extLst>
              </a:tr>
              <a:tr h="875207">
                <a:tc>
                  <a:txBody>
                    <a:bodyPr/>
                    <a:lstStyle/>
                    <a:p>
                      <a:pPr algn="r">
                        <a:lnSpc>
                          <a:spcPct val="115000"/>
                        </a:lnSpc>
                        <a:spcAft>
                          <a:spcPts val="0"/>
                        </a:spcAft>
                      </a:pPr>
                      <a:r>
                        <a:rPr lang="lv-LV" sz="1400" dirty="0">
                          <a:solidFill>
                            <a:schemeClr val="tx1"/>
                          </a:solidFill>
                          <a:effectLst/>
                        </a:rPr>
                        <a:t>APLIECINĀJUMA KARTE</a:t>
                      </a:r>
                      <a:endParaRPr lang="lv-LV" sz="1100" dirty="0">
                        <a:solidFill>
                          <a:schemeClr val="tx1"/>
                        </a:solidFill>
                        <a:effectLst/>
                      </a:endParaRPr>
                    </a:p>
                    <a:p>
                      <a:pPr algn="r">
                        <a:lnSpc>
                          <a:spcPct val="115000"/>
                        </a:lnSpc>
                        <a:spcAft>
                          <a:spcPts val="0"/>
                        </a:spcAft>
                      </a:pP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b="1" dirty="0">
                          <a:effectLst/>
                        </a:rPr>
                        <a:t>14 dienu</a:t>
                      </a:r>
                    </a:p>
                    <a:p>
                      <a:pPr algn="ctr">
                        <a:lnSpc>
                          <a:spcPct val="115000"/>
                        </a:lnSpc>
                        <a:spcAft>
                          <a:spcPts val="0"/>
                        </a:spcAft>
                      </a:pPr>
                      <a:r>
                        <a:rPr lang="lv-LV" sz="2000" b="1" dirty="0">
                          <a:effectLst/>
                        </a:rPr>
                        <a:t>laikā</a:t>
                      </a:r>
                      <a:endParaRPr lang="lv-LV" sz="1000" dirty="0">
                        <a:effectLst/>
                      </a:endParaRPr>
                    </a:p>
                    <a:p>
                      <a:pPr algn="l">
                        <a:lnSpc>
                          <a:spcPct val="115000"/>
                        </a:lnSpc>
                        <a:spcAft>
                          <a:spcPts val="0"/>
                        </a:spcAft>
                      </a:pPr>
                      <a:r>
                        <a:rPr lang="lv-LV" sz="1000" dirty="0">
                          <a:effectLst/>
                        </a:rPr>
                        <a:t>BL 12.panta ceturtā daļa 2.punkts</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DD9DF"/>
                    </a:solidFill>
                  </a:tcPr>
                </a:tc>
                <a:tc>
                  <a:txBody>
                    <a:bodyPr/>
                    <a:lstStyle/>
                    <a:p>
                      <a:pPr algn="ctr">
                        <a:lnSpc>
                          <a:spcPct val="115000"/>
                        </a:lnSpc>
                        <a:spcAft>
                          <a:spcPts val="0"/>
                        </a:spcAft>
                      </a:pPr>
                      <a:r>
                        <a:rPr lang="lv-LV" sz="1400" dirty="0">
                          <a:effectLst/>
                        </a:rPr>
                        <a:t>Iecere neparedz</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DD9DF"/>
                    </a:solidFill>
                  </a:tcPr>
                </a:tc>
                <a:tc>
                  <a:txBody>
                    <a:bodyPr/>
                    <a:lstStyle/>
                    <a:p>
                      <a:pPr algn="ctr">
                        <a:lnSpc>
                          <a:spcPct val="115000"/>
                        </a:lnSpc>
                        <a:spcAft>
                          <a:spcPts val="0"/>
                        </a:spcAft>
                      </a:pPr>
                      <a:r>
                        <a:rPr lang="lv-LV" sz="2000" b="1" dirty="0">
                          <a:effectLst/>
                        </a:rPr>
                        <a:t>piecu darba dienu laikā</a:t>
                      </a:r>
                    </a:p>
                    <a:p>
                      <a:pPr marL="0" algn="just" defTabSz="914400" rtl="0" eaLnBrk="1" latinLnBrk="0" hangingPunct="1">
                        <a:lnSpc>
                          <a:spcPct val="115000"/>
                        </a:lnSpc>
                        <a:spcAft>
                          <a:spcPts val="0"/>
                        </a:spcAft>
                      </a:pPr>
                      <a:r>
                        <a:rPr lang="lv-LV" sz="1000" kern="1200" dirty="0">
                          <a:solidFill>
                            <a:schemeClr val="dk1"/>
                          </a:solidFill>
                          <a:effectLst/>
                          <a:latin typeface="+mn-lt"/>
                          <a:ea typeface="+mn-ea"/>
                          <a:cs typeface="+mn-cs"/>
                        </a:rPr>
                        <a:t>BL 12.panta piektā daļa</a:t>
                      </a:r>
                    </a:p>
                  </a:txBody>
                  <a:tcPr marL="68580" marR="68580" marT="0" marB="0">
                    <a:solidFill>
                      <a:srgbClr val="9DD9DF"/>
                    </a:solidFill>
                  </a:tcPr>
                </a:tc>
                <a:extLst>
                  <a:ext uri="{0D108BD9-81ED-4DB2-BD59-A6C34878D82A}">
                    <a16:rowId xmlns:a16="http://schemas.microsoft.com/office/drawing/2014/main" val="248421878"/>
                  </a:ext>
                </a:extLst>
              </a:tr>
              <a:tr h="875207">
                <a:tc>
                  <a:txBody>
                    <a:bodyPr/>
                    <a:lstStyle/>
                    <a:p>
                      <a:pPr algn="r">
                        <a:lnSpc>
                          <a:spcPct val="115000"/>
                        </a:lnSpc>
                        <a:spcAft>
                          <a:spcPts val="0"/>
                        </a:spcAft>
                      </a:pPr>
                      <a:r>
                        <a:rPr lang="lv-LV" sz="1400" dirty="0">
                          <a:solidFill>
                            <a:schemeClr val="tx1"/>
                          </a:solidFill>
                          <a:effectLst/>
                        </a:rPr>
                        <a:t>BŪVATĻAUJA</a:t>
                      </a:r>
                      <a:endParaRPr lang="lv-LV"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15000"/>
                        </a:lnSpc>
                        <a:spcAft>
                          <a:spcPts val="0"/>
                        </a:spcAft>
                      </a:pPr>
                      <a:r>
                        <a:rPr lang="lv-LV" sz="2000" b="1" dirty="0">
                          <a:effectLst/>
                        </a:rPr>
                        <a:t>viena mēneša laikā</a:t>
                      </a:r>
                    </a:p>
                    <a:p>
                      <a:pPr marL="0" algn="just" defTabSz="914400" rtl="0" eaLnBrk="1" latinLnBrk="0" hangingPunct="1">
                        <a:lnSpc>
                          <a:spcPct val="115000"/>
                        </a:lnSpc>
                        <a:spcAft>
                          <a:spcPts val="0"/>
                        </a:spcAft>
                      </a:pPr>
                      <a:r>
                        <a:rPr lang="lv-LV" sz="1000" kern="1200" dirty="0">
                          <a:solidFill>
                            <a:schemeClr val="dk1"/>
                          </a:solidFill>
                          <a:effectLst/>
                          <a:latin typeface="+mn-lt"/>
                          <a:ea typeface="+mn-ea"/>
                          <a:cs typeface="+mn-cs"/>
                        </a:rPr>
                        <a:t>BL 12.panta ceturtā daļa 1.punkts</a:t>
                      </a:r>
                    </a:p>
                  </a:txBody>
                  <a:tcPr marL="68580" marR="68580" marT="0" marB="0">
                    <a:solidFill>
                      <a:srgbClr val="0ACAD4"/>
                    </a:solidFill>
                  </a:tcPr>
                </a:tc>
                <a:tc>
                  <a:txBody>
                    <a:bodyPr/>
                    <a:lstStyle/>
                    <a:p>
                      <a:pPr algn="ctr">
                        <a:lnSpc>
                          <a:spcPct val="115000"/>
                        </a:lnSpc>
                        <a:spcAft>
                          <a:spcPts val="0"/>
                        </a:spcAft>
                      </a:pPr>
                      <a:r>
                        <a:rPr lang="lv-LV" sz="2000" b="1" dirty="0">
                          <a:effectLst/>
                        </a:rPr>
                        <a:t>15 darba dienu laikā</a:t>
                      </a:r>
                    </a:p>
                    <a:p>
                      <a:pPr marL="0" algn="just" defTabSz="914400" rtl="0" eaLnBrk="1" latinLnBrk="0" hangingPunct="1">
                        <a:lnSpc>
                          <a:spcPct val="115000"/>
                        </a:lnSpc>
                        <a:spcAft>
                          <a:spcPts val="0"/>
                        </a:spcAft>
                      </a:pPr>
                      <a:r>
                        <a:rPr lang="lv-LV" sz="1000" kern="1200" dirty="0">
                          <a:solidFill>
                            <a:schemeClr val="dk1"/>
                          </a:solidFill>
                          <a:effectLst/>
                          <a:latin typeface="+mn-lt"/>
                          <a:ea typeface="+mn-ea"/>
                          <a:cs typeface="+mn-cs"/>
                        </a:rPr>
                        <a:t>BL 12.panta piektā daļa </a:t>
                      </a:r>
                    </a:p>
                  </a:txBody>
                  <a:tcPr marL="68580" marR="68580" marT="0" marB="0">
                    <a:solidFill>
                      <a:srgbClr val="0ACAD4"/>
                    </a:solidFill>
                  </a:tcPr>
                </a:tc>
                <a:tc>
                  <a:txBody>
                    <a:bodyPr/>
                    <a:lstStyle/>
                    <a:p>
                      <a:pPr algn="ctr">
                        <a:lnSpc>
                          <a:spcPct val="115000"/>
                        </a:lnSpc>
                        <a:spcAft>
                          <a:spcPts val="0"/>
                        </a:spcAft>
                      </a:pPr>
                      <a:r>
                        <a:rPr lang="lv-LV" sz="2000" b="1" dirty="0">
                          <a:effectLst/>
                        </a:rPr>
                        <a:t>piecu darba dienu laikā</a:t>
                      </a:r>
                    </a:p>
                    <a:p>
                      <a:pPr marL="0" algn="just" defTabSz="914400" rtl="0" eaLnBrk="1" latinLnBrk="0" hangingPunct="1">
                        <a:lnSpc>
                          <a:spcPct val="115000"/>
                        </a:lnSpc>
                        <a:spcAft>
                          <a:spcPts val="0"/>
                        </a:spcAft>
                      </a:pPr>
                      <a:r>
                        <a:rPr lang="lv-LV" sz="1000" kern="1200" dirty="0">
                          <a:solidFill>
                            <a:schemeClr val="dk1"/>
                          </a:solidFill>
                          <a:effectLst/>
                          <a:latin typeface="+mn-lt"/>
                          <a:ea typeface="+mn-ea"/>
                          <a:cs typeface="+mn-cs"/>
                        </a:rPr>
                        <a:t>BL 12.panta piektā daļa</a:t>
                      </a:r>
                    </a:p>
                  </a:txBody>
                  <a:tcPr marL="68580" marR="68580" marT="0" marB="0">
                    <a:solidFill>
                      <a:srgbClr val="0ACAD4"/>
                    </a:solidFill>
                  </a:tcPr>
                </a:tc>
                <a:extLst>
                  <a:ext uri="{0D108BD9-81ED-4DB2-BD59-A6C34878D82A}">
                    <a16:rowId xmlns:a16="http://schemas.microsoft.com/office/drawing/2014/main" val="2864226905"/>
                  </a:ext>
                </a:extLst>
              </a:tr>
            </a:tbl>
          </a:graphicData>
        </a:graphic>
      </p:graphicFrame>
    </p:spTree>
    <p:extLst>
      <p:ext uri="{BB962C8B-B14F-4D97-AF65-F5344CB8AC3E}">
        <p14:creationId xmlns:p14="http://schemas.microsoft.com/office/powerpoint/2010/main" val="2461908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2379" y="195943"/>
            <a:ext cx="7927522" cy="522515"/>
          </a:xfrm>
        </p:spPr>
        <p:txBody>
          <a:bodyPr>
            <a:noAutofit/>
          </a:bodyPr>
          <a:lstStyle/>
          <a:p>
            <a:pPr algn="ctr"/>
            <a:r>
              <a:rPr lang="lv-LV" sz="3600" b="1" dirty="0"/>
              <a:t>BŪVDARBI</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6822" y="4165638"/>
            <a:ext cx="2389415" cy="2389415"/>
          </a:xfrm>
          <a:prstGeom prst="rect">
            <a:avLst/>
          </a:prstGeom>
        </p:spPr>
      </p:pic>
      <p:sp>
        <p:nvSpPr>
          <p:cNvPr id="6" name="Rectangle 5">
            <a:extLst>
              <a:ext uri="{FF2B5EF4-FFF2-40B4-BE49-F238E27FC236}">
                <a16:creationId xmlns:a16="http://schemas.microsoft.com/office/drawing/2014/main" id="{98965CF7-E9F7-40B3-9935-5DB73D53498F}"/>
              </a:ext>
            </a:extLst>
          </p:cNvPr>
          <p:cNvSpPr/>
          <p:nvPr/>
        </p:nvSpPr>
        <p:spPr>
          <a:xfrm>
            <a:off x="4098867" y="900063"/>
            <a:ext cx="5300553" cy="987611"/>
          </a:xfrm>
          <a:prstGeom prst="rect">
            <a:avLst/>
          </a:prstGeom>
          <a:solidFill>
            <a:srgbClr val="1ABCC4"/>
          </a:solidFill>
          <a:ln>
            <a:noFill/>
          </a:ln>
          <a:effectLst>
            <a:glow rad="63500">
              <a:srgbClr val="0ACAD4">
                <a:alpha val="40000"/>
              </a:srgbClr>
            </a:glow>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4000" b="1" dirty="0">
                <a:solidFill>
                  <a:schemeClr val="tx1"/>
                </a:solidFill>
              </a:rPr>
              <a:t>BŪVDARBU VEICĒJS</a:t>
            </a:r>
          </a:p>
          <a:p>
            <a:pPr algn="ctr"/>
            <a:r>
              <a:rPr lang="lv-LV" sz="1400" dirty="0">
                <a:solidFill>
                  <a:schemeClr val="tx1"/>
                </a:solidFill>
              </a:rPr>
              <a:t>VBN 2.4.apakšpunkts</a:t>
            </a:r>
            <a:endParaRPr lang="lv-LV" sz="1400" b="1" dirty="0">
              <a:solidFill>
                <a:schemeClr val="tx1"/>
              </a:solidFill>
            </a:endParaRPr>
          </a:p>
        </p:txBody>
      </p:sp>
      <p:sp>
        <p:nvSpPr>
          <p:cNvPr id="7" name="Rectangle 6">
            <a:extLst>
              <a:ext uri="{FF2B5EF4-FFF2-40B4-BE49-F238E27FC236}">
                <a16:creationId xmlns:a16="http://schemas.microsoft.com/office/drawing/2014/main" id="{F4BAD7C1-0C81-40DA-BDCC-443EAC3FE137}"/>
              </a:ext>
            </a:extLst>
          </p:cNvPr>
          <p:cNvSpPr/>
          <p:nvPr/>
        </p:nvSpPr>
        <p:spPr>
          <a:xfrm>
            <a:off x="1837732" y="2392747"/>
            <a:ext cx="3763883" cy="1607844"/>
          </a:xfrm>
          <a:prstGeom prst="rect">
            <a:avLst/>
          </a:prstGeom>
          <a:solidFill>
            <a:srgbClr val="68C4CE"/>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2400" b="1" dirty="0">
                <a:solidFill>
                  <a:schemeClr val="tx1"/>
                </a:solidFill>
              </a:rPr>
              <a:t>Būvkomersants</a:t>
            </a:r>
            <a:r>
              <a:rPr lang="lv-LV" sz="2400" dirty="0">
                <a:solidFill>
                  <a:schemeClr val="tx1"/>
                </a:solidFill>
              </a:rPr>
              <a:t>,</a:t>
            </a:r>
          </a:p>
          <a:p>
            <a:pPr algn="ctr"/>
            <a:r>
              <a:rPr lang="lv-LV" sz="2400" dirty="0">
                <a:solidFill>
                  <a:schemeClr val="tx1"/>
                </a:solidFill>
              </a:rPr>
              <a:t>kurš veic būvdarbus, pamatojoties uz noslēgto līgumu ar pasūtītāju</a:t>
            </a:r>
            <a:endParaRPr lang="lv-LV" dirty="0">
              <a:solidFill>
                <a:schemeClr val="tx1"/>
              </a:solidFill>
            </a:endParaRPr>
          </a:p>
        </p:txBody>
      </p:sp>
      <p:cxnSp>
        <p:nvCxnSpPr>
          <p:cNvPr id="9" name="Straight Arrow Connector 8">
            <a:extLst>
              <a:ext uri="{FF2B5EF4-FFF2-40B4-BE49-F238E27FC236}">
                <a16:creationId xmlns:a16="http://schemas.microsoft.com/office/drawing/2014/main" id="{DAEB0D68-4C94-4168-A2C3-0C9C3418EFF5}"/>
              </a:ext>
            </a:extLst>
          </p:cNvPr>
          <p:cNvCxnSpPr>
            <a:cxnSpLocks/>
          </p:cNvCxnSpPr>
          <p:nvPr/>
        </p:nvCxnSpPr>
        <p:spPr>
          <a:xfrm flipH="1">
            <a:off x="4484915" y="1887674"/>
            <a:ext cx="1344386" cy="5050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3DDDBF67-C79D-439C-ACC0-4754D96A285B}"/>
              </a:ext>
            </a:extLst>
          </p:cNvPr>
          <p:cNvCxnSpPr>
            <a:cxnSpLocks/>
            <a:stCxn id="7" idx="3"/>
          </p:cNvCxnSpPr>
          <p:nvPr/>
        </p:nvCxnSpPr>
        <p:spPr>
          <a:xfrm>
            <a:off x="5601615" y="3196669"/>
            <a:ext cx="149953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10">
            <a:extLst>
              <a:ext uri="{FF2B5EF4-FFF2-40B4-BE49-F238E27FC236}">
                <a16:creationId xmlns:a16="http://schemas.microsoft.com/office/drawing/2014/main" id="{D7942060-6AEA-4CA3-A856-26EA9A23E2C4}"/>
              </a:ext>
            </a:extLst>
          </p:cNvPr>
          <p:cNvSpPr/>
          <p:nvPr/>
        </p:nvSpPr>
        <p:spPr>
          <a:xfrm>
            <a:off x="7101145" y="2392747"/>
            <a:ext cx="4382787" cy="3541260"/>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2400" b="1" dirty="0">
                <a:solidFill>
                  <a:schemeClr val="tx1"/>
                </a:solidFill>
              </a:rPr>
              <a:t>Būvētājs</a:t>
            </a:r>
            <a:r>
              <a:rPr lang="lv-LV" sz="2400" dirty="0">
                <a:solidFill>
                  <a:schemeClr val="tx1"/>
                </a:solidFill>
              </a:rPr>
              <a:t> – </a:t>
            </a:r>
            <a:r>
              <a:rPr lang="lv-LV" sz="2400" b="1" dirty="0">
                <a:solidFill>
                  <a:schemeClr val="tx1"/>
                </a:solidFill>
              </a:rPr>
              <a:t>fiziska persona </a:t>
            </a:r>
            <a:r>
              <a:rPr lang="lv-LV" sz="2400" dirty="0">
                <a:solidFill>
                  <a:schemeClr val="tx1"/>
                </a:solidFill>
              </a:rPr>
              <a:t>– zemes vai būves īpašnieks Būvniecības likuma izpratnē, kas speciālajos būvnoteikumos noteiktajos gadījumos </a:t>
            </a:r>
            <a:r>
              <a:rPr lang="lv-LV" sz="2400" b="1" dirty="0">
                <a:solidFill>
                  <a:schemeClr val="tx1"/>
                </a:solidFill>
              </a:rPr>
              <a:t>savām vajadzībām </a:t>
            </a:r>
            <a:r>
              <a:rPr lang="lv-LV" sz="2400" dirty="0">
                <a:solidFill>
                  <a:schemeClr val="tx1"/>
                </a:solidFill>
              </a:rPr>
              <a:t>pats organizē būvdarbus, piedalās tajos un uzņemas būvdarbu vadītāja pienākumus</a:t>
            </a:r>
          </a:p>
          <a:p>
            <a:pPr algn="ctr"/>
            <a:r>
              <a:rPr lang="lv-LV" sz="1400" dirty="0">
                <a:solidFill>
                  <a:schemeClr val="tx1"/>
                </a:solidFill>
              </a:rPr>
              <a:t>(VBN 2.8.apakšpunkts)</a:t>
            </a:r>
          </a:p>
          <a:p>
            <a:pPr algn="just"/>
            <a:endParaRPr lang="lv-LV" sz="2400" dirty="0"/>
          </a:p>
          <a:p>
            <a:pPr algn="ctr"/>
            <a:endParaRPr lang="lv-LV" sz="2400" dirty="0">
              <a:solidFill>
                <a:schemeClr val="tx1"/>
              </a:solidFill>
            </a:endParaRPr>
          </a:p>
        </p:txBody>
      </p:sp>
      <p:sp>
        <p:nvSpPr>
          <p:cNvPr id="21" name="Title 1">
            <a:extLst>
              <a:ext uri="{FF2B5EF4-FFF2-40B4-BE49-F238E27FC236}">
                <a16:creationId xmlns:a16="http://schemas.microsoft.com/office/drawing/2014/main" id="{DE7DC6E2-CC44-4C2D-BB51-86851B451A25}"/>
              </a:ext>
            </a:extLst>
          </p:cNvPr>
          <p:cNvSpPr txBox="1">
            <a:spLocks/>
          </p:cNvSpPr>
          <p:nvPr/>
        </p:nvSpPr>
        <p:spPr>
          <a:xfrm>
            <a:off x="5829300" y="2596287"/>
            <a:ext cx="936172" cy="522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dirty="0"/>
              <a:t>VAI</a:t>
            </a:r>
          </a:p>
        </p:txBody>
      </p:sp>
      <p:cxnSp>
        <p:nvCxnSpPr>
          <p:cNvPr id="25" name="Straight Arrow Connector 24">
            <a:extLst>
              <a:ext uri="{FF2B5EF4-FFF2-40B4-BE49-F238E27FC236}">
                <a16:creationId xmlns:a16="http://schemas.microsoft.com/office/drawing/2014/main" id="{095EB2CB-5589-4703-93B7-C3A0A69C54CB}"/>
              </a:ext>
            </a:extLst>
          </p:cNvPr>
          <p:cNvCxnSpPr>
            <a:cxnSpLocks/>
          </p:cNvCxnSpPr>
          <p:nvPr/>
        </p:nvCxnSpPr>
        <p:spPr>
          <a:xfrm>
            <a:off x="7707086" y="1887674"/>
            <a:ext cx="1347254" cy="4867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83735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064" y="0"/>
            <a:ext cx="10515600" cy="1325563"/>
          </a:xfrm>
        </p:spPr>
        <p:txBody>
          <a:bodyPr/>
          <a:lstStyle/>
          <a:p>
            <a:pPr algn="ctr"/>
            <a:r>
              <a:rPr lang="lv-LV" b="1" dirty="0"/>
              <a:t>Būvētājs</a:t>
            </a:r>
          </a:p>
        </p:txBody>
      </p:sp>
      <p:sp>
        <p:nvSpPr>
          <p:cNvPr id="3" name="Content Placeholder 2"/>
          <p:cNvSpPr>
            <a:spLocks noGrp="1"/>
          </p:cNvSpPr>
          <p:nvPr>
            <p:ph idx="1"/>
          </p:nvPr>
        </p:nvSpPr>
        <p:spPr>
          <a:xfrm>
            <a:off x="2430585" y="1453662"/>
            <a:ext cx="9495692" cy="4696924"/>
          </a:xfrm>
        </p:spPr>
        <p:txBody>
          <a:bodyPr>
            <a:noAutofit/>
          </a:bodyPr>
          <a:lstStyle/>
          <a:p>
            <a:pPr marL="0" indent="0" algn="just">
              <a:buNone/>
            </a:pPr>
            <a:r>
              <a:rPr lang="lv-LV" sz="2000" dirty="0"/>
              <a:t>Ja būvdarbus veic </a:t>
            </a:r>
            <a:r>
              <a:rPr lang="lv-LV" sz="2000" b="1" dirty="0"/>
              <a:t>būvētājs</a:t>
            </a:r>
            <a:r>
              <a:rPr lang="lv-LV" sz="2000" dirty="0"/>
              <a:t>, viņš </a:t>
            </a:r>
            <a:r>
              <a:rPr lang="lv-LV" sz="2000" b="1" dirty="0"/>
              <a:t>uzņemas būvdarbu veicēja vai atbildīgā būvdarbu vadītāja pienākumus </a:t>
            </a:r>
            <a:r>
              <a:rPr lang="lv-LV" sz="1800" dirty="0"/>
              <a:t>(ĒBN 106.punkts) </a:t>
            </a:r>
          </a:p>
          <a:p>
            <a:pPr marL="0" indent="0" algn="just">
              <a:buNone/>
            </a:pPr>
            <a:endParaRPr lang="lv-LV" sz="800" dirty="0"/>
          </a:p>
          <a:p>
            <a:pPr marL="0" indent="0" algn="just">
              <a:lnSpc>
                <a:spcPct val="120000"/>
              </a:lnSpc>
              <a:spcBef>
                <a:spcPts val="600"/>
              </a:spcBef>
              <a:buNone/>
            </a:pPr>
            <a:r>
              <a:rPr lang="lv-LV" sz="2000" b="1" dirty="0"/>
              <a:t>Būvētājam</a:t>
            </a:r>
            <a:r>
              <a:rPr lang="lv-LV" sz="2000" dirty="0"/>
              <a:t> būvdarbu veikšanai </a:t>
            </a:r>
            <a:r>
              <a:rPr lang="lv-LV" sz="2000" b="1" dirty="0"/>
              <a:t>nav nepieciešamas pastāvīgas prakses tiesības arhitektūras vai būvniecības jomā</a:t>
            </a:r>
            <a:r>
              <a:rPr lang="lv-LV" sz="2000" dirty="0"/>
              <a:t>, ja:</a:t>
            </a:r>
          </a:p>
          <a:p>
            <a:pPr marL="0" indent="0" algn="just">
              <a:lnSpc>
                <a:spcPct val="120000"/>
              </a:lnSpc>
              <a:spcBef>
                <a:spcPts val="600"/>
              </a:spcBef>
              <a:buNone/>
            </a:pPr>
            <a:r>
              <a:rPr lang="lv-LV" sz="2000" dirty="0"/>
              <a:t>1) </a:t>
            </a:r>
            <a:r>
              <a:rPr lang="lv-LV" sz="2000" b="1" dirty="0"/>
              <a:t>savām vajadzībām </a:t>
            </a:r>
            <a:r>
              <a:rPr lang="lv-LV" sz="2000" dirty="0"/>
              <a:t>būvē, novieto, pārbūvē, atjauno, konservē vai nojauc </a:t>
            </a:r>
            <a:r>
              <a:rPr lang="lv-LV" sz="2000" b="1" dirty="0"/>
              <a:t>pirmās grupas ēku </a:t>
            </a:r>
            <a:r>
              <a:rPr lang="lv-LV" sz="2000" dirty="0"/>
              <a:t>vai tās daļu vai </a:t>
            </a:r>
            <a:r>
              <a:rPr lang="lv-LV" sz="2000" b="1" dirty="0"/>
              <a:t>otrās grupas viena dzīvokļa dzīvojamo ēku </a:t>
            </a:r>
            <a:r>
              <a:rPr lang="lv-LV" sz="2000" dirty="0"/>
              <a:t>vai tās </a:t>
            </a:r>
            <a:r>
              <a:rPr lang="lv-LV" sz="2000" b="1" dirty="0"/>
              <a:t>daļu</a:t>
            </a:r>
            <a:r>
              <a:rPr lang="lv-LV" sz="2000" dirty="0"/>
              <a:t> un </a:t>
            </a:r>
            <a:r>
              <a:rPr lang="lv-LV" sz="2000" b="1" dirty="0"/>
              <a:t>palīgēkas</a:t>
            </a:r>
            <a:r>
              <a:rPr lang="lv-LV" sz="2000" dirty="0"/>
              <a:t>, kā arī </a:t>
            </a:r>
            <a:r>
              <a:rPr lang="lv-LV" sz="2000" b="1" dirty="0"/>
              <a:t>lauku saimniecības nedzīvojamās ēkas</a:t>
            </a:r>
            <a:r>
              <a:rPr lang="lv-LV" sz="2000" dirty="0"/>
              <a:t>, kas </a:t>
            </a:r>
            <a:r>
              <a:rPr lang="lv-LV" sz="2000" b="1" dirty="0"/>
              <a:t>nav augstāks par diviem stāviem</a:t>
            </a:r>
            <a:r>
              <a:rPr lang="lv-LV" sz="2000" dirty="0"/>
              <a:t> un kuru apbūves laukums nav </a:t>
            </a:r>
            <a:r>
              <a:rPr lang="lv-LV" sz="2000" b="1" dirty="0"/>
              <a:t>lielāks par 400 m</a:t>
            </a:r>
            <a:r>
              <a:rPr lang="lv-LV" sz="2000" b="1" baseline="30000" dirty="0"/>
              <a:t>2</a:t>
            </a:r>
            <a:r>
              <a:rPr lang="lv-LV" sz="2000" b="1" dirty="0"/>
              <a:t> </a:t>
            </a:r>
            <a:r>
              <a:rPr lang="lv-LV" sz="2000" dirty="0"/>
              <a:t>un </a:t>
            </a:r>
            <a:r>
              <a:rPr lang="lv-LV" sz="2000" dirty="0" err="1"/>
              <a:t>būvtilpums</a:t>
            </a:r>
            <a:r>
              <a:rPr lang="lv-LV" sz="2000" dirty="0"/>
              <a:t> – </a:t>
            </a:r>
            <a:r>
              <a:rPr lang="lv-LV" sz="2000" b="1" dirty="0"/>
              <a:t>par</a:t>
            </a:r>
            <a:r>
              <a:rPr lang="lv-LV" sz="2000" dirty="0"/>
              <a:t> </a:t>
            </a:r>
            <a:r>
              <a:rPr lang="lv-LV" sz="2000" b="1" dirty="0"/>
              <a:t>2000 m</a:t>
            </a:r>
            <a:r>
              <a:rPr lang="lv-LV" sz="2000" b="1" baseline="30000" dirty="0"/>
              <a:t>3</a:t>
            </a:r>
            <a:r>
              <a:rPr lang="lv-LV" sz="2000" dirty="0"/>
              <a:t>;</a:t>
            </a:r>
          </a:p>
          <a:p>
            <a:pPr marL="0" indent="0" algn="just">
              <a:lnSpc>
                <a:spcPct val="120000"/>
              </a:lnSpc>
              <a:spcBef>
                <a:spcPts val="600"/>
              </a:spcBef>
              <a:buNone/>
            </a:pPr>
            <a:r>
              <a:rPr lang="lv-LV" sz="2000" dirty="0"/>
              <a:t>2) </a:t>
            </a:r>
            <a:r>
              <a:rPr lang="lv-LV" sz="2000" b="1" dirty="0"/>
              <a:t>savām vajadzībām </a:t>
            </a:r>
            <a:r>
              <a:rPr lang="lv-LV" sz="2000" dirty="0"/>
              <a:t>veic </a:t>
            </a:r>
            <a:r>
              <a:rPr lang="lv-LV" sz="2000" b="1" dirty="0"/>
              <a:t>vienkāršoto atjaunošanu, izņemot </a:t>
            </a:r>
            <a:r>
              <a:rPr lang="lv-LV" sz="2000" dirty="0"/>
              <a:t>atjaunošanu </a:t>
            </a:r>
            <a:r>
              <a:rPr lang="lv-LV" sz="2000" b="1" dirty="0"/>
              <a:t>publiskā ēkā</a:t>
            </a:r>
            <a:r>
              <a:rPr lang="lv-LV" sz="2000" dirty="0"/>
              <a:t> vai publiskās ēkas </a:t>
            </a:r>
            <a:r>
              <a:rPr lang="lv-LV" sz="2000" b="1" dirty="0"/>
              <a:t>daļā </a:t>
            </a:r>
            <a:r>
              <a:rPr lang="lv-LV" sz="2000" dirty="0"/>
              <a:t>(telpu grupā);</a:t>
            </a:r>
          </a:p>
          <a:p>
            <a:pPr marL="0" indent="0" algn="just">
              <a:lnSpc>
                <a:spcPct val="120000"/>
              </a:lnSpc>
              <a:spcBef>
                <a:spcPts val="600"/>
              </a:spcBef>
              <a:buNone/>
            </a:pPr>
            <a:r>
              <a:rPr lang="lv-LV" sz="2000" dirty="0"/>
              <a:t>3) savai </a:t>
            </a:r>
            <a:r>
              <a:rPr lang="lv-LV" sz="2000" b="1" dirty="0"/>
              <a:t>pirmās grupas ēkai </a:t>
            </a:r>
            <a:r>
              <a:rPr lang="lv-LV" sz="2000" dirty="0"/>
              <a:t>vai tās daļai vai </a:t>
            </a:r>
            <a:r>
              <a:rPr lang="lv-LV" sz="2000" b="1" dirty="0"/>
              <a:t>otrās grupas viena dzīvokļa dzīvojamai ēkai </a:t>
            </a:r>
            <a:r>
              <a:rPr lang="lv-LV" sz="2000" dirty="0"/>
              <a:t>vai tās daļai un </a:t>
            </a:r>
            <a:r>
              <a:rPr lang="lv-LV" sz="2000" b="1" dirty="0"/>
              <a:t>palīgēkām</a:t>
            </a:r>
            <a:r>
              <a:rPr lang="lv-LV" sz="2000" dirty="0"/>
              <a:t>, kā arī </a:t>
            </a:r>
            <a:r>
              <a:rPr lang="lv-LV" sz="2000" b="1" dirty="0"/>
              <a:t>lauku saimniecības nedzīvojamai ēkai </a:t>
            </a:r>
            <a:r>
              <a:rPr lang="lv-LV" sz="2000" dirty="0"/>
              <a:t>veic </a:t>
            </a:r>
            <a:r>
              <a:rPr lang="lv-LV" sz="2000" b="1" dirty="0"/>
              <a:t>vienkāršotu fasādes atjaunošanu</a:t>
            </a:r>
            <a:r>
              <a:rPr lang="lv-LV" sz="1800" dirty="0"/>
              <a:t> (ĒBN 106., 107.punkts).</a:t>
            </a:r>
          </a:p>
        </p:txBody>
      </p:sp>
      <p:pic>
        <p:nvPicPr>
          <p:cNvPr id="4" name="Picture 3"/>
          <p:cNvPicPr>
            <a:picLocks noChangeAspect="1"/>
          </p:cNvPicPr>
          <p:nvPr/>
        </p:nvPicPr>
        <p:blipFill>
          <a:blip r:embed="rId2"/>
          <a:stretch>
            <a:fillRect/>
          </a:stretch>
        </p:blipFill>
        <p:spPr>
          <a:xfrm>
            <a:off x="248819" y="3274996"/>
            <a:ext cx="2181766" cy="1632284"/>
          </a:xfrm>
          <a:prstGeom prst="rect">
            <a:avLst/>
          </a:prstGeom>
        </p:spPr>
      </p:pic>
    </p:spTree>
    <p:extLst>
      <p:ext uri="{BB962C8B-B14F-4D97-AF65-F5344CB8AC3E}">
        <p14:creationId xmlns:p14="http://schemas.microsoft.com/office/powerpoint/2010/main" val="476751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0"/>
            <a:ext cx="7094194" cy="1036642"/>
          </a:xfrm>
        </p:spPr>
        <p:txBody>
          <a:bodyPr>
            <a:normAutofit/>
          </a:bodyPr>
          <a:lstStyle/>
          <a:p>
            <a:pPr algn="ctr"/>
            <a:r>
              <a:rPr lang="lv-LV" sz="4400" dirty="0">
                <a:latin typeface="+mj-lt"/>
              </a:rPr>
              <a:t>Darba kārtība</a:t>
            </a:r>
          </a:p>
        </p:txBody>
      </p:sp>
      <p:graphicFrame>
        <p:nvGraphicFramePr>
          <p:cNvPr id="7" name="Content Placeholder 6">
            <a:extLst>
              <a:ext uri="{FF2B5EF4-FFF2-40B4-BE49-F238E27FC236}">
                <a16:creationId xmlns:a16="http://schemas.microsoft.com/office/drawing/2014/main" id="{52E52521-5324-413B-8503-7471671B70F7}"/>
              </a:ext>
            </a:extLst>
          </p:cNvPr>
          <p:cNvGraphicFramePr>
            <a:graphicFrameLocks noGrp="1"/>
          </p:cNvGraphicFramePr>
          <p:nvPr>
            <p:ph idx="1"/>
            <p:extLst>
              <p:ext uri="{D42A27DB-BD31-4B8C-83A1-F6EECF244321}">
                <p14:modId xmlns:p14="http://schemas.microsoft.com/office/powerpoint/2010/main" val="498420521"/>
              </p:ext>
            </p:extLst>
          </p:nvPr>
        </p:nvGraphicFramePr>
        <p:xfrm>
          <a:off x="2507529" y="1417642"/>
          <a:ext cx="9511647" cy="5200659"/>
        </p:xfrm>
        <a:graphic>
          <a:graphicData uri="http://schemas.openxmlformats.org/drawingml/2006/table">
            <a:tbl>
              <a:tblPr firstRow="1" firstCol="1" bandRow="1">
                <a:tableStyleId>{5C22544A-7EE6-4342-B048-85BDC9FD1C3A}</a:tableStyleId>
              </a:tblPr>
              <a:tblGrid>
                <a:gridCol w="1648859">
                  <a:extLst>
                    <a:ext uri="{9D8B030D-6E8A-4147-A177-3AD203B41FA5}">
                      <a16:colId xmlns:a16="http://schemas.microsoft.com/office/drawing/2014/main" val="1366362759"/>
                    </a:ext>
                  </a:extLst>
                </a:gridCol>
                <a:gridCol w="7862788">
                  <a:extLst>
                    <a:ext uri="{9D8B030D-6E8A-4147-A177-3AD203B41FA5}">
                      <a16:colId xmlns:a16="http://schemas.microsoft.com/office/drawing/2014/main" val="4193099574"/>
                    </a:ext>
                  </a:extLst>
                </a:gridCol>
              </a:tblGrid>
              <a:tr h="47209">
                <a:tc gridSpan="2">
                  <a:txBody>
                    <a:bodyPr/>
                    <a:lstStyle/>
                    <a:p>
                      <a:pPr algn="just">
                        <a:lnSpc>
                          <a:spcPct val="107000"/>
                        </a:lnSpc>
                        <a:spcAft>
                          <a:spcPts val="0"/>
                        </a:spcAft>
                      </a:pPr>
                      <a:r>
                        <a:rPr lang="lv-LV" sz="200">
                          <a:effectLst/>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lv-LV"/>
                    </a:p>
                  </a:txBody>
                  <a:tcPr/>
                </a:tc>
                <a:extLst>
                  <a:ext uri="{0D108BD9-81ED-4DB2-BD59-A6C34878D82A}">
                    <a16:rowId xmlns:a16="http://schemas.microsoft.com/office/drawing/2014/main" val="114419206"/>
                  </a:ext>
                </a:extLst>
              </a:tr>
              <a:tr h="676016">
                <a:tc>
                  <a:txBody>
                    <a:bodyPr/>
                    <a:lstStyle/>
                    <a:p>
                      <a:pPr algn="ctr">
                        <a:lnSpc>
                          <a:spcPct val="107000"/>
                        </a:lnSpc>
                        <a:spcAft>
                          <a:spcPts val="0"/>
                        </a:spcAft>
                      </a:pPr>
                      <a:r>
                        <a:rPr lang="lv-LV" sz="2000" dirty="0">
                          <a:effectLst/>
                        </a:rPr>
                        <a:t>10.00-10.30</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r>
                        <a:rPr lang="lv-LV" sz="2000" b="1" dirty="0">
                          <a:effectLst/>
                        </a:rPr>
                        <a:t>Jautājumi par būvprojektu un būvprojekta izmaiņām</a:t>
                      </a:r>
                    </a:p>
                    <a:p>
                      <a:pPr algn="just">
                        <a:lnSpc>
                          <a:spcPct val="100000"/>
                        </a:lnSpc>
                        <a:spcAft>
                          <a:spcPts val="0"/>
                        </a:spcAft>
                      </a:pPr>
                      <a:r>
                        <a:rPr lang="lv-LV" sz="2000" dirty="0" err="1">
                          <a:effectLst/>
                        </a:rPr>
                        <a:t>A.Apšāne</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4156008"/>
                  </a:ext>
                </a:extLst>
              </a:tr>
              <a:tr h="676016">
                <a:tc>
                  <a:txBody>
                    <a:bodyPr/>
                    <a:lstStyle/>
                    <a:p>
                      <a:pPr algn="ctr">
                        <a:lnSpc>
                          <a:spcPct val="107000"/>
                        </a:lnSpc>
                        <a:spcAft>
                          <a:spcPts val="0"/>
                        </a:spcAft>
                      </a:pPr>
                      <a:r>
                        <a:rPr lang="lv-LV" sz="2000" dirty="0">
                          <a:effectLst/>
                        </a:rPr>
                        <a:t>10.30-11.00</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r>
                        <a:rPr lang="lv-LV" sz="2000" b="1" dirty="0">
                          <a:effectLst/>
                        </a:rPr>
                        <a:t>Jautājumi par būvdarbu organizēšanu</a:t>
                      </a:r>
                    </a:p>
                    <a:p>
                      <a:pPr algn="just">
                        <a:lnSpc>
                          <a:spcPct val="100000"/>
                        </a:lnSpc>
                        <a:spcAft>
                          <a:spcPts val="0"/>
                        </a:spcAft>
                      </a:pPr>
                      <a:r>
                        <a:rPr lang="lv-LV" sz="2000" dirty="0" err="1">
                          <a:effectLst/>
                        </a:rPr>
                        <a:t>S.Celmiņš</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0132469"/>
                  </a:ext>
                </a:extLst>
              </a:tr>
              <a:tr h="782275">
                <a:tc>
                  <a:txBody>
                    <a:bodyPr/>
                    <a:lstStyle/>
                    <a:p>
                      <a:pPr algn="ctr">
                        <a:lnSpc>
                          <a:spcPct val="107000"/>
                        </a:lnSpc>
                        <a:spcAft>
                          <a:spcPts val="0"/>
                        </a:spcAft>
                      </a:pPr>
                      <a:r>
                        <a:rPr lang="lv-LV" sz="2000" dirty="0">
                          <a:effectLst/>
                        </a:rPr>
                        <a:t>11.00-11.40</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r>
                        <a:rPr lang="lv-LV" sz="2000" b="1" dirty="0">
                          <a:effectLst/>
                        </a:rPr>
                        <a:t>Jautājumi par ēku </a:t>
                      </a:r>
                      <a:r>
                        <a:rPr lang="lv-LV" sz="2000" b="1" dirty="0" err="1">
                          <a:effectLst/>
                        </a:rPr>
                        <a:t>energosertifikātiem</a:t>
                      </a:r>
                      <a:r>
                        <a:rPr lang="lv-LV" sz="2000" b="1" dirty="0">
                          <a:effectLst/>
                        </a:rPr>
                        <a:t> un to nozīme būvniecības procesā </a:t>
                      </a:r>
                    </a:p>
                    <a:p>
                      <a:pPr algn="just">
                        <a:lnSpc>
                          <a:spcPct val="100000"/>
                        </a:lnSpc>
                        <a:spcAft>
                          <a:spcPts val="0"/>
                        </a:spcAft>
                      </a:pPr>
                      <a:r>
                        <a:rPr lang="lv-LV" sz="2000" dirty="0" err="1">
                          <a:effectLst/>
                        </a:rPr>
                        <a:t>N.Beļska</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792564"/>
                  </a:ext>
                </a:extLst>
              </a:tr>
              <a:tr h="330365">
                <a:tc>
                  <a:txBody>
                    <a:bodyPr/>
                    <a:lstStyle/>
                    <a:p>
                      <a:pPr algn="ctr">
                        <a:lnSpc>
                          <a:spcPct val="107000"/>
                        </a:lnSpc>
                        <a:spcAft>
                          <a:spcPts val="0"/>
                        </a:spcAft>
                      </a:pPr>
                      <a:r>
                        <a:rPr lang="lv-LV" sz="2000">
                          <a:effectLst/>
                        </a:rPr>
                        <a:t>11.40-12.00</a:t>
                      </a:r>
                      <a:endParaRPr lang="lv-LV"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r>
                        <a:rPr lang="lv-LV" sz="2000" b="1" dirty="0">
                          <a:effectLst/>
                        </a:rPr>
                        <a:t>Praktiskais uzdevums</a:t>
                      </a:r>
                      <a:endParaRPr lang="lv-LV"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9621086"/>
                  </a:ext>
                </a:extLst>
              </a:tr>
              <a:tr h="330365">
                <a:tc>
                  <a:txBody>
                    <a:bodyPr/>
                    <a:lstStyle/>
                    <a:p>
                      <a:pPr algn="ctr">
                        <a:lnSpc>
                          <a:spcPct val="107000"/>
                        </a:lnSpc>
                        <a:spcAft>
                          <a:spcPts val="0"/>
                        </a:spcAft>
                      </a:pPr>
                      <a:r>
                        <a:rPr lang="lv-LV" sz="2000">
                          <a:effectLst/>
                        </a:rPr>
                        <a:t>12.00-12.30</a:t>
                      </a:r>
                      <a:endParaRPr lang="lv-LV"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r>
                        <a:rPr lang="lv-LV" sz="2000" b="1" dirty="0">
                          <a:effectLst/>
                        </a:rPr>
                        <a:t>Pārtraukums</a:t>
                      </a:r>
                      <a:endParaRPr lang="lv-LV"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5192629"/>
                  </a:ext>
                </a:extLst>
              </a:tr>
              <a:tr h="676016">
                <a:tc>
                  <a:txBody>
                    <a:bodyPr/>
                    <a:lstStyle/>
                    <a:p>
                      <a:pPr algn="ctr">
                        <a:lnSpc>
                          <a:spcPct val="107000"/>
                        </a:lnSpc>
                        <a:spcAft>
                          <a:spcPts val="0"/>
                        </a:spcAft>
                      </a:pPr>
                      <a:r>
                        <a:rPr lang="lv-LV" sz="2000">
                          <a:effectLst/>
                        </a:rPr>
                        <a:t>12.30-13.00</a:t>
                      </a:r>
                      <a:endParaRPr lang="lv-LV"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r>
                        <a:rPr lang="lv-LV" sz="2000" b="1" dirty="0">
                          <a:effectLst/>
                        </a:rPr>
                        <a:t>Jautājumi par būvdarbu žurnālu</a:t>
                      </a:r>
                    </a:p>
                    <a:p>
                      <a:pPr algn="just">
                        <a:lnSpc>
                          <a:spcPct val="100000"/>
                        </a:lnSpc>
                        <a:spcAft>
                          <a:spcPts val="0"/>
                        </a:spcAft>
                      </a:pPr>
                      <a:r>
                        <a:rPr lang="lv-LV" sz="2000" b="0" dirty="0" err="1">
                          <a:effectLst/>
                        </a:rPr>
                        <a:t>J.Palamarčuks</a:t>
                      </a:r>
                      <a:r>
                        <a:rPr lang="lv-LV" sz="2000" b="0" dirty="0">
                          <a:effectLst/>
                        </a:rPr>
                        <a:t> </a:t>
                      </a:r>
                      <a:endParaRPr lang="lv-LV"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0876093"/>
                  </a:ext>
                </a:extLst>
              </a:tr>
              <a:tr h="676016">
                <a:tc>
                  <a:txBody>
                    <a:bodyPr/>
                    <a:lstStyle/>
                    <a:p>
                      <a:pPr algn="ctr">
                        <a:lnSpc>
                          <a:spcPct val="107000"/>
                        </a:lnSpc>
                        <a:spcAft>
                          <a:spcPts val="0"/>
                        </a:spcAft>
                      </a:pPr>
                      <a:r>
                        <a:rPr lang="lv-LV" sz="2000">
                          <a:effectLst/>
                        </a:rPr>
                        <a:t>13.00-13.30</a:t>
                      </a:r>
                      <a:endParaRPr lang="lv-LV"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r>
                        <a:rPr lang="lv-LV" sz="2000" b="1" dirty="0">
                          <a:effectLst/>
                        </a:rPr>
                        <a:t>Jautājumi par būvdarbu veikšanu </a:t>
                      </a:r>
                    </a:p>
                    <a:p>
                      <a:pPr algn="just">
                        <a:lnSpc>
                          <a:spcPct val="100000"/>
                        </a:lnSpc>
                        <a:spcAft>
                          <a:spcPts val="0"/>
                        </a:spcAft>
                      </a:pPr>
                      <a:r>
                        <a:rPr lang="lv-LV" sz="2000" dirty="0" err="1">
                          <a:effectLst/>
                        </a:rPr>
                        <a:t>O.Sūnaitis</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5514226"/>
                  </a:ext>
                </a:extLst>
              </a:tr>
              <a:tr h="676016">
                <a:tc>
                  <a:txBody>
                    <a:bodyPr/>
                    <a:lstStyle/>
                    <a:p>
                      <a:pPr algn="ctr">
                        <a:lnSpc>
                          <a:spcPct val="107000"/>
                        </a:lnSpc>
                        <a:spcAft>
                          <a:spcPts val="0"/>
                        </a:spcAft>
                      </a:pPr>
                      <a:r>
                        <a:rPr lang="lv-LV" sz="2000">
                          <a:effectLst/>
                        </a:rPr>
                        <a:t>13.30-14.00</a:t>
                      </a:r>
                      <a:endParaRPr lang="lv-LV"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r>
                        <a:rPr lang="lv-LV" sz="2000" b="1" dirty="0">
                          <a:effectLst/>
                        </a:rPr>
                        <a:t>Jautājumi par ēkas pieņemšanu ekspluatācijā </a:t>
                      </a:r>
                    </a:p>
                    <a:p>
                      <a:pPr algn="just">
                        <a:lnSpc>
                          <a:spcPct val="100000"/>
                        </a:lnSpc>
                        <a:spcAft>
                          <a:spcPts val="0"/>
                        </a:spcAft>
                      </a:pPr>
                      <a:r>
                        <a:rPr lang="lv-LV" sz="2000" dirty="0" err="1">
                          <a:effectLst/>
                        </a:rPr>
                        <a:t>I.Linde</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4429080"/>
                  </a:ext>
                </a:extLst>
              </a:tr>
              <a:tr h="330365">
                <a:tc>
                  <a:txBody>
                    <a:bodyPr/>
                    <a:lstStyle/>
                    <a:p>
                      <a:pPr algn="ctr">
                        <a:lnSpc>
                          <a:spcPct val="107000"/>
                        </a:lnSpc>
                        <a:spcAft>
                          <a:spcPts val="0"/>
                        </a:spcAft>
                      </a:pPr>
                      <a:r>
                        <a:rPr lang="lv-LV" sz="2000">
                          <a:effectLst/>
                        </a:rPr>
                        <a:t>14.00-14.20</a:t>
                      </a:r>
                      <a:endParaRPr lang="lv-LV"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r>
                        <a:rPr lang="lv-LV" sz="2000" b="1" dirty="0">
                          <a:effectLst/>
                        </a:rPr>
                        <a:t>Praktiskais uzdevums</a:t>
                      </a:r>
                      <a:endParaRPr lang="lv-LV"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992569"/>
                  </a:ext>
                </a:extLst>
              </a:tr>
            </a:tbl>
          </a:graphicData>
        </a:graphic>
      </p:graphicFrame>
    </p:spTree>
    <p:extLst>
      <p:ext uri="{BB962C8B-B14F-4D97-AF65-F5344CB8AC3E}">
        <p14:creationId xmlns:p14="http://schemas.microsoft.com/office/powerpoint/2010/main" val="3820032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1140" y="198119"/>
            <a:ext cx="10515600" cy="1325563"/>
          </a:xfrm>
        </p:spPr>
        <p:txBody>
          <a:bodyPr/>
          <a:lstStyle/>
          <a:p>
            <a:pPr algn="ctr"/>
            <a:r>
              <a:rPr lang="lv-LV" b="1" dirty="0"/>
              <a:t>Būvkomersants</a:t>
            </a:r>
          </a:p>
        </p:txBody>
      </p:sp>
      <p:sp>
        <p:nvSpPr>
          <p:cNvPr id="3" name="Content Placeholder 2"/>
          <p:cNvSpPr>
            <a:spLocks noGrp="1"/>
          </p:cNvSpPr>
          <p:nvPr>
            <p:ph idx="1"/>
          </p:nvPr>
        </p:nvSpPr>
        <p:spPr>
          <a:xfrm>
            <a:off x="2720340" y="1523682"/>
            <a:ext cx="9296400" cy="4351338"/>
          </a:xfrm>
        </p:spPr>
        <p:txBody>
          <a:bodyPr>
            <a:normAutofit fontScale="85000" lnSpcReduction="10000"/>
          </a:bodyPr>
          <a:lstStyle/>
          <a:p>
            <a:pPr algn="just"/>
            <a:r>
              <a:rPr lang="lv-LV" b="1" dirty="0"/>
              <a:t>Lai veiktu komercdarbību </a:t>
            </a:r>
            <a:r>
              <a:rPr lang="lv-LV" dirty="0"/>
              <a:t>vienā vai vairākās </a:t>
            </a:r>
            <a:r>
              <a:rPr lang="lv-LV" b="1" dirty="0"/>
              <a:t>būvniecības jomās</a:t>
            </a:r>
            <a:r>
              <a:rPr lang="lv-LV" dirty="0"/>
              <a:t>, kā arī arhitektūras vai elektroenerģētikas jomā, </a:t>
            </a:r>
            <a:r>
              <a:rPr lang="lv-LV" b="1" dirty="0"/>
              <a:t>komersants reģistrējas būvkomersantu reģistrā</a:t>
            </a:r>
            <a:r>
              <a:rPr lang="lv-LV" dirty="0"/>
              <a:t>, iesniedzot informāciju </a:t>
            </a:r>
            <a:r>
              <a:rPr lang="lv-LV" b="1" dirty="0"/>
              <a:t>par visiem </a:t>
            </a:r>
            <a:r>
              <a:rPr lang="lv-LV" dirty="0"/>
              <a:t>uz darba līguma pamata </a:t>
            </a:r>
            <a:r>
              <a:rPr lang="lv-LV" b="1" dirty="0"/>
              <a:t>nodarbinātajiem </a:t>
            </a:r>
            <a:r>
              <a:rPr lang="lv-LV" b="1" dirty="0" err="1"/>
              <a:t>būvspeciālistiem</a:t>
            </a:r>
            <a:r>
              <a:rPr lang="lv-LV" b="1" dirty="0"/>
              <a:t> </a:t>
            </a:r>
            <a:r>
              <a:rPr lang="lv-LV" sz="1800" dirty="0"/>
              <a:t>(BL 22.panta pirmā daļa)</a:t>
            </a:r>
          </a:p>
          <a:p>
            <a:pPr algn="just"/>
            <a:endParaRPr lang="lv-LV" sz="800" dirty="0"/>
          </a:p>
          <a:p>
            <a:pPr algn="just"/>
            <a:r>
              <a:rPr lang="lv-LV" dirty="0"/>
              <a:t>Komersants ir tiesīgs darboties </a:t>
            </a:r>
            <a:r>
              <a:rPr lang="lv-LV" b="1" dirty="0"/>
              <a:t>tādās būvniecības jomās</a:t>
            </a:r>
            <a:r>
              <a:rPr lang="lv-LV" dirty="0"/>
              <a:t>, </a:t>
            </a:r>
            <a:r>
              <a:rPr lang="lv-LV" b="1" dirty="0"/>
              <a:t>kurās tam ir attiecīgi </a:t>
            </a:r>
            <a:r>
              <a:rPr lang="lv-LV" b="1" dirty="0" err="1"/>
              <a:t>būvspeciālisti</a:t>
            </a:r>
            <a:r>
              <a:rPr lang="lv-LV" b="1" dirty="0"/>
              <a:t> </a:t>
            </a:r>
            <a:r>
              <a:rPr lang="lv-LV" sz="1800" dirty="0"/>
              <a:t>(BL 22.panta otrā daļa)</a:t>
            </a:r>
          </a:p>
          <a:p>
            <a:pPr algn="just"/>
            <a:endParaRPr lang="lv-LV" sz="900" dirty="0"/>
          </a:p>
          <a:p>
            <a:pPr algn="just"/>
            <a:r>
              <a:rPr lang="lv-LV" b="1" dirty="0"/>
              <a:t>Ēku</a:t>
            </a:r>
            <a:r>
              <a:rPr lang="lv-LV" dirty="0"/>
              <a:t> būvdarbu vadīšanas darbības sfērā </a:t>
            </a:r>
            <a:r>
              <a:rPr lang="lv-LV" b="1" dirty="0"/>
              <a:t>ietilpst </a:t>
            </a:r>
            <a:r>
              <a:rPr lang="lv-LV" dirty="0"/>
              <a:t>visu būvdarbu vadīšana </a:t>
            </a:r>
            <a:r>
              <a:rPr lang="lv-LV" b="1" dirty="0"/>
              <a:t>pirmās</a:t>
            </a:r>
            <a:r>
              <a:rPr lang="lv-LV" dirty="0"/>
              <a:t> grupas ēkās un </a:t>
            </a:r>
            <a:r>
              <a:rPr lang="lv-LV" b="1" dirty="0"/>
              <a:t>otrās grupas ēkās</a:t>
            </a:r>
            <a:r>
              <a:rPr lang="lv-LV" dirty="0"/>
              <a:t>, </a:t>
            </a:r>
            <a:r>
              <a:rPr lang="lv-LV" b="1" dirty="0"/>
              <a:t>tajā skaitā </a:t>
            </a:r>
            <a:r>
              <a:rPr lang="lv-LV" dirty="0"/>
              <a:t>šo </a:t>
            </a:r>
            <a:r>
              <a:rPr lang="lv-LV" b="1" dirty="0"/>
              <a:t>ēku ekspluatācijas nodrošināšanai </a:t>
            </a:r>
            <a:r>
              <a:rPr lang="lv-LV" dirty="0"/>
              <a:t>nepieciešamo </a:t>
            </a:r>
            <a:r>
              <a:rPr lang="lv-LV" b="1" dirty="0"/>
              <a:t>inženiertīklu</a:t>
            </a:r>
            <a:r>
              <a:rPr lang="lv-LV" dirty="0"/>
              <a:t> būvdarbu vadīšana, kā arī </a:t>
            </a:r>
            <a:r>
              <a:rPr lang="lv-LV" b="1" dirty="0"/>
              <a:t>žogu</a:t>
            </a:r>
            <a:r>
              <a:rPr lang="lv-LV" dirty="0"/>
              <a:t>, mūru un atsevišķu </a:t>
            </a:r>
            <a:r>
              <a:rPr lang="lv-LV" b="1" dirty="0"/>
              <a:t>labiekārtojuma</a:t>
            </a:r>
            <a:r>
              <a:rPr lang="lv-LV" dirty="0"/>
              <a:t> elementu </a:t>
            </a:r>
            <a:r>
              <a:rPr lang="lv-LV" b="1" dirty="0"/>
              <a:t>būvdarbu vadīšana </a:t>
            </a:r>
            <a:r>
              <a:rPr lang="lv-LV" sz="1900" dirty="0"/>
              <a:t>(MK 20.03.2018. noteikumi Nr.169 “</a:t>
            </a:r>
            <a:r>
              <a:rPr lang="lv-LV" sz="1900" dirty="0" err="1"/>
              <a:t>Būvspeciālistu</a:t>
            </a:r>
            <a:r>
              <a:rPr lang="lv-LV" sz="1900" dirty="0"/>
              <a:t> kompetences novērtēšanas un patstāvīgās prakses uzraudzības noteikumi” 1.pielikums, 12.piezīme)</a:t>
            </a:r>
            <a:r>
              <a:rPr lang="lv-LV" dirty="0"/>
              <a:t>.</a:t>
            </a:r>
          </a:p>
          <a:p>
            <a:pPr algn="just"/>
            <a:endParaRPr lang="lv-LV" dirty="0"/>
          </a:p>
          <a:p>
            <a:pPr algn="just"/>
            <a:endParaRPr lang="lv-LV" dirty="0"/>
          </a:p>
          <a:p>
            <a:pPr algn="just"/>
            <a:endParaRPr lang="lv-LV" dirty="0"/>
          </a:p>
          <a:p>
            <a:endParaRPr lang="lv-LV"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527" y="3527425"/>
            <a:ext cx="2088813" cy="2088813"/>
          </a:xfrm>
          <a:prstGeom prst="rect">
            <a:avLst/>
          </a:prstGeom>
        </p:spPr>
      </p:pic>
    </p:spTree>
    <p:extLst>
      <p:ext uri="{BB962C8B-B14F-4D97-AF65-F5344CB8AC3E}">
        <p14:creationId xmlns:p14="http://schemas.microsoft.com/office/powerpoint/2010/main" val="198314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4A9873-2979-4400-9D81-CBDEE11E8FFD}"/>
              </a:ext>
            </a:extLst>
          </p:cNvPr>
          <p:cNvSpPr/>
          <p:nvPr/>
        </p:nvSpPr>
        <p:spPr>
          <a:xfrm>
            <a:off x="3255132" y="768998"/>
            <a:ext cx="6765166" cy="994487"/>
          </a:xfrm>
          <a:prstGeom prst="rect">
            <a:avLst/>
          </a:prstGeom>
          <a:solidFill>
            <a:srgbClr val="1ABCC4"/>
          </a:solidFill>
          <a:ln>
            <a:noFill/>
          </a:ln>
          <a:effectLst>
            <a:glow rad="63500">
              <a:srgbClr val="0ACAD4">
                <a:alpha val="40000"/>
              </a:srgbClr>
            </a:glow>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4000" b="1" dirty="0">
                <a:solidFill>
                  <a:schemeClr val="tx1"/>
                </a:solidFill>
              </a:rPr>
              <a:t>BŪVUZRAUDZĪBA</a:t>
            </a:r>
          </a:p>
          <a:p>
            <a:pPr algn="ctr"/>
            <a:r>
              <a:rPr lang="lv-LV" dirty="0">
                <a:solidFill>
                  <a:schemeClr val="tx1"/>
                </a:solidFill>
              </a:rPr>
              <a:t>Būvuzraudzību veic, ja: (VBN 120.punkts) </a:t>
            </a:r>
          </a:p>
          <a:p>
            <a:pPr algn="ctr"/>
            <a:endParaRPr lang="lv-LV" sz="4000" b="1" dirty="0">
              <a:solidFill>
                <a:schemeClr val="tx1"/>
              </a:solidFill>
            </a:endParaRPr>
          </a:p>
        </p:txBody>
      </p:sp>
      <p:sp>
        <p:nvSpPr>
          <p:cNvPr id="3" name="Rectangle 2">
            <a:extLst>
              <a:ext uri="{FF2B5EF4-FFF2-40B4-BE49-F238E27FC236}">
                <a16:creationId xmlns:a16="http://schemas.microsoft.com/office/drawing/2014/main" id="{8C1BFD1F-6A37-48D9-BE69-2F52047EBF7C}"/>
              </a:ext>
            </a:extLst>
          </p:cNvPr>
          <p:cNvSpPr/>
          <p:nvPr/>
        </p:nvSpPr>
        <p:spPr>
          <a:xfrm>
            <a:off x="1102179" y="2391263"/>
            <a:ext cx="2839278" cy="3377041"/>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v-LV" sz="2000" b="1" dirty="0">
                <a:solidFill>
                  <a:schemeClr val="tx1"/>
                </a:solidFill>
              </a:rPr>
              <a:t>būvniecība</a:t>
            </a:r>
            <a:r>
              <a:rPr lang="lv-LV" sz="2000" dirty="0">
                <a:solidFill>
                  <a:schemeClr val="tx1"/>
                </a:solidFill>
              </a:rPr>
              <a:t> pilnībā vai daļēji tiek </a:t>
            </a:r>
            <a:r>
              <a:rPr lang="lv-LV" sz="2000" b="1" dirty="0">
                <a:solidFill>
                  <a:schemeClr val="tx1"/>
                </a:solidFill>
              </a:rPr>
              <a:t>finansēta no publisko personu līdzekļiem, Eiropas Savienības politiku instrumentu </a:t>
            </a:r>
            <a:r>
              <a:rPr lang="lv-LV" sz="2000" dirty="0">
                <a:solidFill>
                  <a:schemeClr val="tx1"/>
                </a:solidFill>
              </a:rPr>
              <a:t>vai citas ārvalstu finanšu palīdzības līdzekļiem otrās un trešās grupas būvēm;</a:t>
            </a:r>
          </a:p>
          <a:p>
            <a:endParaRPr lang="lv-LV" sz="1400" dirty="0">
              <a:solidFill>
                <a:schemeClr val="tx1"/>
              </a:solidFill>
            </a:endParaRPr>
          </a:p>
        </p:txBody>
      </p:sp>
      <p:sp>
        <p:nvSpPr>
          <p:cNvPr id="4" name="Rectangle 3">
            <a:extLst>
              <a:ext uri="{FF2B5EF4-FFF2-40B4-BE49-F238E27FC236}">
                <a16:creationId xmlns:a16="http://schemas.microsoft.com/office/drawing/2014/main" id="{412E0E0C-C4D8-46E7-8167-CF277202F2EF}"/>
              </a:ext>
            </a:extLst>
          </p:cNvPr>
          <p:cNvSpPr/>
          <p:nvPr/>
        </p:nvSpPr>
        <p:spPr>
          <a:xfrm>
            <a:off x="4335236" y="2391265"/>
            <a:ext cx="1973035" cy="1454114"/>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v-LV" sz="2000" b="1" dirty="0">
                <a:solidFill>
                  <a:schemeClr val="tx1"/>
                </a:solidFill>
              </a:rPr>
              <a:t>būve</a:t>
            </a:r>
            <a:r>
              <a:rPr lang="lv-LV" sz="2000" dirty="0">
                <a:solidFill>
                  <a:schemeClr val="tx1"/>
                </a:solidFill>
              </a:rPr>
              <a:t> ir valsts aizsargājams </a:t>
            </a:r>
            <a:r>
              <a:rPr lang="lv-LV" sz="2000" b="1" dirty="0">
                <a:solidFill>
                  <a:schemeClr val="tx1"/>
                </a:solidFill>
              </a:rPr>
              <a:t>kultūras piemineklis</a:t>
            </a:r>
            <a:endParaRPr lang="lv-LV" sz="1400" dirty="0">
              <a:solidFill>
                <a:schemeClr val="tx1"/>
              </a:solidFill>
            </a:endParaRPr>
          </a:p>
        </p:txBody>
      </p:sp>
      <p:sp>
        <p:nvSpPr>
          <p:cNvPr id="5" name="Rectangle 4">
            <a:extLst>
              <a:ext uri="{FF2B5EF4-FFF2-40B4-BE49-F238E27FC236}">
                <a16:creationId xmlns:a16="http://schemas.microsoft.com/office/drawing/2014/main" id="{43B418D9-6699-44D5-BACA-895D4E693E54}"/>
              </a:ext>
            </a:extLst>
          </p:cNvPr>
          <p:cNvSpPr/>
          <p:nvPr/>
        </p:nvSpPr>
        <p:spPr>
          <a:xfrm>
            <a:off x="9096135" y="2391263"/>
            <a:ext cx="2760593" cy="3405379"/>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v-LV" sz="2000" b="1" dirty="0">
                <a:solidFill>
                  <a:schemeClr val="tx1"/>
                </a:solidFill>
              </a:rPr>
              <a:t>otrās grupas publiskām ēkām un ražošanas būvēm</a:t>
            </a:r>
            <a:r>
              <a:rPr lang="lv-LV" sz="2000" dirty="0">
                <a:solidFill>
                  <a:schemeClr val="tx1"/>
                </a:solidFill>
              </a:rPr>
              <a:t>, ja būves paredzētais lietojums, konstrukcijas vai būvdarbu izpildes paņēmieni būvvaldes vērtējumā ir saistīti ar </a:t>
            </a:r>
            <a:r>
              <a:rPr lang="lv-LV" sz="2000" b="1" dirty="0">
                <a:solidFill>
                  <a:schemeClr val="tx1"/>
                </a:solidFill>
              </a:rPr>
              <a:t>paaugstinātu risku </a:t>
            </a:r>
            <a:r>
              <a:rPr lang="lv-LV" sz="2000" dirty="0">
                <a:solidFill>
                  <a:schemeClr val="tx1"/>
                </a:solidFill>
              </a:rPr>
              <a:t>videi, cilvēku dzīvībai vai veselībai.</a:t>
            </a:r>
          </a:p>
          <a:p>
            <a:pPr algn="ctr"/>
            <a:endParaRPr lang="lv-LV" dirty="0">
              <a:solidFill>
                <a:schemeClr val="tx1"/>
              </a:solidFill>
            </a:endParaRPr>
          </a:p>
        </p:txBody>
      </p:sp>
      <p:cxnSp>
        <p:nvCxnSpPr>
          <p:cNvPr id="6" name="Straight Arrow Connector 5">
            <a:extLst>
              <a:ext uri="{FF2B5EF4-FFF2-40B4-BE49-F238E27FC236}">
                <a16:creationId xmlns:a16="http://schemas.microsoft.com/office/drawing/2014/main" id="{78BE3450-E5AE-466B-B6E9-A1575374F8B3}"/>
              </a:ext>
            </a:extLst>
          </p:cNvPr>
          <p:cNvCxnSpPr>
            <a:cxnSpLocks/>
          </p:cNvCxnSpPr>
          <p:nvPr/>
        </p:nvCxnSpPr>
        <p:spPr>
          <a:xfrm flipH="1">
            <a:off x="2596244" y="1763484"/>
            <a:ext cx="1687248" cy="6277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2CE03726-0294-444E-B206-708D1625BDB2}"/>
              </a:ext>
            </a:extLst>
          </p:cNvPr>
          <p:cNvCxnSpPr>
            <a:cxnSpLocks/>
          </p:cNvCxnSpPr>
          <p:nvPr/>
        </p:nvCxnSpPr>
        <p:spPr>
          <a:xfrm>
            <a:off x="7004148" y="1763484"/>
            <a:ext cx="179150" cy="6277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09C82DF7-9A2B-475F-973B-FAD0BDA06541}"/>
              </a:ext>
            </a:extLst>
          </p:cNvPr>
          <p:cNvCxnSpPr>
            <a:cxnSpLocks/>
            <a:endCxn id="5" idx="0"/>
          </p:cNvCxnSpPr>
          <p:nvPr/>
        </p:nvCxnSpPr>
        <p:spPr>
          <a:xfrm>
            <a:off x="8702356" y="1763484"/>
            <a:ext cx="1774076" cy="6277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Rectangle 18">
            <a:extLst>
              <a:ext uri="{FF2B5EF4-FFF2-40B4-BE49-F238E27FC236}">
                <a16:creationId xmlns:a16="http://schemas.microsoft.com/office/drawing/2014/main" id="{96AF9676-AB6F-4833-8E7E-8CFFE38D6102}"/>
              </a:ext>
            </a:extLst>
          </p:cNvPr>
          <p:cNvSpPr/>
          <p:nvPr/>
        </p:nvSpPr>
        <p:spPr>
          <a:xfrm>
            <a:off x="6729321" y="2391264"/>
            <a:ext cx="1973035" cy="1454114"/>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v-LV" sz="2000" dirty="0">
                <a:solidFill>
                  <a:schemeClr val="tx1"/>
                </a:solidFill>
              </a:rPr>
              <a:t>paredzēti </a:t>
            </a:r>
            <a:r>
              <a:rPr lang="lv-LV" sz="2000" b="1" dirty="0">
                <a:solidFill>
                  <a:schemeClr val="tx1"/>
                </a:solidFill>
              </a:rPr>
              <a:t>trešās grupas</a:t>
            </a:r>
            <a:r>
              <a:rPr lang="lv-LV" sz="2000" dirty="0">
                <a:solidFill>
                  <a:schemeClr val="tx1"/>
                </a:solidFill>
              </a:rPr>
              <a:t> būves būvdarbi</a:t>
            </a:r>
          </a:p>
          <a:p>
            <a:endParaRPr lang="lv-LV" sz="1400" dirty="0">
              <a:solidFill>
                <a:schemeClr val="tx1"/>
              </a:solidFill>
            </a:endParaRPr>
          </a:p>
        </p:txBody>
      </p:sp>
      <p:cxnSp>
        <p:nvCxnSpPr>
          <p:cNvPr id="26" name="Straight Arrow Connector 25">
            <a:extLst>
              <a:ext uri="{FF2B5EF4-FFF2-40B4-BE49-F238E27FC236}">
                <a16:creationId xmlns:a16="http://schemas.microsoft.com/office/drawing/2014/main" id="{4FF5389A-7945-415B-BB08-A8F006343B59}"/>
              </a:ext>
            </a:extLst>
          </p:cNvPr>
          <p:cNvCxnSpPr>
            <a:cxnSpLocks/>
          </p:cNvCxnSpPr>
          <p:nvPr/>
        </p:nvCxnSpPr>
        <p:spPr>
          <a:xfrm flipH="1">
            <a:off x="5944186" y="1763484"/>
            <a:ext cx="252143" cy="6277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9" name="Picture 38" descr="An old stone building&#10;&#10;Description automatically generated">
            <a:extLst>
              <a:ext uri="{FF2B5EF4-FFF2-40B4-BE49-F238E27FC236}">
                <a16:creationId xmlns:a16="http://schemas.microsoft.com/office/drawing/2014/main" id="{79EE46E3-0E7C-4B9D-B6B0-6026B32D9D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294" b="11323"/>
          <a:stretch/>
        </p:blipFill>
        <p:spPr>
          <a:xfrm>
            <a:off x="4315576" y="3898683"/>
            <a:ext cx="1992695" cy="1869622"/>
          </a:xfrm>
          <a:prstGeom prst="rect">
            <a:avLst/>
          </a:prstGeom>
        </p:spPr>
      </p:pic>
      <p:pic>
        <p:nvPicPr>
          <p:cNvPr id="41" name="Picture 40" descr="A large building&#10;&#10;Description automatically generated">
            <a:extLst>
              <a:ext uri="{FF2B5EF4-FFF2-40B4-BE49-F238E27FC236}">
                <a16:creationId xmlns:a16="http://schemas.microsoft.com/office/drawing/2014/main" id="{1A93BC7D-5BBC-4D0A-A8E5-4E597CDDEA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84" r="10604" b="2544"/>
          <a:stretch/>
        </p:blipFill>
        <p:spPr>
          <a:xfrm>
            <a:off x="6729322" y="3903001"/>
            <a:ext cx="1973034" cy="1865304"/>
          </a:xfrm>
          <a:prstGeom prst="rect">
            <a:avLst/>
          </a:prstGeom>
        </p:spPr>
      </p:pic>
    </p:spTree>
    <p:extLst>
      <p:ext uri="{BB962C8B-B14F-4D97-AF65-F5344CB8AC3E}">
        <p14:creationId xmlns:p14="http://schemas.microsoft.com/office/powerpoint/2010/main" val="1928451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B23DE6-3FA1-4587-B1A3-7613AFD5ACD7}"/>
              </a:ext>
            </a:extLst>
          </p:cNvPr>
          <p:cNvSpPr/>
          <p:nvPr/>
        </p:nvSpPr>
        <p:spPr>
          <a:xfrm>
            <a:off x="3255132" y="768998"/>
            <a:ext cx="6765166" cy="994487"/>
          </a:xfrm>
          <a:prstGeom prst="rect">
            <a:avLst/>
          </a:prstGeom>
          <a:solidFill>
            <a:srgbClr val="1ABCC4"/>
          </a:solidFill>
          <a:ln>
            <a:noFill/>
          </a:ln>
          <a:effectLst>
            <a:glow rad="63500">
              <a:srgbClr val="0ACAD4">
                <a:alpha val="40000"/>
              </a:srgbClr>
            </a:glow>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4000" b="1" dirty="0">
                <a:solidFill>
                  <a:schemeClr val="tx1"/>
                </a:solidFill>
              </a:rPr>
              <a:t>BŪVUZRAUDZĪBA</a:t>
            </a:r>
          </a:p>
          <a:p>
            <a:pPr algn="ctr"/>
            <a:r>
              <a:rPr lang="lv-LV" dirty="0">
                <a:solidFill>
                  <a:schemeClr val="tx1"/>
                </a:solidFill>
              </a:rPr>
              <a:t>Būvuzraudzību ir tiesīgs veikt:</a:t>
            </a:r>
          </a:p>
          <a:p>
            <a:pPr algn="ctr"/>
            <a:endParaRPr lang="lv-LV" sz="4000" b="1" dirty="0">
              <a:solidFill>
                <a:schemeClr val="tx1"/>
              </a:solidFill>
            </a:endParaRPr>
          </a:p>
        </p:txBody>
      </p:sp>
      <p:sp>
        <p:nvSpPr>
          <p:cNvPr id="3" name="Rectangle 2">
            <a:extLst>
              <a:ext uri="{FF2B5EF4-FFF2-40B4-BE49-F238E27FC236}">
                <a16:creationId xmlns:a16="http://schemas.microsoft.com/office/drawing/2014/main" id="{75CE1117-6EF3-491A-82F2-FDE8C60B1C27}"/>
              </a:ext>
            </a:extLst>
          </p:cNvPr>
          <p:cNvSpPr/>
          <p:nvPr/>
        </p:nvSpPr>
        <p:spPr>
          <a:xfrm>
            <a:off x="1975756" y="2419603"/>
            <a:ext cx="4033157" cy="2258534"/>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v-LV" dirty="0">
                <a:solidFill>
                  <a:schemeClr val="tx1"/>
                </a:solidFill>
              </a:rPr>
              <a:t>Būvuzraudzību ir </a:t>
            </a:r>
            <a:r>
              <a:rPr lang="lv-LV" b="1" dirty="0">
                <a:solidFill>
                  <a:schemeClr val="tx1"/>
                </a:solidFill>
              </a:rPr>
              <a:t>tiesīgs veikt tikai no būvdarbu veicēja </a:t>
            </a:r>
            <a:r>
              <a:rPr lang="lv-LV" dirty="0">
                <a:solidFill>
                  <a:schemeClr val="tx1"/>
                </a:solidFill>
              </a:rPr>
              <a:t>un </a:t>
            </a:r>
            <a:r>
              <a:rPr lang="lv-LV" b="1" dirty="0">
                <a:solidFill>
                  <a:schemeClr val="tx1"/>
                </a:solidFill>
              </a:rPr>
              <a:t>būvprojekta izstrādātāja </a:t>
            </a:r>
            <a:r>
              <a:rPr lang="lv-LV" b="1" u="sng" dirty="0">
                <a:solidFill>
                  <a:schemeClr val="tx1"/>
                </a:solidFill>
              </a:rPr>
              <a:t>neatkarīgs</a:t>
            </a:r>
            <a:r>
              <a:rPr lang="lv-LV" b="1" dirty="0">
                <a:solidFill>
                  <a:schemeClr val="tx1"/>
                </a:solidFill>
              </a:rPr>
              <a:t> būvkomersants </a:t>
            </a:r>
            <a:r>
              <a:rPr lang="lv-LV" dirty="0">
                <a:solidFill>
                  <a:schemeClr val="tx1"/>
                </a:solidFill>
              </a:rPr>
              <a:t>vai </a:t>
            </a:r>
            <a:r>
              <a:rPr lang="lv-LV" b="1" dirty="0" err="1">
                <a:solidFill>
                  <a:schemeClr val="tx1"/>
                </a:solidFill>
              </a:rPr>
              <a:t>būvspeciālists</a:t>
            </a:r>
            <a:r>
              <a:rPr lang="lv-LV" dirty="0">
                <a:solidFill>
                  <a:schemeClr val="tx1"/>
                </a:solidFill>
              </a:rPr>
              <a:t> (būvuzraugs). Par būvuzraugu </a:t>
            </a:r>
            <a:r>
              <a:rPr lang="lv-LV" b="1" dirty="0">
                <a:solidFill>
                  <a:schemeClr val="tx1"/>
                </a:solidFill>
              </a:rPr>
              <a:t>nevar būt </a:t>
            </a:r>
            <a:r>
              <a:rPr lang="lv-LV" dirty="0">
                <a:solidFill>
                  <a:schemeClr val="tx1"/>
                </a:solidFill>
              </a:rPr>
              <a:t>persona, kurai </a:t>
            </a:r>
            <a:r>
              <a:rPr lang="lv-LV" b="1" dirty="0">
                <a:solidFill>
                  <a:schemeClr val="tx1"/>
                </a:solidFill>
              </a:rPr>
              <a:t>ir darba attiecības ar būvkomersantu</a:t>
            </a:r>
            <a:r>
              <a:rPr lang="lv-LV" dirty="0">
                <a:solidFill>
                  <a:schemeClr val="tx1"/>
                </a:solidFill>
              </a:rPr>
              <a:t>, kas veic </a:t>
            </a:r>
            <a:r>
              <a:rPr lang="lv-LV" b="1" dirty="0">
                <a:solidFill>
                  <a:schemeClr val="tx1"/>
                </a:solidFill>
              </a:rPr>
              <a:t>piegādes uzraugāmajam objektam</a:t>
            </a:r>
            <a:r>
              <a:rPr lang="lv-LV" dirty="0">
                <a:solidFill>
                  <a:schemeClr val="tx1"/>
                </a:solidFill>
              </a:rPr>
              <a:t>.</a:t>
            </a:r>
          </a:p>
          <a:p>
            <a:r>
              <a:rPr lang="lv-LV" sz="1400" dirty="0">
                <a:solidFill>
                  <a:schemeClr val="tx1"/>
                </a:solidFill>
              </a:rPr>
              <a:t>(VBN 118.punkts)</a:t>
            </a:r>
          </a:p>
          <a:p>
            <a:endParaRPr lang="lv-LV" sz="1400" dirty="0">
              <a:solidFill>
                <a:schemeClr val="tx1"/>
              </a:solidFill>
            </a:endParaRPr>
          </a:p>
        </p:txBody>
      </p:sp>
      <p:sp>
        <p:nvSpPr>
          <p:cNvPr id="4" name="Rectangle 3">
            <a:extLst>
              <a:ext uri="{FF2B5EF4-FFF2-40B4-BE49-F238E27FC236}">
                <a16:creationId xmlns:a16="http://schemas.microsoft.com/office/drawing/2014/main" id="{17C4A6FC-9CF8-41E0-9811-7066F647885B}"/>
              </a:ext>
            </a:extLst>
          </p:cNvPr>
          <p:cNvSpPr/>
          <p:nvPr/>
        </p:nvSpPr>
        <p:spPr>
          <a:xfrm>
            <a:off x="6392637" y="2391264"/>
            <a:ext cx="5298620" cy="2850208"/>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v-LV" dirty="0">
                <a:solidFill>
                  <a:schemeClr val="tx1"/>
                </a:solidFill>
              </a:rPr>
              <a:t>To </a:t>
            </a:r>
            <a:r>
              <a:rPr lang="lv-LV" b="1" dirty="0">
                <a:solidFill>
                  <a:schemeClr val="tx1"/>
                </a:solidFill>
              </a:rPr>
              <a:t>otrās grupas </a:t>
            </a:r>
            <a:r>
              <a:rPr lang="lv-LV" dirty="0">
                <a:solidFill>
                  <a:schemeClr val="tx1"/>
                </a:solidFill>
              </a:rPr>
              <a:t>būvju būvuzraudzību, kuru būvniecība </a:t>
            </a:r>
            <a:r>
              <a:rPr lang="lv-LV" b="1" dirty="0">
                <a:solidFill>
                  <a:schemeClr val="tx1"/>
                </a:solidFill>
              </a:rPr>
              <a:t>pilnībā vai daļēji tiek finansēta no publisko personu līdzekļiem, Eiropas Savienības politiku instrumentu </a:t>
            </a:r>
            <a:r>
              <a:rPr lang="lv-LV" dirty="0">
                <a:solidFill>
                  <a:schemeClr val="tx1"/>
                </a:solidFill>
              </a:rPr>
              <a:t>vai citas </a:t>
            </a:r>
            <a:r>
              <a:rPr lang="lv-LV" b="1" dirty="0">
                <a:solidFill>
                  <a:schemeClr val="tx1"/>
                </a:solidFill>
              </a:rPr>
              <a:t>ārvalstu</a:t>
            </a:r>
            <a:r>
              <a:rPr lang="lv-LV" dirty="0">
                <a:solidFill>
                  <a:schemeClr val="tx1"/>
                </a:solidFill>
              </a:rPr>
              <a:t> finanšu palīdzības </a:t>
            </a:r>
            <a:r>
              <a:rPr lang="lv-LV" b="1" dirty="0">
                <a:solidFill>
                  <a:schemeClr val="tx1"/>
                </a:solidFill>
              </a:rPr>
              <a:t>līdzekļiem</a:t>
            </a:r>
            <a:r>
              <a:rPr lang="lv-LV" dirty="0">
                <a:solidFill>
                  <a:schemeClr val="tx1"/>
                </a:solidFill>
              </a:rPr>
              <a:t>, kā arī </a:t>
            </a:r>
            <a:r>
              <a:rPr lang="lv-LV" b="1" dirty="0">
                <a:solidFill>
                  <a:schemeClr val="tx1"/>
                </a:solidFill>
              </a:rPr>
              <a:t>trešās grupas </a:t>
            </a:r>
            <a:r>
              <a:rPr lang="lv-LV" dirty="0">
                <a:solidFill>
                  <a:schemeClr val="tx1"/>
                </a:solidFill>
              </a:rPr>
              <a:t>būvju būvuzraudzību uz līguma pamata </a:t>
            </a:r>
            <a:r>
              <a:rPr lang="lv-LV" b="1" dirty="0">
                <a:solidFill>
                  <a:schemeClr val="tx1"/>
                </a:solidFill>
              </a:rPr>
              <a:t>var veikt tikai būvkomersants</a:t>
            </a:r>
            <a:r>
              <a:rPr lang="lv-LV" dirty="0">
                <a:solidFill>
                  <a:schemeClr val="tx1"/>
                </a:solidFill>
              </a:rPr>
              <a:t>, kurš reģistrēts būvkomersantu reģistrā un kuram ir tiesības piedāvāt pakalpojumus būvuzraudzības jomā, un kurš nodarbina atbilstošus </a:t>
            </a:r>
            <a:r>
              <a:rPr lang="lv-LV" dirty="0" err="1">
                <a:solidFill>
                  <a:schemeClr val="tx1"/>
                </a:solidFill>
              </a:rPr>
              <a:t>būvspeciālistus</a:t>
            </a:r>
            <a:r>
              <a:rPr lang="lv-LV" dirty="0">
                <a:solidFill>
                  <a:schemeClr val="tx1"/>
                </a:solidFill>
              </a:rPr>
              <a:t>, ja speciālajos būvnoteikumos nav noteikts citādi. </a:t>
            </a:r>
            <a:r>
              <a:rPr lang="lv-LV" sz="1400" dirty="0">
                <a:solidFill>
                  <a:schemeClr val="tx1"/>
                </a:solidFill>
              </a:rPr>
              <a:t>(VBN 122.punkts)</a:t>
            </a:r>
          </a:p>
          <a:p>
            <a:pPr algn="ctr"/>
            <a:endParaRPr lang="lv-LV" dirty="0">
              <a:solidFill>
                <a:schemeClr val="tx1"/>
              </a:solidFill>
            </a:endParaRPr>
          </a:p>
        </p:txBody>
      </p:sp>
      <p:cxnSp>
        <p:nvCxnSpPr>
          <p:cNvPr id="5" name="Straight Arrow Connector 4">
            <a:extLst>
              <a:ext uri="{FF2B5EF4-FFF2-40B4-BE49-F238E27FC236}">
                <a16:creationId xmlns:a16="http://schemas.microsoft.com/office/drawing/2014/main" id="{EC93460E-5002-495F-B0A9-BD06603404FB}"/>
              </a:ext>
            </a:extLst>
          </p:cNvPr>
          <p:cNvCxnSpPr>
            <a:cxnSpLocks/>
            <a:endCxn id="3" idx="0"/>
          </p:cNvCxnSpPr>
          <p:nvPr/>
        </p:nvCxnSpPr>
        <p:spPr>
          <a:xfrm flipH="1">
            <a:off x="3992335" y="1763484"/>
            <a:ext cx="291158" cy="6561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35013398-E276-49F4-B9BD-FD6E219790DE}"/>
              </a:ext>
            </a:extLst>
          </p:cNvPr>
          <p:cNvCxnSpPr>
            <a:cxnSpLocks/>
            <a:endCxn id="4" idx="0"/>
          </p:cNvCxnSpPr>
          <p:nvPr/>
        </p:nvCxnSpPr>
        <p:spPr>
          <a:xfrm>
            <a:off x="8702356" y="1763484"/>
            <a:ext cx="339591" cy="6277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Content Placeholder 2">
            <a:extLst>
              <a:ext uri="{FF2B5EF4-FFF2-40B4-BE49-F238E27FC236}">
                <a16:creationId xmlns:a16="http://schemas.microsoft.com/office/drawing/2014/main" id="{9D951FCC-D609-4137-B797-F736F2F7FB92}"/>
              </a:ext>
            </a:extLst>
          </p:cNvPr>
          <p:cNvSpPr txBox="1">
            <a:spLocks/>
          </p:cNvSpPr>
          <p:nvPr/>
        </p:nvSpPr>
        <p:spPr>
          <a:xfrm>
            <a:off x="1852355" y="5563414"/>
            <a:ext cx="9838902" cy="1131300"/>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b="1" dirty="0"/>
              <a:t>Ēku</a:t>
            </a:r>
            <a:r>
              <a:rPr lang="lv-LV" dirty="0"/>
              <a:t> būvuzraudzības darbības sfērā </a:t>
            </a:r>
            <a:r>
              <a:rPr lang="lv-LV" b="1" dirty="0"/>
              <a:t>ietilpst</a:t>
            </a:r>
            <a:r>
              <a:rPr lang="lv-LV" dirty="0"/>
              <a:t> arī visu veidu būvdarbu uzraudzīšana </a:t>
            </a:r>
            <a:r>
              <a:rPr lang="lv-LV" b="1" dirty="0"/>
              <a:t>pirmās</a:t>
            </a:r>
            <a:r>
              <a:rPr lang="lv-LV" dirty="0"/>
              <a:t> grupas ēkās un </a:t>
            </a:r>
            <a:r>
              <a:rPr lang="lv-LV" b="1" dirty="0"/>
              <a:t>otrās grupas ēkās</a:t>
            </a:r>
            <a:r>
              <a:rPr lang="lv-LV" dirty="0"/>
              <a:t>, </a:t>
            </a:r>
            <a:r>
              <a:rPr lang="lv-LV" b="1" dirty="0"/>
              <a:t>tajā skaitā</a:t>
            </a:r>
            <a:r>
              <a:rPr lang="lv-LV" dirty="0"/>
              <a:t> šo ēku </a:t>
            </a:r>
            <a:r>
              <a:rPr lang="lv-LV" b="1" dirty="0"/>
              <a:t>ekspluatācijas nodrošināšanai </a:t>
            </a:r>
            <a:r>
              <a:rPr lang="lv-LV" dirty="0"/>
              <a:t>nepieciešamo </a:t>
            </a:r>
            <a:r>
              <a:rPr lang="lv-LV" b="1" dirty="0"/>
              <a:t>inženiertīklu</a:t>
            </a:r>
            <a:r>
              <a:rPr lang="lv-LV" dirty="0"/>
              <a:t> būvdarbu uzraudzīšana, kā arī </a:t>
            </a:r>
            <a:r>
              <a:rPr lang="lv-LV" b="1" dirty="0"/>
              <a:t>žogu</a:t>
            </a:r>
            <a:r>
              <a:rPr lang="lv-LV" dirty="0"/>
              <a:t>, mūru un atsevišķu l</a:t>
            </a:r>
            <a:r>
              <a:rPr lang="lv-LV" b="1" dirty="0"/>
              <a:t>abiekārtojuma</a:t>
            </a:r>
            <a:r>
              <a:rPr lang="lv-LV" dirty="0"/>
              <a:t> elementu būvdarbu </a:t>
            </a:r>
            <a:r>
              <a:rPr lang="lv-LV" b="1" dirty="0"/>
              <a:t>uzraudzīšana</a:t>
            </a:r>
          </a:p>
          <a:p>
            <a:pPr marL="0" indent="0">
              <a:buFont typeface="Arial" panose="020B0604020202020204" pitchFamily="34" charset="0"/>
              <a:buNone/>
            </a:pPr>
            <a:r>
              <a:rPr lang="lv-LV" sz="1900" dirty="0"/>
              <a:t>(MK 20.03.2018. noteikumi Nr.169 “</a:t>
            </a:r>
            <a:r>
              <a:rPr lang="lv-LV" sz="1900" dirty="0" err="1"/>
              <a:t>Būvspeciālistu</a:t>
            </a:r>
            <a:r>
              <a:rPr lang="lv-LV" sz="1900" dirty="0"/>
              <a:t> kompetences novērtēšanas un patstāvīgās prakses uzraudzības noteikumi” 1.pielikums, 12.piezīme)</a:t>
            </a:r>
          </a:p>
        </p:txBody>
      </p:sp>
      <p:pic>
        <p:nvPicPr>
          <p:cNvPr id="18" name="Picture 17">
            <a:extLst>
              <a:ext uri="{FF2B5EF4-FFF2-40B4-BE49-F238E27FC236}">
                <a16:creationId xmlns:a16="http://schemas.microsoft.com/office/drawing/2014/main" id="{924A58F8-3535-472F-9BB5-B1297D7978F7}"/>
              </a:ext>
            </a:extLst>
          </p:cNvPr>
          <p:cNvPicPr>
            <a:picLocks noChangeAspect="1"/>
          </p:cNvPicPr>
          <p:nvPr/>
        </p:nvPicPr>
        <p:blipFill>
          <a:blip r:embed="rId2"/>
          <a:stretch>
            <a:fillRect/>
          </a:stretch>
        </p:blipFill>
        <p:spPr>
          <a:xfrm>
            <a:off x="10378699" y="721806"/>
            <a:ext cx="1392342" cy="1041678"/>
          </a:xfrm>
          <a:prstGeom prst="rect">
            <a:avLst/>
          </a:prstGeom>
        </p:spPr>
      </p:pic>
    </p:spTree>
    <p:extLst>
      <p:ext uri="{BB962C8B-B14F-4D97-AF65-F5344CB8AC3E}">
        <p14:creationId xmlns:p14="http://schemas.microsoft.com/office/powerpoint/2010/main" val="388980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E2A7C6-B50A-4ABE-B225-D8D082C167B9}"/>
              </a:ext>
            </a:extLst>
          </p:cNvPr>
          <p:cNvSpPr/>
          <p:nvPr/>
        </p:nvSpPr>
        <p:spPr>
          <a:xfrm>
            <a:off x="3263296" y="455107"/>
            <a:ext cx="6765166" cy="994487"/>
          </a:xfrm>
          <a:prstGeom prst="rect">
            <a:avLst/>
          </a:prstGeom>
          <a:solidFill>
            <a:srgbClr val="1ABCC4"/>
          </a:solidFill>
          <a:ln>
            <a:noFill/>
          </a:ln>
          <a:effectLst>
            <a:glow rad="63500">
              <a:srgbClr val="0ACAD4">
                <a:alpha val="40000"/>
              </a:srgbClr>
            </a:glow>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4000" b="1" dirty="0">
                <a:solidFill>
                  <a:schemeClr val="tx1"/>
                </a:solidFill>
              </a:rPr>
              <a:t>AUTORUZRAUDZĪBA</a:t>
            </a:r>
          </a:p>
          <a:p>
            <a:pPr algn="ctr"/>
            <a:r>
              <a:rPr lang="lv-LV" dirty="0">
                <a:solidFill>
                  <a:schemeClr val="tx1"/>
                </a:solidFill>
              </a:rPr>
              <a:t>Autoruzraudzību veic, ja: (VBN 105.punkts) </a:t>
            </a:r>
          </a:p>
          <a:p>
            <a:pPr algn="ctr"/>
            <a:endParaRPr lang="lv-LV" sz="4000" b="1" dirty="0">
              <a:solidFill>
                <a:schemeClr val="tx1"/>
              </a:solidFill>
            </a:endParaRPr>
          </a:p>
        </p:txBody>
      </p:sp>
      <p:sp>
        <p:nvSpPr>
          <p:cNvPr id="3" name="Rectangle 2">
            <a:extLst>
              <a:ext uri="{FF2B5EF4-FFF2-40B4-BE49-F238E27FC236}">
                <a16:creationId xmlns:a16="http://schemas.microsoft.com/office/drawing/2014/main" id="{864F6083-EBE2-42D8-9462-B72B2613E13E}"/>
              </a:ext>
            </a:extLst>
          </p:cNvPr>
          <p:cNvSpPr/>
          <p:nvPr/>
        </p:nvSpPr>
        <p:spPr>
          <a:xfrm>
            <a:off x="710949" y="1902280"/>
            <a:ext cx="2335980" cy="4341028"/>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v-LV" dirty="0">
                <a:solidFill>
                  <a:schemeClr val="tx1"/>
                </a:solidFill>
              </a:rPr>
              <a:t>valsts aizsargājamiem </a:t>
            </a:r>
            <a:r>
              <a:rPr lang="lv-LV" b="1" dirty="0">
                <a:solidFill>
                  <a:schemeClr val="tx1"/>
                </a:solidFill>
              </a:rPr>
              <a:t>kultūras pieminekļiem</a:t>
            </a:r>
            <a:r>
              <a:rPr lang="lv-LV" dirty="0">
                <a:solidFill>
                  <a:schemeClr val="tx1"/>
                </a:solidFill>
              </a:rPr>
              <a:t>, </a:t>
            </a:r>
            <a:r>
              <a:rPr lang="lv-LV" b="1" dirty="0">
                <a:solidFill>
                  <a:schemeClr val="tx1"/>
                </a:solidFill>
              </a:rPr>
              <a:t>otrās</a:t>
            </a:r>
            <a:r>
              <a:rPr lang="lv-LV" dirty="0">
                <a:solidFill>
                  <a:schemeClr val="tx1"/>
                </a:solidFill>
              </a:rPr>
              <a:t> un </a:t>
            </a:r>
            <a:r>
              <a:rPr lang="lv-LV" b="1" dirty="0">
                <a:solidFill>
                  <a:schemeClr val="tx1"/>
                </a:solidFill>
              </a:rPr>
              <a:t>trešās grupas ēkām</a:t>
            </a:r>
            <a:r>
              <a:rPr lang="lv-LV" dirty="0">
                <a:solidFill>
                  <a:schemeClr val="tx1"/>
                </a:solidFill>
              </a:rPr>
              <a:t> (izņemot viena vai divu dzīvokļu dzīvojamās ēkas un palīgēkas) </a:t>
            </a:r>
            <a:r>
              <a:rPr lang="lv-LV" b="1" dirty="0">
                <a:solidFill>
                  <a:schemeClr val="tx1"/>
                </a:solidFill>
              </a:rPr>
              <a:t>pilsētbūvniecības pieminekļa teritorijā </a:t>
            </a:r>
            <a:r>
              <a:rPr lang="lv-LV" dirty="0">
                <a:solidFill>
                  <a:schemeClr val="tx1"/>
                </a:solidFill>
              </a:rPr>
              <a:t>un tā aizsardzības zonā atbilstoši teritorijas plānojumam</a:t>
            </a:r>
          </a:p>
        </p:txBody>
      </p:sp>
      <p:sp>
        <p:nvSpPr>
          <p:cNvPr id="4" name="Rectangle 3">
            <a:extLst>
              <a:ext uri="{FF2B5EF4-FFF2-40B4-BE49-F238E27FC236}">
                <a16:creationId xmlns:a16="http://schemas.microsoft.com/office/drawing/2014/main" id="{8E35D402-5224-436D-A4FB-66B0DF9F6520}"/>
              </a:ext>
            </a:extLst>
          </p:cNvPr>
          <p:cNvSpPr/>
          <p:nvPr/>
        </p:nvSpPr>
        <p:spPr>
          <a:xfrm>
            <a:off x="3312038" y="1902280"/>
            <a:ext cx="1900081" cy="2368516"/>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v-LV" b="1" dirty="0">
                <a:solidFill>
                  <a:schemeClr val="tx1"/>
                </a:solidFill>
              </a:rPr>
              <a:t>trešās grupas </a:t>
            </a:r>
            <a:r>
              <a:rPr lang="lv-LV" dirty="0" err="1">
                <a:solidFill>
                  <a:schemeClr val="tx1"/>
                </a:solidFill>
              </a:rPr>
              <a:t>jaunbūvējamām</a:t>
            </a:r>
            <a:r>
              <a:rPr lang="lv-LV" dirty="0">
                <a:solidFill>
                  <a:schemeClr val="tx1"/>
                </a:solidFill>
              </a:rPr>
              <a:t>, restaurējamām un pārbūvējamām būvēm, ja būvniecībai </a:t>
            </a:r>
            <a:r>
              <a:rPr lang="lv-LV" b="1" dirty="0">
                <a:solidFill>
                  <a:schemeClr val="tx1"/>
                </a:solidFill>
              </a:rPr>
              <a:t>nepieciešama būvatļauja</a:t>
            </a:r>
            <a:endParaRPr lang="lv-LV" dirty="0">
              <a:solidFill>
                <a:schemeClr val="tx1"/>
              </a:solidFill>
            </a:endParaRPr>
          </a:p>
        </p:txBody>
      </p:sp>
      <p:sp>
        <p:nvSpPr>
          <p:cNvPr id="5" name="Rectangle 4">
            <a:extLst>
              <a:ext uri="{FF2B5EF4-FFF2-40B4-BE49-F238E27FC236}">
                <a16:creationId xmlns:a16="http://schemas.microsoft.com/office/drawing/2014/main" id="{B30BB3A0-AF17-49A8-A7B9-645E12AC1E23}"/>
              </a:ext>
            </a:extLst>
          </p:cNvPr>
          <p:cNvSpPr/>
          <p:nvPr/>
        </p:nvSpPr>
        <p:spPr>
          <a:xfrm>
            <a:off x="9452073" y="1874135"/>
            <a:ext cx="2335980" cy="1009164"/>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v-LV" dirty="0">
                <a:solidFill>
                  <a:schemeClr val="tx1"/>
                </a:solidFill>
              </a:rPr>
              <a:t>būvēm, kurām ir veikts </a:t>
            </a:r>
            <a:r>
              <a:rPr lang="lv-LV" b="1" dirty="0">
                <a:solidFill>
                  <a:schemeClr val="tx1"/>
                </a:solidFill>
              </a:rPr>
              <a:t>ietekmes uz vidi novērtējums</a:t>
            </a:r>
            <a:endParaRPr lang="lv-LV" dirty="0">
              <a:solidFill>
                <a:schemeClr val="tx1"/>
              </a:solidFill>
            </a:endParaRPr>
          </a:p>
        </p:txBody>
      </p:sp>
      <p:cxnSp>
        <p:nvCxnSpPr>
          <p:cNvPr id="6" name="Straight Arrow Connector 5">
            <a:extLst>
              <a:ext uri="{FF2B5EF4-FFF2-40B4-BE49-F238E27FC236}">
                <a16:creationId xmlns:a16="http://schemas.microsoft.com/office/drawing/2014/main" id="{9B8B87D1-EC18-4C79-A2C1-33558EC6C1AD}"/>
              </a:ext>
            </a:extLst>
          </p:cNvPr>
          <p:cNvCxnSpPr>
            <a:cxnSpLocks/>
          </p:cNvCxnSpPr>
          <p:nvPr/>
        </p:nvCxnSpPr>
        <p:spPr>
          <a:xfrm flipH="1">
            <a:off x="3014129" y="1449594"/>
            <a:ext cx="709152" cy="4662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71EE37E2-6B2E-4B6D-ABD4-3E7BD0317BC4}"/>
              </a:ext>
            </a:extLst>
          </p:cNvPr>
          <p:cNvCxnSpPr>
            <a:cxnSpLocks/>
          </p:cNvCxnSpPr>
          <p:nvPr/>
        </p:nvCxnSpPr>
        <p:spPr>
          <a:xfrm>
            <a:off x="7555332" y="1470442"/>
            <a:ext cx="139530" cy="4245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7669AB69-DFB0-41A9-AFA0-9FDBDFCA50A9}"/>
              </a:ext>
            </a:extLst>
          </p:cNvPr>
          <p:cNvCxnSpPr>
            <a:cxnSpLocks/>
            <a:endCxn id="5" idx="0"/>
          </p:cNvCxnSpPr>
          <p:nvPr/>
        </p:nvCxnSpPr>
        <p:spPr>
          <a:xfrm>
            <a:off x="9666514" y="1449594"/>
            <a:ext cx="953549" cy="4245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Rectangle 8">
            <a:extLst>
              <a:ext uri="{FF2B5EF4-FFF2-40B4-BE49-F238E27FC236}">
                <a16:creationId xmlns:a16="http://schemas.microsoft.com/office/drawing/2014/main" id="{CD9D4CD3-6947-4FE8-A700-5416C22E0BB1}"/>
              </a:ext>
            </a:extLst>
          </p:cNvPr>
          <p:cNvSpPr/>
          <p:nvPr/>
        </p:nvSpPr>
        <p:spPr>
          <a:xfrm>
            <a:off x="5426863" y="1894984"/>
            <a:ext cx="3769041" cy="648628"/>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lv-LV" b="1" dirty="0">
                <a:solidFill>
                  <a:schemeClr val="tx1"/>
                </a:solidFill>
              </a:rPr>
              <a:t>otrās grupas būvēm</a:t>
            </a:r>
            <a:r>
              <a:rPr lang="lv-LV" dirty="0">
                <a:solidFill>
                  <a:schemeClr val="tx1"/>
                </a:solidFill>
              </a:rPr>
              <a:t>, ja būvniecībai nepieciešama </a:t>
            </a:r>
            <a:r>
              <a:rPr lang="lv-LV" b="1" dirty="0">
                <a:solidFill>
                  <a:schemeClr val="tx1"/>
                </a:solidFill>
              </a:rPr>
              <a:t>būvatļauja</a:t>
            </a:r>
            <a:r>
              <a:rPr lang="lv-LV" dirty="0">
                <a:solidFill>
                  <a:schemeClr val="tx1"/>
                </a:solidFill>
              </a:rPr>
              <a:t>:</a:t>
            </a:r>
            <a:endParaRPr lang="lv-LV" sz="1400" dirty="0">
              <a:solidFill>
                <a:schemeClr val="tx1"/>
              </a:solidFill>
            </a:endParaRPr>
          </a:p>
        </p:txBody>
      </p:sp>
      <p:cxnSp>
        <p:nvCxnSpPr>
          <p:cNvPr id="10" name="Straight Arrow Connector 9">
            <a:extLst>
              <a:ext uri="{FF2B5EF4-FFF2-40B4-BE49-F238E27FC236}">
                <a16:creationId xmlns:a16="http://schemas.microsoft.com/office/drawing/2014/main" id="{B4C61E2F-4884-4A58-8BF9-85A92B48D8C1}"/>
              </a:ext>
            </a:extLst>
          </p:cNvPr>
          <p:cNvCxnSpPr>
            <a:cxnSpLocks/>
          </p:cNvCxnSpPr>
          <p:nvPr/>
        </p:nvCxnSpPr>
        <p:spPr>
          <a:xfrm flipH="1">
            <a:off x="4972050" y="1470442"/>
            <a:ext cx="291855" cy="4036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Rectangle 11">
            <a:extLst>
              <a:ext uri="{FF2B5EF4-FFF2-40B4-BE49-F238E27FC236}">
                <a16:creationId xmlns:a16="http://schemas.microsoft.com/office/drawing/2014/main" id="{F5FA4A9B-1242-414C-ABEC-5CBAF4C37EC3}"/>
              </a:ext>
            </a:extLst>
          </p:cNvPr>
          <p:cNvSpPr/>
          <p:nvPr/>
        </p:nvSpPr>
        <p:spPr>
          <a:xfrm>
            <a:off x="7415221" y="2883300"/>
            <a:ext cx="1756436" cy="1746718"/>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dirty="0">
                <a:solidFill>
                  <a:schemeClr val="tx1"/>
                </a:solidFill>
              </a:rPr>
              <a:t>publiskām </a:t>
            </a:r>
            <a:r>
              <a:rPr lang="lv-LV" dirty="0" err="1">
                <a:solidFill>
                  <a:schemeClr val="tx1"/>
                </a:solidFill>
              </a:rPr>
              <a:t>jaunbūvējamām</a:t>
            </a:r>
            <a:r>
              <a:rPr lang="lv-LV" dirty="0">
                <a:solidFill>
                  <a:schemeClr val="tx1"/>
                </a:solidFill>
              </a:rPr>
              <a:t>, restaurējamām un pārbūvējamām </a:t>
            </a:r>
            <a:r>
              <a:rPr lang="lv-LV" b="1" dirty="0">
                <a:solidFill>
                  <a:schemeClr val="tx1"/>
                </a:solidFill>
              </a:rPr>
              <a:t>ēkām</a:t>
            </a:r>
            <a:endParaRPr lang="lv-LV" dirty="0">
              <a:solidFill>
                <a:schemeClr val="tx1"/>
              </a:solidFill>
            </a:endParaRPr>
          </a:p>
        </p:txBody>
      </p:sp>
      <p:sp>
        <p:nvSpPr>
          <p:cNvPr id="13" name="Rectangle 12">
            <a:extLst>
              <a:ext uri="{FF2B5EF4-FFF2-40B4-BE49-F238E27FC236}">
                <a16:creationId xmlns:a16="http://schemas.microsoft.com/office/drawing/2014/main" id="{21FDB81C-CFE0-48AD-9D99-2B7AEBEC127D}"/>
              </a:ext>
            </a:extLst>
          </p:cNvPr>
          <p:cNvSpPr/>
          <p:nvPr/>
        </p:nvSpPr>
        <p:spPr>
          <a:xfrm>
            <a:off x="5453830" y="2883299"/>
            <a:ext cx="1814857" cy="1746719"/>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dirty="0" err="1">
                <a:solidFill>
                  <a:schemeClr val="tx1"/>
                </a:solidFill>
              </a:rPr>
              <a:t>jaunbūvējamām</a:t>
            </a:r>
            <a:r>
              <a:rPr lang="lv-LV" dirty="0">
                <a:solidFill>
                  <a:schemeClr val="tx1"/>
                </a:solidFill>
              </a:rPr>
              <a:t> dzīvojamām </a:t>
            </a:r>
            <a:r>
              <a:rPr lang="lv-LV" b="1" dirty="0">
                <a:solidFill>
                  <a:schemeClr val="tx1"/>
                </a:solidFill>
              </a:rPr>
              <a:t>ēkām </a:t>
            </a:r>
            <a:r>
              <a:rPr lang="lv-LV" dirty="0">
                <a:solidFill>
                  <a:schemeClr val="tx1"/>
                </a:solidFill>
              </a:rPr>
              <a:t>(izņemot viena vai divu dzīvokļu dzīvojamās ēkas)</a:t>
            </a:r>
          </a:p>
        </p:txBody>
      </p:sp>
      <p:cxnSp>
        <p:nvCxnSpPr>
          <p:cNvPr id="17" name="Straight Arrow Connector 16">
            <a:extLst>
              <a:ext uri="{FF2B5EF4-FFF2-40B4-BE49-F238E27FC236}">
                <a16:creationId xmlns:a16="http://schemas.microsoft.com/office/drawing/2014/main" id="{122D6281-D99D-4531-8D1C-0D11A7AF44E1}"/>
              </a:ext>
            </a:extLst>
          </p:cNvPr>
          <p:cNvCxnSpPr>
            <a:cxnSpLocks/>
          </p:cNvCxnSpPr>
          <p:nvPr/>
        </p:nvCxnSpPr>
        <p:spPr>
          <a:xfrm flipH="1">
            <a:off x="6524061" y="2543611"/>
            <a:ext cx="448172" cy="3396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1571BA88-95ED-4EE0-A1B0-4D8359F1AEB0}"/>
              </a:ext>
            </a:extLst>
          </p:cNvPr>
          <p:cNvCxnSpPr>
            <a:cxnSpLocks/>
          </p:cNvCxnSpPr>
          <p:nvPr/>
        </p:nvCxnSpPr>
        <p:spPr>
          <a:xfrm>
            <a:off x="7694862" y="2543611"/>
            <a:ext cx="402236" cy="3396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026" name="Picture 2" descr="Attēlu rezultāti vaicājumam “krievu sala”">
            <a:extLst>
              <a:ext uri="{FF2B5EF4-FFF2-40B4-BE49-F238E27FC236}">
                <a16:creationId xmlns:a16="http://schemas.microsoft.com/office/drawing/2014/main" id="{218B5683-D0D2-48F0-A1A7-581E8265D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2073" y="3091753"/>
            <a:ext cx="2335980" cy="155448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large building&#10;&#10;Description automatically generated">
            <a:extLst>
              <a:ext uri="{FF2B5EF4-FFF2-40B4-BE49-F238E27FC236}">
                <a16:creationId xmlns:a16="http://schemas.microsoft.com/office/drawing/2014/main" id="{116DCF4B-AE85-48B4-904C-E52753E04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7961" y="4838472"/>
            <a:ext cx="1873114" cy="1404836"/>
          </a:xfrm>
          <a:prstGeom prst="rect">
            <a:avLst/>
          </a:prstGeom>
        </p:spPr>
      </p:pic>
      <p:pic>
        <p:nvPicPr>
          <p:cNvPr id="1030" name="Picture 6" descr="http://z.szk.lv/system/project_photos/images/000/000/080/project/aa-1.jpg?1416441674">
            <a:extLst>
              <a:ext uri="{FF2B5EF4-FFF2-40B4-BE49-F238E27FC236}">
                <a16:creationId xmlns:a16="http://schemas.microsoft.com/office/drawing/2014/main" id="{84022623-BD96-4C50-A960-BEC23BCE50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659" b="39244"/>
          <a:stretch/>
        </p:blipFill>
        <p:spPr bwMode="auto">
          <a:xfrm>
            <a:off x="5453830" y="4838472"/>
            <a:ext cx="6334223" cy="143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246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11448-95C5-4B5F-8B9F-D53A0FB37439}"/>
              </a:ext>
            </a:extLst>
          </p:cNvPr>
          <p:cNvSpPr/>
          <p:nvPr/>
        </p:nvSpPr>
        <p:spPr>
          <a:xfrm>
            <a:off x="3859290" y="486882"/>
            <a:ext cx="6765166" cy="994487"/>
          </a:xfrm>
          <a:prstGeom prst="rect">
            <a:avLst/>
          </a:prstGeom>
          <a:solidFill>
            <a:srgbClr val="1ABCC4"/>
          </a:solidFill>
          <a:ln>
            <a:noFill/>
          </a:ln>
          <a:effectLst>
            <a:glow rad="63500">
              <a:srgbClr val="0ACAD4">
                <a:alpha val="40000"/>
              </a:srgbClr>
            </a:glow>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4000" b="1" dirty="0">
                <a:solidFill>
                  <a:schemeClr val="tx1"/>
                </a:solidFill>
              </a:rPr>
              <a:t>AUTORUZRAUGS</a:t>
            </a:r>
          </a:p>
          <a:p>
            <a:pPr algn="ctr"/>
            <a:r>
              <a:rPr lang="lv-LV" dirty="0">
                <a:solidFill>
                  <a:schemeClr val="tx1"/>
                </a:solidFill>
              </a:rPr>
              <a:t>(VBN 107.punkts)</a:t>
            </a:r>
          </a:p>
          <a:p>
            <a:pPr algn="ctr"/>
            <a:endParaRPr lang="lv-LV" sz="4000" b="1" dirty="0">
              <a:solidFill>
                <a:schemeClr val="tx1"/>
              </a:solidFill>
            </a:endParaRPr>
          </a:p>
        </p:txBody>
      </p:sp>
      <p:sp>
        <p:nvSpPr>
          <p:cNvPr id="3" name="Rectangle 2">
            <a:extLst>
              <a:ext uri="{FF2B5EF4-FFF2-40B4-BE49-F238E27FC236}">
                <a16:creationId xmlns:a16="http://schemas.microsoft.com/office/drawing/2014/main" id="{DFB0CE57-3DE6-41E7-B548-AACC89B9D126}"/>
              </a:ext>
            </a:extLst>
          </p:cNvPr>
          <p:cNvSpPr/>
          <p:nvPr/>
        </p:nvSpPr>
        <p:spPr>
          <a:xfrm>
            <a:off x="3260272" y="2391264"/>
            <a:ext cx="3566340" cy="2711414"/>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2400" dirty="0">
                <a:solidFill>
                  <a:schemeClr val="tx1"/>
                </a:solidFill>
              </a:rPr>
              <a:t>Ja būvprojekta izstrādātājs ir būvkomersants vai  </a:t>
            </a:r>
            <a:r>
              <a:rPr lang="lv-LV" sz="2400" dirty="0" err="1">
                <a:solidFill>
                  <a:schemeClr val="tx1"/>
                </a:solidFill>
              </a:rPr>
              <a:t>būvspeciālists</a:t>
            </a:r>
            <a:r>
              <a:rPr lang="lv-LV" sz="2400" dirty="0">
                <a:solidFill>
                  <a:schemeClr val="tx1"/>
                </a:solidFill>
              </a:rPr>
              <a:t>, tad </a:t>
            </a:r>
            <a:r>
              <a:rPr lang="lv-LV" sz="2400" dirty="0" err="1">
                <a:solidFill>
                  <a:schemeClr val="tx1"/>
                </a:solidFill>
              </a:rPr>
              <a:t>autoruzraugs</a:t>
            </a:r>
            <a:r>
              <a:rPr lang="lv-LV" sz="2400" dirty="0">
                <a:solidFill>
                  <a:schemeClr val="tx1"/>
                </a:solidFill>
              </a:rPr>
              <a:t> ir </a:t>
            </a:r>
            <a:r>
              <a:rPr lang="lv-LV" sz="2400" b="1" u="sng" dirty="0">
                <a:solidFill>
                  <a:schemeClr val="tx1"/>
                </a:solidFill>
              </a:rPr>
              <a:t>būvprojekta vadītājs</a:t>
            </a:r>
            <a:endParaRPr lang="lv-LV" sz="2400" u="sng" dirty="0">
              <a:solidFill>
                <a:schemeClr val="tx1"/>
              </a:solidFill>
            </a:endParaRPr>
          </a:p>
        </p:txBody>
      </p:sp>
      <p:sp>
        <p:nvSpPr>
          <p:cNvPr id="4" name="Rectangle 3">
            <a:extLst>
              <a:ext uri="{FF2B5EF4-FFF2-40B4-BE49-F238E27FC236}">
                <a16:creationId xmlns:a16="http://schemas.microsoft.com/office/drawing/2014/main" id="{4820DF9F-41AC-4822-9C7A-2D673C9657AD}"/>
              </a:ext>
            </a:extLst>
          </p:cNvPr>
          <p:cNvSpPr/>
          <p:nvPr/>
        </p:nvSpPr>
        <p:spPr>
          <a:xfrm>
            <a:off x="7458075" y="2391264"/>
            <a:ext cx="3751489" cy="2711415"/>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2400" dirty="0">
                <a:solidFill>
                  <a:schemeClr val="tx1"/>
                </a:solidFill>
              </a:rPr>
              <a:t>Ja </a:t>
            </a:r>
            <a:r>
              <a:rPr lang="lv-LV" sz="2400" b="1" dirty="0">
                <a:solidFill>
                  <a:schemeClr val="tx1"/>
                </a:solidFill>
              </a:rPr>
              <a:t>būvniecības ierosinātājs slēdz vairākus atsevišķus līgumus</a:t>
            </a:r>
            <a:r>
              <a:rPr lang="lv-LV" sz="2400" dirty="0">
                <a:solidFill>
                  <a:schemeClr val="tx1"/>
                </a:solidFill>
              </a:rPr>
              <a:t>, lai nodrošinātu viena būvprojekta izstrādi, tad </a:t>
            </a:r>
            <a:r>
              <a:rPr lang="lv-LV" sz="2400" dirty="0" err="1">
                <a:solidFill>
                  <a:schemeClr val="tx1"/>
                </a:solidFill>
              </a:rPr>
              <a:t>autoruzraugs</a:t>
            </a:r>
            <a:r>
              <a:rPr lang="lv-LV" sz="2400" dirty="0">
                <a:solidFill>
                  <a:schemeClr val="tx1"/>
                </a:solidFill>
              </a:rPr>
              <a:t> ir </a:t>
            </a:r>
            <a:r>
              <a:rPr lang="lv-LV" sz="2400" b="1" dirty="0">
                <a:solidFill>
                  <a:schemeClr val="tx1"/>
                </a:solidFill>
              </a:rPr>
              <a:t>būvprojekta vadītājs un būvprojekta daļu vadītāji</a:t>
            </a:r>
            <a:endParaRPr lang="lv-LV" sz="2400" dirty="0">
              <a:solidFill>
                <a:schemeClr val="tx1"/>
              </a:solidFill>
            </a:endParaRPr>
          </a:p>
        </p:txBody>
      </p:sp>
      <p:cxnSp>
        <p:nvCxnSpPr>
          <p:cNvPr id="5" name="Straight Arrow Connector 4">
            <a:extLst>
              <a:ext uri="{FF2B5EF4-FFF2-40B4-BE49-F238E27FC236}">
                <a16:creationId xmlns:a16="http://schemas.microsoft.com/office/drawing/2014/main" id="{5F643CB8-8DE5-48B6-9F9C-27EFDE1D502B}"/>
              </a:ext>
            </a:extLst>
          </p:cNvPr>
          <p:cNvCxnSpPr>
            <a:cxnSpLocks/>
            <a:endCxn id="3" idx="0"/>
          </p:cNvCxnSpPr>
          <p:nvPr/>
        </p:nvCxnSpPr>
        <p:spPr>
          <a:xfrm flipH="1">
            <a:off x="5043442" y="1481369"/>
            <a:ext cx="1153251" cy="90989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7E0D91AF-1630-4A19-90E3-A7339777A7C2}"/>
              </a:ext>
            </a:extLst>
          </p:cNvPr>
          <p:cNvCxnSpPr>
            <a:cxnSpLocks/>
            <a:endCxn id="4" idx="0"/>
          </p:cNvCxnSpPr>
          <p:nvPr/>
        </p:nvCxnSpPr>
        <p:spPr>
          <a:xfrm>
            <a:off x="8270421" y="1481369"/>
            <a:ext cx="1063399" cy="90989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DA7FE95E-C793-4597-89E2-4939551671C3}"/>
              </a:ext>
            </a:extLst>
          </p:cNvPr>
          <p:cNvPicPr>
            <a:picLocks noChangeAspect="1"/>
          </p:cNvPicPr>
          <p:nvPr/>
        </p:nvPicPr>
        <p:blipFill>
          <a:blip r:embed="rId2"/>
          <a:stretch>
            <a:fillRect/>
          </a:stretch>
        </p:blipFill>
        <p:spPr>
          <a:xfrm>
            <a:off x="389551" y="4062003"/>
            <a:ext cx="2239258" cy="2248288"/>
          </a:xfrm>
          <a:prstGeom prst="rect">
            <a:avLst/>
          </a:prstGeom>
        </p:spPr>
      </p:pic>
    </p:spTree>
    <p:extLst>
      <p:ext uri="{BB962C8B-B14F-4D97-AF65-F5344CB8AC3E}">
        <p14:creationId xmlns:p14="http://schemas.microsoft.com/office/powerpoint/2010/main" val="3131391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421" y="115410"/>
            <a:ext cx="8969717" cy="1269508"/>
          </a:xfrm>
        </p:spPr>
        <p:txBody>
          <a:bodyPr>
            <a:normAutofit/>
          </a:bodyPr>
          <a:lstStyle/>
          <a:p>
            <a:pPr algn="ctr"/>
            <a:r>
              <a:rPr lang="lv-LV" b="1" dirty="0">
                <a:latin typeface="+mn-lt"/>
              </a:rPr>
              <a:t>AUTORUZRAUDZĪBAS VEIKŠANA </a:t>
            </a:r>
            <a:r>
              <a:rPr lang="lv-LV" sz="2000" b="1" dirty="0">
                <a:latin typeface="+mn-lt"/>
              </a:rPr>
              <a:t>(2)</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832BF-1DDA-4BBE-B340-68BC40090DFC}"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lv-LV"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996292" y="1384918"/>
            <a:ext cx="8711735" cy="4771746"/>
          </a:xfrm>
        </p:spPr>
        <p:txBody>
          <a:bodyPr>
            <a:normAutofit/>
          </a:bodyPr>
          <a:lstStyle/>
          <a:p>
            <a:pPr marL="0" indent="0" algn="just">
              <a:buNone/>
            </a:pPr>
            <a:r>
              <a:rPr lang="lv-LV" dirty="0"/>
              <a:t>Ja būvprojekta izstrādātājs neturpina tā izstrādi, jaunais būvprojekta izstrādātājs, ar kuru noslēgts attiecīgs līgums, </a:t>
            </a:r>
            <a:r>
              <a:rPr lang="lv-LV" b="1" dirty="0"/>
              <a:t>uzņemas pilnu atbildību par būvprojektu</a:t>
            </a:r>
            <a:r>
              <a:rPr lang="lv-LV" dirty="0"/>
              <a:t>, kā arī par tā </a:t>
            </a:r>
            <a:r>
              <a:rPr lang="lv-LV" b="1" dirty="0"/>
              <a:t>atbilstību sākotnējai iecerei </a:t>
            </a:r>
            <a:r>
              <a:rPr lang="lv-LV" sz="2000" dirty="0"/>
              <a:t>(VBN 35.punkts)</a:t>
            </a:r>
            <a:r>
              <a:rPr lang="lv-LV" dirty="0"/>
              <a:t>.</a:t>
            </a:r>
          </a:p>
          <a:p>
            <a:pPr marL="0" indent="0" algn="just">
              <a:buNone/>
            </a:pPr>
            <a:endParaRPr lang="lv-LV" sz="1200" dirty="0"/>
          </a:p>
          <a:p>
            <a:pPr marL="0" indent="0" algn="just">
              <a:buNone/>
            </a:pPr>
            <a:r>
              <a:rPr lang="lv-LV" dirty="0"/>
              <a:t>Ja mainās </a:t>
            </a:r>
            <a:r>
              <a:rPr lang="lv-LV" dirty="0" err="1"/>
              <a:t>autoruzraugs</a:t>
            </a:r>
            <a:r>
              <a:rPr lang="lv-LV" dirty="0"/>
              <a:t>, tad būvniecības ierosinātājam ir </a:t>
            </a:r>
            <a:r>
              <a:rPr lang="lv-LV" b="1" dirty="0"/>
              <a:t>jāiesniedz</a:t>
            </a:r>
            <a:r>
              <a:rPr lang="lv-LV" dirty="0"/>
              <a:t> iesniegums būvvaldē vai birojā par izmaiņām būvatļaujā </a:t>
            </a:r>
            <a:r>
              <a:rPr lang="lv-LV" sz="2000" dirty="0"/>
              <a:t>(VBN 130.punkts)</a:t>
            </a:r>
            <a:r>
              <a:rPr lang="lv-LV" dirty="0"/>
              <a:t>.</a:t>
            </a:r>
          </a:p>
          <a:p>
            <a:pPr marL="0" indent="0" algn="just">
              <a:buNone/>
            </a:pPr>
            <a:endParaRPr lang="lv-LV" sz="1200" dirty="0"/>
          </a:p>
          <a:p>
            <a:pPr marL="0" indent="0" algn="just">
              <a:buNone/>
            </a:pPr>
            <a:r>
              <a:rPr lang="lv-LV" dirty="0"/>
              <a:t>Būvvalde vai birojs </a:t>
            </a:r>
            <a:r>
              <a:rPr lang="lv-LV" u="sng" dirty="0"/>
              <a:t>var apturēt būvdarbus</a:t>
            </a:r>
            <a:r>
              <a:rPr lang="lv-LV" dirty="0"/>
              <a:t>, ja objektā būvdarbu veikšanas laikā </a:t>
            </a:r>
            <a:r>
              <a:rPr lang="lv-LV" b="1" dirty="0"/>
              <a:t>netiek nodrošināta autoruzraudzība</a:t>
            </a:r>
            <a:r>
              <a:rPr lang="lv-LV" dirty="0"/>
              <a:t> </a:t>
            </a:r>
            <a:r>
              <a:rPr lang="lv-LV" sz="2000" dirty="0"/>
              <a:t>(VBN 131.6.apakšpunkts)</a:t>
            </a:r>
            <a:r>
              <a:rPr lang="lv-LV" dirty="0"/>
              <a:t>.</a:t>
            </a:r>
          </a:p>
          <a:p>
            <a:pPr marL="0" indent="0" algn="just">
              <a:buNone/>
            </a:pPr>
            <a:endParaRPr lang="lv-LV" dirty="0"/>
          </a:p>
          <a:p>
            <a:pPr marL="0" indent="0" algn="just">
              <a:buNone/>
            </a:pPr>
            <a:endParaRPr lang="lv-LV" sz="2400" dirty="0"/>
          </a:p>
        </p:txBody>
      </p:sp>
      <p:pic>
        <p:nvPicPr>
          <p:cNvPr id="5" name="Picture 4"/>
          <p:cNvPicPr>
            <a:picLocks noChangeAspect="1"/>
          </p:cNvPicPr>
          <p:nvPr/>
        </p:nvPicPr>
        <p:blipFill>
          <a:blip r:embed="rId3"/>
          <a:stretch>
            <a:fillRect/>
          </a:stretch>
        </p:blipFill>
        <p:spPr>
          <a:xfrm>
            <a:off x="797442" y="2899286"/>
            <a:ext cx="1615580" cy="2426418"/>
          </a:xfrm>
          <a:prstGeom prst="rect">
            <a:avLst/>
          </a:prstGeom>
        </p:spPr>
      </p:pic>
    </p:spTree>
    <p:extLst>
      <p:ext uri="{BB962C8B-B14F-4D97-AF65-F5344CB8AC3E}">
        <p14:creationId xmlns:p14="http://schemas.microsoft.com/office/powerpoint/2010/main" val="1657509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1850" y="1424925"/>
            <a:ext cx="8326002" cy="5090175"/>
          </a:xfrm>
        </p:spPr>
        <p:txBody>
          <a:bodyPr>
            <a:noAutofit/>
          </a:bodyPr>
          <a:lstStyle/>
          <a:p>
            <a:pPr marL="0" indent="0" algn="just">
              <a:buNone/>
            </a:pPr>
            <a:r>
              <a:rPr lang="lv-LV" sz="2400" dirty="0"/>
              <a:t>Būvdarbu laikā </a:t>
            </a:r>
            <a:r>
              <a:rPr lang="lv-LV" sz="2400" b="1" dirty="0"/>
              <a:t>var mainīt būvdarbu veicēju </a:t>
            </a:r>
            <a:r>
              <a:rPr lang="lv-LV" sz="2400" dirty="0"/>
              <a:t>un </a:t>
            </a:r>
            <a:r>
              <a:rPr lang="lv-LV" sz="2400" b="1" dirty="0"/>
              <a:t>pieaicināto </a:t>
            </a:r>
            <a:r>
              <a:rPr lang="lv-LV" sz="2400" b="1" dirty="0" err="1"/>
              <a:t>būvspeciālistu</a:t>
            </a:r>
            <a:r>
              <a:rPr lang="lv-LV" sz="2400" dirty="0"/>
              <a:t>, ja par to </a:t>
            </a:r>
            <a:r>
              <a:rPr lang="lv-LV" sz="2400" b="1" dirty="0"/>
              <a:t>informē</a:t>
            </a:r>
            <a:r>
              <a:rPr lang="lv-LV" sz="2400" dirty="0"/>
              <a:t> institūciju, kura pilda </a:t>
            </a:r>
            <a:r>
              <a:rPr lang="lv-LV" sz="2400" b="1" dirty="0"/>
              <a:t>būvvaldes</a:t>
            </a:r>
            <a:r>
              <a:rPr lang="lv-LV" sz="2400" dirty="0"/>
              <a:t> funkcijas, un iesniedz informāciju par </a:t>
            </a:r>
            <a:r>
              <a:rPr lang="lv-LV" sz="2400" b="1" dirty="0"/>
              <a:t>jaunā būvdarbu veicēja </a:t>
            </a:r>
            <a:r>
              <a:rPr lang="lv-LV" sz="2400" dirty="0"/>
              <a:t>civiltiesiskās atbildības obligāto </a:t>
            </a:r>
            <a:r>
              <a:rPr lang="lv-LV" sz="2400" b="1" dirty="0"/>
              <a:t>apdrošināšanu</a:t>
            </a:r>
            <a:r>
              <a:rPr lang="lv-LV" sz="2400" dirty="0"/>
              <a:t> (apdrošināšanas polises izdevējs, datums, numurs un darbības termiņš) vai informāciju par </a:t>
            </a:r>
            <a:r>
              <a:rPr lang="lv-LV" sz="2400" b="1" dirty="0"/>
              <a:t>jauno </a:t>
            </a:r>
            <a:r>
              <a:rPr lang="lv-LV" sz="2400" b="1" dirty="0" err="1"/>
              <a:t>būvspeciālistu</a:t>
            </a:r>
            <a:r>
              <a:rPr lang="lv-LV" sz="2400" b="1" dirty="0"/>
              <a:t> </a:t>
            </a:r>
            <a:r>
              <a:rPr lang="lv-LV" sz="2400" dirty="0"/>
              <a:t>(vārds, uzvārds, sertifikāta numurs, būvdarbu veicēja nosaukums un būvkomersanta reģistrācijas numurs, būvdarbu līguma un būvuzraudzības līguma datums un numurs, līguma darbības termiņš (datums no–līdz) un līguma summa (</a:t>
            </a:r>
            <a:r>
              <a:rPr lang="lv-LV" sz="2400" dirty="0" err="1"/>
              <a:t>euro</a:t>
            </a:r>
            <a:r>
              <a:rPr lang="lv-LV" sz="2400" dirty="0"/>
              <a:t>)) un </a:t>
            </a:r>
            <a:r>
              <a:rPr lang="lv-LV" sz="2400" b="1" dirty="0"/>
              <a:t>viņa profesionālo civiltiesiskās atbildības apdrošināšanu </a:t>
            </a:r>
            <a:r>
              <a:rPr lang="lv-LV" sz="2400" dirty="0"/>
              <a:t>(apdrošināšanas polises izdevējs, datums, numurs un darbības termiņš). Jaunais būvdarbu veicējs vai pieaicinātais </a:t>
            </a:r>
            <a:r>
              <a:rPr lang="lv-LV" sz="2400" dirty="0" err="1"/>
              <a:t>būvspeciālists</a:t>
            </a:r>
            <a:r>
              <a:rPr lang="lv-LV" sz="2400" dirty="0"/>
              <a:t> </a:t>
            </a:r>
            <a:r>
              <a:rPr lang="lv-LV" sz="2400" b="1" dirty="0"/>
              <a:t>ir tiesīgs uzsākt </a:t>
            </a:r>
            <a:r>
              <a:rPr lang="lv-LV" sz="2400" dirty="0"/>
              <a:t>pienākumu izpildi būvlaukumā </a:t>
            </a:r>
            <a:r>
              <a:rPr lang="lv-LV" sz="2400" b="1" dirty="0"/>
              <a:t>pēc </a:t>
            </a:r>
            <a:r>
              <a:rPr lang="lv-LV" sz="2400" b="1" u="sng" dirty="0"/>
              <a:t>jauna būvatļaujas pielikuma izsniegšanas</a:t>
            </a:r>
            <a:r>
              <a:rPr lang="lv-LV" sz="2400" dirty="0"/>
              <a:t>.</a:t>
            </a:r>
          </a:p>
          <a:p>
            <a:pPr marL="0" indent="0" algn="just">
              <a:buNone/>
            </a:pPr>
            <a:r>
              <a:rPr lang="lv-LV" sz="1800" dirty="0"/>
              <a:t>(ĒBN 99.punkts)</a:t>
            </a:r>
          </a:p>
        </p:txBody>
      </p:sp>
      <p:sp>
        <p:nvSpPr>
          <p:cNvPr id="9" name="Slide Number Placeholder 8"/>
          <p:cNvSpPr>
            <a:spLocks noGrp="1"/>
          </p:cNvSpPr>
          <p:nvPr>
            <p:ph type="sldNum" sz="quarter" idx="12"/>
          </p:nvPr>
        </p:nvSpPr>
        <p:spPr/>
        <p:txBody>
          <a:bodyPr/>
          <a:lstStyle/>
          <a:p>
            <a:fld id="{32F832BF-1DDA-4BBE-B340-68BC40090DFC}" type="slidenum">
              <a:rPr lang="lv-LV" smtClean="0"/>
              <a:pPr/>
              <a:t>26</a:t>
            </a:fld>
            <a:endParaRPr lang="lv-LV" dirty="0"/>
          </a:p>
        </p:txBody>
      </p:sp>
      <p:pic>
        <p:nvPicPr>
          <p:cNvPr id="4" name="Picture 3"/>
          <p:cNvPicPr>
            <a:picLocks noChangeAspect="1"/>
          </p:cNvPicPr>
          <p:nvPr/>
        </p:nvPicPr>
        <p:blipFill>
          <a:blip r:embed="rId3"/>
          <a:stretch>
            <a:fillRect/>
          </a:stretch>
        </p:blipFill>
        <p:spPr>
          <a:xfrm>
            <a:off x="136253" y="2560052"/>
            <a:ext cx="2705205" cy="1879308"/>
          </a:xfrm>
          <a:prstGeom prst="rect">
            <a:avLst/>
          </a:prstGeom>
        </p:spPr>
      </p:pic>
      <p:sp>
        <p:nvSpPr>
          <p:cNvPr id="8" name="Title 1">
            <a:extLst>
              <a:ext uri="{FF2B5EF4-FFF2-40B4-BE49-F238E27FC236}">
                <a16:creationId xmlns:a16="http://schemas.microsoft.com/office/drawing/2014/main" id="{A381A799-BBCB-4625-A4BC-2AB229948632}"/>
              </a:ext>
            </a:extLst>
          </p:cNvPr>
          <p:cNvSpPr>
            <a:spLocks noGrp="1"/>
          </p:cNvSpPr>
          <p:nvPr>
            <p:ph type="title"/>
          </p:nvPr>
        </p:nvSpPr>
        <p:spPr>
          <a:xfrm>
            <a:off x="2651699" y="537142"/>
            <a:ext cx="8969717" cy="752815"/>
          </a:xfrm>
        </p:spPr>
        <p:txBody>
          <a:bodyPr>
            <a:noAutofit/>
          </a:bodyPr>
          <a:lstStyle/>
          <a:p>
            <a:pPr algn="ctr"/>
            <a:r>
              <a:rPr lang="lv-LV" sz="4000" b="1" dirty="0">
                <a:latin typeface="+mn-lt"/>
                <a:ea typeface="+mn-ea"/>
                <a:cs typeface="+mn-cs"/>
              </a:rPr>
              <a:t>BŪVNIECĪBAS DALĪBNIEKU MAIŅA</a:t>
            </a:r>
            <a:endParaRPr lang="lv-LV" sz="4200" b="1" dirty="0"/>
          </a:p>
        </p:txBody>
      </p:sp>
    </p:spTree>
    <p:extLst>
      <p:ext uri="{BB962C8B-B14F-4D97-AF65-F5344CB8AC3E}">
        <p14:creationId xmlns:p14="http://schemas.microsoft.com/office/powerpoint/2010/main" val="2882645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699" y="537142"/>
            <a:ext cx="8969717" cy="1224293"/>
          </a:xfrm>
        </p:spPr>
        <p:txBody>
          <a:bodyPr>
            <a:noAutofit/>
          </a:bodyPr>
          <a:lstStyle/>
          <a:p>
            <a:pPr algn="ctr"/>
            <a:r>
              <a:rPr lang="lv-LV" sz="4000" b="1" dirty="0">
                <a:latin typeface="+mn-lt"/>
                <a:ea typeface="+mn-ea"/>
                <a:cs typeface="+mn-cs"/>
              </a:rPr>
              <a:t>IZMAIŅAS BŪVPROJEKTĀ </a:t>
            </a:r>
            <a:r>
              <a:rPr lang="lv-LV" sz="2000" b="1" dirty="0"/>
              <a:t>(1)</a:t>
            </a:r>
            <a:br>
              <a:rPr lang="lv-LV" sz="8000" dirty="0"/>
            </a:br>
            <a:endParaRPr lang="lv-LV" sz="4200" b="1" dirty="0"/>
          </a:p>
        </p:txBody>
      </p:sp>
      <p:sp>
        <p:nvSpPr>
          <p:cNvPr id="9" name="Slide Number Placeholder 8"/>
          <p:cNvSpPr>
            <a:spLocks noGrp="1"/>
          </p:cNvSpPr>
          <p:nvPr>
            <p:ph type="sldNum" sz="quarter" idx="12"/>
          </p:nvPr>
        </p:nvSpPr>
        <p:spPr/>
        <p:txBody>
          <a:bodyPr/>
          <a:lstStyle/>
          <a:p>
            <a:fld id="{32F832BF-1DDA-4BBE-B340-68BC40090DFC}" type="slidenum">
              <a:rPr lang="lv-LV" smtClean="0"/>
              <a:t>27</a:t>
            </a:fld>
            <a:endParaRPr lang="lv-LV" dirty="0"/>
          </a:p>
        </p:txBody>
      </p:sp>
      <p:sp>
        <p:nvSpPr>
          <p:cNvPr id="8" name="Rounded Rectangle 7"/>
          <p:cNvSpPr/>
          <p:nvPr/>
        </p:nvSpPr>
        <p:spPr>
          <a:xfrm>
            <a:off x="5435465" y="2274658"/>
            <a:ext cx="2902676" cy="2942986"/>
          </a:xfrm>
          <a:prstGeom prst="roundRect">
            <a:avLst/>
          </a:prstGeom>
          <a:solidFill>
            <a:srgbClr val="7ACBD4"/>
          </a:solidFill>
        </p:spPr>
        <p:style>
          <a:lnRef idx="1">
            <a:schemeClr val="accent1"/>
          </a:lnRef>
          <a:fillRef idx="2">
            <a:schemeClr val="accent1"/>
          </a:fillRef>
          <a:effectRef idx="1">
            <a:schemeClr val="accent1"/>
          </a:effectRef>
          <a:fontRef idx="minor">
            <a:schemeClr val="dk1"/>
          </a:fontRef>
        </p:style>
        <p:txBody>
          <a:bodyPr rtlCol="0" anchor="t"/>
          <a:lstStyle/>
          <a:p>
            <a:pPr algn="ctr"/>
            <a:r>
              <a:rPr lang="lv-LV" sz="2400" b="1" dirty="0">
                <a:ln w="10541" cmpd="sng">
                  <a:solidFill>
                    <a:schemeClr val="accent1">
                      <a:shade val="88000"/>
                      <a:satMod val="110000"/>
                    </a:schemeClr>
                  </a:solidFill>
                  <a:prstDash val="solid"/>
                </a:ln>
                <a:solidFill>
                  <a:schemeClr val="tx1"/>
                </a:solidFill>
              </a:rPr>
              <a:t>II</a:t>
            </a:r>
            <a:r>
              <a:rPr lang="lv-LV"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ctr"/>
            <a:r>
              <a:rPr lang="lv-LV" b="1" dirty="0"/>
              <a:t>Būvprojekta izmaiņas, kuras </a:t>
            </a:r>
            <a:r>
              <a:rPr lang="lv-LV" b="1" u="sng" dirty="0"/>
              <a:t>tiek iesniegtas </a:t>
            </a:r>
            <a:r>
              <a:rPr lang="lv-LV" b="1" dirty="0"/>
              <a:t>būvvaldē</a:t>
            </a:r>
          </a:p>
          <a:p>
            <a:pPr algn="ctr"/>
            <a:r>
              <a:rPr lang="lv-LV" sz="1400" b="1" dirty="0"/>
              <a:t>(būvprojektam, kuram ir veikta ekspertīze)</a:t>
            </a:r>
          </a:p>
          <a:p>
            <a:pPr algn="ctr"/>
            <a:endParaRPr lang="lv-LV" sz="1400" b="1" dirty="0"/>
          </a:p>
          <a:p>
            <a:pPr algn="ctr"/>
            <a:r>
              <a:rPr lang="lv-LV" dirty="0"/>
              <a:t>VBN 60.punkts,</a:t>
            </a:r>
          </a:p>
          <a:p>
            <a:pPr algn="ctr"/>
            <a:r>
              <a:rPr lang="lv-LV" dirty="0"/>
              <a:t>VBN 69.punkts</a:t>
            </a:r>
          </a:p>
          <a:p>
            <a:pPr algn="ctr"/>
            <a:endParaRPr lang="lv-LV" sz="1400" dirty="0"/>
          </a:p>
          <a:p>
            <a:pPr algn="ctr"/>
            <a:r>
              <a:rPr lang="lv-LV" dirty="0"/>
              <a:t> </a:t>
            </a:r>
          </a:p>
          <a:p>
            <a:pPr algn="ctr"/>
            <a:endParaRPr lang="lv-LV" dirty="0"/>
          </a:p>
        </p:txBody>
      </p:sp>
      <p:sp>
        <p:nvSpPr>
          <p:cNvPr id="10" name="Rounded Rectangle 9"/>
          <p:cNvSpPr/>
          <p:nvPr/>
        </p:nvSpPr>
        <p:spPr>
          <a:xfrm>
            <a:off x="2309622" y="2274658"/>
            <a:ext cx="2930082" cy="2905897"/>
          </a:xfrm>
          <a:prstGeom prst="roundRect">
            <a:avLst/>
          </a:prstGeom>
          <a:solidFill>
            <a:srgbClr val="C3E7EB"/>
          </a:solidFill>
        </p:spPr>
        <p:style>
          <a:lnRef idx="1">
            <a:schemeClr val="accent1"/>
          </a:lnRef>
          <a:fillRef idx="2">
            <a:schemeClr val="accent1"/>
          </a:fillRef>
          <a:effectRef idx="1">
            <a:schemeClr val="accent1"/>
          </a:effectRef>
          <a:fontRef idx="minor">
            <a:schemeClr val="dk1"/>
          </a:fontRef>
        </p:style>
        <p:txBody>
          <a:bodyPr rtlCol="0" anchor="t"/>
          <a:lstStyle/>
          <a:p>
            <a:pPr algn="ctr"/>
            <a:r>
              <a:rPr lang="lv-LV" sz="2400" b="1" dirty="0">
                <a:ln w="10541" cmpd="sng">
                  <a:solidFill>
                    <a:schemeClr val="accent1">
                      <a:shade val="88000"/>
                      <a:satMod val="110000"/>
                    </a:schemeClr>
                  </a:solidFill>
                  <a:prstDash val="solid"/>
                </a:ln>
                <a:solidFill>
                  <a:schemeClr val="tx1"/>
                </a:solidFill>
              </a:rPr>
              <a:t>I</a:t>
            </a:r>
          </a:p>
          <a:p>
            <a:pPr algn="ctr"/>
            <a:r>
              <a:rPr lang="lv-LV" b="1" dirty="0"/>
              <a:t>Būvvaldē </a:t>
            </a:r>
            <a:r>
              <a:rPr lang="lv-LV" b="1" u="sng" dirty="0"/>
              <a:t>saskaņojamās </a:t>
            </a:r>
            <a:r>
              <a:rPr lang="lv-LV" b="1" dirty="0"/>
              <a:t>būvprojekta izmaiņas</a:t>
            </a:r>
          </a:p>
          <a:p>
            <a:pPr algn="ctr"/>
            <a:endParaRPr lang="lv-LV" sz="1600" dirty="0"/>
          </a:p>
          <a:p>
            <a:pPr algn="ctr"/>
            <a:endParaRPr lang="lv-LV" sz="1600" dirty="0"/>
          </a:p>
          <a:p>
            <a:pPr algn="ctr"/>
            <a:r>
              <a:rPr lang="lv-LV" dirty="0"/>
              <a:t>BL 16.panta 2.</a:t>
            </a:r>
            <a:r>
              <a:rPr lang="lv-LV" baseline="30000" dirty="0"/>
              <a:t>2</a:t>
            </a:r>
            <a:r>
              <a:rPr lang="lv-LV" dirty="0"/>
              <a:t> daļa, </a:t>
            </a:r>
          </a:p>
          <a:p>
            <a:pPr algn="ctr"/>
            <a:r>
              <a:rPr lang="lv-LV" dirty="0"/>
              <a:t>BL 17.panta 2.</a:t>
            </a:r>
            <a:r>
              <a:rPr lang="lv-LV" baseline="30000" dirty="0"/>
              <a:t>1</a:t>
            </a:r>
            <a:r>
              <a:rPr lang="lv-LV" dirty="0"/>
              <a:t> daļa</a:t>
            </a:r>
            <a:endParaRPr lang="lv-LV" sz="1400" dirty="0"/>
          </a:p>
        </p:txBody>
      </p:sp>
      <p:sp>
        <p:nvSpPr>
          <p:cNvPr id="11" name="Rounded Rectangle 10"/>
          <p:cNvSpPr/>
          <p:nvPr/>
        </p:nvSpPr>
        <p:spPr>
          <a:xfrm>
            <a:off x="8533902" y="2274658"/>
            <a:ext cx="2909693" cy="2929277"/>
          </a:xfrm>
          <a:prstGeom prst="roundRect">
            <a:avLst/>
          </a:prstGeom>
          <a:solidFill>
            <a:srgbClr val="1ABCC4"/>
          </a:solidFill>
        </p:spPr>
        <p:style>
          <a:lnRef idx="1">
            <a:schemeClr val="accent1"/>
          </a:lnRef>
          <a:fillRef idx="2">
            <a:schemeClr val="accent1"/>
          </a:fillRef>
          <a:effectRef idx="1">
            <a:schemeClr val="accent1"/>
          </a:effectRef>
          <a:fontRef idx="minor">
            <a:schemeClr val="dk1"/>
          </a:fontRef>
        </p:style>
        <p:txBody>
          <a:bodyPr rtlCol="0" anchor="t"/>
          <a:lstStyle/>
          <a:p>
            <a:pPr algn="ctr"/>
            <a:r>
              <a:rPr lang="lv-LV" sz="2400" b="1" dirty="0">
                <a:ln w="10541" cmpd="sng">
                  <a:solidFill>
                    <a:schemeClr val="accent1">
                      <a:shade val="88000"/>
                      <a:satMod val="110000"/>
                    </a:schemeClr>
                  </a:solidFill>
                  <a:prstDash val="solid"/>
                </a:ln>
                <a:solidFill>
                  <a:schemeClr val="tx1"/>
                </a:solidFill>
              </a:rPr>
              <a:t>III</a:t>
            </a:r>
          </a:p>
          <a:p>
            <a:pPr algn="ctr"/>
            <a:r>
              <a:rPr lang="lv-LV" b="1" dirty="0"/>
              <a:t>Būvprojekta izmaiņas, par kurām </a:t>
            </a:r>
            <a:r>
              <a:rPr lang="lv-LV" b="1" u="sng" dirty="0"/>
              <a:t>rakstiski ir vienojušies  būvniecības dalībnieki</a:t>
            </a:r>
          </a:p>
          <a:p>
            <a:pPr algn="ctr"/>
            <a:endParaRPr lang="lv-LV" b="1" dirty="0"/>
          </a:p>
          <a:p>
            <a:pPr algn="ctr"/>
            <a:r>
              <a:rPr lang="lv-LV" dirty="0"/>
              <a:t>VBN 115.punkts</a:t>
            </a:r>
          </a:p>
          <a:p>
            <a:pPr algn="ctr"/>
            <a:endParaRPr lang="lv-LV" sz="1600" dirty="0"/>
          </a:p>
        </p:txBody>
      </p:sp>
      <p:sp>
        <p:nvSpPr>
          <p:cNvPr id="3" name="Rectangle 2"/>
          <p:cNvSpPr/>
          <p:nvPr/>
        </p:nvSpPr>
        <p:spPr>
          <a:xfrm>
            <a:off x="1611086" y="6370059"/>
            <a:ext cx="10461389" cy="369332"/>
          </a:xfrm>
          <a:prstGeom prst="rect">
            <a:avLst/>
          </a:prstGeom>
        </p:spPr>
        <p:txBody>
          <a:bodyPr wrap="square">
            <a:spAutoFit/>
          </a:bodyPr>
          <a:lstStyle/>
          <a:p>
            <a:pPr>
              <a:spcAft>
                <a:spcPts val="0"/>
              </a:spcAft>
            </a:pPr>
            <a:r>
              <a:rPr lang="lv-LV" dirty="0">
                <a:latin typeface="Times New Roman" panose="02020603050405020304" pitchFamily="18" charset="0"/>
                <a:ea typeface="Times New Roman" panose="02020603050405020304" pitchFamily="18" charset="0"/>
              </a:rPr>
              <a:t> </a:t>
            </a:r>
            <a:endParaRPr lang="lv-LV"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8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832BF-1DDA-4BBE-B340-68BC40090DFC}"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lv-LV"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4"/>
          <p:cNvGraphicFramePr>
            <a:graphicFrameLocks noGrp="1"/>
          </p:cNvGraphicFramePr>
          <p:nvPr/>
        </p:nvGraphicFramePr>
        <p:xfrm>
          <a:off x="2677718" y="1165527"/>
          <a:ext cx="9364697" cy="4412425"/>
        </p:xfrm>
        <a:graphic>
          <a:graphicData uri="http://schemas.openxmlformats.org/drawingml/2006/table">
            <a:tbl>
              <a:tblPr firstRow="1" firstCol="1" bandRow="1">
                <a:tableStyleId>{5C22544A-7EE6-4342-B048-85BDC9FD1C3A}</a:tableStyleId>
              </a:tblPr>
              <a:tblGrid>
                <a:gridCol w="1829061">
                  <a:extLst>
                    <a:ext uri="{9D8B030D-6E8A-4147-A177-3AD203B41FA5}">
                      <a16:colId xmlns:a16="http://schemas.microsoft.com/office/drawing/2014/main" val="1188120061"/>
                    </a:ext>
                  </a:extLst>
                </a:gridCol>
                <a:gridCol w="2996293">
                  <a:extLst>
                    <a:ext uri="{9D8B030D-6E8A-4147-A177-3AD203B41FA5}">
                      <a16:colId xmlns:a16="http://schemas.microsoft.com/office/drawing/2014/main" val="2974921593"/>
                    </a:ext>
                  </a:extLst>
                </a:gridCol>
                <a:gridCol w="2057307">
                  <a:extLst>
                    <a:ext uri="{9D8B030D-6E8A-4147-A177-3AD203B41FA5}">
                      <a16:colId xmlns:a16="http://schemas.microsoft.com/office/drawing/2014/main" val="1066658837"/>
                    </a:ext>
                  </a:extLst>
                </a:gridCol>
                <a:gridCol w="2482036">
                  <a:extLst>
                    <a:ext uri="{9D8B030D-6E8A-4147-A177-3AD203B41FA5}">
                      <a16:colId xmlns:a16="http://schemas.microsoft.com/office/drawing/2014/main" val="2073160977"/>
                    </a:ext>
                  </a:extLst>
                </a:gridCol>
              </a:tblGrid>
              <a:tr h="490734">
                <a:tc>
                  <a:txBody>
                    <a:bodyPr/>
                    <a:lstStyle/>
                    <a:p>
                      <a:pPr algn="ctr">
                        <a:lnSpc>
                          <a:spcPct val="107000"/>
                        </a:lnSpc>
                        <a:spcAft>
                          <a:spcPts val="0"/>
                        </a:spcAft>
                      </a:pPr>
                      <a:r>
                        <a:rPr lang="lv-LV" sz="1600" dirty="0">
                          <a:solidFill>
                            <a:schemeClr val="tx1"/>
                          </a:solidFill>
                          <a:effectLst/>
                        </a:rPr>
                        <a:t>Izmaiņu veids</a:t>
                      </a:r>
                    </a:p>
                    <a:p>
                      <a:pPr algn="ctr">
                        <a:lnSpc>
                          <a:spcPct val="107000"/>
                        </a:lnSpc>
                        <a:spcAft>
                          <a:spcPts val="0"/>
                        </a:spcAft>
                      </a:pPr>
                      <a:r>
                        <a:rPr lang="lv-LV" sz="1600" dirty="0">
                          <a:effectLst/>
                        </a:rPr>
                        <a:t> </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07000"/>
                        </a:lnSpc>
                        <a:spcAft>
                          <a:spcPts val="0"/>
                        </a:spcAft>
                      </a:pPr>
                      <a:r>
                        <a:rPr lang="lv-LV" sz="1600" dirty="0">
                          <a:solidFill>
                            <a:schemeClr val="tx1"/>
                          </a:solidFill>
                          <a:effectLst/>
                        </a:rPr>
                        <a:t>Kritēriji</a:t>
                      </a:r>
                      <a:endParaRPr lang="lv-LV"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07000"/>
                        </a:lnSpc>
                        <a:spcAft>
                          <a:spcPts val="0"/>
                        </a:spcAft>
                      </a:pPr>
                      <a:r>
                        <a:rPr lang="lv-LV" sz="1600" dirty="0">
                          <a:solidFill>
                            <a:schemeClr val="tx1"/>
                          </a:solidFill>
                          <a:effectLst/>
                        </a:rPr>
                        <a:t>Laika posms</a:t>
                      </a:r>
                      <a:endParaRPr lang="lv-LV"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07000"/>
                        </a:lnSpc>
                        <a:spcAft>
                          <a:spcPts val="0"/>
                        </a:spcAft>
                      </a:pPr>
                      <a:r>
                        <a:rPr lang="lv-LV" sz="1600" dirty="0">
                          <a:solidFill>
                            <a:schemeClr val="tx1"/>
                          </a:solidFill>
                          <a:effectLst/>
                        </a:rPr>
                        <a:t>Procedūra</a:t>
                      </a:r>
                      <a:endParaRPr lang="lv-LV"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extLst>
                  <a:ext uri="{0D108BD9-81ED-4DB2-BD59-A6C34878D82A}">
                    <a16:rowId xmlns:a16="http://schemas.microsoft.com/office/drawing/2014/main" val="47722945"/>
                  </a:ext>
                </a:extLst>
              </a:tr>
              <a:tr h="3753153">
                <a:tc>
                  <a:txBody>
                    <a:bodyPr/>
                    <a:lstStyle/>
                    <a:p>
                      <a:pPr algn="l">
                        <a:lnSpc>
                          <a:spcPct val="107000"/>
                        </a:lnSpc>
                        <a:spcAft>
                          <a:spcPts val="0"/>
                        </a:spcAft>
                      </a:pPr>
                      <a:r>
                        <a:rPr lang="lv-LV" sz="1600" dirty="0">
                          <a:solidFill>
                            <a:schemeClr val="tx1"/>
                          </a:solidFill>
                          <a:effectLst/>
                        </a:rPr>
                        <a:t>Būvvaldē saskaņojamās būvprojekta izmaiņas</a:t>
                      </a:r>
                    </a:p>
                    <a:p>
                      <a:pPr algn="just">
                        <a:lnSpc>
                          <a:spcPct val="107000"/>
                        </a:lnSpc>
                        <a:spcAft>
                          <a:spcPts val="0"/>
                        </a:spcAft>
                      </a:pPr>
                      <a:r>
                        <a:rPr lang="lv-LV" sz="1600" dirty="0">
                          <a:solidFill>
                            <a:schemeClr val="tx1"/>
                          </a:solidFill>
                          <a:effectLst/>
                        </a:rPr>
                        <a:t>(BL 16.panta 2.</a:t>
                      </a:r>
                      <a:r>
                        <a:rPr lang="lv-LV" sz="1600" baseline="30000" dirty="0">
                          <a:solidFill>
                            <a:schemeClr val="tx1"/>
                          </a:solidFill>
                          <a:effectLst/>
                        </a:rPr>
                        <a:t>2</a:t>
                      </a:r>
                      <a:r>
                        <a:rPr lang="lv-LV" sz="1600" dirty="0">
                          <a:solidFill>
                            <a:schemeClr val="tx1"/>
                          </a:solidFill>
                          <a:effectLst/>
                        </a:rPr>
                        <a:t> daļa,</a:t>
                      </a:r>
                      <a:r>
                        <a:rPr lang="lv-LV" sz="1600" baseline="0" dirty="0">
                          <a:solidFill>
                            <a:schemeClr val="tx1"/>
                          </a:solidFill>
                          <a:effectLst/>
                        </a:rPr>
                        <a:t> </a:t>
                      </a:r>
                      <a:r>
                        <a:rPr lang="it-IT" sz="1600" dirty="0">
                          <a:solidFill>
                            <a:schemeClr val="tx1"/>
                          </a:solidFill>
                          <a:effectLst/>
                        </a:rPr>
                        <a:t>17.panta 2.</a:t>
                      </a:r>
                      <a:r>
                        <a:rPr lang="it-IT" sz="1600" baseline="30000" dirty="0">
                          <a:solidFill>
                            <a:schemeClr val="tx1"/>
                          </a:solidFill>
                          <a:effectLst/>
                        </a:rPr>
                        <a:t>1</a:t>
                      </a:r>
                      <a:r>
                        <a:rPr lang="it-IT" sz="1600" dirty="0">
                          <a:solidFill>
                            <a:schemeClr val="tx1"/>
                          </a:solidFill>
                          <a:effectLst/>
                        </a:rPr>
                        <a:t> daļa</a:t>
                      </a:r>
                      <a:r>
                        <a:rPr lang="lv-LV" sz="1600" dirty="0">
                          <a:solidFill>
                            <a:schemeClr val="tx1"/>
                          </a:solidFill>
                          <a:effectLst/>
                        </a:rPr>
                        <a:t>)</a:t>
                      </a:r>
                    </a:p>
                    <a:p>
                      <a:pPr algn="just">
                        <a:lnSpc>
                          <a:spcPct val="107000"/>
                        </a:lnSpc>
                        <a:spcAft>
                          <a:spcPts val="0"/>
                        </a:spcAft>
                      </a:pPr>
                      <a:endParaRPr lang="lv-LV" sz="1600" dirty="0">
                        <a:effectLst/>
                      </a:endParaRPr>
                    </a:p>
                    <a:p>
                      <a:pPr algn="just">
                        <a:lnSpc>
                          <a:spcPct val="107000"/>
                        </a:lnSpc>
                        <a:spcAft>
                          <a:spcPts val="0"/>
                        </a:spcAft>
                      </a:pPr>
                      <a:endParaRPr lang="lv-LV" sz="1600" dirty="0">
                        <a:effectLst/>
                      </a:endParaRPr>
                    </a:p>
                    <a:p>
                      <a:pPr algn="just">
                        <a:lnSpc>
                          <a:spcPct val="107000"/>
                        </a:lnSpc>
                        <a:spcAft>
                          <a:spcPts val="0"/>
                        </a:spcAft>
                      </a:pPr>
                      <a:r>
                        <a:rPr lang="lv-LV" sz="1600" dirty="0">
                          <a:effectLst/>
                        </a:rPr>
                        <a:t> </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just">
                        <a:lnSpc>
                          <a:spcPct val="107000"/>
                        </a:lnSpc>
                        <a:spcAft>
                          <a:spcPts val="0"/>
                        </a:spcAft>
                      </a:pPr>
                      <a:r>
                        <a:rPr lang="lv-LV" sz="1600" dirty="0">
                          <a:effectLst/>
                        </a:rPr>
                        <a:t>Izmaiņas attiecībā uz:</a:t>
                      </a:r>
                    </a:p>
                    <a:p>
                      <a:pPr algn="just">
                        <a:lnSpc>
                          <a:spcPct val="107000"/>
                        </a:lnSpc>
                        <a:spcAft>
                          <a:spcPts val="0"/>
                        </a:spcAft>
                      </a:pPr>
                      <a:r>
                        <a:rPr lang="lv-LV" sz="1600" dirty="0">
                          <a:effectLst/>
                        </a:rPr>
                        <a:t>1) būves novietojumu;</a:t>
                      </a:r>
                    </a:p>
                    <a:p>
                      <a:pPr algn="just">
                        <a:lnSpc>
                          <a:spcPct val="107000"/>
                        </a:lnSpc>
                        <a:spcAft>
                          <a:spcPts val="0"/>
                        </a:spcAft>
                      </a:pPr>
                      <a:r>
                        <a:rPr lang="lv-LV" sz="1600" dirty="0">
                          <a:effectLst/>
                        </a:rPr>
                        <a:t>2) būves </a:t>
                      </a:r>
                      <a:r>
                        <a:rPr lang="lv-LV" sz="1600" dirty="0" err="1">
                          <a:effectLst/>
                        </a:rPr>
                        <a:t>būvapjomu</a:t>
                      </a:r>
                      <a:r>
                        <a:rPr lang="lv-LV" sz="1600" dirty="0">
                          <a:effectLst/>
                        </a:rPr>
                        <a:t>;</a:t>
                      </a:r>
                    </a:p>
                    <a:p>
                      <a:pPr algn="just">
                        <a:lnSpc>
                          <a:spcPct val="107000"/>
                        </a:lnSpc>
                        <a:spcAft>
                          <a:spcPts val="0"/>
                        </a:spcAft>
                      </a:pPr>
                      <a:r>
                        <a:rPr lang="lv-LV" sz="1600" dirty="0">
                          <a:effectLst/>
                        </a:rPr>
                        <a:t>3) būves fasādes risinājumu.</a:t>
                      </a:r>
                    </a:p>
                    <a:p>
                      <a:pPr algn="just">
                        <a:lnSpc>
                          <a:spcPct val="107000"/>
                        </a:lnSpc>
                        <a:spcAft>
                          <a:spcPts val="0"/>
                        </a:spcAft>
                      </a:pPr>
                      <a:endParaRPr lang="lv-LV" sz="1600" dirty="0">
                        <a:effectLst/>
                      </a:endParaRPr>
                    </a:p>
                    <a:p>
                      <a:pPr algn="just">
                        <a:lnSpc>
                          <a:spcPct val="107000"/>
                        </a:lnSpc>
                        <a:spcAft>
                          <a:spcPts val="0"/>
                        </a:spcAft>
                      </a:pPr>
                      <a:r>
                        <a:rPr lang="lv-LV" sz="1600" dirty="0">
                          <a:effectLst/>
                        </a:rPr>
                        <a:t>Ar izmaiņām var paredzēt arī būvprojektā minimālajā sastāvā vai būvprojektā neparedzētus pirmās vai otrās grupas inženierbūvju, pirmās grupas ēkas vai otrās grupas palīgēkas būvdarbus.</a:t>
                      </a:r>
                    </a:p>
                    <a:p>
                      <a:pPr algn="just">
                        <a:lnSpc>
                          <a:spcPct val="107000"/>
                        </a:lnSpc>
                        <a:spcAft>
                          <a:spcPts val="0"/>
                        </a:spcAft>
                      </a:pPr>
                      <a:endParaRPr lang="lv-LV" sz="1600" dirty="0">
                        <a:effectLst/>
                      </a:endParaRPr>
                    </a:p>
                    <a:p>
                      <a:pPr algn="just">
                        <a:lnSpc>
                          <a:spcPct val="107000"/>
                        </a:lnSpc>
                        <a:spcAft>
                          <a:spcPts val="0"/>
                        </a:spcAft>
                      </a:pPr>
                      <a:r>
                        <a:rPr lang="lv-LV" sz="1600" dirty="0">
                          <a:effectLst/>
                        </a:rPr>
                        <a:t>Aizliegts izdarīt izmaiņas būves galvenajā lietošanas veidā</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l">
                        <a:lnSpc>
                          <a:spcPct val="107000"/>
                        </a:lnSpc>
                        <a:spcAft>
                          <a:spcPts val="0"/>
                        </a:spcAft>
                      </a:pPr>
                      <a:r>
                        <a:rPr lang="lv-LV" sz="1600" dirty="0">
                          <a:effectLst/>
                        </a:rPr>
                        <a:t>Izmaiņas būvprojektā izdara pēc būvatļaujas saņemšanas līdz būvdarbu uzsākšanai vai būvdarbu laikā</a:t>
                      </a:r>
                    </a:p>
                    <a:p>
                      <a:pPr algn="l">
                        <a:lnSpc>
                          <a:spcPct val="107000"/>
                        </a:lnSpc>
                        <a:spcAft>
                          <a:spcPts val="0"/>
                        </a:spcAft>
                      </a:pPr>
                      <a:r>
                        <a:rPr lang="lv-LV" sz="1600" dirty="0">
                          <a:effectLst/>
                        </a:rPr>
                        <a:t>(VBN 67.punkts)</a:t>
                      </a:r>
                    </a:p>
                    <a:p>
                      <a:pPr algn="l">
                        <a:lnSpc>
                          <a:spcPct val="107000"/>
                        </a:lnSpc>
                        <a:spcAft>
                          <a:spcPts val="0"/>
                        </a:spcAft>
                      </a:pPr>
                      <a:r>
                        <a:rPr lang="lv-LV" sz="1600" dirty="0">
                          <a:effectLst/>
                        </a:rPr>
                        <a:t> </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lnSpc>
                          <a:spcPct val="107000"/>
                        </a:lnSpc>
                        <a:spcAft>
                          <a:spcPts val="0"/>
                        </a:spcAft>
                      </a:pPr>
                      <a:r>
                        <a:rPr lang="lv-LV" sz="1600" dirty="0">
                          <a:effectLst/>
                        </a:rPr>
                        <a:t>Persona, kurai ir izdota būvatļauja, iesniedz būvvaldei normatīvajos aktos noteiktos dokumentus, bet būvvalde vai cita institūcija, kura pilda būvvaldes funkcijas, izvērtē nepieciešamību grozīt būvatļaujas nosacījumus </a:t>
                      </a:r>
                    </a:p>
                    <a:p>
                      <a:pPr algn="just">
                        <a:lnSpc>
                          <a:spcPct val="107000"/>
                        </a:lnSpc>
                        <a:spcAft>
                          <a:spcPts val="0"/>
                        </a:spcAft>
                      </a:pPr>
                      <a:r>
                        <a:rPr lang="lv-LV" sz="1600" dirty="0">
                          <a:effectLst/>
                        </a:rPr>
                        <a:t>(BL 16.panta 2.</a:t>
                      </a:r>
                      <a:r>
                        <a:rPr lang="lv-LV" sz="1600" baseline="30000" dirty="0">
                          <a:effectLst/>
                        </a:rPr>
                        <a:t>3</a:t>
                      </a:r>
                      <a:r>
                        <a:rPr lang="lv-LV" sz="1600" dirty="0">
                          <a:effectLst/>
                        </a:rPr>
                        <a:t> daļa)</a:t>
                      </a:r>
                    </a:p>
                    <a:p>
                      <a:pPr algn="just">
                        <a:lnSpc>
                          <a:spcPct val="107000"/>
                        </a:lnSpc>
                        <a:spcAft>
                          <a:spcPts val="0"/>
                        </a:spcAft>
                      </a:pPr>
                      <a:endParaRPr lang="lv-LV" sz="1600" dirty="0">
                        <a:effectLst/>
                      </a:endParaRPr>
                    </a:p>
                    <a:p>
                      <a:pPr algn="just">
                        <a:lnSpc>
                          <a:spcPct val="107000"/>
                        </a:lnSpc>
                        <a:spcAft>
                          <a:spcPts val="0"/>
                        </a:spcAft>
                      </a:pPr>
                      <a:r>
                        <a:rPr lang="lv-LV" sz="1600" dirty="0">
                          <a:effectLst/>
                        </a:rPr>
                        <a:t>Būvvaldei pieņem lēmumu 14 dienu laikā  </a:t>
                      </a:r>
                      <a:r>
                        <a:rPr lang="it-IT" sz="1600" dirty="0">
                          <a:effectLst/>
                        </a:rPr>
                        <a:t>(BL 1</a:t>
                      </a:r>
                      <a:r>
                        <a:rPr lang="lv-LV" sz="1600" dirty="0">
                          <a:effectLst/>
                        </a:rPr>
                        <a:t>2</a:t>
                      </a:r>
                      <a:r>
                        <a:rPr lang="it-IT" sz="1600" dirty="0">
                          <a:effectLst/>
                        </a:rPr>
                        <a:t>.panta </a:t>
                      </a:r>
                      <a:r>
                        <a:rPr lang="lv-LV" sz="1600" dirty="0">
                          <a:effectLst/>
                        </a:rPr>
                        <a:t>ceturtās daļas </a:t>
                      </a:r>
                      <a:r>
                        <a:rPr lang="it-IT" sz="1600" dirty="0">
                          <a:effectLst/>
                        </a:rPr>
                        <a:t>2.</a:t>
                      </a:r>
                      <a:r>
                        <a:rPr lang="lv-LV" sz="1600" baseline="30000" dirty="0">
                          <a:effectLst/>
                        </a:rPr>
                        <a:t>1</a:t>
                      </a:r>
                      <a:r>
                        <a:rPr lang="it-IT" sz="1600" dirty="0">
                          <a:effectLst/>
                        </a:rPr>
                        <a:t> </a:t>
                      </a:r>
                      <a:r>
                        <a:rPr lang="lv-LV" sz="1600" dirty="0">
                          <a:effectLst/>
                        </a:rPr>
                        <a:t>punkts</a:t>
                      </a:r>
                      <a:r>
                        <a:rPr lang="it-IT" sz="1600" dirty="0">
                          <a:effectLst/>
                        </a:rPr>
                        <a:t>)</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652815138"/>
                  </a:ext>
                </a:extLst>
              </a:tr>
            </a:tbl>
          </a:graphicData>
        </a:graphic>
      </p:graphicFrame>
      <p:sp>
        <p:nvSpPr>
          <p:cNvPr id="7" name="Rectangle 6"/>
          <p:cNvSpPr/>
          <p:nvPr/>
        </p:nvSpPr>
        <p:spPr>
          <a:xfrm>
            <a:off x="1368747" y="5765007"/>
            <a:ext cx="10673668" cy="830997"/>
          </a:xfrm>
          <a:prstGeom prst="rect">
            <a:avLst/>
          </a:prstGeom>
        </p:spPr>
        <p:txBody>
          <a:bodyPr wrap="square">
            <a:spAutoFit/>
          </a:bodyPr>
          <a:lstStyle/>
          <a:p>
            <a:pPr algn="just"/>
            <a:r>
              <a:rPr lang="lv-LV" sz="1600" b="1" dirty="0">
                <a:latin typeface="Calibri" panose="020F0502020204030204" pitchFamily="34" charset="0"/>
                <a:ea typeface="Calibri" panose="020F0502020204030204" pitchFamily="34" charset="0"/>
              </a:rPr>
              <a:t>Ja būvdarbu kontroli veic Birojs</a:t>
            </a:r>
            <a:r>
              <a:rPr lang="lv-LV" sz="1600" dirty="0">
                <a:latin typeface="Calibri" panose="020F0502020204030204" pitchFamily="34" charset="0"/>
                <a:ea typeface="Calibri" panose="020F0502020204030204" pitchFamily="34" charset="0"/>
              </a:rPr>
              <a:t>, </a:t>
            </a:r>
            <a:r>
              <a:rPr lang="lv-LV" sz="1600" b="1" dirty="0">
                <a:latin typeface="Calibri" panose="020F0502020204030204" pitchFamily="34" charset="0"/>
                <a:ea typeface="Calibri" panose="020F0502020204030204" pitchFamily="34" charset="0"/>
              </a:rPr>
              <a:t>būvvaldei</a:t>
            </a:r>
            <a:r>
              <a:rPr lang="lv-LV" sz="1600" dirty="0">
                <a:latin typeface="Calibri" panose="020F0502020204030204" pitchFamily="34" charset="0"/>
                <a:ea typeface="Calibri" panose="020F0502020204030204" pitchFamily="34" charset="0"/>
              </a:rPr>
              <a:t> vai institūcijai, kura pilda būvvaldes funkcijas, </a:t>
            </a:r>
            <a:r>
              <a:rPr lang="lv-LV" sz="1600" b="1" dirty="0">
                <a:latin typeface="Calibri" panose="020F0502020204030204" pitchFamily="34" charset="0"/>
                <a:ea typeface="Calibri" panose="020F0502020204030204" pitchFamily="34" charset="0"/>
              </a:rPr>
              <a:t>ir jāinformē</a:t>
            </a:r>
            <a:r>
              <a:rPr lang="lv-LV" sz="1600" dirty="0">
                <a:latin typeface="Calibri" panose="020F0502020204030204" pitchFamily="34" charset="0"/>
                <a:ea typeface="Calibri" panose="020F0502020204030204" pitchFamily="34" charset="0"/>
              </a:rPr>
              <a:t> attiecīgā institūcija, ka saņemts iesniegums par izmaiņu veikšanu, </a:t>
            </a:r>
            <a:r>
              <a:rPr lang="lv-LV" sz="1600" b="1" dirty="0">
                <a:latin typeface="Calibri" panose="020F0502020204030204" pitchFamily="34" charset="0"/>
                <a:ea typeface="Calibri" panose="020F0502020204030204" pitchFamily="34" charset="0"/>
              </a:rPr>
              <a:t>kā arī jāiesniedz birojā izmainītās būvprojekta daļas un sadaļas</a:t>
            </a:r>
            <a:r>
              <a:rPr lang="lv-LV" sz="1600" dirty="0">
                <a:latin typeface="Calibri" panose="020F0502020204030204" pitchFamily="34" charset="0"/>
                <a:ea typeface="Calibri" panose="020F0502020204030204" pitchFamily="34" charset="0"/>
              </a:rPr>
              <a:t>, ja būvdarbu laikā pasūtītājs ir saskaņojis izmaiņas būvprojektā (VBN 155.punkts).</a:t>
            </a:r>
            <a:endParaRPr lang="lv-LV" sz="1600" dirty="0">
              <a:latin typeface="Calibri" panose="020F0502020204030204" pitchFamily="34" charset="0"/>
            </a:endParaRPr>
          </a:p>
        </p:txBody>
      </p:sp>
      <p:sp>
        <p:nvSpPr>
          <p:cNvPr id="8" name="Title 1">
            <a:extLst>
              <a:ext uri="{FF2B5EF4-FFF2-40B4-BE49-F238E27FC236}">
                <a16:creationId xmlns:a16="http://schemas.microsoft.com/office/drawing/2014/main" id="{9CFFC74F-8D30-488B-8AF3-674F38158079}"/>
              </a:ext>
            </a:extLst>
          </p:cNvPr>
          <p:cNvSpPr>
            <a:spLocks noGrp="1"/>
          </p:cNvSpPr>
          <p:nvPr>
            <p:ph type="title"/>
          </p:nvPr>
        </p:nvSpPr>
        <p:spPr>
          <a:xfrm>
            <a:off x="2875207" y="366325"/>
            <a:ext cx="8969717" cy="1224293"/>
          </a:xfrm>
        </p:spPr>
        <p:txBody>
          <a:bodyPr>
            <a:noAutofit/>
          </a:bodyPr>
          <a:lstStyle/>
          <a:p>
            <a:pPr algn="ctr"/>
            <a:r>
              <a:rPr lang="lv-LV" sz="4000" b="1" dirty="0">
                <a:latin typeface="+mn-lt"/>
                <a:ea typeface="+mn-ea"/>
                <a:cs typeface="+mn-cs"/>
              </a:rPr>
              <a:t>IZMAIŅAS BŪVPROJEKTĀ </a:t>
            </a:r>
            <a:r>
              <a:rPr lang="lv-LV" sz="2000" b="1" dirty="0"/>
              <a:t>(2)</a:t>
            </a:r>
            <a:br>
              <a:rPr lang="lv-LV" sz="8000" dirty="0"/>
            </a:br>
            <a:endParaRPr lang="lv-LV" sz="4200" b="1" dirty="0"/>
          </a:p>
        </p:txBody>
      </p:sp>
    </p:spTree>
    <p:extLst>
      <p:ext uri="{BB962C8B-B14F-4D97-AF65-F5344CB8AC3E}">
        <p14:creationId xmlns:p14="http://schemas.microsoft.com/office/powerpoint/2010/main" val="1737039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832BF-1DDA-4BBE-B340-68BC40090DFC}"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lv-LV"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4"/>
          <p:cNvGraphicFramePr>
            <a:graphicFrameLocks noGrp="1"/>
          </p:cNvGraphicFramePr>
          <p:nvPr/>
        </p:nvGraphicFramePr>
        <p:xfrm>
          <a:off x="1251751" y="1643435"/>
          <a:ext cx="10670960" cy="4776548"/>
        </p:xfrm>
        <a:graphic>
          <a:graphicData uri="http://schemas.openxmlformats.org/drawingml/2006/table">
            <a:tbl>
              <a:tblPr firstRow="1" firstCol="1" bandRow="1">
                <a:tableStyleId>{5C22544A-7EE6-4342-B048-85BDC9FD1C3A}</a:tableStyleId>
              </a:tblPr>
              <a:tblGrid>
                <a:gridCol w="2065045">
                  <a:extLst>
                    <a:ext uri="{9D8B030D-6E8A-4147-A177-3AD203B41FA5}">
                      <a16:colId xmlns:a16="http://schemas.microsoft.com/office/drawing/2014/main" val="1188120061"/>
                    </a:ext>
                  </a:extLst>
                </a:gridCol>
                <a:gridCol w="3046177">
                  <a:extLst>
                    <a:ext uri="{9D8B030D-6E8A-4147-A177-3AD203B41FA5}">
                      <a16:colId xmlns:a16="http://schemas.microsoft.com/office/drawing/2014/main" val="2974921593"/>
                    </a:ext>
                  </a:extLst>
                </a:gridCol>
                <a:gridCol w="1364239">
                  <a:extLst>
                    <a:ext uri="{9D8B030D-6E8A-4147-A177-3AD203B41FA5}">
                      <a16:colId xmlns:a16="http://schemas.microsoft.com/office/drawing/2014/main" val="1066658837"/>
                    </a:ext>
                  </a:extLst>
                </a:gridCol>
                <a:gridCol w="4195499">
                  <a:extLst>
                    <a:ext uri="{9D8B030D-6E8A-4147-A177-3AD203B41FA5}">
                      <a16:colId xmlns:a16="http://schemas.microsoft.com/office/drawing/2014/main" val="2073160977"/>
                    </a:ext>
                  </a:extLst>
                </a:gridCol>
              </a:tblGrid>
              <a:tr h="532044">
                <a:tc>
                  <a:txBody>
                    <a:bodyPr/>
                    <a:lstStyle/>
                    <a:p>
                      <a:pPr algn="ctr">
                        <a:lnSpc>
                          <a:spcPct val="107000"/>
                        </a:lnSpc>
                        <a:spcAft>
                          <a:spcPts val="0"/>
                        </a:spcAft>
                      </a:pPr>
                      <a:r>
                        <a:rPr lang="lv-LV" sz="1600" dirty="0">
                          <a:solidFill>
                            <a:schemeClr val="tx1"/>
                          </a:solidFill>
                          <a:effectLst/>
                        </a:rPr>
                        <a:t>Izmaiņu veids</a:t>
                      </a:r>
                    </a:p>
                    <a:p>
                      <a:pPr algn="ctr">
                        <a:lnSpc>
                          <a:spcPct val="107000"/>
                        </a:lnSpc>
                        <a:spcAft>
                          <a:spcPts val="0"/>
                        </a:spcAft>
                      </a:pPr>
                      <a:r>
                        <a:rPr lang="lv-LV" sz="1600" dirty="0">
                          <a:effectLst/>
                        </a:rPr>
                        <a:t> </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07000"/>
                        </a:lnSpc>
                        <a:spcAft>
                          <a:spcPts val="0"/>
                        </a:spcAft>
                      </a:pPr>
                      <a:r>
                        <a:rPr lang="lv-LV" sz="1600" dirty="0">
                          <a:solidFill>
                            <a:schemeClr val="tx1"/>
                          </a:solidFill>
                          <a:effectLst/>
                        </a:rPr>
                        <a:t>Kritēriji</a:t>
                      </a:r>
                      <a:endParaRPr lang="lv-LV"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07000"/>
                        </a:lnSpc>
                        <a:spcAft>
                          <a:spcPts val="0"/>
                        </a:spcAft>
                      </a:pPr>
                      <a:r>
                        <a:rPr lang="lv-LV" sz="1600" dirty="0">
                          <a:solidFill>
                            <a:schemeClr val="tx1"/>
                          </a:solidFill>
                          <a:effectLst/>
                        </a:rPr>
                        <a:t>Laika posms</a:t>
                      </a:r>
                      <a:endParaRPr lang="lv-LV"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07000"/>
                        </a:lnSpc>
                        <a:spcAft>
                          <a:spcPts val="0"/>
                        </a:spcAft>
                      </a:pPr>
                      <a:r>
                        <a:rPr lang="lv-LV" sz="1600" dirty="0">
                          <a:solidFill>
                            <a:schemeClr val="tx1"/>
                          </a:solidFill>
                          <a:effectLst/>
                        </a:rPr>
                        <a:t>Procedūra</a:t>
                      </a:r>
                      <a:endParaRPr lang="lv-LV"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extLst>
                  <a:ext uri="{0D108BD9-81ED-4DB2-BD59-A6C34878D82A}">
                    <a16:rowId xmlns:a16="http://schemas.microsoft.com/office/drawing/2014/main" val="47722945"/>
                  </a:ext>
                </a:extLst>
              </a:tr>
              <a:tr h="4244504">
                <a:tc>
                  <a:txBody>
                    <a:bodyPr/>
                    <a:lstStyle/>
                    <a:p>
                      <a:pPr algn="l">
                        <a:lnSpc>
                          <a:spcPct val="107000"/>
                        </a:lnSpc>
                        <a:spcAft>
                          <a:spcPts val="0"/>
                        </a:spcAft>
                      </a:pPr>
                      <a:r>
                        <a:rPr lang="lv-LV" sz="1600" dirty="0">
                          <a:solidFill>
                            <a:schemeClr val="tx1"/>
                          </a:solidFill>
                          <a:effectLst/>
                        </a:rPr>
                        <a:t>Būvprojekta izmaiņas, kuras </a:t>
                      </a:r>
                      <a:r>
                        <a:rPr lang="lv-LV" sz="1600" u="sng" dirty="0">
                          <a:solidFill>
                            <a:schemeClr val="tx1"/>
                          </a:solidFill>
                          <a:effectLst/>
                        </a:rPr>
                        <a:t>tiek iesniegtas būvvaldē </a:t>
                      </a:r>
                      <a:r>
                        <a:rPr lang="lv-LV" sz="1600" dirty="0">
                          <a:solidFill>
                            <a:schemeClr val="tx1"/>
                          </a:solidFill>
                          <a:effectLst/>
                        </a:rPr>
                        <a:t>(VBN 60.,</a:t>
                      </a:r>
                      <a:r>
                        <a:rPr lang="it-IT" sz="1600" dirty="0">
                          <a:solidFill>
                            <a:schemeClr val="tx1"/>
                          </a:solidFill>
                          <a:effectLst/>
                        </a:rPr>
                        <a:t> </a:t>
                      </a:r>
                      <a:r>
                        <a:rPr lang="lv-LV" sz="1600" dirty="0">
                          <a:solidFill>
                            <a:schemeClr val="tx1"/>
                          </a:solidFill>
                          <a:effectLst/>
                        </a:rPr>
                        <a:t>69</a:t>
                      </a:r>
                      <a:r>
                        <a:rPr lang="it-IT" sz="1600" dirty="0">
                          <a:solidFill>
                            <a:schemeClr val="tx1"/>
                          </a:solidFill>
                          <a:effectLst/>
                        </a:rPr>
                        <a:t>.p</a:t>
                      </a:r>
                      <a:r>
                        <a:rPr lang="lv-LV" sz="1600" dirty="0" err="1">
                          <a:solidFill>
                            <a:schemeClr val="tx1"/>
                          </a:solidFill>
                          <a:effectLst/>
                        </a:rPr>
                        <a:t>unkts</a:t>
                      </a:r>
                      <a:r>
                        <a:rPr lang="lv-LV" sz="1600" dirty="0">
                          <a:solidFill>
                            <a:schemeClr val="tx1"/>
                          </a:solidFill>
                          <a:effectLst/>
                        </a:rPr>
                        <a:t>)</a:t>
                      </a:r>
                    </a:p>
                    <a:p>
                      <a:pPr algn="just">
                        <a:lnSpc>
                          <a:spcPct val="107000"/>
                        </a:lnSpc>
                        <a:spcAft>
                          <a:spcPts val="0"/>
                        </a:spcAft>
                      </a:pPr>
                      <a:endParaRPr lang="lv-LV" sz="1600" dirty="0">
                        <a:effectLst/>
                      </a:endParaRPr>
                    </a:p>
                    <a:p>
                      <a:pPr algn="just">
                        <a:lnSpc>
                          <a:spcPct val="107000"/>
                        </a:lnSpc>
                        <a:spcAft>
                          <a:spcPts val="0"/>
                        </a:spcAft>
                      </a:pPr>
                      <a:endParaRPr lang="lv-LV" sz="1600" dirty="0">
                        <a:effectLst/>
                      </a:endParaRPr>
                    </a:p>
                    <a:p>
                      <a:pPr algn="just">
                        <a:lnSpc>
                          <a:spcPct val="107000"/>
                        </a:lnSpc>
                        <a:spcAft>
                          <a:spcPts val="0"/>
                        </a:spcAft>
                      </a:pPr>
                      <a:r>
                        <a:rPr lang="lv-LV" sz="1600" dirty="0">
                          <a:effectLst/>
                        </a:rPr>
                        <a:t> </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just">
                        <a:lnSpc>
                          <a:spcPct val="107000"/>
                        </a:lnSpc>
                        <a:spcAft>
                          <a:spcPts val="0"/>
                        </a:spcAft>
                      </a:pPr>
                      <a:r>
                        <a:rPr lang="lv-LV" sz="1600" dirty="0">
                          <a:effectLst/>
                        </a:rPr>
                        <a:t>Ja būvprojektam, kuram ir veikta ekspertīze, tiek mainīts:</a:t>
                      </a:r>
                    </a:p>
                    <a:p>
                      <a:pPr marL="342900" indent="-342900" algn="just">
                        <a:lnSpc>
                          <a:spcPct val="107000"/>
                        </a:lnSpc>
                        <a:spcAft>
                          <a:spcPts val="0"/>
                        </a:spcAft>
                        <a:buAutoNum type="arabicParenR"/>
                      </a:pPr>
                      <a:r>
                        <a:rPr lang="lv-LV" sz="1600" dirty="0">
                          <a:effectLst/>
                        </a:rPr>
                        <a:t>būves arhitektoniskais risinājums;</a:t>
                      </a:r>
                    </a:p>
                    <a:p>
                      <a:pPr marL="342900" indent="-342900" algn="just">
                        <a:lnSpc>
                          <a:spcPct val="107000"/>
                        </a:lnSpc>
                        <a:spcAft>
                          <a:spcPts val="0"/>
                        </a:spcAft>
                        <a:buAutoNum type="arabicParenR"/>
                      </a:pPr>
                      <a:r>
                        <a:rPr lang="lv-LV" sz="1600" dirty="0">
                          <a:effectLst/>
                        </a:rPr>
                        <a:t>būves, tās nesošo konstrukciju vai to daļu konstruktīvais risinājums attiecībā uz būves mehānisko stiprību, stabilitāti, ugunsdrošību vai lietošanas drošumu.</a:t>
                      </a:r>
                    </a:p>
                    <a:p>
                      <a:pPr algn="just">
                        <a:lnSpc>
                          <a:spcPct val="107000"/>
                        </a:lnSpc>
                        <a:spcAft>
                          <a:spcPts val="0"/>
                        </a:spcAft>
                      </a:pPr>
                      <a:endParaRPr lang="lv-LV" sz="1600" dirty="0">
                        <a:effectLst/>
                      </a:endParaRPr>
                    </a:p>
                  </a:txBody>
                  <a:tcPr marL="68580" marR="68580" marT="0" marB="0">
                    <a:solidFill>
                      <a:schemeClr val="accent3">
                        <a:lumMod val="20000"/>
                        <a:lumOff val="80000"/>
                      </a:schemeClr>
                    </a:solidFill>
                  </a:tcPr>
                </a:tc>
                <a:tc>
                  <a:txBody>
                    <a:bodyPr/>
                    <a:lstStyle/>
                    <a:p>
                      <a:pPr algn="just">
                        <a:lnSpc>
                          <a:spcPct val="107000"/>
                        </a:lnSpc>
                        <a:spcAft>
                          <a:spcPts val="0"/>
                        </a:spcAft>
                      </a:pPr>
                      <a:r>
                        <a:rPr lang="lv-LV" sz="1600" dirty="0">
                          <a:effectLst/>
                        </a:rPr>
                        <a:t>Izmaiņas būvprojektā izdara pirms būvdarbu uzsākšanas vai būvdarbu laikā</a:t>
                      </a:r>
                    </a:p>
                    <a:p>
                      <a:pPr algn="just">
                        <a:lnSpc>
                          <a:spcPct val="107000"/>
                        </a:lnSpc>
                        <a:spcAft>
                          <a:spcPts val="0"/>
                        </a:spcAft>
                      </a:pPr>
                      <a:r>
                        <a:rPr lang="lv-LV" sz="1600" dirty="0">
                          <a:effectLst/>
                        </a:rPr>
                        <a:t>(VBN 60., 69.punkts)</a:t>
                      </a:r>
                    </a:p>
                    <a:p>
                      <a:pPr algn="just">
                        <a:lnSpc>
                          <a:spcPct val="107000"/>
                        </a:lnSpc>
                        <a:spcAft>
                          <a:spcPts val="0"/>
                        </a:spcAft>
                      </a:pPr>
                      <a:r>
                        <a:rPr lang="lv-LV" sz="1600" dirty="0">
                          <a:effectLst/>
                        </a:rPr>
                        <a:t> </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lnSpc>
                          <a:spcPct val="107000"/>
                        </a:lnSpc>
                        <a:spcAft>
                          <a:spcPts val="0"/>
                        </a:spcAft>
                      </a:pPr>
                      <a:r>
                        <a:rPr lang="lv-LV" sz="1600" dirty="0">
                          <a:effectLst/>
                        </a:rPr>
                        <a:t>Pasūtītājam ir pienākums:</a:t>
                      </a:r>
                      <a:endParaRPr lang="lv-LV" sz="1400" dirty="0">
                        <a:effectLst/>
                      </a:endParaRPr>
                    </a:p>
                    <a:p>
                      <a:pPr algn="just">
                        <a:lnSpc>
                          <a:spcPct val="107000"/>
                        </a:lnSpc>
                        <a:spcAft>
                          <a:spcPts val="0"/>
                        </a:spcAft>
                      </a:pPr>
                      <a:r>
                        <a:rPr lang="lv-LV" sz="1600" dirty="0">
                          <a:effectLst/>
                        </a:rPr>
                        <a:t>1) ja ir uzsākti būvdarbi, – pārtraukt būvdarbus būves daļā, kuru skar konstruktīvā risinājuma izmaiņas;</a:t>
                      </a:r>
                      <a:endParaRPr lang="lv-LV" sz="1400" dirty="0">
                        <a:effectLst/>
                      </a:endParaRPr>
                    </a:p>
                    <a:p>
                      <a:pPr algn="just">
                        <a:lnSpc>
                          <a:spcPct val="107000"/>
                        </a:lnSpc>
                        <a:spcAft>
                          <a:spcPts val="0"/>
                        </a:spcAft>
                      </a:pPr>
                      <a:r>
                        <a:rPr lang="lv-LV" sz="1600" dirty="0">
                          <a:effectLst/>
                        </a:rPr>
                        <a:t>2) nodrošināt attiecīgo būvprojekta daļu un sadaļu izstrādi atbilstoši Latvijas būvnormatīvu un citu normatīvo aktu prasībām;</a:t>
                      </a:r>
                      <a:endParaRPr lang="lv-LV" sz="1400" dirty="0">
                        <a:effectLst/>
                      </a:endParaRPr>
                    </a:p>
                    <a:p>
                      <a:pPr algn="just">
                        <a:lnSpc>
                          <a:spcPct val="107000"/>
                        </a:lnSpc>
                        <a:spcAft>
                          <a:spcPts val="0"/>
                        </a:spcAft>
                      </a:pPr>
                      <a:r>
                        <a:rPr lang="lv-LV" sz="1600" dirty="0">
                          <a:effectLst/>
                        </a:rPr>
                        <a:t>3) nodrošināt attiecīgo būvprojekta daļu un sadaļu ekspertīzi;</a:t>
                      </a:r>
                      <a:endParaRPr lang="lv-LV" sz="1400" dirty="0">
                        <a:effectLst/>
                      </a:endParaRPr>
                    </a:p>
                    <a:p>
                      <a:pPr algn="just">
                        <a:lnSpc>
                          <a:spcPct val="107000"/>
                        </a:lnSpc>
                        <a:spcAft>
                          <a:spcPts val="0"/>
                        </a:spcAft>
                      </a:pPr>
                      <a:r>
                        <a:rPr lang="lv-LV" sz="1600" dirty="0">
                          <a:effectLst/>
                        </a:rPr>
                        <a:t>4) iesniegt būvprojekta izmaiņu dokumentāciju un ekspertīzes atzinumu būvvaldē divu nedēļu laikā pēc tā saņemšanas;</a:t>
                      </a:r>
                      <a:endParaRPr lang="lv-LV" sz="1400" dirty="0">
                        <a:effectLst/>
                      </a:endParaRPr>
                    </a:p>
                    <a:p>
                      <a:pPr algn="just">
                        <a:lnSpc>
                          <a:spcPct val="107000"/>
                        </a:lnSpc>
                        <a:spcAft>
                          <a:spcPts val="0"/>
                        </a:spcAft>
                      </a:pPr>
                      <a:r>
                        <a:rPr lang="lv-LV" sz="1600" dirty="0">
                          <a:effectLst/>
                        </a:rPr>
                        <a:t>5) būvdarbus būves daļā, kuru skar konstruktīvā risinājuma izmaiņas, atsākt tikai pēc tam, kad ir saņemts pozitīvs ekspertīzes atzinums.</a:t>
                      </a:r>
                      <a:endParaRPr lang="lv-LV" sz="1400" dirty="0">
                        <a:effectLst/>
                      </a:endParaRPr>
                    </a:p>
                    <a:p>
                      <a:pPr algn="just">
                        <a:lnSpc>
                          <a:spcPct val="107000"/>
                        </a:lnSpc>
                        <a:spcAft>
                          <a:spcPts val="0"/>
                        </a:spcAft>
                      </a:pPr>
                      <a:r>
                        <a:rPr lang="lv-LV" sz="1600" dirty="0">
                          <a:effectLst/>
                        </a:rPr>
                        <a:t>(VBN 69.punkts)</a:t>
                      </a:r>
                      <a:endParaRPr lang="lv-LV" sz="1400" dirty="0">
                        <a:effectLst/>
                      </a:endParaRPr>
                    </a:p>
                  </a:txBody>
                  <a:tcPr marL="68580" marR="68580" marT="0" marB="0">
                    <a:solidFill>
                      <a:schemeClr val="accent3">
                        <a:lumMod val="20000"/>
                        <a:lumOff val="80000"/>
                      </a:schemeClr>
                    </a:solidFill>
                  </a:tcPr>
                </a:tc>
                <a:extLst>
                  <a:ext uri="{0D108BD9-81ED-4DB2-BD59-A6C34878D82A}">
                    <a16:rowId xmlns:a16="http://schemas.microsoft.com/office/drawing/2014/main" val="3652815138"/>
                  </a:ext>
                </a:extLst>
              </a:tr>
            </a:tbl>
          </a:graphicData>
        </a:graphic>
      </p:graphicFrame>
      <p:sp>
        <p:nvSpPr>
          <p:cNvPr id="7" name="Title 1">
            <a:extLst>
              <a:ext uri="{FF2B5EF4-FFF2-40B4-BE49-F238E27FC236}">
                <a16:creationId xmlns:a16="http://schemas.microsoft.com/office/drawing/2014/main" id="{CCD5F70B-6958-4342-9579-0327F5B714CE}"/>
              </a:ext>
            </a:extLst>
          </p:cNvPr>
          <p:cNvSpPr>
            <a:spLocks noGrp="1"/>
          </p:cNvSpPr>
          <p:nvPr>
            <p:ph type="title"/>
          </p:nvPr>
        </p:nvSpPr>
        <p:spPr>
          <a:xfrm>
            <a:off x="2651699" y="438017"/>
            <a:ext cx="8969717" cy="804801"/>
          </a:xfrm>
        </p:spPr>
        <p:txBody>
          <a:bodyPr>
            <a:noAutofit/>
          </a:bodyPr>
          <a:lstStyle/>
          <a:p>
            <a:pPr algn="ctr"/>
            <a:r>
              <a:rPr lang="lv-LV" sz="4000" b="1" dirty="0">
                <a:latin typeface="+mn-lt"/>
                <a:ea typeface="+mn-ea"/>
                <a:cs typeface="+mn-cs"/>
              </a:rPr>
              <a:t>IZMAIŅAS BŪVPROJEKTĀ </a:t>
            </a:r>
            <a:r>
              <a:rPr lang="lv-LV" sz="2000" b="1" dirty="0"/>
              <a:t>(3)</a:t>
            </a:r>
            <a:endParaRPr lang="lv-LV" sz="4200" b="1" dirty="0"/>
          </a:p>
        </p:txBody>
      </p:sp>
    </p:spTree>
    <p:extLst>
      <p:ext uri="{BB962C8B-B14F-4D97-AF65-F5344CB8AC3E}">
        <p14:creationId xmlns:p14="http://schemas.microsoft.com/office/powerpoint/2010/main" val="4246882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1505" y="2643683"/>
            <a:ext cx="7382366" cy="2371350"/>
          </a:xfrm>
        </p:spPr>
        <p:txBody>
          <a:bodyPr>
            <a:normAutofit/>
          </a:bodyPr>
          <a:lstStyle/>
          <a:p>
            <a:r>
              <a:rPr lang="lv-LV" sz="4400" b="1" dirty="0"/>
              <a:t>JAUTĀJUMI PAR BŪVPROJEKTU UN BŪVPROJEKTA IZMAIŅĀM</a:t>
            </a:r>
            <a:br>
              <a:rPr lang="lv-LV" sz="4400" b="1" dirty="0"/>
            </a:br>
            <a:endParaRPr lang="lv-LV" sz="4400" b="1" dirty="0"/>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3</a:t>
            </a:fld>
            <a:endParaRPr lang="lv-LV" dirty="0"/>
          </a:p>
        </p:txBody>
      </p:sp>
      <p:sp>
        <p:nvSpPr>
          <p:cNvPr id="5" name="Text Placeholder 2"/>
          <p:cNvSpPr txBox="1">
            <a:spLocks/>
          </p:cNvSpPr>
          <p:nvPr/>
        </p:nvSpPr>
        <p:spPr>
          <a:xfrm>
            <a:off x="2847975" y="4876800"/>
            <a:ext cx="6829426" cy="1718547"/>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3" name="Rectangle 2">
            <a:extLst>
              <a:ext uri="{FF2B5EF4-FFF2-40B4-BE49-F238E27FC236}">
                <a16:creationId xmlns:a16="http://schemas.microsoft.com/office/drawing/2014/main" id="{33CAD1CD-240D-459C-B34D-95EFF3F167EE}"/>
              </a:ext>
            </a:extLst>
          </p:cNvPr>
          <p:cNvSpPr/>
          <p:nvPr/>
        </p:nvSpPr>
        <p:spPr>
          <a:xfrm>
            <a:off x="3244883" y="5274408"/>
            <a:ext cx="6096000" cy="923330"/>
          </a:xfrm>
          <a:prstGeom prst="rect">
            <a:avLst/>
          </a:prstGeom>
        </p:spPr>
        <p:txBody>
          <a:bodyPr>
            <a:spAutoFit/>
          </a:bodyPr>
          <a:lstStyle/>
          <a:p>
            <a:pPr algn="ctr"/>
            <a:r>
              <a:rPr lang="lv-LV" dirty="0"/>
              <a:t>Kontroles departamenta </a:t>
            </a:r>
          </a:p>
          <a:p>
            <a:pPr algn="ctr"/>
            <a:r>
              <a:rPr lang="lv-LV" dirty="0"/>
              <a:t>Būvdarbu kontroles nodaļas būvinspektore </a:t>
            </a:r>
          </a:p>
          <a:p>
            <a:pPr algn="ctr"/>
            <a:r>
              <a:rPr lang="lv-LV" b="1" dirty="0"/>
              <a:t>Anita Apšāne</a:t>
            </a:r>
          </a:p>
        </p:txBody>
      </p:sp>
    </p:spTree>
    <p:extLst>
      <p:ext uri="{BB962C8B-B14F-4D97-AF65-F5344CB8AC3E}">
        <p14:creationId xmlns:p14="http://schemas.microsoft.com/office/powerpoint/2010/main" val="1656806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832BF-1DDA-4BBE-B340-68BC40090DFC}"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lv-LV"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4"/>
          <p:cNvGraphicFramePr>
            <a:graphicFrameLocks noGrp="1"/>
          </p:cNvGraphicFramePr>
          <p:nvPr/>
        </p:nvGraphicFramePr>
        <p:xfrm>
          <a:off x="2563586" y="1556868"/>
          <a:ext cx="9368002" cy="4833994"/>
        </p:xfrm>
        <a:graphic>
          <a:graphicData uri="http://schemas.openxmlformats.org/drawingml/2006/table">
            <a:tbl>
              <a:tblPr firstRow="1" firstCol="1" bandRow="1">
                <a:tableStyleId>{5C22544A-7EE6-4342-B048-85BDC9FD1C3A}</a:tableStyleId>
              </a:tblPr>
              <a:tblGrid>
                <a:gridCol w="1592035">
                  <a:extLst>
                    <a:ext uri="{9D8B030D-6E8A-4147-A177-3AD203B41FA5}">
                      <a16:colId xmlns:a16="http://schemas.microsoft.com/office/drawing/2014/main" val="1188120061"/>
                    </a:ext>
                  </a:extLst>
                </a:gridCol>
                <a:gridCol w="1902279">
                  <a:extLst>
                    <a:ext uri="{9D8B030D-6E8A-4147-A177-3AD203B41FA5}">
                      <a16:colId xmlns:a16="http://schemas.microsoft.com/office/drawing/2014/main" val="2974921593"/>
                    </a:ext>
                  </a:extLst>
                </a:gridCol>
                <a:gridCol w="1543050">
                  <a:extLst>
                    <a:ext uri="{9D8B030D-6E8A-4147-A177-3AD203B41FA5}">
                      <a16:colId xmlns:a16="http://schemas.microsoft.com/office/drawing/2014/main" val="1066658837"/>
                    </a:ext>
                  </a:extLst>
                </a:gridCol>
                <a:gridCol w="4330638">
                  <a:extLst>
                    <a:ext uri="{9D8B030D-6E8A-4147-A177-3AD203B41FA5}">
                      <a16:colId xmlns:a16="http://schemas.microsoft.com/office/drawing/2014/main" val="2073160977"/>
                    </a:ext>
                  </a:extLst>
                </a:gridCol>
              </a:tblGrid>
              <a:tr h="534599">
                <a:tc>
                  <a:txBody>
                    <a:bodyPr/>
                    <a:lstStyle/>
                    <a:p>
                      <a:pPr algn="ctr">
                        <a:lnSpc>
                          <a:spcPct val="107000"/>
                        </a:lnSpc>
                        <a:spcAft>
                          <a:spcPts val="0"/>
                        </a:spcAft>
                      </a:pPr>
                      <a:r>
                        <a:rPr lang="lv-LV" sz="1600" dirty="0">
                          <a:solidFill>
                            <a:schemeClr val="tx1"/>
                          </a:solidFill>
                          <a:effectLst/>
                        </a:rPr>
                        <a:t>Izmaiņu veids</a:t>
                      </a:r>
                    </a:p>
                    <a:p>
                      <a:pPr algn="ctr">
                        <a:lnSpc>
                          <a:spcPct val="107000"/>
                        </a:lnSpc>
                        <a:spcAft>
                          <a:spcPts val="0"/>
                        </a:spcAft>
                      </a:pPr>
                      <a:r>
                        <a:rPr lang="lv-LV" sz="1600" dirty="0">
                          <a:effectLst/>
                        </a:rPr>
                        <a:t> </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07000"/>
                        </a:lnSpc>
                        <a:spcAft>
                          <a:spcPts val="0"/>
                        </a:spcAft>
                      </a:pPr>
                      <a:r>
                        <a:rPr lang="lv-LV" sz="1600" dirty="0">
                          <a:solidFill>
                            <a:schemeClr val="tx1"/>
                          </a:solidFill>
                          <a:effectLst/>
                        </a:rPr>
                        <a:t>Kritēriji</a:t>
                      </a:r>
                      <a:endParaRPr lang="lv-LV"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07000"/>
                        </a:lnSpc>
                        <a:spcAft>
                          <a:spcPts val="0"/>
                        </a:spcAft>
                      </a:pPr>
                      <a:r>
                        <a:rPr lang="lv-LV" sz="1600" dirty="0">
                          <a:solidFill>
                            <a:schemeClr val="tx1"/>
                          </a:solidFill>
                          <a:effectLst/>
                        </a:rPr>
                        <a:t>Laika posms</a:t>
                      </a:r>
                      <a:endParaRPr lang="lv-LV"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07000"/>
                        </a:lnSpc>
                        <a:spcAft>
                          <a:spcPts val="0"/>
                        </a:spcAft>
                      </a:pPr>
                      <a:r>
                        <a:rPr lang="lv-LV" sz="1600" dirty="0">
                          <a:solidFill>
                            <a:schemeClr val="tx1"/>
                          </a:solidFill>
                          <a:effectLst/>
                        </a:rPr>
                        <a:t>Procedūra</a:t>
                      </a:r>
                      <a:endParaRPr lang="lv-LV"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extLst>
                  <a:ext uri="{0D108BD9-81ED-4DB2-BD59-A6C34878D82A}">
                    <a16:rowId xmlns:a16="http://schemas.microsoft.com/office/drawing/2014/main" val="47722945"/>
                  </a:ext>
                </a:extLst>
              </a:tr>
              <a:tr h="4264883">
                <a:tc>
                  <a:txBody>
                    <a:bodyPr/>
                    <a:lstStyle/>
                    <a:p>
                      <a:pPr algn="l">
                        <a:lnSpc>
                          <a:spcPct val="107000"/>
                        </a:lnSpc>
                        <a:spcAft>
                          <a:spcPts val="0"/>
                        </a:spcAft>
                      </a:pPr>
                      <a:r>
                        <a:rPr lang="lv-LV" sz="1600" dirty="0">
                          <a:solidFill>
                            <a:schemeClr val="tx1"/>
                          </a:solidFill>
                          <a:effectLst/>
                        </a:rPr>
                        <a:t>Būvprojekta izmaiņas, par kurām rakstiski ir vienojušies  būvniecības dalībnieki</a:t>
                      </a:r>
                    </a:p>
                    <a:p>
                      <a:pPr algn="l">
                        <a:lnSpc>
                          <a:spcPct val="107000"/>
                        </a:lnSpc>
                        <a:spcAft>
                          <a:spcPts val="0"/>
                        </a:spcAft>
                      </a:pPr>
                      <a:r>
                        <a:rPr lang="lv-LV" sz="1600" dirty="0">
                          <a:solidFill>
                            <a:schemeClr val="tx1"/>
                          </a:solidFill>
                          <a:effectLst/>
                        </a:rPr>
                        <a:t>(VBN 115</a:t>
                      </a:r>
                      <a:r>
                        <a:rPr lang="it-IT" sz="1600" dirty="0">
                          <a:solidFill>
                            <a:schemeClr val="tx1"/>
                          </a:solidFill>
                          <a:effectLst/>
                        </a:rPr>
                        <a:t>.p</a:t>
                      </a:r>
                      <a:r>
                        <a:rPr lang="lv-LV" sz="1600" dirty="0" err="1">
                          <a:solidFill>
                            <a:schemeClr val="tx1"/>
                          </a:solidFill>
                          <a:effectLst/>
                        </a:rPr>
                        <a:t>unkts</a:t>
                      </a:r>
                      <a:r>
                        <a:rPr lang="lv-LV" sz="1600" dirty="0">
                          <a:solidFill>
                            <a:schemeClr val="tx1"/>
                          </a:solidFill>
                          <a:effectLst/>
                        </a:rPr>
                        <a:t>)</a:t>
                      </a:r>
                    </a:p>
                    <a:p>
                      <a:pPr algn="just">
                        <a:lnSpc>
                          <a:spcPct val="107000"/>
                        </a:lnSpc>
                        <a:spcAft>
                          <a:spcPts val="0"/>
                        </a:spcAft>
                      </a:pPr>
                      <a:endParaRPr lang="lv-LV" sz="1600" dirty="0">
                        <a:effectLst/>
                      </a:endParaRPr>
                    </a:p>
                    <a:p>
                      <a:pPr algn="just">
                        <a:lnSpc>
                          <a:spcPct val="107000"/>
                        </a:lnSpc>
                        <a:spcAft>
                          <a:spcPts val="0"/>
                        </a:spcAft>
                      </a:pPr>
                      <a:endParaRPr lang="lv-LV" sz="1600" dirty="0">
                        <a:effectLst/>
                      </a:endParaRPr>
                    </a:p>
                    <a:p>
                      <a:pPr algn="just">
                        <a:lnSpc>
                          <a:spcPct val="107000"/>
                        </a:lnSpc>
                        <a:spcAft>
                          <a:spcPts val="0"/>
                        </a:spcAft>
                      </a:pPr>
                      <a:r>
                        <a:rPr lang="lv-LV" sz="1600" dirty="0">
                          <a:effectLst/>
                        </a:rPr>
                        <a:t> </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l">
                        <a:lnSpc>
                          <a:spcPct val="107000"/>
                        </a:lnSpc>
                        <a:spcAft>
                          <a:spcPts val="0"/>
                        </a:spcAft>
                      </a:pPr>
                      <a:r>
                        <a:rPr lang="lv-LV" sz="1600" dirty="0">
                          <a:effectLst/>
                        </a:rPr>
                        <a:t>Ja izmaiņas neskar būves:</a:t>
                      </a:r>
                    </a:p>
                    <a:p>
                      <a:pPr algn="l">
                        <a:lnSpc>
                          <a:spcPct val="107000"/>
                        </a:lnSpc>
                        <a:spcAft>
                          <a:spcPts val="0"/>
                        </a:spcAft>
                      </a:pPr>
                      <a:r>
                        <a:rPr lang="lv-LV" sz="1600" dirty="0">
                          <a:effectLst/>
                        </a:rPr>
                        <a:t>1) vizuālo risinājumu;</a:t>
                      </a:r>
                    </a:p>
                    <a:p>
                      <a:pPr algn="l">
                        <a:lnSpc>
                          <a:spcPct val="107000"/>
                        </a:lnSpc>
                        <a:spcAft>
                          <a:spcPts val="0"/>
                        </a:spcAft>
                      </a:pPr>
                      <a:r>
                        <a:rPr lang="lv-LV" sz="1600" dirty="0">
                          <a:effectLst/>
                        </a:rPr>
                        <a:t>2)</a:t>
                      </a:r>
                      <a:r>
                        <a:rPr lang="lv-LV" sz="1600" baseline="0" dirty="0">
                          <a:effectLst/>
                        </a:rPr>
                        <a:t> </a:t>
                      </a:r>
                      <a:r>
                        <a:rPr lang="lv-LV" sz="1600" dirty="0">
                          <a:effectLst/>
                        </a:rPr>
                        <a:t>apjomu;</a:t>
                      </a:r>
                    </a:p>
                    <a:p>
                      <a:pPr algn="l">
                        <a:lnSpc>
                          <a:spcPct val="107000"/>
                        </a:lnSpc>
                        <a:spcAft>
                          <a:spcPts val="0"/>
                        </a:spcAft>
                      </a:pPr>
                      <a:r>
                        <a:rPr lang="lv-LV" sz="1600" dirty="0">
                          <a:effectLst/>
                        </a:rPr>
                        <a:t>3)</a:t>
                      </a:r>
                      <a:r>
                        <a:rPr lang="lv-LV" sz="1600" baseline="0" dirty="0">
                          <a:effectLst/>
                        </a:rPr>
                        <a:t> </a:t>
                      </a:r>
                      <a:r>
                        <a:rPr lang="lv-LV" sz="1600" dirty="0">
                          <a:effectLst/>
                        </a:rPr>
                        <a:t>būvvietu;</a:t>
                      </a:r>
                    </a:p>
                    <a:p>
                      <a:pPr algn="l">
                        <a:lnSpc>
                          <a:spcPct val="107000"/>
                        </a:lnSpc>
                        <a:spcAft>
                          <a:spcPts val="0"/>
                        </a:spcAft>
                      </a:pPr>
                      <a:r>
                        <a:rPr lang="lv-LV" sz="1600" dirty="0">
                          <a:effectLst/>
                        </a:rPr>
                        <a:t>4) lietošanas veidu.</a:t>
                      </a:r>
                    </a:p>
                    <a:p>
                      <a:pPr algn="just">
                        <a:lnSpc>
                          <a:spcPct val="107000"/>
                        </a:lnSpc>
                        <a:spcAft>
                          <a:spcPts val="0"/>
                        </a:spcAft>
                      </a:pPr>
                      <a:endParaRPr lang="lv-LV" sz="1600" dirty="0">
                        <a:effectLst/>
                      </a:endParaRPr>
                    </a:p>
                    <a:p>
                      <a:pPr algn="just">
                        <a:lnSpc>
                          <a:spcPct val="107000"/>
                        </a:lnSpc>
                        <a:spcAft>
                          <a:spcPts val="0"/>
                        </a:spcAft>
                      </a:pPr>
                      <a:endParaRPr lang="lv-LV" sz="1600" dirty="0">
                        <a:effectLst/>
                      </a:endParaRPr>
                    </a:p>
                  </a:txBody>
                  <a:tcPr marL="68580" marR="68580" marT="0" marB="0">
                    <a:solidFill>
                      <a:schemeClr val="accent3">
                        <a:lumMod val="20000"/>
                        <a:lumOff val="80000"/>
                      </a:schemeClr>
                    </a:solidFill>
                  </a:tcPr>
                </a:tc>
                <a:tc>
                  <a:txBody>
                    <a:bodyPr/>
                    <a:lstStyle/>
                    <a:p>
                      <a:pPr algn="just">
                        <a:lnSpc>
                          <a:spcPct val="107000"/>
                        </a:lnSpc>
                        <a:spcAft>
                          <a:spcPts val="0"/>
                        </a:spcAft>
                      </a:pPr>
                      <a:r>
                        <a:rPr lang="lv-LV" sz="1600" dirty="0">
                          <a:effectLst/>
                        </a:rPr>
                        <a:t>Izmaiņas būvprojektā izdara būvdarbu gaitā</a:t>
                      </a:r>
                    </a:p>
                    <a:p>
                      <a:pPr algn="just">
                        <a:lnSpc>
                          <a:spcPct val="107000"/>
                        </a:lnSpc>
                        <a:spcAft>
                          <a:spcPts val="0"/>
                        </a:spcAft>
                      </a:pPr>
                      <a:r>
                        <a:rPr lang="lv-LV" sz="1600" dirty="0">
                          <a:effectLst/>
                        </a:rPr>
                        <a:t>(VBN 115.punkts)</a:t>
                      </a:r>
                    </a:p>
                    <a:p>
                      <a:pPr algn="just">
                        <a:lnSpc>
                          <a:spcPct val="107000"/>
                        </a:lnSpc>
                        <a:spcAft>
                          <a:spcPts val="0"/>
                        </a:spcAft>
                      </a:pPr>
                      <a:r>
                        <a:rPr lang="lv-LV" sz="1600" dirty="0">
                          <a:effectLst/>
                        </a:rPr>
                        <a:t> </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lnSpc>
                          <a:spcPct val="107000"/>
                        </a:lnSpc>
                        <a:spcAft>
                          <a:spcPts val="0"/>
                        </a:spcAft>
                      </a:pPr>
                      <a:r>
                        <a:rPr lang="lv-LV" sz="1600" dirty="0">
                          <a:effectLst/>
                        </a:rPr>
                        <a:t>Būvprojekta izstrādātājs vai </a:t>
                      </a:r>
                      <a:r>
                        <a:rPr lang="lv-LV" sz="1600" dirty="0" err="1">
                          <a:effectLst/>
                        </a:rPr>
                        <a:t>autoruzraugs</a:t>
                      </a:r>
                      <a:r>
                        <a:rPr lang="lv-LV" sz="1600" dirty="0">
                          <a:effectLst/>
                        </a:rPr>
                        <a:t> pēc rakstiskas vienošanās ar pārējiem būvniecības dalībniekiem izdara būvprojekta izmaiņas.</a:t>
                      </a:r>
                    </a:p>
                    <a:p>
                      <a:pPr algn="just">
                        <a:lnSpc>
                          <a:spcPct val="107000"/>
                        </a:lnSpc>
                        <a:spcAft>
                          <a:spcPts val="0"/>
                        </a:spcAft>
                      </a:pPr>
                      <a:endParaRPr lang="lv-LV" sz="800" dirty="0">
                        <a:effectLst/>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lv-LV" sz="1600" dirty="0">
                          <a:effectLst/>
                        </a:rPr>
                        <a:t>Būvdarbus atsākt tikai pēc tam, kad pēc rakstiskas vienošanās ar būvniecības dalībniekiem ir izstrādātas izmaiņas. </a:t>
                      </a:r>
                    </a:p>
                    <a:p>
                      <a:pPr marL="0" marR="0" lvl="0" indent="0" algn="just" defTabSz="914400" rtl="0" eaLnBrk="1" fontAlgn="auto" latinLnBrk="0" hangingPunct="1">
                        <a:lnSpc>
                          <a:spcPct val="107000"/>
                        </a:lnSpc>
                        <a:spcBef>
                          <a:spcPts val="0"/>
                        </a:spcBef>
                        <a:spcAft>
                          <a:spcPts val="0"/>
                        </a:spcAft>
                        <a:buClrTx/>
                        <a:buSzTx/>
                        <a:buFontTx/>
                        <a:buNone/>
                        <a:tabLst/>
                        <a:defRPr/>
                      </a:pPr>
                      <a:r>
                        <a:rPr lang="lv-LV" sz="1600" dirty="0">
                          <a:effectLst/>
                        </a:rPr>
                        <a:t>Autoruzraugs izdara ierakstu autoruzraudzības žurnālā par veiktajām izmaiņām būvprojektā (līdz brīdim, kad būvdarbu žurnālā ieraksti tiek veikti būvniecības informācijas sistēmā – VBN 176.punkts). Ar ierakstu iepazīstas būvdarbu vadītājs un būvuzraugs (ja nav būvuzrauga, tad pasūtītājs).</a:t>
                      </a:r>
                    </a:p>
                    <a:p>
                      <a:pPr algn="just">
                        <a:lnSpc>
                          <a:spcPct val="107000"/>
                        </a:lnSpc>
                        <a:spcAft>
                          <a:spcPts val="0"/>
                        </a:spcAft>
                      </a:pPr>
                      <a:endParaRPr lang="lv-LV" sz="800" dirty="0">
                        <a:effectLst/>
                      </a:endParaRPr>
                    </a:p>
                    <a:p>
                      <a:pPr algn="just">
                        <a:lnSpc>
                          <a:spcPct val="107000"/>
                        </a:lnSpc>
                        <a:spcAft>
                          <a:spcPts val="0"/>
                        </a:spcAft>
                      </a:pPr>
                      <a:r>
                        <a:rPr lang="lv-LV" sz="1600" dirty="0">
                          <a:effectLst/>
                        </a:rPr>
                        <a:t>Būvniecības ierosinātājam jāveic rakstisks</a:t>
                      </a:r>
                      <a:r>
                        <a:rPr lang="lv-LV" sz="1600" baseline="0" dirty="0">
                          <a:effectLst/>
                        </a:rPr>
                        <a:t> </a:t>
                      </a:r>
                      <a:r>
                        <a:rPr lang="lv-LV" sz="1600" dirty="0">
                          <a:effectLst/>
                        </a:rPr>
                        <a:t>saskaņojums uz rasējuma lapām.</a:t>
                      </a:r>
                    </a:p>
                    <a:p>
                      <a:pPr algn="just">
                        <a:lnSpc>
                          <a:spcPct val="107000"/>
                        </a:lnSpc>
                        <a:spcAft>
                          <a:spcPts val="0"/>
                        </a:spcAft>
                      </a:pPr>
                      <a:endParaRPr lang="lv-LV" sz="800" dirty="0">
                        <a:effectLst/>
                      </a:endParaRPr>
                    </a:p>
                  </a:txBody>
                  <a:tcPr marL="68580" marR="68580" marT="0" marB="0">
                    <a:solidFill>
                      <a:schemeClr val="accent3">
                        <a:lumMod val="20000"/>
                        <a:lumOff val="80000"/>
                      </a:schemeClr>
                    </a:solidFill>
                  </a:tcPr>
                </a:tc>
                <a:extLst>
                  <a:ext uri="{0D108BD9-81ED-4DB2-BD59-A6C34878D82A}">
                    <a16:rowId xmlns:a16="http://schemas.microsoft.com/office/drawing/2014/main" val="3652815138"/>
                  </a:ext>
                </a:extLst>
              </a:tr>
            </a:tbl>
          </a:graphicData>
        </a:graphic>
      </p:graphicFrame>
      <p:sp>
        <p:nvSpPr>
          <p:cNvPr id="8" name="Title 1">
            <a:extLst>
              <a:ext uri="{FF2B5EF4-FFF2-40B4-BE49-F238E27FC236}">
                <a16:creationId xmlns:a16="http://schemas.microsoft.com/office/drawing/2014/main" id="{535406A5-F3D3-4BB8-BEDE-CE8403D8BB07}"/>
              </a:ext>
            </a:extLst>
          </p:cNvPr>
          <p:cNvSpPr>
            <a:spLocks noGrp="1"/>
          </p:cNvSpPr>
          <p:nvPr>
            <p:ph type="title"/>
          </p:nvPr>
        </p:nvSpPr>
        <p:spPr>
          <a:xfrm>
            <a:off x="2798656" y="391797"/>
            <a:ext cx="8969717" cy="834458"/>
          </a:xfrm>
        </p:spPr>
        <p:txBody>
          <a:bodyPr>
            <a:noAutofit/>
          </a:bodyPr>
          <a:lstStyle/>
          <a:p>
            <a:pPr algn="ctr"/>
            <a:r>
              <a:rPr lang="lv-LV" sz="4000" b="1" dirty="0">
                <a:latin typeface="+mn-lt"/>
                <a:ea typeface="+mn-ea"/>
                <a:cs typeface="+mn-cs"/>
              </a:rPr>
              <a:t>IZMAIŅAS BŪVPROJEKTĀ </a:t>
            </a:r>
            <a:r>
              <a:rPr lang="lv-LV" sz="2000" b="1" dirty="0"/>
              <a:t>(4)</a:t>
            </a:r>
            <a:endParaRPr lang="lv-LV" sz="4200" b="1" dirty="0"/>
          </a:p>
        </p:txBody>
      </p:sp>
    </p:spTree>
    <p:extLst>
      <p:ext uri="{BB962C8B-B14F-4D97-AF65-F5344CB8AC3E}">
        <p14:creationId xmlns:p14="http://schemas.microsoft.com/office/powerpoint/2010/main" val="820568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832BF-1DDA-4BBE-B340-68BC40090DFC}"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lv-LV"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4"/>
          <p:cNvGraphicFramePr>
            <a:graphicFrameLocks noGrp="1"/>
          </p:cNvGraphicFramePr>
          <p:nvPr/>
        </p:nvGraphicFramePr>
        <p:xfrm>
          <a:off x="1793290" y="1579864"/>
          <a:ext cx="10138298" cy="4412425"/>
        </p:xfrm>
        <a:graphic>
          <a:graphicData uri="http://schemas.openxmlformats.org/drawingml/2006/table">
            <a:tbl>
              <a:tblPr firstRow="1" firstCol="1" bandRow="1">
                <a:tableStyleId>{5C22544A-7EE6-4342-B048-85BDC9FD1C3A}</a:tableStyleId>
              </a:tblPr>
              <a:tblGrid>
                <a:gridCol w="2157273">
                  <a:extLst>
                    <a:ext uri="{9D8B030D-6E8A-4147-A177-3AD203B41FA5}">
                      <a16:colId xmlns:a16="http://schemas.microsoft.com/office/drawing/2014/main" val="1188120061"/>
                    </a:ext>
                  </a:extLst>
                </a:gridCol>
                <a:gridCol w="3107185">
                  <a:extLst>
                    <a:ext uri="{9D8B030D-6E8A-4147-A177-3AD203B41FA5}">
                      <a16:colId xmlns:a16="http://schemas.microsoft.com/office/drawing/2014/main" val="2974921593"/>
                    </a:ext>
                  </a:extLst>
                </a:gridCol>
                <a:gridCol w="2089544">
                  <a:extLst>
                    <a:ext uri="{9D8B030D-6E8A-4147-A177-3AD203B41FA5}">
                      <a16:colId xmlns:a16="http://schemas.microsoft.com/office/drawing/2014/main" val="1066658837"/>
                    </a:ext>
                  </a:extLst>
                </a:gridCol>
                <a:gridCol w="2784296">
                  <a:extLst>
                    <a:ext uri="{9D8B030D-6E8A-4147-A177-3AD203B41FA5}">
                      <a16:colId xmlns:a16="http://schemas.microsoft.com/office/drawing/2014/main" val="2073160977"/>
                    </a:ext>
                  </a:extLst>
                </a:gridCol>
              </a:tblGrid>
              <a:tr h="490734">
                <a:tc>
                  <a:txBody>
                    <a:bodyPr/>
                    <a:lstStyle/>
                    <a:p>
                      <a:pPr algn="ctr">
                        <a:lnSpc>
                          <a:spcPct val="107000"/>
                        </a:lnSpc>
                        <a:spcAft>
                          <a:spcPts val="0"/>
                        </a:spcAft>
                      </a:pPr>
                      <a:r>
                        <a:rPr lang="lv-LV" sz="1600" dirty="0">
                          <a:solidFill>
                            <a:schemeClr val="tx1"/>
                          </a:solidFill>
                          <a:effectLst/>
                        </a:rPr>
                        <a:t>Izmaiņu veids</a:t>
                      </a:r>
                    </a:p>
                    <a:p>
                      <a:pPr algn="ctr">
                        <a:lnSpc>
                          <a:spcPct val="107000"/>
                        </a:lnSpc>
                        <a:spcAft>
                          <a:spcPts val="0"/>
                        </a:spcAft>
                      </a:pPr>
                      <a:r>
                        <a:rPr lang="lv-LV" sz="1600" dirty="0">
                          <a:effectLst/>
                        </a:rPr>
                        <a:t> </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07000"/>
                        </a:lnSpc>
                        <a:spcAft>
                          <a:spcPts val="0"/>
                        </a:spcAft>
                      </a:pPr>
                      <a:r>
                        <a:rPr lang="lv-LV" sz="1600" dirty="0">
                          <a:solidFill>
                            <a:schemeClr val="tx1"/>
                          </a:solidFill>
                          <a:effectLst/>
                        </a:rPr>
                        <a:t>Kritēriji</a:t>
                      </a:r>
                      <a:endParaRPr lang="lv-LV"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07000"/>
                        </a:lnSpc>
                        <a:spcAft>
                          <a:spcPts val="0"/>
                        </a:spcAft>
                      </a:pPr>
                      <a:r>
                        <a:rPr lang="lv-LV" sz="1600" dirty="0">
                          <a:solidFill>
                            <a:schemeClr val="tx1"/>
                          </a:solidFill>
                          <a:effectLst/>
                        </a:rPr>
                        <a:t>Laika posms</a:t>
                      </a:r>
                      <a:endParaRPr lang="lv-LV"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07000"/>
                        </a:lnSpc>
                        <a:spcAft>
                          <a:spcPts val="0"/>
                        </a:spcAft>
                      </a:pPr>
                      <a:r>
                        <a:rPr lang="lv-LV" sz="1600" dirty="0">
                          <a:solidFill>
                            <a:schemeClr val="tx1"/>
                          </a:solidFill>
                          <a:effectLst/>
                        </a:rPr>
                        <a:t>Procedūra</a:t>
                      </a:r>
                      <a:endParaRPr lang="lv-LV"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extLst>
                  <a:ext uri="{0D108BD9-81ED-4DB2-BD59-A6C34878D82A}">
                    <a16:rowId xmlns:a16="http://schemas.microsoft.com/office/drawing/2014/main" val="47722945"/>
                  </a:ext>
                </a:extLst>
              </a:tr>
              <a:tr h="3753153">
                <a:tc>
                  <a:txBody>
                    <a:bodyPr/>
                    <a:lstStyle/>
                    <a:p>
                      <a:pPr algn="l">
                        <a:lnSpc>
                          <a:spcPct val="107000"/>
                        </a:lnSpc>
                        <a:spcAft>
                          <a:spcPts val="0"/>
                        </a:spcAft>
                      </a:pPr>
                      <a:r>
                        <a:rPr lang="lv-LV" sz="1600" dirty="0">
                          <a:solidFill>
                            <a:schemeClr val="tx1"/>
                          </a:solidFill>
                          <a:effectLst/>
                        </a:rPr>
                        <a:t>Izmaiņas apliecinājuma kartē vai paskaidrojuma rakstā (BL 16.panta 2.</a:t>
                      </a:r>
                      <a:r>
                        <a:rPr lang="lv-LV" sz="1600" baseline="30000" dirty="0">
                          <a:solidFill>
                            <a:schemeClr val="tx1"/>
                          </a:solidFill>
                          <a:effectLst/>
                        </a:rPr>
                        <a:t>1</a:t>
                      </a:r>
                      <a:r>
                        <a:rPr lang="lv-LV" sz="1600" dirty="0">
                          <a:solidFill>
                            <a:schemeClr val="tx1"/>
                          </a:solidFill>
                          <a:effectLst/>
                        </a:rPr>
                        <a:t>, 2.</a:t>
                      </a:r>
                      <a:r>
                        <a:rPr lang="lv-LV" sz="1600" baseline="30000" dirty="0">
                          <a:solidFill>
                            <a:schemeClr val="tx1"/>
                          </a:solidFill>
                          <a:effectLst/>
                        </a:rPr>
                        <a:t>2</a:t>
                      </a:r>
                      <a:r>
                        <a:rPr lang="lv-LV" sz="1600" dirty="0">
                          <a:solidFill>
                            <a:schemeClr val="tx1"/>
                          </a:solidFill>
                          <a:effectLst/>
                        </a:rPr>
                        <a:t> daļa,</a:t>
                      </a:r>
                      <a:r>
                        <a:rPr lang="lv-LV" sz="1600" baseline="0" dirty="0">
                          <a:solidFill>
                            <a:schemeClr val="tx1"/>
                          </a:solidFill>
                          <a:effectLst/>
                        </a:rPr>
                        <a:t> </a:t>
                      </a:r>
                      <a:r>
                        <a:rPr lang="it-IT" sz="1600" dirty="0">
                          <a:solidFill>
                            <a:schemeClr val="tx1"/>
                          </a:solidFill>
                          <a:effectLst/>
                        </a:rPr>
                        <a:t>17.panta 2.</a:t>
                      </a:r>
                      <a:r>
                        <a:rPr lang="it-IT" sz="1600" baseline="30000" dirty="0">
                          <a:solidFill>
                            <a:schemeClr val="tx1"/>
                          </a:solidFill>
                          <a:effectLst/>
                        </a:rPr>
                        <a:t>1</a:t>
                      </a:r>
                      <a:r>
                        <a:rPr lang="it-IT" sz="1600" dirty="0">
                          <a:solidFill>
                            <a:schemeClr val="tx1"/>
                          </a:solidFill>
                          <a:effectLst/>
                        </a:rPr>
                        <a:t> daļa</a:t>
                      </a:r>
                      <a:r>
                        <a:rPr lang="lv-LV" sz="1600" dirty="0">
                          <a:solidFill>
                            <a:schemeClr val="tx1"/>
                          </a:solidFill>
                          <a:effectLst/>
                        </a:rPr>
                        <a:t>)</a:t>
                      </a:r>
                    </a:p>
                    <a:p>
                      <a:pPr algn="just">
                        <a:lnSpc>
                          <a:spcPct val="107000"/>
                        </a:lnSpc>
                        <a:spcAft>
                          <a:spcPts val="0"/>
                        </a:spcAft>
                      </a:pPr>
                      <a:endParaRPr lang="lv-LV" sz="1600" dirty="0">
                        <a:effectLst/>
                      </a:endParaRPr>
                    </a:p>
                    <a:p>
                      <a:pPr algn="just">
                        <a:lnSpc>
                          <a:spcPct val="107000"/>
                        </a:lnSpc>
                        <a:spcAft>
                          <a:spcPts val="0"/>
                        </a:spcAft>
                      </a:pPr>
                      <a:endParaRPr lang="lv-LV" sz="1600" dirty="0">
                        <a:effectLst/>
                      </a:endParaRPr>
                    </a:p>
                    <a:p>
                      <a:pPr algn="just">
                        <a:lnSpc>
                          <a:spcPct val="107000"/>
                        </a:lnSpc>
                        <a:spcAft>
                          <a:spcPts val="0"/>
                        </a:spcAft>
                      </a:pPr>
                      <a:r>
                        <a:rPr lang="lv-LV" sz="1600" dirty="0">
                          <a:effectLst/>
                        </a:rPr>
                        <a:t> </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just">
                        <a:lnSpc>
                          <a:spcPct val="107000"/>
                        </a:lnSpc>
                        <a:spcAft>
                          <a:spcPts val="0"/>
                        </a:spcAft>
                      </a:pPr>
                      <a:r>
                        <a:rPr lang="lv-LV" sz="1600" dirty="0">
                          <a:effectLst/>
                          <a:latin typeface="Calibri" panose="020F0502020204030204" pitchFamily="34" charset="0"/>
                          <a:ea typeface="Calibri" panose="020F0502020204030204" pitchFamily="34" charset="0"/>
                          <a:cs typeface="Times New Roman" panose="02020603050405020304" pitchFamily="18" charset="0"/>
                        </a:rPr>
                        <a:t>Izmaiņas pieļaujamas ievērojot šādus</a:t>
                      </a:r>
                      <a:r>
                        <a:rPr lang="lv-LV" sz="1600" baseline="0" dirty="0">
                          <a:effectLst/>
                          <a:latin typeface="Calibri" panose="020F0502020204030204" pitchFamily="34" charset="0"/>
                          <a:ea typeface="Calibri" panose="020F0502020204030204" pitchFamily="34" charset="0"/>
                          <a:cs typeface="Times New Roman" panose="02020603050405020304" pitchFamily="18" charset="0"/>
                        </a:rPr>
                        <a:t> </a:t>
                      </a:r>
                      <a:r>
                        <a:rPr lang="lv-LV" sz="1600" dirty="0">
                          <a:effectLst/>
                          <a:latin typeface="Calibri" panose="020F0502020204030204" pitchFamily="34" charset="0"/>
                          <a:ea typeface="Calibri" panose="020F0502020204030204" pitchFamily="34" charset="0"/>
                          <a:cs typeface="Times New Roman" panose="02020603050405020304" pitchFamily="18" charset="0"/>
                        </a:rPr>
                        <a:t>nosacījumus:</a:t>
                      </a:r>
                    </a:p>
                    <a:p>
                      <a:pPr marL="0" marR="0" lvl="0" indent="0" algn="just" defTabSz="914400" rtl="0" eaLnBrk="1" fontAlgn="auto" latinLnBrk="0" hangingPunct="1">
                        <a:lnSpc>
                          <a:spcPct val="107000"/>
                        </a:lnSpc>
                        <a:spcBef>
                          <a:spcPts val="0"/>
                        </a:spcBef>
                        <a:spcAft>
                          <a:spcPts val="0"/>
                        </a:spcAft>
                        <a:buClrTx/>
                        <a:buSzTx/>
                        <a:buFontTx/>
                        <a:buNone/>
                        <a:tabLst/>
                        <a:defRPr/>
                      </a:pPr>
                      <a:r>
                        <a:rPr lang="lv-LV" sz="1600" dirty="0">
                          <a:effectLst/>
                          <a:latin typeface="Calibri" panose="020F0502020204030204" pitchFamily="34" charset="0"/>
                          <a:ea typeface="Calibri" panose="020F0502020204030204" pitchFamily="34" charset="0"/>
                          <a:cs typeface="Times New Roman" panose="02020603050405020304" pitchFamily="18" charset="0"/>
                        </a:rPr>
                        <a:t>1)</a:t>
                      </a:r>
                      <a:r>
                        <a:rPr lang="lv-LV" sz="1600" dirty="0">
                          <a:effectLst/>
                        </a:rPr>
                        <a:t> nav pieļaujams izdarīt izmaiņas būves galvenajā lietošanas veidā;</a:t>
                      </a:r>
                    </a:p>
                    <a:p>
                      <a:pPr algn="just">
                        <a:lnSpc>
                          <a:spcPct val="107000"/>
                        </a:lnSpc>
                        <a:spcAft>
                          <a:spcPts val="0"/>
                        </a:spcAft>
                      </a:pPr>
                      <a:r>
                        <a:rPr lang="lv-LV" sz="1600" dirty="0">
                          <a:effectLst/>
                        </a:rPr>
                        <a:t>2) izmaiņas būves novietojumā, </a:t>
                      </a:r>
                      <a:r>
                        <a:rPr lang="lv-LV" sz="1600" dirty="0" err="1">
                          <a:effectLst/>
                        </a:rPr>
                        <a:t>būvapjomā</a:t>
                      </a:r>
                      <a:r>
                        <a:rPr lang="lv-LV" sz="1600" dirty="0">
                          <a:effectLst/>
                        </a:rPr>
                        <a:t> un fasādes risinājumā pieļaujamas pēc to saskaņošanas ar būvvaldi;</a:t>
                      </a:r>
                      <a:r>
                        <a:rPr lang="lv-LV" sz="1600" baseline="0" dirty="0">
                          <a:effectLst/>
                        </a:rPr>
                        <a:t> </a:t>
                      </a:r>
                    </a:p>
                    <a:p>
                      <a:pPr algn="just">
                        <a:lnSpc>
                          <a:spcPct val="107000"/>
                        </a:lnSpc>
                        <a:spcAft>
                          <a:spcPts val="0"/>
                        </a:spcAft>
                      </a:pPr>
                      <a:r>
                        <a:rPr lang="lv-LV" sz="1600" baseline="0" dirty="0">
                          <a:effectLst/>
                        </a:rPr>
                        <a:t>3) ja plānotās izmaiņas neskar būves vizuālo risinājumu, būves apjomu, būvvietu vai būves lietošanas veidu, tad izmaiņas var izdarīt būvprojekta izstrādātājs pēc rakstiskas vienošanās ar pārējiem būvniecības dalībniekiem  </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lnSpc>
                          <a:spcPct val="107000"/>
                        </a:lnSpc>
                        <a:spcAft>
                          <a:spcPts val="0"/>
                        </a:spcAft>
                      </a:pPr>
                      <a:r>
                        <a:rPr lang="lv-LV" sz="1600" dirty="0">
                          <a:effectLst/>
                        </a:rPr>
                        <a:t>Izmaiņas izdara pēc atzīmes izdarīšanas apliecinājuma kartē vai paskaidrojuma rakstā, kā arī būvdarbu veikšanas laikā</a:t>
                      </a:r>
                    </a:p>
                    <a:p>
                      <a:pPr algn="just">
                        <a:lnSpc>
                          <a:spcPct val="107000"/>
                        </a:lnSpc>
                        <a:spcAft>
                          <a:spcPts val="0"/>
                        </a:spcAft>
                      </a:pPr>
                      <a:r>
                        <a:rPr lang="lv-LV" sz="1600" dirty="0">
                          <a:effectLst/>
                        </a:rPr>
                        <a:t>(VBN 66.punkts)</a:t>
                      </a:r>
                    </a:p>
                    <a:p>
                      <a:pPr algn="just">
                        <a:lnSpc>
                          <a:spcPct val="107000"/>
                        </a:lnSpc>
                        <a:spcAft>
                          <a:spcPts val="0"/>
                        </a:spcAft>
                      </a:pPr>
                      <a:r>
                        <a:rPr lang="lv-LV" sz="1600" dirty="0">
                          <a:effectLst/>
                        </a:rPr>
                        <a:t> </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lnSpc>
                          <a:spcPct val="107000"/>
                        </a:lnSpc>
                        <a:spcAft>
                          <a:spcPts val="0"/>
                        </a:spcAft>
                      </a:pPr>
                      <a:r>
                        <a:rPr lang="lv-LV" sz="1600" dirty="0">
                          <a:effectLst/>
                        </a:rPr>
                        <a:t>Persona, kurai ir izdota apliecinājuma karte vai paskaidrojuma raksts , iesniedz būvvaldei normatīvajos aktos noteiktos dokumentus, bet būvvalde</a:t>
                      </a:r>
                      <a:r>
                        <a:rPr lang="lv-LV" sz="1600" baseline="0" dirty="0">
                          <a:effectLst/>
                        </a:rPr>
                        <a:t> </a:t>
                      </a:r>
                      <a:r>
                        <a:rPr lang="lv-LV" sz="1600" dirty="0">
                          <a:effectLst/>
                        </a:rPr>
                        <a:t>pieņem lēmumu</a:t>
                      </a:r>
                    </a:p>
                    <a:p>
                      <a:pPr algn="just">
                        <a:lnSpc>
                          <a:spcPct val="107000"/>
                        </a:lnSpc>
                        <a:spcAft>
                          <a:spcPts val="0"/>
                        </a:spcAft>
                      </a:pPr>
                      <a:r>
                        <a:rPr lang="lv-LV" sz="1600" dirty="0">
                          <a:effectLst/>
                        </a:rPr>
                        <a:t>(BL 16.panta 2.</a:t>
                      </a:r>
                      <a:r>
                        <a:rPr lang="lv-LV" sz="1600" baseline="30000" dirty="0">
                          <a:effectLst/>
                        </a:rPr>
                        <a:t>3</a:t>
                      </a:r>
                      <a:r>
                        <a:rPr lang="lv-LV" sz="1600" dirty="0">
                          <a:effectLst/>
                        </a:rPr>
                        <a:t> daļa)</a:t>
                      </a:r>
                    </a:p>
                    <a:p>
                      <a:pPr algn="just">
                        <a:lnSpc>
                          <a:spcPct val="107000"/>
                        </a:lnSpc>
                        <a:spcAft>
                          <a:spcPts val="0"/>
                        </a:spcAft>
                      </a:pPr>
                      <a:endParaRPr lang="lv-LV" sz="1600" dirty="0">
                        <a:effectLst/>
                      </a:endParaRPr>
                    </a:p>
                    <a:p>
                      <a:pPr algn="just">
                        <a:lnSpc>
                          <a:spcPct val="107000"/>
                        </a:lnSpc>
                        <a:spcAft>
                          <a:spcPts val="0"/>
                        </a:spcAft>
                      </a:pPr>
                      <a:r>
                        <a:rPr lang="lv-LV" sz="1600" dirty="0">
                          <a:effectLst/>
                        </a:rPr>
                        <a:t>Būvvaldei pieņem lēmumu 14 dienu laikā  </a:t>
                      </a:r>
                      <a:r>
                        <a:rPr lang="it-IT" sz="1600" dirty="0">
                          <a:effectLst/>
                        </a:rPr>
                        <a:t>(BL 1</a:t>
                      </a:r>
                      <a:r>
                        <a:rPr lang="lv-LV" sz="1600" dirty="0">
                          <a:effectLst/>
                        </a:rPr>
                        <a:t>2</a:t>
                      </a:r>
                      <a:r>
                        <a:rPr lang="it-IT" sz="1600" dirty="0">
                          <a:effectLst/>
                        </a:rPr>
                        <a:t>.panta </a:t>
                      </a:r>
                      <a:r>
                        <a:rPr lang="lv-LV" sz="1600" dirty="0">
                          <a:effectLst/>
                        </a:rPr>
                        <a:t>ceturtās daļas </a:t>
                      </a:r>
                      <a:r>
                        <a:rPr lang="it-IT" sz="1600" dirty="0">
                          <a:effectLst/>
                        </a:rPr>
                        <a:t>2.</a:t>
                      </a:r>
                      <a:r>
                        <a:rPr lang="lv-LV" sz="1600" baseline="30000" dirty="0">
                          <a:effectLst/>
                        </a:rPr>
                        <a:t>1</a:t>
                      </a:r>
                      <a:r>
                        <a:rPr lang="it-IT" sz="1600" dirty="0">
                          <a:effectLst/>
                        </a:rPr>
                        <a:t> </a:t>
                      </a:r>
                      <a:r>
                        <a:rPr lang="lv-LV" sz="1600" dirty="0">
                          <a:effectLst/>
                        </a:rPr>
                        <a:t>punkts</a:t>
                      </a:r>
                      <a:r>
                        <a:rPr lang="it-IT" sz="1600" dirty="0">
                          <a:effectLst/>
                        </a:rPr>
                        <a:t>)</a:t>
                      </a:r>
                      <a:endParaRPr lang="lv-LV" sz="1600" dirty="0">
                        <a:effectLst/>
                      </a:endParaRPr>
                    </a:p>
                    <a:p>
                      <a:pPr algn="just">
                        <a:lnSpc>
                          <a:spcPct val="107000"/>
                        </a:lnSpc>
                        <a:spcAft>
                          <a:spcPts val="0"/>
                        </a:spcAft>
                      </a:pPr>
                      <a:endParaRPr lang="lv-LV" sz="1600" dirty="0">
                        <a:effectLst/>
                      </a:endParaRPr>
                    </a:p>
                    <a:p>
                      <a:pPr algn="just">
                        <a:lnSpc>
                          <a:spcPct val="107000"/>
                        </a:lnSpc>
                        <a:spcAft>
                          <a:spcPts val="0"/>
                        </a:spcAft>
                      </a:pPr>
                      <a:r>
                        <a:rPr lang="lv-LV" sz="1600" dirty="0">
                          <a:effectLst/>
                        </a:rPr>
                        <a:t>Būvniecības ierosinātājam jāveic rakstisks saskaņojums uz rasējuma lapām.</a:t>
                      </a:r>
                    </a:p>
                  </a:txBody>
                  <a:tcPr marL="68580" marR="68580" marT="0" marB="0">
                    <a:solidFill>
                      <a:schemeClr val="accent3">
                        <a:lumMod val="20000"/>
                        <a:lumOff val="80000"/>
                      </a:schemeClr>
                    </a:solidFill>
                  </a:tcPr>
                </a:tc>
                <a:extLst>
                  <a:ext uri="{0D108BD9-81ED-4DB2-BD59-A6C34878D82A}">
                    <a16:rowId xmlns:a16="http://schemas.microsoft.com/office/drawing/2014/main" val="3652815138"/>
                  </a:ext>
                </a:extLst>
              </a:tr>
            </a:tbl>
          </a:graphicData>
        </a:graphic>
      </p:graphicFrame>
      <p:sp>
        <p:nvSpPr>
          <p:cNvPr id="7" name="Rectangle 6"/>
          <p:cNvSpPr/>
          <p:nvPr/>
        </p:nvSpPr>
        <p:spPr>
          <a:xfrm>
            <a:off x="1793290" y="5843240"/>
            <a:ext cx="10054083" cy="338554"/>
          </a:xfrm>
          <a:prstGeom prst="rect">
            <a:avLst/>
          </a:prstGeom>
        </p:spPr>
        <p:txBody>
          <a:bodyPr wrap="square">
            <a:spAutoFit/>
          </a:bodyPr>
          <a:lstStyle/>
          <a:p>
            <a:pPr algn="just"/>
            <a:endParaRPr lang="lv-LV" sz="1600" dirty="0">
              <a:latin typeface="Calibri" panose="020F0502020204030204" pitchFamily="34" charset="0"/>
            </a:endParaRPr>
          </a:p>
        </p:txBody>
      </p:sp>
      <p:sp>
        <p:nvSpPr>
          <p:cNvPr id="8" name="Title 1">
            <a:extLst>
              <a:ext uri="{FF2B5EF4-FFF2-40B4-BE49-F238E27FC236}">
                <a16:creationId xmlns:a16="http://schemas.microsoft.com/office/drawing/2014/main" id="{C9149B03-05C7-44E5-A37A-DE2525761E8A}"/>
              </a:ext>
            </a:extLst>
          </p:cNvPr>
          <p:cNvSpPr>
            <a:spLocks noGrp="1"/>
          </p:cNvSpPr>
          <p:nvPr>
            <p:ph type="title"/>
          </p:nvPr>
        </p:nvSpPr>
        <p:spPr>
          <a:xfrm>
            <a:off x="2676192" y="144197"/>
            <a:ext cx="8969717" cy="1443028"/>
          </a:xfrm>
        </p:spPr>
        <p:txBody>
          <a:bodyPr>
            <a:noAutofit/>
          </a:bodyPr>
          <a:lstStyle/>
          <a:p>
            <a:pPr algn="ctr"/>
            <a:r>
              <a:rPr lang="lv-LV" sz="4000" b="1" dirty="0">
                <a:latin typeface="+mn-lt"/>
                <a:ea typeface="+mn-ea"/>
                <a:cs typeface="+mn-cs"/>
              </a:rPr>
              <a:t>IZMAIŅAS PASKAIDROJUMA RAKSTĀ UN PALIECINĀJUMA KARTĒ</a:t>
            </a:r>
            <a:endParaRPr lang="lv-LV" sz="4200" b="1" dirty="0"/>
          </a:p>
        </p:txBody>
      </p:sp>
    </p:spTree>
    <p:extLst>
      <p:ext uri="{BB962C8B-B14F-4D97-AF65-F5344CB8AC3E}">
        <p14:creationId xmlns:p14="http://schemas.microsoft.com/office/powerpoint/2010/main" val="1708974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32F832BF-1DDA-4BBE-B340-68BC40090DFC}" type="slidenum">
              <a:rPr lang="lv-LV" smtClean="0">
                <a:solidFill>
                  <a:prstClr val="black">
                    <a:tint val="75000"/>
                  </a:prstClr>
                </a:solidFill>
              </a:rPr>
              <a:pPr/>
              <a:t>32</a:t>
            </a:fld>
            <a:endParaRPr lang="lv-LV">
              <a:solidFill>
                <a:prstClr val="black">
                  <a:tint val="75000"/>
                </a:prstClr>
              </a:solidFill>
            </a:endParaRPr>
          </a:p>
        </p:txBody>
      </p:sp>
      <p:sp>
        <p:nvSpPr>
          <p:cNvPr id="6" name="Title 1"/>
          <p:cNvSpPr txBox="1">
            <a:spLocks/>
          </p:cNvSpPr>
          <p:nvPr/>
        </p:nvSpPr>
        <p:spPr>
          <a:xfrm>
            <a:off x="1531936" y="241618"/>
            <a:ext cx="10515600" cy="2667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5000" b="1" dirty="0"/>
              <a:t>PALDIES!</a:t>
            </a:r>
          </a:p>
          <a:p>
            <a:pPr algn="ctr"/>
            <a:endParaRPr lang="lv-LV" sz="3200" b="1" u="sng" dirty="0"/>
          </a:p>
          <a:p>
            <a:pPr algn="ctr"/>
            <a:endParaRPr lang="lv-LV" sz="3200" b="1" u="sng"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937" y="2488066"/>
            <a:ext cx="3449597" cy="3449597"/>
          </a:xfrm>
          <a:prstGeom prst="rect">
            <a:avLst/>
          </a:prstGeom>
        </p:spPr>
      </p:pic>
    </p:spTree>
    <p:extLst>
      <p:ext uri="{BB962C8B-B14F-4D97-AF65-F5344CB8AC3E}">
        <p14:creationId xmlns:p14="http://schemas.microsoft.com/office/powerpoint/2010/main" val="260698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1505" y="2643683"/>
            <a:ext cx="7382366" cy="2371350"/>
          </a:xfrm>
        </p:spPr>
        <p:txBody>
          <a:bodyPr>
            <a:normAutofit/>
          </a:bodyPr>
          <a:lstStyle/>
          <a:p>
            <a:r>
              <a:rPr lang="lv-LV" sz="4400" b="1" dirty="0"/>
              <a:t>JAUTĀJUMI PAR BŪVDARBU ORGANIZĒŠANU</a:t>
            </a:r>
            <a:br>
              <a:rPr lang="lv-LV" sz="4400" b="1" dirty="0"/>
            </a:br>
            <a:endParaRPr lang="lv-LV" sz="4400" b="1" dirty="0"/>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33</a:t>
            </a:fld>
            <a:endParaRPr lang="lv-LV" dirty="0"/>
          </a:p>
        </p:txBody>
      </p:sp>
      <p:sp>
        <p:nvSpPr>
          <p:cNvPr id="5" name="Text Placeholder 2"/>
          <p:cNvSpPr txBox="1">
            <a:spLocks/>
          </p:cNvSpPr>
          <p:nvPr/>
        </p:nvSpPr>
        <p:spPr>
          <a:xfrm>
            <a:off x="2847975" y="4876800"/>
            <a:ext cx="6829426" cy="1718547"/>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3" name="Rectangle 2">
            <a:extLst>
              <a:ext uri="{FF2B5EF4-FFF2-40B4-BE49-F238E27FC236}">
                <a16:creationId xmlns:a16="http://schemas.microsoft.com/office/drawing/2014/main" id="{33CAD1CD-240D-459C-B34D-95EFF3F167EE}"/>
              </a:ext>
            </a:extLst>
          </p:cNvPr>
          <p:cNvSpPr/>
          <p:nvPr/>
        </p:nvSpPr>
        <p:spPr>
          <a:xfrm>
            <a:off x="3244883" y="5274408"/>
            <a:ext cx="6096000" cy="923330"/>
          </a:xfrm>
          <a:prstGeom prst="rect">
            <a:avLst/>
          </a:prstGeom>
        </p:spPr>
        <p:txBody>
          <a:bodyPr>
            <a:spAutoFit/>
          </a:bodyPr>
          <a:lstStyle/>
          <a:p>
            <a:pPr algn="ctr"/>
            <a:r>
              <a:rPr lang="lv-LV" dirty="0"/>
              <a:t>Kontroles departamenta </a:t>
            </a:r>
          </a:p>
          <a:p>
            <a:pPr algn="ctr"/>
            <a:r>
              <a:rPr lang="lv-LV" dirty="0"/>
              <a:t>Būvdarbu kontroles nodaļas būvinspektors </a:t>
            </a:r>
          </a:p>
          <a:p>
            <a:pPr algn="ctr"/>
            <a:r>
              <a:rPr lang="lv-LV" b="1" dirty="0"/>
              <a:t>Sandris Celmiņš</a:t>
            </a:r>
          </a:p>
        </p:txBody>
      </p:sp>
    </p:spTree>
    <p:extLst>
      <p:ext uri="{BB962C8B-B14F-4D97-AF65-F5344CB8AC3E}">
        <p14:creationId xmlns:p14="http://schemas.microsoft.com/office/powerpoint/2010/main" val="1909949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681" y="16508"/>
            <a:ext cx="8969717" cy="1325563"/>
          </a:xfrm>
        </p:spPr>
        <p:txBody>
          <a:bodyPr/>
          <a:lstStyle/>
          <a:p>
            <a:pPr algn="ctr"/>
            <a:r>
              <a:rPr lang="lv-LV" b="1" dirty="0"/>
              <a:t>Būvdarbu organizēšana (1)</a:t>
            </a:r>
            <a:endParaRPr lang="lv-LV" dirty="0"/>
          </a:p>
        </p:txBody>
      </p:sp>
      <p:sp>
        <p:nvSpPr>
          <p:cNvPr id="3" name="Content Placeholder 2"/>
          <p:cNvSpPr>
            <a:spLocks noGrp="1"/>
          </p:cNvSpPr>
          <p:nvPr>
            <p:ph idx="1"/>
          </p:nvPr>
        </p:nvSpPr>
        <p:spPr>
          <a:xfrm>
            <a:off x="2379596" y="1572767"/>
            <a:ext cx="8974204" cy="4884593"/>
          </a:xfrm>
        </p:spPr>
        <p:txBody>
          <a:bodyPr>
            <a:noAutofit/>
          </a:bodyPr>
          <a:lstStyle/>
          <a:p>
            <a:pPr algn="just">
              <a:lnSpc>
                <a:spcPct val="100000"/>
              </a:lnSpc>
              <a:spcBef>
                <a:spcPts val="0"/>
              </a:spcBef>
            </a:pPr>
            <a:r>
              <a:rPr lang="lv-LV" sz="2400" b="1" dirty="0"/>
              <a:t>Būvniecības ierosinātājs </a:t>
            </a:r>
            <a:r>
              <a:rPr lang="lv-LV" sz="2400" dirty="0"/>
              <a:t>pirms būvdarbu uzsākšanas </a:t>
            </a:r>
            <a:r>
              <a:rPr lang="lv-LV" sz="2400" b="1" dirty="0"/>
              <a:t>izsniedz būvdarbu veicējam</a:t>
            </a:r>
            <a:r>
              <a:rPr lang="lv-LV" sz="2400" dirty="0"/>
              <a:t> akceptētu paskaidrojuma rakstu, apliecinājuma karti vai būvatļauju ar atzīmi par būvdarbu uzsākšanai izvirzīto nosacījumu izpildi un nepieciešamo būvniecības ieceres dokumentāciju, </a:t>
            </a:r>
            <a:r>
              <a:rPr lang="lv-LV" sz="2400" b="1" dirty="0"/>
              <a:t>izņemot gadījumu</a:t>
            </a:r>
            <a:r>
              <a:rPr lang="lv-LV" sz="2400" dirty="0"/>
              <a:t>, </a:t>
            </a:r>
            <a:r>
              <a:rPr lang="lv-LV" sz="2400" b="1" dirty="0"/>
              <a:t>ja</a:t>
            </a:r>
            <a:r>
              <a:rPr lang="lv-LV" sz="2400" dirty="0"/>
              <a:t> attiecīgā informācija un dati </a:t>
            </a:r>
            <a:r>
              <a:rPr lang="lv-LV" sz="2400" b="1" dirty="0"/>
              <a:t>pieejami būvniecības informācijas sistēmā</a:t>
            </a:r>
            <a:r>
              <a:rPr lang="lv-LV" sz="2400" dirty="0"/>
              <a:t>. </a:t>
            </a:r>
            <a:r>
              <a:rPr lang="lv-LV" sz="1800" dirty="0"/>
              <a:t>(ĒBN 103.punkts)</a:t>
            </a:r>
            <a:r>
              <a:rPr lang="lv-LV" sz="2400" dirty="0"/>
              <a:t> </a:t>
            </a:r>
          </a:p>
          <a:p>
            <a:pPr algn="just">
              <a:lnSpc>
                <a:spcPct val="100000"/>
              </a:lnSpc>
              <a:spcBef>
                <a:spcPts val="0"/>
              </a:spcBef>
            </a:pPr>
            <a:endParaRPr lang="lv-LV" sz="2400" dirty="0"/>
          </a:p>
          <a:p>
            <a:pPr algn="just">
              <a:lnSpc>
                <a:spcPct val="100000"/>
              </a:lnSpc>
              <a:spcBef>
                <a:spcPts val="0"/>
              </a:spcBef>
            </a:pPr>
            <a:r>
              <a:rPr lang="lv-LV" sz="2400" dirty="0"/>
              <a:t>Būvdarbu žurnāls, būvprojekts, būvatļaujas kopija, iebūvēto materiālu un konstrukciju ekspluatācijas īpašību deklarācijas </a:t>
            </a:r>
            <a:r>
              <a:rPr lang="lv-LV" sz="2400" b="1" dirty="0"/>
              <a:t>ir pieejamas būvlaukumā </a:t>
            </a:r>
            <a:r>
              <a:rPr lang="lv-LV" sz="2400" dirty="0"/>
              <a:t>tām </a:t>
            </a:r>
            <a:r>
              <a:rPr lang="lv-LV" sz="2400" b="1" dirty="0"/>
              <a:t>amatpersonām, kurām ir tiesības kontrolēt būvdarbus</a:t>
            </a:r>
            <a:r>
              <a:rPr lang="lv-LV" sz="2400" dirty="0"/>
              <a:t>. </a:t>
            </a:r>
            <a:r>
              <a:rPr lang="lv-LV" sz="1800" dirty="0"/>
              <a:t>(VBN 84.punkts)</a:t>
            </a:r>
          </a:p>
          <a:p>
            <a:pPr algn="just">
              <a:lnSpc>
                <a:spcPct val="100000"/>
              </a:lnSpc>
              <a:spcBef>
                <a:spcPts val="0"/>
              </a:spcBef>
            </a:pPr>
            <a:endParaRPr lang="lv-LV" sz="2400" dirty="0"/>
          </a:p>
        </p:txBody>
      </p:sp>
      <p:sp>
        <p:nvSpPr>
          <p:cNvPr id="9" name="Slide Number Placeholder 8"/>
          <p:cNvSpPr>
            <a:spLocks noGrp="1"/>
          </p:cNvSpPr>
          <p:nvPr>
            <p:ph type="sldNum" sz="quarter" idx="12"/>
          </p:nvPr>
        </p:nvSpPr>
        <p:spPr/>
        <p:txBody>
          <a:bodyPr/>
          <a:lstStyle/>
          <a:p>
            <a:fld id="{32F832BF-1DDA-4BBE-B340-68BC40090DFC}" type="slidenum">
              <a:rPr lang="lv-LV" smtClean="0"/>
              <a:pPr/>
              <a:t>34</a:t>
            </a:fld>
            <a:endParaRPr lang="lv-LV" dirty="0"/>
          </a:p>
        </p:txBody>
      </p:sp>
      <p:pic>
        <p:nvPicPr>
          <p:cNvPr id="4" name="Picture 3"/>
          <p:cNvPicPr>
            <a:picLocks noChangeAspect="1"/>
          </p:cNvPicPr>
          <p:nvPr/>
        </p:nvPicPr>
        <p:blipFill>
          <a:blip r:embed="rId3"/>
          <a:stretch>
            <a:fillRect/>
          </a:stretch>
        </p:blipFill>
        <p:spPr>
          <a:xfrm>
            <a:off x="334432" y="2200356"/>
            <a:ext cx="2208043" cy="2003999"/>
          </a:xfrm>
          <a:prstGeom prst="rect">
            <a:avLst/>
          </a:prstGeom>
        </p:spPr>
      </p:pic>
    </p:spTree>
    <p:extLst>
      <p:ext uri="{BB962C8B-B14F-4D97-AF65-F5344CB8AC3E}">
        <p14:creationId xmlns:p14="http://schemas.microsoft.com/office/powerpoint/2010/main" val="2170193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681" y="16508"/>
            <a:ext cx="8969717" cy="1325563"/>
          </a:xfrm>
        </p:spPr>
        <p:txBody>
          <a:bodyPr/>
          <a:lstStyle/>
          <a:p>
            <a:pPr algn="ctr"/>
            <a:r>
              <a:rPr lang="lv-LV" b="1" dirty="0"/>
              <a:t>Būvdarbu organizēšana (2)</a:t>
            </a:r>
            <a:endParaRPr lang="lv-LV" dirty="0"/>
          </a:p>
        </p:txBody>
      </p:sp>
      <p:sp>
        <p:nvSpPr>
          <p:cNvPr id="3" name="Content Placeholder 2"/>
          <p:cNvSpPr>
            <a:spLocks noGrp="1"/>
          </p:cNvSpPr>
          <p:nvPr>
            <p:ph idx="1"/>
          </p:nvPr>
        </p:nvSpPr>
        <p:spPr>
          <a:xfrm>
            <a:off x="2408415" y="1440846"/>
            <a:ext cx="8974204" cy="2316479"/>
          </a:xfrm>
        </p:spPr>
        <p:txBody>
          <a:bodyPr>
            <a:noAutofit/>
          </a:bodyPr>
          <a:lstStyle/>
          <a:p>
            <a:pPr algn="just"/>
            <a:r>
              <a:rPr lang="lv-LV" sz="2400" dirty="0"/>
              <a:t>Būvdarbu sagatavošana uzsākama</a:t>
            </a:r>
            <a:r>
              <a:rPr lang="lv-LV" sz="2400" b="1" dirty="0"/>
              <a:t> tikai pēc</a:t>
            </a:r>
            <a:r>
              <a:rPr lang="lv-LV" sz="2400" dirty="0"/>
              <a:t> </a:t>
            </a:r>
            <a:r>
              <a:rPr lang="lv-LV" sz="2400" b="1" dirty="0"/>
              <a:t>tam</a:t>
            </a:r>
            <a:r>
              <a:rPr lang="lv-LV" sz="2400" dirty="0"/>
              <a:t>, kad saņemtā </a:t>
            </a:r>
            <a:r>
              <a:rPr lang="lv-LV" sz="2400" b="1" dirty="0"/>
              <a:t>būvatļauja</a:t>
            </a:r>
            <a:r>
              <a:rPr lang="lv-LV" sz="2400" dirty="0"/>
              <a:t> </a:t>
            </a:r>
            <a:r>
              <a:rPr lang="lv-LV" sz="2400" b="1" dirty="0"/>
              <a:t>kļuvusi neapstrīdama</a:t>
            </a:r>
            <a:r>
              <a:rPr lang="lv-LV" sz="2400" dirty="0"/>
              <a:t> un </a:t>
            </a:r>
            <a:r>
              <a:rPr lang="lv-LV" sz="2400" b="1" dirty="0"/>
              <a:t>izpildīti</a:t>
            </a:r>
            <a:r>
              <a:rPr lang="lv-LV" sz="2400" dirty="0"/>
              <a:t> būvatļaujā ietvertie </a:t>
            </a:r>
            <a:r>
              <a:rPr lang="lv-LV" sz="2400" b="1" dirty="0"/>
              <a:t>nosacījumi</a:t>
            </a:r>
            <a:r>
              <a:rPr lang="lv-LV" sz="2400" dirty="0"/>
              <a:t>. </a:t>
            </a:r>
            <a:r>
              <a:rPr lang="lv-LV" sz="1800" dirty="0"/>
              <a:t>(ĒBN 108.punkts)</a:t>
            </a:r>
          </a:p>
          <a:p>
            <a:pPr algn="just"/>
            <a:r>
              <a:rPr lang="lv-LV" sz="2400" dirty="0"/>
              <a:t>Būvdarbi organizējami un veicami saskaņā ar </a:t>
            </a:r>
            <a:r>
              <a:rPr lang="lv-LV" sz="2400" b="1" dirty="0"/>
              <a:t>būvniecības ieceres dokumentāciju</a:t>
            </a:r>
            <a:r>
              <a:rPr lang="lv-LV" sz="2400" dirty="0"/>
              <a:t>, tai skaitā </a:t>
            </a:r>
            <a:r>
              <a:rPr lang="lv-LV" sz="2400" b="1" dirty="0"/>
              <a:t>būvprojektu</a:t>
            </a:r>
            <a:r>
              <a:rPr lang="lv-LV" sz="2400" dirty="0"/>
              <a:t> un tā sastāvā esošo </a:t>
            </a:r>
            <a:r>
              <a:rPr lang="lv-LV" sz="2400" b="1" dirty="0"/>
              <a:t>darbu organizēšanas projektu</a:t>
            </a:r>
            <a:r>
              <a:rPr lang="lv-LV" sz="2400" dirty="0"/>
              <a:t>, kā arī </a:t>
            </a:r>
            <a:r>
              <a:rPr lang="lv-LV" sz="2400" b="1" dirty="0"/>
              <a:t>darbu veikšanas projektu</a:t>
            </a:r>
            <a:r>
              <a:rPr lang="lv-LV" sz="2400" dirty="0"/>
              <a:t>. </a:t>
            </a:r>
            <a:r>
              <a:rPr lang="lv-LV" sz="1800" dirty="0"/>
              <a:t>(ĒBN 113.punkts)</a:t>
            </a:r>
          </a:p>
        </p:txBody>
      </p:sp>
      <p:sp>
        <p:nvSpPr>
          <p:cNvPr id="9" name="Slide Number Placeholder 8"/>
          <p:cNvSpPr>
            <a:spLocks noGrp="1"/>
          </p:cNvSpPr>
          <p:nvPr>
            <p:ph type="sldNum" sz="quarter" idx="12"/>
          </p:nvPr>
        </p:nvSpPr>
        <p:spPr/>
        <p:txBody>
          <a:bodyPr/>
          <a:lstStyle/>
          <a:p>
            <a:fld id="{32F832BF-1DDA-4BBE-B340-68BC40090DFC}" type="slidenum">
              <a:rPr lang="lv-LV" smtClean="0"/>
              <a:pPr/>
              <a:t>35</a:t>
            </a:fld>
            <a:endParaRPr lang="lv-LV"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517" y="3941096"/>
            <a:ext cx="3841614" cy="2597816"/>
          </a:xfrm>
          <a:prstGeom prst="rect">
            <a:avLst/>
          </a:prstGeom>
        </p:spPr>
      </p:pic>
    </p:spTree>
    <p:extLst>
      <p:ext uri="{BB962C8B-B14F-4D97-AF65-F5344CB8AC3E}">
        <p14:creationId xmlns:p14="http://schemas.microsoft.com/office/powerpoint/2010/main" val="4294328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681" y="16508"/>
            <a:ext cx="8969717" cy="1325563"/>
          </a:xfrm>
        </p:spPr>
        <p:txBody>
          <a:bodyPr/>
          <a:lstStyle/>
          <a:p>
            <a:pPr algn="ctr"/>
            <a:r>
              <a:rPr lang="lv-LV" b="1" dirty="0"/>
              <a:t>Darbu veikšanas projekts (1)</a:t>
            </a:r>
            <a:endParaRPr lang="lv-LV" dirty="0"/>
          </a:p>
        </p:txBody>
      </p:sp>
      <p:sp>
        <p:nvSpPr>
          <p:cNvPr id="3" name="Content Placeholder 2"/>
          <p:cNvSpPr>
            <a:spLocks noGrp="1"/>
          </p:cNvSpPr>
          <p:nvPr>
            <p:ph idx="1"/>
          </p:nvPr>
        </p:nvSpPr>
        <p:spPr>
          <a:xfrm>
            <a:off x="2596257" y="1149124"/>
            <a:ext cx="8974204" cy="5385900"/>
          </a:xfrm>
        </p:spPr>
        <p:txBody>
          <a:bodyPr>
            <a:noAutofit/>
          </a:bodyPr>
          <a:lstStyle/>
          <a:p>
            <a:pPr algn="just"/>
            <a:r>
              <a:rPr lang="lv-LV" sz="2400" b="1" dirty="0"/>
              <a:t>Darbu veikšanas projektu</a:t>
            </a:r>
            <a:r>
              <a:rPr lang="lv-LV" sz="2400" dirty="0"/>
              <a:t>, pamatojoties uz izstrādāto būvprojektu, </a:t>
            </a:r>
            <a:r>
              <a:rPr lang="lv-LV" sz="2400" b="1" dirty="0"/>
              <a:t>izstrādā galvenais būvdarbu veicējs</a:t>
            </a:r>
            <a:r>
              <a:rPr lang="lv-LV" sz="2400" dirty="0"/>
              <a:t>, bet a</a:t>
            </a:r>
            <a:r>
              <a:rPr lang="lv-LV" sz="2400" b="1" dirty="0"/>
              <a:t>tsevišķiem un speciāliem darbu veidiem – atsevišķu būvdarbu veicēji</a:t>
            </a:r>
            <a:r>
              <a:rPr lang="lv-LV" sz="2400" dirty="0"/>
              <a:t>. Darbu veikšanas projekta sastāvdaļas nosaka saskaņā ar normatīvo aktu par darbu veikšanas projektu, bet projekta detalizācijas pakāpi nosaka tā izstrādātājs atkarībā no veicamo darbu specifikas un apjoma (ĒBN 114.punkts);</a:t>
            </a:r>
          </a:p>
          <a:p>
            <a:pPr algn="just"/>
            <a:r>
              <a:rPr lang="lv-LV" sz="2400" dirty="0"/>
              <a:t>Darbu veikšanas projektu izstrādā </a:t>
            </a:r>
            <a:r>
              <a:rPr lang="lv-LV" sz="2400" b="1" dirty="0"/>
              <a:t>pēc visu </a:t>
            </a:r>
            <a:r>
              <a:rPr lang="lv-LV" sz="2400" dirty="0"/>
              <a:t>būvatļaujas nosacījumu izpildes un </a:t>
            </a:r>
            <a:r>
              <a:rPr lang="lv-LV" sz="2400" b="1" dirty="0"/>
              <a:t>pirms</a:t>
            </a:r>
            <a:r>
              <a:rPr lang="lv-LV" sz="2400" dirty="0"/>
              <a:t> attiecīgo </a:t>
            </a:r>
            <a:r>
              <a:rPr lang="lv-LV" sz="2400" b="1" dirty="0"/>
              <a:t>būvdarbu uzsākšanas</a:t>
            </a:r>
            <a:r>
              <a:rPr lang="lv-LV" sz="2400" dirty="0"/>
              <a:t>. Izstrādājot darbu veikšanas projektu, </a:t>
            </a:r>
            <a:r>
              <a:rPr lang="lv-LV" sz="2400" b="1" dirty="0"/>
              <a:t>ievēro darbu organizēšanas projektā norādīto</a:t>
            </a:r>
            <a:r>
              <a:rPr lang="lv-LV" sz="2400" dirty="0"/>
              <a:t>, ja tāds ir izstrādāts (LBN 310-14, 3.punkts);</a:t>
            </a:r>
          </a:p>
          <a:p>
            <a:pPr algn="just"/>
            <a:r>
              <a:rPr lang="lv-LV" sz="2400" dirty="0"/>
              <a:t>Darbu veikšanas projekta sastāvu </a:t>
            </a:r>
            <a:r>
              <a:rPr lang="lv-LV" sz="2400" b="1" dirty="0"/>
              <a:t>ekspluatācijā esošas būves</a:t>
            </a:r>
            <a:r>
              <a:rPr lang="lv-LV" sz="2400" dirty="0"/>
              <a:t> atjaunošanai vai pārbūvei, kas jāveic, </a:t>
            </a:r>
            <a:r>
              <a:rPr lang="lv-LV" sz="2400" b="1" dirty="0"/>
              <a:t>nepārtraucot būves pamatfunkciju izpildi</a:t>
            </a:r>
            <a:r>
              <a:rPr lang="lv-LV" sz="2400" dirty="0"/>
              <a:t>, </a:t>
            </a:r>
            <a:r>
              <a:rPr lang="lv-LV" sz="2400" b="1" dirty="0"/>
              <a:t>precizē</a:t>
            </a:r>
            <a:r>
              <a:rPr lang="lv-LV" sz="2400" dirty="0"/>
              <a:t> saskaņā ar speciālajos būvnoteikumos noteikto </a:t>
            </a:r>
            <a:r>
              <a:rPr lang="lv-LV" sz="2400" b="1" dirty="0"/>
              <a:t>darbu organizēšanas projektu</a:t>
            </a:r>
            <a:r>
              <a:rPr lang="lv-LV" sz="2400" dirty="0"/>
              <a:t> (LBN 310-14, 8.punkts);</a:t>
            </a:r>
          </a:p>
        </p:txBody>
      </p:sp>
      <p:sp>
        <p:nvSpPr>
          <p:cNvPr id="9" name="Slide Number Placeholder 8"/>
          <p:cNvSpPr>
            <a:spLocks noGrp="1"/>
          </p:cNvSpPr>
          <p:nvPr>
            <p:ph type="sldNum" sz="quarter" idx="12"/>
          </p:nvPr>
        </p:nvSpPr>
        <p:spPr/>
        <p:txBody>
          <a:bodyPr/>
          <a:lstStyle/>
          <a:p>
            <a:fld id="{32F832BF-1DDA-4BBE-B340-68BC40090DFC}" type="slidenum">
              <a:rPr lang="lv-LV" smtClean="0"/>
              <a:pPr/>
              <a:t>36</a:t>
            </a:fld>
            <a:endParaRPr lang="lv-LV" dirty="0"/>
          </a:p>
        </p:txBody>
      </p:sp>
    </p:spTree>
    <p:extLst>
      <p:ext uri="{BB962C8B-B14F-4D97-AF65-F5344CB8AC3E}">
        <p14:creationId xmlns:p14="http://schemas.microsoft.com/office/powerpoint/2010/main" val="435877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681" y="16508"/>
            <a:ext cx="8969717" cy="1325563"/>
          </a:xfrm>
        </p:spPr>
        <p:txBody>
          <a:bodyPr/>
          <a:lstStyle/>
          <a:p>
            <a:pPr algn="ctr"/>
            <a:r>
              <a:rPr lang="lv-LV" b="1" dirty="0"/>
              <a:t>Darbu veikšanas projekts (2)</a:t>
            </a:r>
            <a:endParaRPr lang="lv-LV" dirty="0"/>
          </a:p>
        </p:txBody>
      </p:sp>
      <p:sp>
        <p:nvSpPr>
          <p:cNvPr id="3" name="Content Placeholder 2"/>
          <p:cNvSpPr>
            <a:spLocks noGrp="1"/>
          </p:cNvSpPr>
          <p:nvPr>
            <p:ph idx="1"/>
          </p:nvPr>
        </p:nvSpPr>
        <p:spPr>
          <a:xfrm>
            <a:off x="2584827" y="1472100"/>
            <a:ext cx="8974204" cy="4677240"/>
          </a:xfrm>
        </p:spPr>
        <p:txBody>
          <a:bodyPr>
            <a:noAutofit/>
          </a:bodyPr>
          <a:lstStyle/>
          <a:p>
            <a:pPr algn="just"/>
            <a:r>
              <a:rPr lang="lv-LV" sz="2400" dirty="0"/>
              <a:t>Darbu veikšanas projektu </a:t>
            </a:r>
            <a:r>
              <a:rPr lang="lv-LV" sz="2400" b="1" dirty="0"/>
              <a:t>noformē</a:t>
            </a:r>
            <a:r>
              <a:rPr lang="lv-LV" sz="2400" dirty="0"/>
              <a:t> </a:t>
            </a:r>
            <a:r>
              <a:rPr lang="lv-LV" sz="2400" b="1" dirty="0"/>
              <a:t>atbilstoši</a:t>
            </a:r>
            <a:r>
              <a:rPr lang="lv-LV" sz="2400" dirty="0"/>
              <a:t> speciālajiem būvnoteikumiem un Ministru kabineta 28.08.2018. noteikumu Nr.545 “Noteikumi par Latvijas būvnormatīvu LBN 202-18 "Būvniecības ieceres dokumentācijas noformēšana”” </a:t>
            </a:r>
            <a:r>
              <a:rPr lang="lv-LV" sz="2400" b="1" dirty="0"/>
              <a:t>noteiktajām</a:t>
            </a:r>
            <a:r>
              <a:rPr lang="lv-LV" sz="2400" dirty="0"/>
              <a:t> būvprojekta satura un noformēšanas </a:t>
            </a:r>
            <a:r>
              <a:rPr lang="lv-LV" sz="2400" b="1" dirty="0"/>
              <a:t>prasībām</a:t>
            </a:r>
            <a:r>
              <a:rPr lang="lv-LV" sz="2400" dirty="0"/>
              <a:t> (LBN 310-14, 4.punkts);</a:t>
            </a:r>
          </a:p>
          <a:p>
            <a:pPr algn="just"/>
            <a:r>
              <a:rPr lang="lv-LV" sz="2400" dirty="0"/>
              <a:t>Atkarībā no būvdarbu apjoma un plānotā būvdarbu ilguma </a:t>
            </a:r>
            <a:r>
              <a:rPr lang="lv-LV" sz="2400" b="1" dirty="0"/>
              <a:t>darbu veikšanas projektu izstrādā visai ēkai kopumā</a:t>
            </a:r>
            <a:r>
              <a:rPr lang="lv-LV" sz="2400" dirty="0"/>
              <a:t>, </a:t>
            </a:r>
            <a:r>
              <a:rPr lang="lv-LV" sz="2400" b="1" dirty="0"/>
              <a:t>atsevišķai tās daļai</a:t>
            </a:r>
            <a:r>
              <a:rPr lang="lv-LV" sz="2400" dirty="0"/>
              <a:t> vai </a:t>
            </a:r>
            <a:r>
              <a:rPr lang="lv-LV" sz="2400" b="1" dirty="0"/>
              <a:t>būvdarbu ciklam</a:t>
            </a:r>
            <a:r>
              <a:rPr lang="lv-LV" sz="2400" dirty="0"/>
              <a:t> (piemēram, pazemes ciklam, virszemes ciklam, būvdarbu sagatavošanas ciklam, ēkas sekcijai, laidumam, stāvam) (ĒBN 115.punkts);</a:t>
            </a:r>
          </a:p>
          <a:p>
            <a:pPr algn="just"/>
            <a:r>
              <a:rPr lang="lv-LV" sz="2400" dirty="0"/>
              <a:t>Izstrādājot darbu veikšanas projektu </a:t>
            </a:r>
            <a:r>
              <a:rPr lang="lv-LV" sz="2400" b="1" dirty="0"/>
              <a:t>esošajām ēkām</a:t>
            </a:r>
            <a:r>
              <a:rPr lang="lv-LV" sz="2400" dirty="0"/>
              <a:t>, </a:t>
            </a:r>
            <a:r>
              <a:rPr lang="lv-LV" sz="2400" b="1" dirty="0"/>
              <a:t>ievēro to īpašnieku</a:t>
            </a:r>
            <a:r>
              <a:rPr lang="lv-LV" sz="2400" dirty="0"/>
              <a:t> vai </a:t>
            </a:r>
            <a:r>
              <a:rPr lang="lv-LV" sz="2400" b="1" dirty="0"/>
              <a:t>lietotāju</a:t>
            </a:r>
            <a:r>
              <a:rPr lang="lv-LV" sz="2400" dirty="0"/>
              <a:t> noteikumus un situāciju būvobjektā. (ĒBN 116.punkts);</a:t>
            </a:r>
          </a:p>
        </p:txBody>
      </p:sp>
      <p:sp>
        <p:nvSpPr>
          <p:cNvPr id="9" name="Slide Number Placeholder 8"/>
          <p:cNvSpPr>
            <a:spLocks noGrp="1"/>
          </p:cNvSpPr>
          <p:nvPr>
            <p:ph type="sldNum" sz="quarter" idx="12"/>
          </p:nvPr>
        </p:nvSpPr>
        <p:spPr/>
        <p:txBody>
          <a:bodyPr/>
          <a:lstStyle/>
          <a:p>
            <a:fld id="{32F832BF-1DDA-4BBE-B340-68BC40090DFC}" type="slidenum">
              <a:rPr lang="lv-LV" smtClean="0"/>
              <a:pPr/>
              <a:t>37</a:t>
            </a:fld>
            <a:endParaRPr lang="lv-LV" dirty="0"/>
          </a:p>
        </p:txBody>
      </p:sp>
    </p:spTree>
    <p:extLst>
      <p:ext uri="{BB962C8B-B14F-4D97-AF65-F5344CB8AC3E}">
        <p14:creationId xmlns:p14="http://schemas.microsoft.com/office/powerpoint/2010/main" val="4263238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681" y="16508"/>
            <a:ext cx="8969717" cy="1325563"/>
          </a:xfrm>
        </p:spPr>
        <p:txBody>
          <a:bodyPr/>
          <a:lstStyle/>
          <a:p>
            <a:pPr algn="ctr"/>
            <a:r>
              <a:rPr lang="lv-LV" b="1" dirty="0"/>
              <a:t>Darbu veikšanas projekts (3)</a:t>
            </a:r>
            <a:endParaRPr lang="lv-LV" dirty="0"/>
          </a:p>
        </p:txBody>
      </p:sp>
      <p:sp>
        <p:nvSpPr>
          <p:cNvPr id="3" name="Content Placeholder 2"/>
          <p:cNvSpPr>
            <a:spLocks noGrp="1"/>
          </p:cNvSpPr>
          <p:nvPr>
            <p:ph idx="1"/>
          </p:nvPr>
        </p:nvSpPr>
        <p:spPr>
          <a:xfrm>
            <a:off x="2584827" y="1697764"/>
            <a:ext cx="8974204" cy="3057116"/>
          </a:xfrm>
        </p:spPr>
        <p:txBody>
          <a:bodyPr>
            <a:noAutofit/>
          </a:bodyPr>
          <a:lstStyle/>
          <a:p>
            <a:pPr algn="just"/>
            <a:r>
              <a:rPr lang="lv-LV" sz="2400" b="1" dirty="0"/>
              <a:t>Ja </a:t>
            </a:r>
            <a:r>
              <a:rPr lang="lv-LV" sz="2400" dirty="0"/>
              <a:t>darbu veikšanas projektu </a:t>
            </a:r>
            <a:r>
              <a:rPr lang="lv-LV" sz="2400" b="1" dirty="0"/>
              <a:t>izstrādā atsevišķu būvdarbu veicējs</a:t>
            </a:r>
            <a:r>
              <a:rPr lang="lv-LV" sz="2400" dirty="0"/>
              <a:t>, minētais </a:t>
            </a:r>
            <a:r>
              <a:rPr lang="lv-LV" sz="2400" b="1" dirty="0"/>
              <a:t>projekts saskaņojams ar galveno būvdarbu veicēju</a:t>
            </a:r>
            <a:r>
              <a:rPr lang="lv-LV" sz="2400" dirty="0"/>
              <a:t>. Pamatojoties uz uzņēmuma vadītāja pilnvarojumu, </a:t>
            </a:r>
            <a:r>
              <a:rPr lang="lv-LV" sz="2400" b="1" dirty="0"/>
              <a:t>darbu veikšanas projektu apstiprina atsevišķu būvdarbu veicēja atbildīgais </a:t>
            </a:r>
            <a:r>
              <a:rPr lang="lv-LV" sz="2400" b="1" dirty="0" err="1"/>
              <a:t>būvspeciālists</a:t>
            </a:r>
            <a:r>
              <a:rPr lang="lv-LV" sz="2400" dirty="0"/>
              <a:t>. (ĒBN 117.punkts) </a:t>
            </a:r>
          </a:p>
          <a:p>
            <a:pPr algn="just"/>
            <a:r>
              <a:rPr lang="lv-LV" sz="2400" b="1" dirty="0"/>
              <a:t>Atjaunošanas, restaurācijas</a:t>
            </a:r>
            <a:r>
              <a:rPr lang="lv-LV" sz="2400" dirty="0"/>
              <a:t> vai </a:t>
            </a:r>
            <a:r>
              <a:rPr lang="lv-LV" sz="2400" b="1" dirty="0"/>
              <a:t>pārbūves darbu veikšanas projekts saskaņojams</a:t>
            </a:r>
            <a:r>
              <a:rPr lang="lv-LV" sz="2400" dirty="0"/>
              <a:t> </a:t>
            </a:r>
            <a:r>
              <a:rPr lang="lv-LV" sz="2400" b="1" dirty="0"/>
              <a:t>arī ar būvprojekta izstrādātāju un pasūtītāju</a:t>
            </a:r>
            <a:r>
              <a:rPr lang="lv-LV" sz="2400" dirty="0"/>
              <a:t>. (ĒBN 117.punkts);</a:t>
            </a:r>
          </a:p>
        </p:txBody>
      </p:sp>
      <p:sp>
        <p:nvSpPr>
          <p:cNvPr id="9" name="Slide Number Placeholder 8"/>
          <p:cNvSpPr>
            <a:spLocks noGrp="1"/>
          </p:cNvSpPr>
          <p:nvPr>
            <p:ph type="sldNum" sz="quarter" idx="12"/>
          </p:nvPr>
        </p:nvSpPr>
        <p:spPr/>
        <p:txBody>
          <a:bodyPr/>
          <a:lstStyle/>
          <a:p>
            <a:fld id="{32F832BF-1DDA-4BBE-B340-68BC40090DFC}" type="slidenum">
              <a:rPr lang="lv-LV" smtClean="0"/>
              <a:pPr/>
              <a:t>38</a:t>
            </a:fld>
            <a:endParaRPr lang="lv-LV" dirty="0"/>
          </a:p>
        </p:txBody>
      </p:sp>
    </p:spTree>
    <p:extLst>
      <p:ext uri="{BB962C8B-B14F-4D97-AF65-F5344CB8AC3E}">
        <p14:creationId xmlns:p14="http://schemas.microsoft.com/office/powerpoint/2010/main" val="1581308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681" y="16508"/>
            <a:ext cx="8969717" cy="1325563"/>
          </a:xfrm>
        </p:spPr>
        <p:txBody>
          <a:bodyPr/>
          <a:lstStyle/>
          <a:p>
            <a:pPr algn="ctr"/>
            <a:r>
              <a:rPr lang="lv-LV" b="1" dirty="0"/>
              <a:t>Darbu veikšanas projekts (4)</a:t>
            </a:r>
            <a:endParaRPr lang="lv-LV" dirty="0"/>
          </a:p>
        </p:txBody>
      </p:sp>
      <p:sp>
        <p:nvSpPr>
          <p:cNvPr id="3" name="Content Placeholder 2"/>
          <p:cNvSpPr>
            <a:spLocks noGrp="1"/>
          </p:cNvSpPr>
          <p:nvPr>
            <p:ph idx="1"/>
          </p:nvPr>
        </p:nvSpPr>
        <p:spPr>
          <a:xfrm>
            <a:off x="2416029" y="1472100"/>
            <a:ext cx="9187988" cy="5385900"/>
          </a:xfrm>
        </p:spPr>
        <p:txBody>
          <a:bodyPr>
            <a:noAutofit/>
          </a:bodyPr>
          <a:lstStyle/>
          <a:p>
            <a:pPr algn="just"/>
            <a:r>
              <a:rPr lang="lv-LV" sz="2400" dirty="0"/>
              <a:t>Ja </a:t>
            </a:r>
            <a:r>
              <a:rPr lang="lv-LV" sz="2400" b="1" dirty="0"/>
              <a:t>publiskā ēkā</a:t>
            </a:r>
            <a:r>
              <a:rPr lang="lv-LV" sz="2400" dirty="0"/>
              <a:t>, kura vienlaikus </a:t>
            </a:r>
            <a:r>
              <a:rPr lang="lv-LV" sz="2400" b="1" dirty="0"/>
              <a:t>tiek arī ekspluatēta</a:t>
            </a:r>
            <a:r>
              <a:rPr lang="lv-LV" sz="2400" dirty="0"/>
              <a:t>, ir paredzēti tādi būvdarbi, kas </a:t>
            </a:r>
            <a:r>
              <a:rPr lang="lv-LV" sz="2400" b="1" dirty="0"/>
              <a:t>palielina</a:t>
            </a:r>
            <a:r>
              <a:rPr lang="lv-LV" sz="2400" dirty="0"/>
              <a:t> vai </a:t>
            </a:r>
            <a:r>
              <a:rPr lang="lv-LV" sz="2400" b="1" dirty="0"/>
              <a:t>var palielināt aprēķina slodzi uz pārsegumiem</a:t>
            </a:r>
            <a:r>
              <a:rPr lang="lv-LV" sz="2400" dirty="0"/>
              <a:t> vai </a:t>
            </a:r>
            <a:r>
              <a:rPr lang="lv-LV" sz="2400" b="1" dirty="0"/>
              <a:t>jumta konstrukcijām</a:t>
            </a:r>
            <a:r>
              <a:rPr lang="lv-LV" sz="2400" dirty="0"/>
              <a:t>, kuras dēļ tās var zaudēt noturību, kā arī </a:t>
            </a:r>
            <a:r>
              <a:rPr lang="lv-LV" sz="2400" b="1" dirty="0"/>
              <a:t>darba organizēšanas projektā</a:t>
            </a:r>
            <a:r>
              <a:rPr lang="lv-LV" sz="2400" dirty="0"/>
              <a:t> un </a:t>
            </a:r>
            <a:r>
              <a:rPr lang="lv-LV" sz="2400" b="1" dirty="0"/>
              <a:t>darbu veikšanas projektā</a:t>
            </a:r>
            <a:r>
              <a:rPr lang="lv-LV" sz="2400" dirty="0"/>
              <a:t> ir noteikts, ka attiecīgie darbi veicami tikai tad, ja zem šiem pārsegumiem vai jumta konstrukcijām nenotiek telpu ekspluatācija, </a:t>
            </a:r>
            <a:r>
              <a:rPr lang="lv-LV" sz="2400" b="1" dirty="0"/>
              <a:t>šādi būvdarbi nav atļauti</a:t>
            </a:r>
            <a:r>
              <a:rPr lang="lv-LV" sz="2400" dirty="0"/>
              <a:t>, </a:t>
            </a:r>
            <a:r>
              <a:rPr lang="lv-LV" sz="2400" b="1" dirty="0"/>
              <a:t>kamēr notiek attiecīgo telpu ekspluatācija</a:t>
            </a:r>
            <a:r>
              <a:rPr lang="lv-LV" sz="2400" dirty="0"/>
              <a:t>. Minētie būvdarbi veicami tikai pēc tam, kad panākta vienošanās par šo telpu ekspluatācijas pārtraukšanu un ar attiecīgo telpu īpašniekiem saskaņots būvdarbu veikšanas laiks. (ĒBN 133.punkts);</a:t>
            </a:r>
          </a:p>
          <a:p>
            <a:pPr algn="just"/>
            <a:r>
              <a:rPr lang="lv-LV" sz="2400" dirty="0"/>
              <a:t>Darbu veikšanas projekts nododams atbildīgajam būvdarbu vadītājam </a:t>
            </a:r>
            <a:r>
              <a:rPr lang="lv-LV" sz="2400" b="1" dirty="0"/>
              <a:t>pirms</a:t>
            </a:r>
            <a:r>
              <a:rPr lang="lv-LV" sz="2400" dirty="0"/>
              <a:t> būvprojektā paredzēto </a:t>
            </a:r>
            <a:r>
              <a:rPr lang="lv-LV" sz="2400" b="1" dirty="0"/>
              <a:t>darbu uzsākšanas</a:t>
            </a:r>
            <a:r>
              <a:rPr lang="lv-LV" sz="2400" dirty="0"/>
              <a:t>. (ĒBN 118.punkts);</a:t>
            </a:r>
          </a:p>
          <a:p>
            <a:pPr algn="just"/>
            <a:r>
              <a:rPr lang="lv-LV" sz="2400" dirty="0"/>
              <a:t>Darbu veikšanas projekts ir </a:t>
            </a:r>
            <a:r>
              <a:rPr lang="lv-LV" sz="2400" b="1" dirty="0"/>
              <a:t>pieejams būvlaukumā</a:t>
            </a:r>
            <a:r>
              <a:rPr lang="lv-LV" sz="2400" dirty="0"/>
              <a:t> strādājošajiem </a:t>
            </a:r>
            <a:r>
              <a:rPr lang="lv-LV" sz="2400" dirty="0" err="1"/>
              <a:t>būvspeciālistiem</a:t>
            </a:r>
            <a:r>
              <a:rPr lang="lv-LV" sz="2400" dirty="0"/>
              <a:t> un </a:t>
            </a:r>
            <a:r>
              <a:rPr lang="lv-LV" sz="2400" b="1" dirty="0"/>
              <a:t>kontroles institūcijām</a:t>
            </a:r>
            <a:r>
              <a:rPr lang="lv-LV" sz="2400" dirty="0"/>
              <a:t>. (ĒBN 119.punkts)</a:t>
            </a:r>
          </a:p>
        </p:txBody>
      </p:sp>
      <p:sp>
        <p:nvSpPr>
          <p:cNvPr id="9" name="Slide Number Placeholder 8"/>
          <p:cNvSpPr>
            <a:spLocks noGrp="1"/>
          </p:cNvSpPr>
          <p:nvPr>
            <p:ph type="sldNum" sz="quarter" idx="12"/>
          </p:nvPr>
        </p:nvSpPr>
        <p:spPr/>
        <p:txBody>
          <a:bodyPr/>
          <a:lstStyle/>
          <a:p>
            <a:fld id="{32F832BF-1DDA-4BBE-B340-68BC40090DFC}" type="slidenum">
              <a:rPr lang="lv-LV" smtClean="0"/>
              <a:pPr/>
              <a:t>39</a:t>
            </a:fld>
            <a:endParaRPr lang="lv-LV" dirty="0"/>
          </a:p>
        </p:txBody>
      </p:sp>
    </p:spTree>
    <p:extLst>
      <p:ext uri="{BB962C8B-B14F-4D97-AF65-F5344CB8AC3E}">
        <p14:creationId xmlns:p14="http://schemas.microsoft.com/office/powerpoint/2010/main" val="3712273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134" y="0"/>
            <a:ext cx="8856786" cy="1217491"/>
          </a:xfrm>
        </p:spPr>
        <p:txBody>
          <a:bodyPr>
            <a:normAutofit/>
          </a:bodyPr>
          <a:lstStyle/>
          <a:p>
            <a:pPr algn="ctr"/>
            <a:r>
              <a:rPr lang="lv-LV" altLang="lv-LV" sz="3600" b="1" dirty="0">
                <a:latin typeface="Calibri Light" panose="020F0302020204030204" pitchFamily="34" charset="0"/>
                <a:ea typeface="Verdana" panose="020B0604030504040204" pitchFamily="34" charset="0"/>
                <a:cs typeface="Verdana" panose="020B0604030504040204" pitchFamily="34" charset="0"/>
              </a:rPr>
              <a:t>BŪVNIECĪBAS JĒDZIENS</a:t>
            </a:r>
            <a:endParaRPr lang="lv-LV" sz="3600" b="1" dirty="0">
              <a:latin typeface="Calibri Light" panose="020F0302020204030204" pitchFamily="34" charset="0"/>
              <a:ea typeface="Verdana" panose="020B0604030504040204" pitchFamily="34" charset="0"/>
              <a:cs typeface="Verdana" panose="020B0604030504040204" pitchFamily="34" charset="0"/>
            </a:endParaRPr>
          </a:p>
        </p:txBody>
      </p:sp>
      <p:sp>
        <p:nvSpPr>
          <p:cNvPr id="5" name="Rectangle 1"/>
          <p:cNvSpPr>
            <a:spLocks noChangeArrowheads="1"/>
          </p:cNvSpPr>
          <p:nvPr/>
        </p:nvSpPr>
        <p:spPr bwMode="auto">
          <a:xfrm>
            <a:off x="447675" y="206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DB179E60-3125-4A69-9669-704A3938AD9E}"/>
              </a:ext>
            </a:extLst>
          </p:cNvPr>
          <p:cNvSpPr/>
          <p:nvPr/>
        </p:nvSpPr>
        <p:spPr>
          <a:xfrm>
            <a:off x="4160111" y="1159335"/>
            <a:ext cx="4703805" cy="1273231"/>
          </a:xfrm>
          <a:prstGeom prst="rect">
            <a:avLst/>
          </a:prstGeom>
          <a:solidFill>
            <a:srgbClr val="1ABCC4"/>
          </a:solidFill>
          <a:ln>
            <a:noFill/>
          </a:ln>
          <a:effectLst>
            <a:glow rad="63500">
              <a:srgbClr val="0ACAD4">
                <a:alpha val="40000"/>
              </a:srgbClr>
            </a:glow>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4000" b="1" dirty="0">
                <a:solidFill>
                  <a:schemeClr val="tx1"/>
                </a:solidFill>
              </a:rPr>
              <a:t>BŪVNIECĪBA</a:t>
            </a:r>
          </a:p>
          <a:p>
            <a:pPr algn="ctr"/>
            <a:r>
              <a:rPr lang="lv-LV" dirty="0">
                <a:solidFill>
                  <a:schemeClr val="tx1"/>
                </a:solidFill>
              </a:rPr>
              <a:t>visu veidu būvju projektēšana un būvdarbi</a:t>
            </a:r>
          </a:p>
          <a:p>
            <a:pPr algn="ctr"/>
            <a:r>
              <a:rPr lang="lv-LV" dirty="0">
                <a:solidFill>
                  <a:schemeClr val="tx1"/>
                </a:solidFill>
              </a:rPr>
              <a:t>(Būvniecības likuma (BL) 1.pants)</a:t>
            </a:r>
          </a:p>
        </p:txBody>
      </p:sp>
      <p:sp>
        <p:nvSpPr>
          <p:cNvPr id="9" name="Rectangle 8">
            <a:extLst>
              <a:ext uri="{FF2B5EF4-FFF2-40B4-BE49-F238E27FC236}">
                <a16:creationId xmlns:a16="http://schemas.microsoft.com/office/drawing/2014/main" id="{8D50E3E9-23C6-4615-A8A5-01622A6BD68F}"/>
              </a:ext>
            </a:extLst>
          </p:cNvPr>
          <p:cNvSpPr/>
          <p:nvPr/>
        </p:nvSpPr>
        <p:spPr>
          <a:xfrm>
            <a:off x="2164493" y="3356919"/>
            <a:ext cx="3991235" cy="2537255"/>
          </a:xfrm>
          <a:prstGeom prst="rect">
            <a:avLst/>
          </a:prstGeom>
          <a:solidFill>
            <a:srgbClr val="1ABCC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4000" b="1" u="sng" dirty="0">
                <a:solidFill>
                  <a:schemeClr val="tx1"/>
                </a:solidFill>
              </a:rPr>
              <a:t>BŪVPROJEKTS</a:t>
            </a:r>
          </a:p>
          <a:p>
            <a:pPr algn="ctr"/>
            <a:r>
              <a:rPr lang="lv-LV" dirty="0"/>
              <a:t>(VIENKĀRŠOTAJĀ PROCESĀ - </a:t>
            </a:r>
            <a:r>
              <a:rPr lang="lv-LV" u="sng" dirty="0"/>
              <a:t>APLIECINĀJUMA KARTE </a:t>
            </a:r>
            <a:r>
              <a:rPr lang="lv-LV" dirty="0"/>
              <a:t>VAI </a:t>
            </a:r>
            <a:r>
              <a:rPr lang="lv-LV" u="sng" dirty="0"/>
              <a:t>PASKAIDROJUMA RAKSTS</a:t>
            </a:r>
            <a:r>
              <a:rPr lang="lv-LV" dirty="0"/>
              <a:t>)</a:t>
            </a:r>
          </a:p>
          <a:p>
            <a:pPr algn="ctr"/>
            <a:r>
              <a:rPr lang="lv-LV" dirty="0">
                <a:solidFill>
                  <a:schemeClr val="tx1"/>
                </a:solidFill>
              </a:rPr>
              <a:t>būvniecības ieceres īstenošanai nepieciešamo grafisko un teksta dokumentu kopums</a:t>
            </a:r>
            <a:endParaRPr lang="lv-LV" b="1" dirty="0">
              <a:solidFill>
                <a:schemeClr val="tx1"/>
              </a:solidFill>
            </a:endParaRPr>
          </a:p>
        </p:txBody>
      </p:sp>
      <p:sp>
        <p:nvSpPr>
          <p:cNvPr id="10" name="Rectangle 9">
            <a:extLst>
              <a:ext uri="{FF2B5EF4-FFF2-40B4-BE49-F238E27FC236}">
                <a16:creationId xmlns:a16="http://schemas.microsoft.com/office/drawing/2014/main" id="{E72881C9-8F0C-4CA9-95C2-BA92B20B3E25}"/>
              </a:ext>
            </a:extLst>
          </p:cNvPr>
          <p:cNvSpPr/>
          <p:nvPr/>
        </p:nvSpPr>
        <p:spPr>
          <a:xfrm>
            <a:off x="6878595" y="3356918"/>
            <a:ext cx="4292325" cy="2537255"/>
          </a:xfrm>
          <a:prstGeom prst="rect">
            <a:avLst/>
          </a:prstGeom>
          <a:solidFill>
            <a:srgbClr val="1ABCC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4000" b="1" u="sng" dirty="0">
                <a:solidFill>
                  <a:schemeClr val="tx1"/>
                </a:solidFill>
              </a:rPr>
              <a:t>BŪVDARBI</a:t>
            </a:r>
          </a:p>
          <a:p>
            <a:pPr algn="ctr"/>
            <a:r>
              <a:rPr lang="lv-LV" dirty="0">
                <a:solidFill>
                  <a:schemeClr val="tx1"/>
                </a:solidFill>
              </a:rPr>
              <a:t> procesa sastāvdaļa, darbi, kurus veic būvlaukumā vai būvē, lai radītu būvi, novietotu iepriekš izgatavotu būvi vai tās daļu, pārbūvētu, atjaunotu, restaurētu, iekonservētu, nojauktu būvi vai ierīkotu inženiertīklu</a:t>
            </a:r>
            <a:endParaRPr lang="lv-LV" b="1" dirty="0">
              <a:solidFill>
                <a:schemeClr val="tx1"/>
              </a:solidFill>
            </a:endParaRPr>
          </a:p>
        </p:txBody>
      </p:sp>
      <p:cxnSp>
        <p:nvCxnSpPr>
          <p:cNvPr id="6" name="Straight Arrow Connector 5">
            <a:extLst>
              <a:ext uri="{FF2B5EF4-FFF2-40B4-BE49-F238E27FC236}">
                <a16:creationId xmlns:a16="http://schemas.microsoft.com/office/drawing/2014/main" id="{F2AF2B7C-935D-4E4E-A896-B02A97A1DE63}"/>
              </a:ext>
            </a:extLst>
          </p:cNvPr>
          <p:cNvCxnSpPr>
            <a:cxnSpLocks/>
            <a:stCxn id="8" idx="2"/>
          </p:cNvCxnSpPr>
          <p:nvPr/>
        </p:nvCxnSpPr>
        <p:spPr>
          <a:xfrm flipH="1">
            <a:off x="5020888" y="2432566"/>
            <a:ext cx="1491126" cy="8093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DEFA54C0-6A31-457F-833C-B6747D2063D2}"/>
              </a:ext>
            </a:extLst>
          </p:cNvPr>
          <p:cNvCxnSpPr>
            <a:cxnSpLocks/>
            <a:stCxn id="8" idx="2"/>
          </p:cNvCxnSpPr>
          <p:nvPr/>
        </p:nvCxnSpPr>
        <p:spPr>
          <a:xfrm>
            <a:off x="6512014" y="2432566"/>
            <a:ext cx="1426641" cy="8093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7FB859A6-8A04-4344-BCA5-009BBBEBC5D9}"/>
              </a:ext>
            </a:extLst>
          </p:cNvPr>
          <p:cNvCxnSpPr/>
          <p:nvPr/>
        </p:nvCxnSpPr>
        <p:spPr>
          <a:xfrm>
            <a:off x="6155728" y="4572000"/>
            <a:ext cx="72286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53685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932" y="365125"/>
            <a:ext cx="8704868" cy="1325563"/>
          </a:xfrm>
        </p:spPr>
        <p:txBody>
          <a:bodyPr>
            <a:normAutofit/>
          </a:bodyPr>
          <a:lstStyle/>
          <a:p>
            <a:pPr algn="ctr"/>
            <a:r>
              <a:rPr lang="lv-LV" sz="3200" b="1" dirty="0">
                <a:solidFill>
                  <a:srgbClr val="006699"/>
                </a:solidFill>
              </a:rPr>
              <a:t>Kādos gadījumos jāizstrādā DVP? (1)</a:t>
            </a:r>
            <a:r>
              <a:rPr lang="lv-LV" sz="3200" b="1" dirty="0"/>
              <a:t> </a:t>
            </a:r>
            <a:br>
              <a:rPr lang="lv-LV" sz="3200" b="1" dirty="0"/>
            </a:br>
            <a:endParaRPr lang="lv-LV" sz="2400" b="1" dirty="0">
              <a:solidFill>
                <a:schemeClr val="accent1">
                  <a:lumMod val="75000"/>
                </a:schemeClr>
              </a:solidFill>
            </a:endParaRPr>
          </a:p>
        </p:txBody>
      </p:sp>
      <p:sp>
        <p:nvSpPr>
          <p:cNvPr id="3" name="Content Placeholder 2"/>
          <p:cNvSpPr>
            <a:spLocks noGrp="1"/>
          </p:cNvSpPr>
          <p:nvPr>
            <p:ph idx="1"/>
          </p:nvPr>
        </p:nvSpPr>
        <p:spPr>
          <a:xfrm>
            <a:off x="2394408" y="1593130"/>
            <a:ext cx="9304256" cy="4583833"/>
          </a:xfrm>
        </p:spPr>
        <p:txBody>
          <a:bodyPr/>
          <a:lstStyle/>
          <a:p>
            <a:pPr marL="0" indent="0">
              <a:buNone/>
            </a:pPr>
            <a:r>
              <a:rPr lang="lv-LV" dirty="0"/>
              <a:t>Darbu veikšanas projektu izstrādā, </a:t>
            </a:r>
            <a:r>
              <a:rPr lang="lv-LV" u="sng" dirty="0"/>
              <a:t>ja pastāv vismaz viens no šādiem nosacījumiem: (stāvu skaits, gabarīti, tilpums ?)</a:t>
            </a:r>
          </a:p>
          <a:p>
            <a:pPr marL="0" indent="0">
              <a:buNone/>
            </a:pPr>
            <a:r>
              <a:rPr lang="lv-LV" dirty="0"/>
              <a:t>1) otrās vai trešās grupas ēka ir </a:t>
            </a:r>
            <a:r>
              <a:rPr lang="lv-LV" u="sng" dirty="0"/>
              <a:t>augstāka par diviem virszemes stāviem</a:t>
            </a:r>
            <a:r>
              <a:rPr lang="lv-LV" dirty="0"/>
              <a:t>;</a:t>
            </a:r>
          </a:p>
          <a:p>
            <a:pPr marL="0" indent="0">
              <a:buNone/>
            </a:pPr>
            <a:r>
              <a:rPr lang="lv-LV" dirty="0"/>
              <a:t>2) otrās vai trešās grupas būve ir </a:t>
            </a:r>
            <a:r>
              <a:rPr lang="lv-LV" u="sng" dirty="0"/>
              <a:t>augstāka par 7 m</a:t>
            </a:r>
            <a:r>
              <a:rPr lang="lv-LV" dirty="0"/>
              <a:t>;</a:t>
            </a:r>
          </a:p>
          <a:p>
            <a:pPr marL="0" indent="0">
              <a:buNone/>
            </a:pPr>
            <a:r>
              <a:rPr lang="lv-LV" dirty="0"/>
              <a:t>3) otrās vai trešās grupas būves </a:t>
            </a:r>
            <a:r>
              <a:rPr lang="lv-LV" u="sng" dirty="0"/>
              <a:t>apbūves laukums ir lielāks par 1000 m</a:t>
            </a:r>
            <a:r>
              <a:rPr lang="lv-LV" u="sng" baseline="30000" dirty="0"/>
              <a:t>2</a:t>
            </a:r>
            <a:r>
              <a:rPr lang="lv-LV" u="sng" dirty="0"/>
              <a:t>;</a:t>
            </a:r>
          </a:p>
          <a:p>
            <a:pPr marL="0" indent="0">
              <a:buNone/>
            </a:pPr>
            <a:r>
              <a:rPr lang="lv-LV" dirty="0"/>
              <a:t>4) trešās grupas būves </a:t>
            </a:r>
            <a:r>
              <a:rPr lang="lv-LV" u="sng" dirty="0" err="1"/>
              <a:t>būvtilpums</a:t>
            </a:r>
            <a:r>
              <a:rPr lang="lv-LV" u="sng" dirty="0"/>
              <a:t> ir lielāks par 5000 m</a:t>
            </a:r>
            <a:r>
              <a:rPr lang="lv-LV" u="sng" baseline="30000" dirty="0"/>
              <a:t>3</a:t>
            </a:r>
            <a:r>
              <a:rPr lang="lv-LV" dirty="0"/>
              <a:t>;</a:t>
            </a:r>
          </a:p>
        </p:txBody>
      </p:sp>
    </p:spTree>
    <p:extLst>
      <p:ext uri="{BB962C8B-B14F-4D97-AF65-F5344CB8AC3E}">
        <p14:creationId xmlns:p14="http://schemas.microsoft.com/office/powerpoint/2010/main" val="4038167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		       </a:t>
            </a:r>
            <a:r>
              <a:rPr lang="lv-LV" sz="3200" b="1" dirty="0">
                <a:solidFill>
                  <a:srgbClr val="006699"/>
                </a:solidFill>
              </a:rPr>
              <a:t>Kādos gadījumos jāizstrādā DVP? (2)</a:t>
            </a:r>
            <a:endParaRPr lang="lv-LV" dirty="0"/>
          </a:p>
        </p:txBody>
      </p:sp>
      <p:sp>
        <p:nvSpPr>
          <p:cNvPr id="3" name="Content Placeholder 2"/>
          <p:cNvSpPr>
            <a:spLocks noGrp="1"/>
          </p:cNvSpPr>
          <p:nvPr>
            <p:ph idx="1"/>
          </p:nvPr>
        </p:nvSpPr>
        <p:spPr>
          <a:xfrm>
            <a:off x="2055043" y="1690688"/>
            <a:ext cx="9539925" cy="4351338"/>
          </a:xfrm>
        </p:spPr>
        <p:txBody>
          <a:bodyPr>
            <a:normAutofit lnSpcReduction="10000"/>
          </a:bodyPr>
          <a:lstStyle/>
          <a:p>
            <a:pPr algn="just"/>
            <a:r>
              <a:rPr lang="lv-LV" dirty="0"/>
              <a:t>5) ja būvdarbu veikšanas laikā paredzama </a:t>
            </a:r>
            <a:r>
              <a:rPr lang="lv-LV" b="1" u="sng" dirty="0"/>
              <a:t>būves ietekme uz satiksmi </a:t>
            </a:r>
            <a:r>
              <a:rPr lang="lv-LV" dirty="0"/>
              <a:t>(piemēram, satiksmes ierobežojumi, transporta plūsmas organizācija vai citi organizatoriskie vai drošības pasākumi) </a:t>
            </a:r>
            <a:r>
              <a:rPr lang="lv-LV" b="1" dirty="0"/>
              <a:t>un </a:t>
            </a:r>
            <a:r>
              <a:rPr lang="lv-LV" b="1" u="sng" dirty="0"/>
              <a:t>būves ietekme uz inženiertīkliem</a:t>
            </a:r>
            <a:r>
              <a:rPr lang="lv-LV" b="1" dirty="0"/>
              <a:t> </a:t>
            </a:r>
            <a:r>
              <a:rPr lang="lv-LV" dirty="0"/>
              <a:t>(būvdarbi noris tuvu citiem inženiertīkliem, šķērsojumos ar citiem inženiertīkliem, apbūvējamā zemesgabalā vai tam piegulošajā teritorijā);</a:t>
            </a:r>
          </a:p>
          <a:p>
            <a:pPr algn="just"/>
            <a:r>
              <a:rPr lang="lv-LV" dirty="0"/>
              <a:t>6) būvei ir </a:t>
            </a:r>
            <a:r>
              <a:rPr lang="lv-LV" b="1" u="sng" dirty="0"/>
              <a:t>piemērots valsts kultūras pieminekļa statuss </a:t>
            </a:r>
            <a:r>
              <a:rPr lang="lv-LV" dirty="0"/>
              <a:t>vai tā </a:t>
            </a:r>
            <a:r>
              <a:rPr lang="lv-LV" b="1" u="sng" dirty="0"/>
              <a:t>atrodas īpaši aizsargājamā teritorijā </a:t>
            </a:r>
            <a:r>
              <a:rPr lang="lv-LV" dirty="0"/>
              <a:t>(likuma "</a:t>
            </a:r>
            <a:r>
              <a:rPr lang="lv-LV" dirty="0">
                <a:hlinkClick r:id="rId2"/>
              </a:rPr>
              <a:t>Par īpaši aizsargājamām dabas teritorijām</a:t>
            </a:r>
            <a:r>
              <a:rPr lang="lv-LV" dirty="0"/>
              <a:t>" izpratnē) vai mikroliegumā (</a:t>
            </a:r>
            <a:r>
              <a:rPr lang="lv-LV" dirty="0">
                <a:hlinkClick r:id="rId3"/>
              </a:rPr>
              <a:t>Sugu un biotopu aizsardzības likuma</a:t>
            </a:r>
            <a:r>
              <a:rPr lang="lv-LV" dirty="0"/>
              <a:t> izpratnē);</a:t>
            </a:r>
          </a:p>
          <a:p>
            <a:endParaRPr lang="lv-LV" dirty="0"/>
          </a:p>
        </p:txBody>
      </p:sp>
    </p:spTree>
    <p:extLst>
      <p:ext uri="{BB962C8B-B14F-4D97-AF65-F5344CB8AC3E}">
        <p14:creationId xmlns:p14="http://schemas.microsoft.com/office/powerpoint/2010/main" val="2480851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		       </a:t>
            </a:r>
            <a:r>
              <a:rPr lang="lv-LV" sz="3200" b="1" dirty="0">
                <a:solidFill>
                  <a:srgbClr val="006699"/>
                </a:solidFill>
              </a:rPr>
              <a:t>Kādos gadījumos jāizstrādā DVP? (3)</a:t>
            </a:r>
            <a:endParaRPr lang="lv-LV" dirty="0"/>
          </a:p>
        </p:txBody>
      </p:sp>
      <p:sp>
        <p:nvSpPr>
          <p:cNvPr id="3" name="Content Placeholder 2"/>
          <p:cNvSpPr>
            <a:spLocks noGrp="1"/>
          </p:cNvSpPr>
          <p:nvPr>
            <p:ph idx="1"/>
          </p:nvPr>
        </p:nvSpPr>
        <p:spPr>
          <a:xfrm>
            <a:off x="2573516" y="1690688"/>
            <a:ext cx="9426805" cy="4667250"/>
          </a:xfrm>
        </p:spPr>
        <p:txBody>
          <a:bodyPr>
            <a:normAutofit/>
          </a:bodyPr>
          <a:lstStyle/>
          <a:p>
            <a:pPr marL="0" indent="0">
              <a:buNone/>
            </a:pPr>
            <a:r>
              <a:rPr lang="lv-LV" dirty="0"/>
              <a:t>7) otrās vai trešās grupas būvē </a:t>
            </a:r>
            <a:r>
              <a:rPr lang="lv-LV" u="sng" dirty="0"/>
              <a:t>būvdarbi ir bijuši pārtraukti un tā bijusi iekonservēta ilgāk nekā piecus gadus</a:t>
            </a:r>
            <a:r>
              <a:rPr lang="lv-LV" dirty="0"/>
              <a:t>;</a:t>
            </a:r>
          </a:p>
          <a:p>
            <a:pPr marL="0" indent="0">
              <a:buNone/>
            </a:pPr>
            <a:r>
              <a:rPr lang="lv-LV" dirty="0"/>
              <a:t>8) uzsākti būvdarbi pēc otrās vai trešās grupas </a:t>
            </a:r>
            <a:r>
              <a:rPr lang="lv-LV" u="sng" dirty="0"/>
              <a:t>būves daļējas sagrūšanas</a:t>
            </a:r>
            <a:r>
              <a:rPr lang="lv-LV" dirty="0"/>
              <a:t>;</a:t>
            </a:r>
          </a:p>
          <a:p>
            <a:pPr marL="0" indent="0">
              <a:buNone/>
            </a:pPr>
            <a:r>
              <a:rPr lang="lv-LV" dirty="0"/>
              <a:t>9) atzinumā par būves tehnisko stāvokli norādīts, ka </a:t>
            </a:r>
            <a:r>
              <a:rPr lang="lv-LV" u="sng" dirty="0"/>
              <a:t>būve atrodas avārijas stāvoklī</a:t>
            </a:r>
            <a:r>
              <a:rPr lang="lv-LV" dirty="0"/>
              <a:t>;</a:t>
            </a:r>
          </a:p>
          <a:p>
            <a:pPr marL="0" indent="0">
              <a:buNone/>
            </a:pPr>
            <a:r>
              <a:rPr lang="lv-LV" dirty="0"/>
              <a:t>10) ir </a:t>
            </a:r>
            <a:r>
              <a:rPr lang="lv-LV" u="sng" dirty="0"/>
              <a:t>paredzēta</a:t>
            </a:r>
            <a:r>
              <a:rPr lang="lv-LV" dirty="0"/>
              <a:t> otrās vai trešās grupas būves </a:t>
            </a:r>
            <a:r>
              <a:rPr lang="lv-LV" u="sng" dirty="0"/>
              <a:t>nojaukšana</a:t>
            </a:r>
            <a:r>
              <a:rPr lang="lv-LV" dirty="0"/>
              <a:t>;</a:t>
            </a:r>
          </a:p>
          <a:p>
            <a:pPr marL="0" indent="0">
              <a:buNone/>
            </a:pPr>
            <a:r>
              <a:rPr lang="lv-LV" dirty="0"/>
              <a:t>11) darbu veikšanas projektu </a:t>
            </a:r>
            <a:r>
              <a:rPr lang="lv-LV" u="sng" dirty="0"/>
              <a:t>pieprasa </a:t>
            </a:r>
            <a:r>
              <a:rPr lang="lv-LV" dirty="0"/>
              <a:t>pasūtītājs, būvētājs vai galvenais būvdarbu veicējs.</a:t>
            </a:r>
          </a:p>
          <a:p>
            <a:pPr marL="0" indent="0">
              <a:buNone/>
            </a:pPr>
            <a:r>
              <a:rPr lang="lv-LV" dirty="0"/>
              <a:t>12) </a:t>
            </a:r>
            <a:r>
              <a:rPr lang="lv-LV" u="sng" dirty="0"/>
              <a:t>Ja objekts tiek pārbūvēts un ekspluatēts vienlaicīgi</a:t>
            </a:r>
            <a:r>
              <a:rPr lang="lv-LV" dirty="0"/>
              <a:t>. </a:t>
            </a:r>
          </a:p>
          <a:p>
            <a:endParaRPr lang="lv-LV" dirty="0"/>
          </a:p>
        </p:txBody>
      </p:sp>
    </p:spTree>
    <p:extLst>
      <p:ext uri="{BB962C8B-B14F-4D97-AF65-F5344CB8AC3E}">
        <p14:creationId xmlns:p14="http://schemas.microsoft.com/office/powerpoint/2010/main" val="3355265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040" y="2198808"/>
            <a:ext cx="3870543" cy="1325563"/>
          </a:xfrm>
        </p:spPr>
        <p:txBody>
          <a:bodyPr>
            <a:noAutofit/>
          </a:bodyPr>
          <a:lstStyle/>
          <a:p>
            <a:r>
              <a:rPr lang="lv-LV" sz="3000" u="sng" dirty="0"/>
              <a:t>Demontāžas stadija ar tehnikas pārvietošanās ceļiem</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3845" y="1400471"/>
            <a:ext cx="7057372" cy="529302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346" y="4293927"/>
            <a:ext cx="1698948" cy="1698948"/>
          </a:xfrm>
          <a:prstGeom prst="rect">
            <a:avLst/>
          </a:prstGeom>
        </p:spPr>
      </p:pic>
      <p:sp>
        <p:nvSpPr>
          <p:cNvPr id="3" name="Rectangle 2"/>
          <p:cNvSpPr/>
          <p:nvPr/>
        </p:nvSpPr>
        <p:spPr>
          <a:xfrm>
            <a:off x="3120272" y="663879"/>
            <a:ext cx="8097625" cy="584775"/>
          </a:xfrm>
          <a:prstGeom prst="rect">
            <a:avLst/>
          </a:prstGeom>
        </p:spPr>
        <p:txBody>
          <a:bodyPr wrap="square">
            <a:spAutoFit/>
          </a:bodyPr>
          <a:lstStyle/>
          <a:p>
            <a:r>
              <a:rPr lang="lv-LV" sz="3200" b="1" dirty="0">
                <a:solidFill>
                  <a:srgbClr val="006699"/>
                </a:solidFill>
                <a:latin typeface="+mj-lt"/>
              </a:rPr>
              <a:t>Darbu veikšanas projekta būvdarbu ģenerālplāns </a:t>
            </a:r>
            <a:endParaRPr lang="lv-LV" sz="3200" dirty="0">
              <a:solidFill>
                <a:srgbClr val="006699"/>
              </a:solidFill>
              <a:latin typeface="+mj-lt"/>
            </a:endParaRPr>
          </a:p>
        </p:txBody>
      </p:sp>
    </p:spTree>
    <p:extLst>
      <p:ext uri="{BB962C8B-B14F-4D97-AF65-F5344CB8AC3E}">
        <p14:creationId xmlns:p14="http://schemas.microsoft.com/office/powerpoint/2010/main" val="4112139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0D6C-6298-462E-BBB5-BE14C8093703}"/>
              </a:ext>
            </a:extLst>
          </p:cNvPr>
          <p:cNvSpPr>
            <a:spLocks noGrp="1"/>
          </p:cNvSpPr>
          <p:nvPr>
            <p:ph type="title"/>
          </p:nvPr>
        </p:nvSpPr>
        <p:spPr/>
        <p:txBody>
          <a:bodyPr>
            <a:normAutofit/>
          </a:bodyPr>
          <a:lstStyle/>
          <a:p>
            <a:pPr algn="r"/>
            <a:r>
              <a:rPr lang="lv-LV" sz="4800" b="1" dirty="0">
                <a:solidFill>
                  <a:schemeClr val="accent1">
                    <a:lumMod val="75000"/>
                  </a:schemeClr>
                </a:solidFill>
              </a:rPr>
              <a:t>Paaugstinātie risku veidi būvobjektā</a:t>
            </a:r>
          </a:p>
        </p:txBody>
      </p:sp>
      <p:sp>
        <p:nvSpPr>
          <p:cNvPr id="3" name="Content Placeholder 2">
            <a:extLst>
              <a:ext uri="{FF2B5EF4-FFF2-40B4-BE49-F238E27FC236}">
                <a16:creationId xmlns:a16="http://schemas.microsoft.com/office/drawing/2014/main" id="{6865047E-C805-4CCC-BC2F-FC280FE5FAED}"/>
              </a:ext>
            </a:extLst>
          </p:cNvPr>
          <p:cNvSpPr>
            <a:spLocks noGrp="1"/>
          </p:cNvSpPr>
          <p:nvPr>
            <p:ph idx="1"/>
          </p:nvPr>
        </p:nvSpPr>
        <p:spPr>
          <a:xfrm>
            <a:off x="838200" y="1533832"/>
            <a:ext cx="11353800" cy="5176683"/>
          </a:xfrm>
        </p:spPr>
        <p:txBody>
          <a:bodyPr>
            <a:normAutofit fontScale="70000" lnSpcReduction="20000"/>
          </a:bodyPr>
          <a:lstStyle/>
          <a:p>
            <a:r>
              <a:rPr lang="lv-LV" sz="3200" b="1" dirty="0"/>
              <a:t>Apbēršana ar grunti zemes nogruvumos</a:t>
            </a:r>
            <a:r>
              <a:rPr lang="lv-LV" sz="3200" dirty="0"/>
              <a:t>;</a:t>
            </a:r>
          </a:p>
          <a:p>
            <a:r>
              <a:rPr lang="lv-LV" sz="3200" dirty="0"/>
              <a:t>Appludināšana ar ūdeni, noslīgšana;</a:t>
            </a:r>
          </a:p>
          <a:p>
            <a:r>
              <a:rPr lang="lv-LV" sz="3200" b="1" dirty="0"/>
              <a:t>Nokrišana no 1,5 (m) un lielāka augstuma</a:t>
            </a:r>
            <a:r>
              <a:rPr lang="lv-LV" sz="3200" dirty="0"/>
              <a:t>;</a:t>
            </a:r>
          </a:p>
          <a:p>
            <a:r>
              <a:rPr lang="lv-LV" sz="3200" dirty="0"/>
              <a:t>Iegrimšana nestabilā gruntī;</a:t>
            </a:r>
          </a:p>
          <a:p>
            <a:r>
              <a:rPr lang="lv-LV" sz="3200" b="1" dirty="0"/>
              <a:t>Darbi, kas saistīti ar būvju, būvkonstrukciju, būvelementu vai iekārtu montāžu, demontāžu vai nojaukšanu;</a:t>
            </a:r>
          </a:p>
          <a:p>
            <a:r>
              <a:rPr lang="lv-LV" sz="3200" dirty="0"/>
              <a:t>Darbi, kuros nodarbinātie nonāk saskarē ar kaitīgām ķīmiskām vai bioloģiskām vielām, kas rada risku drošībai un veselībai;</a:t>
            </a:r>
          </a:p>
          <a:p>
            <a:r>
              <a:rPr lang="lv-LV" sz="3200" dirty="0"/>
              <a:t>Darbi, kuros nodarbinātie var tikt pakļauti apstarošanas riskam ar jonizējošo starojumu, kuru izpildi reglamentē normatīvie akti par aizsardzību pret radiāciju;</a:t>
            </a:r>
          </a:p>
          <a:p>
            <a:r>
              <a:rPr lang="lv-LV" sz="3200" dirty="0"/>
              <a:t>Darbi augstsprieguma elektrolīniju aizsardzības zonās;</a:t>
            </a:r>
          </a:p>
          <a:p>
            <a:r>
              <a:rPr lang="lv-LV" sz="3200" dirty="0"/>
              <a:t>Pazemē veicamie darbi (</a:t>
            </a:r>
            <a:r>
              <a:rPr lang="lv-LV" sz="3200" b="1" dirty="0"/>
              <a:t>akas, tuneļi</a:t>
            </a:r>
            <a:r>
              <a:rPr lang="lv-LV" sz="3200" dirty="0"/>
              <a:t>);</a:t>
            </a:r>
          </a:p>
          <a:p>
            <a:r>
              <a:rPr lang="lv-LV" sz="3200" dirty="0"/>
              <a:t>Darbi, kuros nodarbinātajiem nepieciešama gaisa piegādes sistēma;</a:t>
            </a:r>
          </a:p>
          <a:p>
            <a:r>
              <a:rPr lang="lv-LV" sz="3200" dirty="0"/>
              <a:t>Darbi, kuros nodarbinātie var tikt pakļauti paaugstinātam atmosfēras spiedienam (piem. </a:t>
            </a:r>
            <a:r>
              <a:rPr lang="lv-LV" sz="3200" b="1" dirty="0"/>
              <a:t>kesoni</a:t>
            </a:r>
            <a:r>
              <a:rPr lang="lv-LV" sz="3200" dirty="0"/>
              <a:t>);</a:t>
            </a:r>
          </a:p>
          <a:p>
            <a:r>
              <a:rPr lang="lv-LV" sz="3200" dirty="0"/>
              <a:t>Spridzināšanas darbi.</a:t>
            </a:r>
          </a:p>
          <a:p>
            <a:endParaRPr lang="lv-LV" dirty="0"/>
          </a:p>
          <a:p>
            <a:endParaRPr lang="lv-LV" dirty="0"/>
          </a:p>
          <a:p>
            <a:endParaRPr lang="lv-LV" dirty="0"/>
          </a:p>
        </p:txBody>
      </p:sp>
    </p:spTree>
    <p:extLst>
      <p:ext uri="{BB962C8B-B14F-4D97-AF65-F5344CB8AC3E}">
        <p14:creationId xmlns:p14="http://schemas.microsoft.com/office/powerpoint/2010/main" val="1124746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75DE-B5A5-47EF-87F0-86A0572C9EB1}"/>
              </a:ext>
            </a:extLst>
          </p:cNvPr>
          <p:cNvSpPr>
            <a:spLocks noGrp="1"/>
          </p:cNvSpPr>
          <p:nvPr>
            <p:ph type="title"/>
          </p:nvPr>
        </p:nvSpPr>
        <p:spPr>
          <a:xfrm>
            <a:off x="838200" y="365125"/>
            <a:ext cx="10515600" cy="1325563"/>
          </a:xfrm>
        </p:spPr>
        <p:txBody>
          <a:bodyPr/>
          <a:lstStyle/>
          <a:p>
            <a:pPr algn="ctr"/>
            <a:r>
              <a:rPr lang="lv-LV" b="1" dirty="0">
                <a:solidFill>
                  <a:schemeClr val="accent1">
                    <a:lumMod val="75000"/>
                  </a:schemeClr>
                </a:solidFill>
              </a:rPr>
              <a:t>Vai viss ir ievērtēts DVP ?</a:t>
            </a:r>
            <a:endParaRPr lang="lv-LV" dirty="0"/>
          </a:p>
        </p:txBody>
      </p:sp>
      <p:pic>
        <p:nvPicPr>
          <p:cNvPr id="4" name="Content Placeholder 3">
            <a:extLst>
              <a:ext uri="{FF2B5EF4-FFF2-40B4-BE49-F238E27FC236}">
                <a16:creationId xmlns:a16="http://schemas.microsoft.com/office/drawing/2014/main" id="{5BF5B4B8-1D08-4F9F-A743-3DF6F038AEA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2090" y="1912144"/>
            <a:ext cx="5181187" cy="3565280"/>
          </a:xfrm>
          <a:prstGeom prst="rect">
            <a:avLst/>
          </a:prstGeom>
          <a:noFill/>
        </p:spPr>
      </p:pic>
      <p:sp>
        <p:nvSpPr>
          <p:cNvPr id="5" name="Rectangle 4">
            <a:extLst>
              <a:ext uri="{FF2B5EF4-FFF2-40B4-BE49-F238E27FC236}">
                <a16:creationId xmlns:a16="http://schemas.microsoft.com/office/drawing/2014/main" id="{ABEBD0B6-C249-4F62-BE70-ACC59D281AAB}"/>
              </a:ext>
            </a:extLst>
          </p:cNvPr>
          <p:cNvSpPr/>
          <p:nvPr/>
        </p:nvSpPr>
        <p:spPr>
          <a:xfrm>
            <a:off x="319346" y="5600534"/>
            <a:ext cx="5158785" cy="954107"/>
          </a:xfrm>
          <a:prstGeom prst="rect">
            <a:avLst/>
          </a:prstGeom>
        </p:spPr>
        <p:txBody>
          <a:bodyPr wrap="none">
            <a:spAutoFit/>
          </a:bodyPr>
          <a:lstStyle/>
          <a:p>
            <a:r>
              <a:rPr lang="lv-LV" sz="2800" dirty="0"/>
              <a:t>Iegrimšana nestabilā gruntī. </a:t>
            </a:r>
          </a:p>
          <a:p>
            <a:r>
              <a:rPr lang="lv-LV" sz="2800" dirty="0"/>
              <a:t>Vai varēja paredzēt ? Drīzāk ka JĀ. </a:t>
            </a:r>
          </a:p>
        </p:txBody>
      </p:sp>
      <p:pic>
        <p:nvPicPr>
          <p:cNvPr id="7" name="Picture 6">
            <a:extLst>
              <a:ext uri="{FF2B5EF4-FFF2-40B4-BE49-F238E27FC236}">
                <a16:creationId xmlns:a16="http://schemas.microsoft.com/office/drawing/2014/main" id="{4B50FC8F-3915-4DCC-B3C9-BC7A70951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92" y="1912144"/>
            <a:ext cx="4753708" cy="3565281"/>
          </a:xfrm>
          <a:prstGeom prst="rect">
            <a:avLst/>
          </a:prstGeom>
        </p:spPr>
      </p:pic>
      <p:sp>
        <p:nvSpPr>
          <p:cNvPr id="8" name="Rectangle 7">
            <a:extLst>
              <a:ext uri="{FF2B5EF4-FFF2-40B4-BE49-F238E27FC236}">
                <a16:creationId xmlns:a16="http://schemas.microsoft.com/office/drawing/2014/main" id="{C373B76D-4DDB-4978-92CD-3A114B9EF076}"/>
              </a:ext>
            </a:extLst>
          </p:cNvPr>
          <p:cNvSpPr/>
          <p:nvPr/>
        </p:nvSpPr>
        <p:spPr>
          <a:xfrm>
            <a:off x="5275386" y="5477424"/>
            <a:ext cx="6945922" cy="1200329"/>
          </a:xfrm>
          <a:prstGeom prst="rect">
            <a:avLst/>
          </a:prstGeom>
        </p:spPr>
        <p:txBody>
          <a:bodyPr wrap="square">
            <a:spAutoFit/>
          </a:bodyPr>
          <a:lstStyle/>
          <a:p>
            <a:r>
              <a:rPr lang="lv-LV" sz="2400" dirty="0"/>
              <a:t>Pārsniegta pieļaujamā celtspējas robeža noteiktajā</a:t>
            </a:r>
          </a:p>
          <a:p>
            <a:r>
              <a:rPr lang="lv-LV" sz="2400" dirty="0"/>
              <a:t>krāna stāvoklī. Pieļautas rupjas kļūdas. Vai krāna vadītājs bija pieredzējis un instruktāža bija kvalitatīva? </a:t>
            </a:r>
          </a:p>
        </p:txBody>
      </p:sp>
    </p:spTree>
    <p:extLst>
      <p:ext uri="{BB962C8B-B14F-4D97-AF65-F5344CB8AC3E}">
        <p14:creationId xmlns:p14="http://schemas.microsoft.com/office/powerpoint/2010/main" val="1744218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1624-0C38-4E5F-85F9-02A68C7AC32B}"/>
              </a:ext>
            </a:extLst>
          </p:cNvPr>
          <p:cNvSpPr>
            <a:spLocks noGrp="1"/>
          </p:cNvSpPr>
          <p:nvPr>
            <p:ph type="title"/>
          </p:nvPr>
        </p:nvSpPr>
        <p:spPr>
          <a:xfrm>
            <a:off x="838200" y="365125"/>
            <a:ext cx="10515600" cy="1325563"/>
          </a:xfrm>
        </p:spPr>
        <p:txBody>
          <a:bodyPr/>
          <a:lstStyle/>
          <a:p>
            <a:pPr algn="ctr"/>
            <a:r>
              <a:rPr lang="lv-LV" b="1" dirty="0">
                <a:solidFill>
                  <a:schemeClr val="accent1">
                    <a:lumMod val="75000"/>
                  </a:schemeClr>
                </a:solidFill>
              </a:rPr>
              <a:t>Vai viss ir ievērtēts DVP ?</a:t>
            </a:r>
            <a:endParaRPr lang="lv-LV" dirty="0"/>
          </a:p>
        </p:txBody>
      </p:sp>
      <p:pic>
        <p:nvPicPr>
          <p:cNvPr id="4" name="Content Placeholder 3">
            <a:extLst>
              <a:ext uri="{FF2B5EF4-FFF2-40B4-BE49-F238E27FC236}">
                <a16:creationId xmlns:a16="http://schemas.microsoft.com/office/drawing/2014/main" id="{6010934E-CD5D-4C56-8059-7FBD207B0A50}"/>
              </a:ext>
            </a:extLst>
          </p:cNvPr>
          <p:cNvPicPr>
            <a:picLocks noGrp="1" noChangeAspect="1"/>
          </p:cNvPicPr>
          <p:nvPr>
            <p:ph idx="1"/>
          </p:nvPr>
        </p:nvPicPr>
        <p:blipFill>
          <a:blip r:embed="rId2"/>
          <a:stretch>
            <a:fillRect/>
          </a:stretch>
        </p:blipFill>
        <p:spPr>
          <a:xfrm>
            <a:off x="2870603" y="1690688"/>
            <a:ext cx="6450793" cy="4038095"/>
          </a:xfrm>
          <a:prstGeom prst="rect">
            <a:avLst/>
          </a:prstGeom>
        </p:spPr>
      </p:pic>
      <p:sp>
        <p:nvSpPr>
          <p:cNvPr id="5" name="Rectangle 4">
            <a:extLst>
              <a:ext uri="{FF2B5EF4-FFF2-40B4-BE49-F238E27FC236}">
                <a16:creationId xmlns:a16="http://schemas.microsoft.com/office/drawing/2014/main" id="{6DB18B66-F838-4317-8B7B-DEBD8F0E42ED}"/>
              </a:ext>
            </a:extLst>
          </p:cNvPr>
          <p:cNvSpPr/>
          <p:nvPr/>
        </p:nvSpPr>
        <p:spPr>
          <a:xfrm>
            <a:off x="2870603" y="5846544"/>
            <a:ext cx="6096000" cy="954107"/>
          </a:xfrm>
          <a:prstGeom prst="rect">
            <a:avLst/>
          </a:prstGeom>
        </p:spPr>
        <p:txBody>
          <a:bodyPr>
            <a:spAutoFit/>
          </a:bodyPr>
          <a:lstStyle/>
          <a:p>
            <a:r>
              <a:rPr lang="lv-LV" sz="2800" b="1" dirty="0"/>
              <a:t>Notiek arī neiespējamais. Vai ceļa ruļļa vadītāja instruktāža bija kvalitatīva ?</a:t>
            </a:r>
            <a:endParaRPr lang="lv-LV" sz="2800" dirty="0"/>
          </a:p>
        </p:txBody>
      </p:sp>
    </p:spTree>
    <p:extLst>
      <p:ext uri="{BB962C8B-B14F-4D97-AF65-F5344CB8AC3E}">
        <p14:creationId xmlns:p14="http://schemas.microsoft.com/office/powerpoint/2010/main" val="304438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C6F7-8D45-46BD-8CAF-B3D27DC86AF8}"/>
              </a:ext>
            </a:extLst>
          </p:cNvPr>
          <p:cNvSpPr>
            <a:spLocks noGrp="1"/>
          </p:cNvSpPr>
          <p:nvPr>
            <p:ph type="title"/>
          </p:nvPr>
        </p:nvSpPr>
        <p:spPr/>
        <p:txBody>
          <a:bodyPr/>
          <a:lstStyle/>
          <a:p>
            <a:pPr algn="ctr"/>
            <a:r>
              <a:rPr lang="lv-LV" b="1" dirty="0">
                <a:solidFill>
                  <a:schemeClr val="accent1">
                    <a:lumMod val="75000"/>
                  </a:schemeClr>
                </a:solidFill>
              </a:rPr>
              <a:t>Vai viss ir ievērtēts DVP ?</a:t>
            </a:r>
            <a:endParaRPr lang="lv-LV" dirty="0">
              <a:solidFill>
                <a:schemeClr val="accent1">
                  <a:lumMod val="75000"/>
                </a:schemeClr>
              </a:solidFill>
            </a:endParaRPr>
          </a:p>
        </p:txBody>
      </p:sp>
      <p:sp>
        <p:nvSpPr>
          <p:cNvPr id="3" name="Rectangle 2">
            <a:extLst>
              <a:ext uri="{FF2B5EF4-FFF2-40B4-BE49-F238E27FC236}">
                <a16:creationId xmlns:a16="http://schemas.microsoft.com/office/drawing/2014/main" id="{2E974405-0F47-46A3-ACBE-EC4E3151ADA5}"/>
              </a:ext>
            </a:extLst>
          </p:cNvPr>
          <p:cNvSpPr/>
          <p:nvPr/>
        </p:nvSpPr>
        <p:spPr>
          <a:xfrm>
            <a:off x="3434762" y="5965006"/>
            <a:ext cx="4130045" cy="523220"/>
          </a:xfrm>
          <a:prstGeom prst="rect">
            <a:avLst/>
          </a:prstGeom>
          <a:noFill/>
        </p:spPr>
        <p:txBody>
          <a:bodyPr wrap="square" lIns="91440" tIns="45720" rIns="91440" bIns="45720">
            <a:spAutoFit/>
          </a:bodyPr>
          <a:lstStyle/>
          <a:p>
            <a:pPr algn="ctr"/>
            <a:r>
              <a:rPr lang="lv-LV" sz="2800" b="0" cap="none" spc="0" dirty="0">
                <a:ln w="0"/>
                <a:solidFill>
                  <a:schemeClr val="tx1"/>
                </a:solidFill>
                <a:effectLst>
                  <a:outerShdw blurRad="38100" dist="19050" dir="2700000" algn="tl" rotWithShape="0">
                    <a:schemeClr val="dk1">
                      <a:alpha val="40000"/>
                    </a:schemeClr>
                  </a:outerShdw>
                </a:effectLst>
              </a:rPr>
              <a:t>Nenovērstie riska apstākļi !</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8" name="Content Placeholder 3">
            <a:extLst>
              <a:ext uri="{FF2B5EF4-FFF2-40B4-BE49-F238E27FC236}">
                <a16:creationId xmlns:a16="http://schemas.microsoft.com/office/drawing/2014/main" id="{4F5A998B-EF1D-4900-AE01-D64ED8ABF400}"/>
              </a:ext>
            </a:extLst>
          </p:cNvPr>
          <p:cNvPicPr>
            <a:picLocks noGrp="1" noChangeAspect="1"/>
          </p:cNvPicPr>
          <p:nvPr>
            <p:ph idx="1"/>
          </p:nvPr>
        </p:nvPicPr>
        <p:blipFill>
          <a:blip r:embed="rId2"/>
          <a:stretch>
            <a:fillRect/>
          </a:stretch>
        </p:blipFill>
        <p:spPr>
          <a:xfrm>
            <a:off x="596841" y="1931395"/>
            <a:ext cx="4651353" cy="3139934"/>
          </a:xfrm>
          <a:prstGeom prst="rect">
            <a:avLst/>
          </a:prstGeom>
        </p:spPr>
      </p:pic>
      <p:pic>
        <p:nvPicPr>
          <p:cNvPr id="9" name="Content Placeholder 5">
            <a:extLst>
              <a:ext uri="{FF2B5EF4-FFF2-40B4-BE49-F238E27FC236}">
                <a16:creationId xmlns:a16="http://schemas.microsoft.com/office/drawing/2014/main" id="{3B530EDC-CC23-40AD-9952-8C9DCD3989F4}"/>
              </a:ext>
            </a:extLst>
          </p:cNvPr>
          <p:cNvPicPr>
            <a:picLocks noChangeAspect="1"/>
          </p:cNvPicPr>
          <p:nvPr/>
        </p:nvPicPr>
        <p:blipFill>
          <a:blip r:embed="rId3"/>
          <a:stretch>
            <a:fillRect/>
          </a:stretch>
        </p:blipFill>
        <p:spPr>
          <a:xfrm>
            <a:off x="5575089" y="1931393"/>
            <a:ext cx="5052962" cy="3080297"/>
          </a:xfrm>
          <a:prstGeom prst="rect">
            <a:avLst/>
          </a:prstGeom>
        </p:spPr>
      </p:pic>
      <p:sp>
        <p:nvSpPr>
          <p:cNvPr id="10" name="Oval 9">
            <a:extLst>
              <a:ext uri="{FF2B5EF4-FFF2-40B4-BE49-F238E27FC236}">
                <a16:creationId xmlns:a16="http://schemas.microsoft.com/office/drawing/2014/main" id="{BC6F3B26-C40A-4BA4-9083-0802A7C9BED1}"/>
              </a:ext>
            </a:extLst>
          </p:cNvPr>
          <p:cNvSpPr/>
          <p:nvPr/>
        </p:nvSpPr>
        <p:spPr>
          <a:xfrm>
            <a:off x="7825863" y="2315741"/>
            <a:ext cx="1534332" cy="11856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Oval 10">
            <a:extLst>
              <a:ext uri="{FF2B5EF4-FFF2-40B4-BE49-F238E27FC236}">
                <a16:creationId xmlns:a16="http://schemas.microsoft.com/office/drawing/2014/main" id="{F2D26D53-5F65-41EB-9149-21016C97FFE2}"/>
              </a:ext>
            </a:extLst>
          </p:cNvPr>
          <p:cNvSpPr/>
          <p:nvPr/>
        </p:nvSpPr>
        <p:spPr>
          <a:xfrm>
            <a:off x="1832316" y="2878732"/>
            <a:ext cx="1534332" cy="11856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Oval 12">
            <a:extLst>
              <a:ext uri="{FF2B5EF4-FFF2-40B4-BE49-F238E27FC236}">
                <a16:creationId xmlns:a16="http://schemas.microsoft.com/office/drawing/2014/main" id="{681D1125-71CC-4595-95A4-275F200503CC}"/>
              </a:ext>
            </a:extLst>
          </p:cNvPr>
          <p:cNvSpPr/>
          <p:nvPr/>
        </p:nvSpPr>
        <p:spPr>
          <a:xfrm>
            <a:off x="3366648" y="1962694"/>
            <a:ext cx="1534332" cy="11856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Rectangle 13">
            <a:extLst>
              <a:ext uri="{FF2B5EF4-FFF2-40B4-BE49-F238E27FC236}">
                <a16:creationId xmlns:a16="http://schemas.microsoft.com/office/drawing/2014/main" id="{FAB8B80E-40DB-42A8-8F15-CA616C8489F5}"/>
              </a:ext>
            </a:extLst>
          </p:cNvPr>
          <p:cNvSpPr/>
          <p:nvPr/>
        </p:nvSpPr>
        <p:spPr>
          <a:xfrm>
            <a:off x="5575089" y="5114758"/>
            <a:ext cx="5052961" cy="707886"/>
          </a:xfrm>
          <a:prstGeom prst="rect">
            <a:avLst/>
          </a:prstGeom>
        </p:spPr>
        <p:txBody>
          <a:bodyPr wrap="square">
            <a:spAutoFit/>
          </a:bodyPr>
          <a:lstStyle/>
          <a:p>
            <a:r>
              <a:rPr lang="lv-LV" sz="2000" b="1" dirty="0"/>
              <a:t>Liela iespējamība apbēršanai ar grunti zemes nogruvuma rezultātā</a:t>
            </a:r>
            <a:r>
              <a:rPr lang="lv-LV" b="1" dirty="0"/>
              <a:t>. </a:t>
            </a:r>
            <a:endParaRPr lang="lv-LV" dirty="0"/>
          </a:p>
        </p:txBody>
      </p:sp>
      <p:sp>
        <p:nvSpPr>
          <p:cNvPr id="15" name="Rectangle 14">
            <a:extLst>
              <a:ext uri="{FF2B5EF4-FFF2-40B4-BE49-F238E27FC236}">
                <a16:creationId xmlns:a16="http://schemas.microsoft.com/office/drawing/2014/main" id="{7DAE0D59-D2A0-455B-93DF-A2D6ABB903EA}"/>
              </a:ext>
            </a:extLst>
          </p:cNvPr>
          <p:cNvSpPr/>
          <p:nvPr/>
        </p:nvSpPr>
        <p:spPr>
          <a:xfrm>
            <a:off x="596841" y="5071329"/>
            <a:ext cx="4781984" cy="1015663"/>
          </a:xfrm>
          <a:prstGeom prst="rect">
            <a:avLst/>
          </a:prstGeom>
        </p:spPr>
        <p:txBody>
          <a:bodyPr wrap="square">
            <a:spAutoFit/>
          </a:bodyPr>
          <a:lstStyle/>
          <a:p>
            <a:r>
              <a:rPr lang="lv-LV" sz="2000" b="1" dirty="0"/>
              <a:t>Nav ierīkota pagaidu lietus ūdens novadīšana. Iespējams zemes nogruvums uz nenoizolētu sienas daļu.</a:t>
            </a:r>
            <a:endParaRPr lang="lv-LV" sz="2000" dirty="0"/>
          </a:p>
        </p:txBody>
      </p:sp>
    </p:spTree>
    <p:extLst>
      <p:ext uri="{BB962C8B-B14F-4D97-AF65-F5344CB8AC3E}">
        <p14:creationId xmlns:p14="http://schemas.microsoft.com/office/powerpoint/2010/main" val="3617045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266" y="365125"/>
            <a:ext cx="6894534" cy="1325563"/>
          </a:xfrm>
        </p:spPr>
        <p:txBody>
          <a:bodyPr>
            <a:normAutofit/>
          </a:bodyPr>
          <a:lstStyle/>
          <a:p>
            <a:r>
              <a:rPr lang="lv-LV" sz="3200" b="1" dirty="0">
                <a:solidFill>
                  <a:srgbClr val="006699"/>
                </a:solidFill>
              </a:rPr>
              <a:t>Jautājumi par DVP (1)</a:t>
            </a:r>
          </a:p>
        </p:txBody>
      </p:sp>
      <p:sp>
        <p:nvSpPr>
          <p:cNvPr id="3" name="Content Placeholder 2"/>
          <p:cNvSpPr>
            <a:spLocks noGrp="1"/>
          </p:cNvSpPr>
          <p:nvPr>
            <p:ph idx="1"/>
          </p:nvPr>
        </p:nvSpPr>
        <p:spPr>
          <a:xfrm>
            <a:off x="2679826" y="1837853"/>
            <a:ext cx="8673974" cy="4339110"/>
          </a:xfrm>
        </p:spPr>
        <p:txBody>
          <a:bodyPr>
            <a:normAutofit fontScale="92500" lnSpcReduction="10000"/>
          </a:bodyPr>
          <a:lstStyle/>
          <a:p>
            <a:pPr marL="0" indent="0">
              <a:buNone/>
            </a:pPr>
            <a:r>
              <a:rPr lang="lv-LV" sz="3200" dirty="0">
                <a:solidFill>
                  <a:srgbClr val="006699"/>
                </a:solidFill>
              </a:rPr>
              <a:t>Vai DVP jābūt pieejamam objektā?</a:t>
            </a:r>
          </a:p>
          <a:p>
            <a:r>
              <a:rPr lang="lv-LV" dirty="0"/>
              <a:t>Jā. Darbu veikšanas projekts ir </a:t>
            </a:r>
            <a:r>
              <a:rPr lang="lv-LV" b="1" dirty="0"/>
              <a:t>pieejams būvlaukumā</a:t>
            </a:r>
            <a:r>
              <a:rPr lang="lv-LV" dirty="0"/>
              <a:t> strādājošajiem </a:t>
            </a:r>
            <a:r>
              <a:rPr lang="lv-LV" dirty="0" err="1"/>
              <a:t>būvspeciālistiem</a:t>
            </a:r>
            <a:r>
              <a:rPr lang="lv-LV" dirty="0"/>
              <a:t> un </a:t>
            </a:r>
            <a:r>
              <a:rPr lang="lv-LV" b="1" dirty="0"/>
              <a:t>kontroles institūcijā</a:t>
            </a:r>
            <a:r>
              <a:rPr lang="lv-LV" dirty="0"/>
              <a:t>                  (ĒBN 119.punkts).</a:t>
            </a:r>
          </a:p>
          <a:p>
            <a:pPr marL="0" indent="0">
              <a:buNone/>
            </a:pPr>
            <a:r>
              <a:rPr lang="lv-LV" sz="3200" dirty="0">
                <a:solidFill>
                  <a:srgbClr val="006699"/>
                </a:solidFill>
              </a:rPr>
              <a:t>Vai DVP var papildināt būvdarbu laikā? Kas to drīkst darīt?</a:t>
            </a:r>
          </a:p>
          <a:p>
            <a:r>
              <a:rPr lang="lv-LV" dirty="0"/>
              <a:t>Atkarībā no būvdarbu apjoma un plānotā būvdarbu ilguma </a:t>
            </a:r>
            <a:r>
              <a:rPr lang="lv-LV" b="1" dirty="0"/>
              <a:t>darbu veikšanas projektu izstrādā visai ēkai kopumā</a:t>
            </a:r>
            <a:r>
              <a:rPr lang="lv-LV" dirty="0"/>
              <a:t>, </a:t>
            </a:r>
            <a:r>
              <a:rPr lang="lv-LV" b="1" dirty="0"/>
              <a:t>atsevišķai tās daļai</a:t>
            </a:r>
            <a:r>
              <a:rPr lang="lv-LV" dirty="0"/>
              <a:t> vai </a:t>
            </a:r>
            <a:r>
              <a:rPr lang="lv-LV" b="1" dirty="0"/>
              <a:t>būvdarbu ciklam</a:t>
            </a:r>
            <a:r>
              <a:rPr lang="lv-LV" dirty="0"/>
              <a:t> (piemēram, pazemes ciklam, virszemes ciklam, būvdarbu sagatavošanas ciklam, ēkas sekcijai, laidumam, stāvam) (ĒBN 115.punkts).</a:t>
            </a:r>
          </a:p>
          <a:p>
            <a:endParaRPr lang="lv-LV" dirty="0"/>
          </a:p>
          <a:p>
            <a:endParaRPr lang="lv-LV"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298" y="2840685"/>
            <a:ext cx="1417748" cy="1415726"/>
          </a:xfrm>
          <a:prstGeom prst="rect">
            <a:avLst/>
          </a:prstGeom>
        </p:spPr>
      </p:pic>
    </p:spTree>
    <p:extLst>
      <p:ext uri="{BB962C8B-B14F-4D97-AF65-F5344CB8AC3E}">
        <p14:creationId xmlns:p14="http://schemas.microsoft.com/office/powerpoint/2010/main" val="1495489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sz="3200" b="1" dirty="0">
                <a:solidFill>
                  <a:srgbClr val="006699"/>
                </a:solidFill>
              </a:rPr>
              <a:t>Jautājumi par DVP (2)</a:t>
            </a:r>
            <a:endParaRPr lang="lv-LV" dirty="0"/>
          </a:p>
        </p:txBody>
      </p:sp>
      <p:sp>
        <p:nvSpPr>
          <p:cNvPr id="3" name="Content Placeholder 2"/>
          <p:cNvSpPr>
            <a:spLocks noGrp="1"/>
          </p:cNvSpPr>
          <p:nvPr>
            <p:ph idx="1"/>
          </p:nvPr>
        </p:nvSpPr>
        <p:spPr/>
        <p:txBody>
          <a:bodyPr>
            <a:normAutofit lnSpcReduction="10000"/>
          </a:bodyPr>
          <a:lstStyle/>
          <a:p>
            <a:r>
              <a:rPr lang="lv-LV" b="1" dirty="0"/>
              <a:t>Galvenā būvdarbu veicēja tiesības: </a:t>
            </a:r>
            <a:r>
              <a:rPr lang="lv-LV" dirty="0"/>
              <a:t>Veikt izmaiņas plānotajos darbu sagatavošanas posmos, kā arī izvēlētajās darba metodēs, </a:t>
            </a:r>
            <a:r>
              <a:rPr lang="lv-LV" b="1" dirty="0"/>
              <a:t>pirms tam </a:t>
            </a:r>
            <a:r>
              <a:rPr lang="lv-LV" b="1" u="sng" dirty="0"/>
              <a:t>veicot izmaiņas darbu veikšanas projektā</a:t>
            </a:r>
            <a:r>
              <a:rPr lang="lv-LV" u="sng" dirty="0"/>
              <a:t> un</a:t>
            </a:r>
            <a:r>
              <a:rPr lang="lv-LV" dirty="0"/>
              <a:t> </a:t>
            </a:r>
            <a:r>
              <a:rPr lang="lv-LV" u="sng" dirty="0"/>
              <a:t>saskaņojot tās ar </a:t>
            </a:r>
            <a:r>
              <a:rPr lang="lv-LV" b="1" u="sng" dirty="0"/>
              <a:t>pasūtītāju, </a:t>
            </a:r>
            <a:r>
              <a:rPr lang="lv-LV" b="1" u="sng" dirty="0" err="1"/>
              <a:t>autoruzraugu</a:t>
            </a:r>
            <a:r>
              <a:rPr lang="lv-LV" b="1" u="sng" dirty="0"/>
              <a:t> un būvuzraugu </a:t>
            </a:r>
            <a:r>
              <a:rPr lang="lv-LV" dirty="0"/>
              <a:t>(VBN 101.2.apakšpunkts)</a:t>
            </a:r>
          </a:p>
          <a:p>
            <a:pPr marL="0" indent="0">
              <a:lnSpc>
                <a:spcPct val="120000"/>
              </a:lnSpc>
              <a:buNone/>
            </a:pPr>
            <a:r>
              <a:rPr lang="lv-LV" dirty="0">
                <a:solidFill>
                  <a:srgbClr val="006699"/>
                </a:solidFill>
              </a:rPr>
              <a:t>Vai DVP var parakstīt būvuzraugs pasūtītāja vietā?</a:t>
            </a:r>
          </a:p>
          <a:p>
            <a:pPr>
              <a:lnSpc>
                <a:spcPct val="120000"/>
              </a:lnSpc>
            </a:pPr>
            <a:r>
              <a:rPr lang="lv-LV" dirty="0"/>
              <a:t>Ja pasūtītājs ir pilnvarojis veikt šādas darbības, tad jā.</a:t>
            </a:r>
          </a:p>
          <a:p>
            <a:pPr marL="0" indent="0">
              <a:lnSpc>
                <a:spcPct val="120000"/>
              </a:lnSpc>
              <a:buNone/>
            </a:pPr>
            <a:r>
              <a:rPr lang="lv-LV" dirty="0">
                <a:solidFill>
                  <a:srgbClr val="006699"/>
                </a:solidFill>
              </a:rPr>
              <a:t>Vai tehnoloģiskais risinājums kāda konkrēta materiāla iestrādei var būt kā DVP papildinājums?</a:t>
            </a:r>
          </a:p>
          <a:p>
            <a:pPr>
              <a:lnSpc>
                <a:spcPct val="120000"/>
              </a:lnSpc>
            </a:pPr>
            <a:r>
              <a:rPr lang="lv-LV" dirty="0"/>
              <a:t>Jā</a:t>
            </a:r>
          </a:p>
        </p:txBody>
      </p:sp>
    </p:spTree>
    <p:extLst>
      <p:ext uri="{BB962C8B-B14F-4D97-AF65-F5344CB8AC3E}">
        <p14:creationId xmlns:p14="http://schemas.microsoft.com/office/powerpoint/2010/main" val="1177125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BE1EF8-4128-4AE1-A93D-1F3A9E0E0068}"/>
              </a:ext>
            </a:extLst>
          </p:cNvPr>
          <p:cNvSpPr/>
          <p:nvPr/>
        </p:nvSpPr>
        <p:spPr>
          <a:xfrm>
            <a:off x="4336264" y="675502"/>
            <a:ext cx="5300553" cy="1334530"/>
          </a:xfrm>
          <a:prstGeom prst="rect">
            <a:avLst/>
          </a:prstGeom>
          <a:solidFill>
            <a:srgbClr val="1ABCC4"/>
          </a:solidFill>
          <a:ln>
            <a:noFill/>
          </a:ln>
          <a:effectLst>
            <a:glow rad="63500">
              <a:srgbClr val="0ACAD4">
                <a:alpha val="40000"/>
              </a:srgbClr>
            </a:glow>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4000" b="1" dirty="0">
                <a:solidFill>
                  <a:schemeClr val="tx1"/>
                </a:solidFill>
              </a:rPr>
              <a:t>BŪVE</a:t>
            </a:r>
          </a:p>
          <a:p>
            <a:pPr algn="ctr"/>
            <a:r>
              <a:rPr lang="lv-LV" dirty="0">
                <a:solidFill>
                  <a:schemeClr val="tx1"/>
                </a:solidFill>
              </a:rPr>
              <a:t>ķermeniska lieta, kas tapusi cilvēka darbības rezultātā un ir saistīta ar pamatni (zemi vai gultni)</a:t>
            </a:r>
          </a:p>
        </p:txBody>
      </p:sp>
      <p:sp>
        <p:nvSpPr>
          <p:cNvPr id="7" name="Rectangle 6">
            <a:extLst>
              <a:ext uri="{FF2B5EF4-FFF2-40B4-BE49-F238E27FC236}">
                <a16:creationId xmlns:a16="http://schemas.microsoft.com/office/drawing/2014/main" id="{CBB2474B-3508-4756-A4DF-1C377968B141}"/>
              </a:ext>
            </a:extLst>
          </p:cNvPr>
          <p:cNvSpPr/>
          <p:nvPr/>
        </p:nvSpPr>
        <p:spPr>
          <a:xfrm>
            <a:off x="3028827" y="3260911"/>
            <a:ext cx="2923085" cy="1556955"/>
          </a:xfrm>
          <a:prstGeom prst="rect">
            <a:avLst/>
          </a:prstGeom>
          <a:solidFill>
            <a:srgbClr val="1ABCC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3600" b="1" u="sng" dirty="0">
                <a:solidFill>
                  <a:schemeClr val="tx1"/>
                </a:solidFill>
              </a:rPr>
              <a:t>ĒKA</a:t>
            </a:r>
          </a:p>
          <a:p>
            <a:pPr algn="ctr"/>
            <a:r>
              <a:rPr lang="lv-LV" dirty="0">
                <a:solidFill>
                  <a:schemeClr val="tx1"/>
                </a:solidFill>
              </a:rPr>
              <a:t>I grupa</a:t>
            </a:r>
          </a:p>
          <a:p>
            <a:pPr algn="ctr"/>
            <a:r>
              <a:rPr lang="lv-LV" dirty="0">
                <a:solidFill>
                  <a:schemeClr val="tx1"/>
                </a:solidFill>
              </a:rPr>
              <a:t>II grupa </a:t>
            </a:r>
          </a:p>
          <a:p>
            <a:pPr algn="ctr"/>
            <a:r>
              <a:rPr lang="lv-LV" dirty="0">
                <a:solidFill>
                  <a:schemeClr val="tx1"/>
                </a:solidFill>
              </a:rPr>
              <a:t>III grupa</a:t>
            </a:r>
          </a:p>
        </p:txBody>
      </p:sp>
      <p:sp>
        <p:nvSpPr>
          <p:cNvPr id="8" name="Rectangle 7">
            <a:extLst>
              <a:ext uri="{FF2B5EF4-FFF2-40B4-BE49-F238E27FC236}">
                <a16:creationId xmlns:a16="http://schemas.microsoft.com/office/drawing/2014/main" id="{7C16C552-112F-484D-8FDF-6288C8E98582}"/>
              </a:ext>
            </a:extLst>
          </p:cNvPr>
          <p:cNvSpPr/>
          <p:nvPr/>
        </p:nvSpPr>
        <p:spPr>
          <a:xfrm>
            <a:off x="7977080" y="3260910"/>
            <a:ext cx="3319474" cy="1556955"/>
          </a:xfrm>
          <a:prstGeom prst="rect">
            <a:avLst/>
          </a:prstGeom>
          <a:solidFill>
            <a:srgbClr val="9DD9DF"/>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3600" b="1" u="sng" dirty="0">
                <a:solidFill>
                  <a:schemeClr val="tx1">
                    <a:lumMod val="50000"/>
                    <a:lumOff val="50000"/>
                  </a:schemeClr>
                </a:solidFill>
              </a:rPr>
              <a:t>INŽENIERBŪVE</a:t>
            </a:r>
          </a:p>
          <a:p>
            <a:pPr algn="ctr"/>
            <a:r>
              <a:rPr lang="lv-LV" dirty="0">
                <a:solidFill>
                  <a:schemeClr val="tx1">
                    <a:lumMod val="50000"/>
                    <a:lumOff val="50000"/>
                  </a:schemeClr>
                </a:solidFill>
              </a:rPr>
              <a:t>I grupa</a:t>
            </a:r>
          </a:p>
          <a:p>
            <a:pPr algn="ctr"/>
            <a:r>
              <a:rPr lang="lv-LV" dirty="0">
                <a:solidFill>
                  <a:schemeClr val="tx1">
                    <a:lumMod val="50000"/>
                    <a:lumOff val="50000"/>
                  </a:schemeClr>
                </a:solidFill>
              </a:rPr>
              <a:t>II grupa </a:t>
            </a:r>
          </a:p>
          <a:p>
            <a:pPr algn="ctr"/>
            <a:r>
              <a:rPr lang="lv-LV" dirty="0">
                <a:solidFill>
                  <a:schemeClr val="tx1">
                    <a:lumMod val="50000"/>
                    <a:lumOff val="50000"/>
                  </a:schemeClr>
                </a:solidFill>
              </a:rPr>
              <a:t>III grupa</a:t>
            </a:r>
          </a:p>
          <a:p>
            <a:pPr algn="ctr"/>
            <a:r>
              <a:rPr lang="lv-LV" dirty="0">
                <a:solidFill>
                  <a:schemeClr val="tx1"/>
                </a:solidFill>
              </a:rPr>
              <a:t> </a:t>
            </a:r>
            <a:endParaRPr lang="lv-LV" b="1" dirty="0">
              <a:solidFill>
                <a:schemeClr val="tx1"/>
              </a:solidFill>
            </a:endParaRPr>
          </a:p>
        </p:txBody>
      </p:sp>
      <p:sp>
        <p:nvSpPr>
          <p:cNvPr id="9" name="Rectangle 8">
            <a:extLst>
              <a:ext uri="{FF2B5EF4-FFF2-40B4-BE49-F238E27FC236}">
                <a16:creationId xmlns:a16="http://schemas.microsoft.com/office/drawing/2014/main" id="{EC91DD79-7CCE-4C54-ADAC-9A499A5F115D}"/>
              </a:ext>
            </a:extLst>
          </p:cNvPr>
          <p:cNvSpPr/>
          <p:nvPr/>
        </p:nvSpPr>
        <p:spPr>
          <a:xfrm>
            <a:off x="4664334" y="2285585"/>
            <a:ext cx="4160345" cy="646331"/>
          </a:xfrm>
          <a:prstGeom prst="rect">
            <a:avLst/>
          </a:prstGeom>
        </p:spPr>
        <p:txBody>
          <a:bodyPr wrap="square">
            <a:spAutoFit/>
          </a:bodyPr>
          <a:lstStyle/>
          <a:p>
            <a:pPr algn="ctr"/>
            <a:r>
              <a:rPr lang="lv-LV" dirty="0"/>
              <a:t>Iedala grupās atbilstoši Vispārīgo būvnoteikumu (VBN) 1.pielikumam</a:t>
            </a:r>
          </a:p>
        </p:txBody>
      </p:sp>
      <p:sp>
        <p:nvSpPr>
          <p:cNvPr id="10" name="Rectangle 9">
            <a:extLst>
              <a:ext uri="{FF2B5EF4-FFF2-40B4-BE49-F238E27FC236}">
                <a16:creationId xmlns:a16="http://schemas.microsoft.com/office/drawing/2014/main" id="{1DF01A0C-8147-49CB-AEE2-09E3049C783F}"/>
              </a:ext>
            </a:extLst>
          </p:cNvPr>
          <p:cNvSpPr/>
          <p:nvPr/>
        </p:nvSpPr>
        <p:spPr>
          <a:xfrm>
            <a:off x="3835015" y="5426753"/>
            <a:ext cx="6303050" cy="461665"/>
          </a:xfrm>
          <a:prstGeom prst="rect">
            <a:avLst/>
          </a:prstGeom>
        </p:spPr>
        <p:txBody>
          <a:bodyPr wrap="square">
            <a:spAutoFit/>
          </a:bodyPr>
          <a:lstStyle/>
          <a:p>
            <a:r>
              <a:rPr lang="lv-LV" sz="2400" b="1" u="sng" dirty="0"/>
              <a:t>BŪVES GRUPA NOSAKA BŪVNIECĪBAS PROCESU</a:t>
            </a:r>
          </a:p>
        </p:txBody>
      </p:sp>
      <p:cxnSp>
        <p:nvCxnSpPr>
          <p:cNvPr id="12" name="Straight Arrow Connector 11">
            <a:extLst>
              <a:ext uri="{FF2B5EF4-FFF2-40B4-BE49-F238E27FC236}">
                <a16:creationId xmlns:a16="http://schemas.microsoft.com/office/drawing/2014/main" id="{820B01FD-64E0-465E-8E23-1554EE2AA721}"/>
              </a:ext>
            </a:extLst>
          </p:cNvPr>
          <p:cNvCxnSpPr>
            <a:cxnSpLocks/>
          </p:cNvCxnSpPr>
          <p:nvPr/>
        </p:nvCxnSpPr>
        <p:spPr>
          <a:xfrm flipH="1">
            <a:off x="4222865" y="2010033"/>
            <a:ext cx="769268" cy="11488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2FAE3388-9240-4686-A2F1-7123094F78C4}"/>
              </a:ext>
            </a:extLst>
          </p:cNvPr>
          <p:cNvCxnSpPr>
            <a:cxnSpLocks/>
          </p:cNvCxnSpPr>
          <p:nvPr/>
        </p:nvCxnSpPr>
        <p:spPr>
          <a:xfrm>
            <a:off x="8824679" y="2046071"/>
            <a:ext cx="627845" cy="11488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26341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8876" y="365125"/>
            <a:ext cx="7026875" cy="854075"/>
          </a:xfrm>
        </p:spPr>
        <p:txBody>
          <a:bodyPr/>
          <a:lstStyle/>
          <a:p>
            <a:r>
              <a:rPr lang="lv-LV" sz="3200" b="1" dirty="0">
                <a:solidFill>
                  <a:srgbClr val="006699"/>
                </a:solidFill>
              </a:rPr>
              <a:t>Jautājumi par DVP (3)</a:t>
            </a:r>
            <a:endParaRPr lang="lv-LV" dirty="0"/>
          </a:p>
        </p:txBody>
      </p:sp>
      <p:sp>
        <p:nvSpPr>
          <p:cNvPr id="3" name="Content Placeholder 2"/>
          <p:cNvSpPr>
            <a:spLocks noGrp="1"/>
          </p:cNvSpPr>
          <p:nvPr>
            <p:ph idx="1"/>
          </p:nvPr>
        </p:nvSpPr>
        <p:spPr>
          <a:xfrm>
            <a:off x="3410465" y="1112108"/>
            <a:ext cx="8106032" cy="4934465"/>
          </a:xfrm>
        </p:spPr>
        <p:txBody>
          <a:bodyPr>
            <a:normAutofit fontScale="85000" lnSpcReduction="10000"/>
          </a:bodyPr>
          <a:lstStyle/>
          <a:p>
            <a:pPr marL="0" indent="0">
              <a:lnSpc>
                <a:spcPct val="120000"/>
              </a:lnSpc>
              <a:buNone/>
            </a:pPr>
            <a:endParaRPr lang="lv-LV" dirty="0"/>
          </a:p>
          <a:p>
            <a:pPr marL="0" indent="0">
              <a:lnSpc>
                <a:spcPct val="120000"/>
              </a:lnSpc>
              <a:buNone/>
            </a:pPr>
            <a:r>
              <a:rPr lang="lv-LV" dirty="0">
                <a:solidFill>
                  <a:srgbClr val="006699"/>
                </a:solidFill>
              </a:rPr>
              <a:t>Ja DVP atšķiras no DOP un abi atšķiras no situācijas dabā?</a:t>
            </a:r>
          </a:p>
          <a:p>
            <a:pPr>
              <a:lnSpc>
                <a:spcPct val="120000"/>
              </a:lnSpc>
            </a:pPr>
            <a:r>
              <a:rPr lang="lv-LV" dirty="0"/>
              <a:t>Izstrādājam jaunu DOP, saskaņojam būvvaldē, pamatojoties uz jauno DOP, izstrādājam DVP. Atsākam darbus. </a:t>
            </a:r>
          </a:p>
          <a:p>
            <a:pPr marL="0" indent="0">
              <a:lnSpc>
                <a:spcPct val="120000"/>
              </a:lnSpc>
              <a:buNone/>
            </a:pPr>
            <a:r>
              <a:rPr lang="lv-LV" dirty="0">
                <a:solidFill>
                  <a:srgbClr val="006699"/>
                </a:solidFill>
              </a:rPr>
              <a:t>Ja būvprojektā nav DOP, vai drīkst būt tikai DVP? </a:t>
            </a:r>
          </a:p>
          <a:p>
            <a:pPr>
              <a:lnSpc>
                <a:spcPct val="120000"/>
              </a:lnSpc>
            </a:pPr>
            <a:r>
              <a:rPr lang="lv-LV" dirty="0"/>
              <a:t>Darbu veikšanas projektu izstrādā </a:t>
            </a:r>
            <a:r>
              <a:rPr lang="lv-LV" b="1" dirty="0"/>
              <a:t>pēc visu </a:t>
            </a:r>
            <a:r>
              <a:rPr lang="lv-LV" dirty="0"/>
              <a:t>būvatļaujas nosacījumu izpildes un </a:t>
            </a:r>
            <a:r>
              <a:rPr lang="lv-LV" b="1" dirty="0"/>
              <a:t>pirms</a:t>
            </a:r>
            <a:r>
              <a:rPr lang="lv-LV" dirty="0"/>
              <a:t> attiecīgo </a:t>
            </a:r>
            <a:r>
              <a:rPr lang="lv-LV" b="1" dirty="0"/>
              <a:t>būvdarbu uzsākšanas</a:t>
            </a:r>
            <a:r>
              <a:rPr lang="lv-LV" dirty="0"/>
              <a:t>. Izstrādājot darbu veikšanas projektu, </a:t>
            </a:r>
            <a:r>
              <a:rPr lang="lv-LV" b="1" dirty="0"/>
              <a:t>ievēro darbu organizēšanas projektā norādīto</a:t>
            </a:r>
            <a:r>
              <a:rPr lang="lv-LV" dirty="0"/>
              <a:t>, </a:t>
            </a:r>
            <a:r>
              <a:rPr lang="lv-LV" u="sng" dirty="0"/>
              <a:t>ja tāds ir izstrādāts </a:t>
            </a:r>
            <a:r>
              <a:rPr lang="lv-LV" dirty="0"/>
              <a:t>(LBN 310-14, 3.punkts)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62" y="2834409"/>
            <a:ext cx="1885444" cy="1893536"/>
          </a:xfrm>
          <a:prstGeom prst="rect">
            <a:avLst/>
          </a:prstGeom>
        </p:spPr>
      </p:pic>
    </p:spTree>
    <p:extLst>
      <p:ext uri="{BB962C8B-B14F-4D97-AF65-F5344CB8AC3E}">
        <p14:creationId xmlns:p14="http://schemas.microsoft.com/office/powerpoint/2010/main" val="3501452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2227" y="365126"/>
            <a:ext cx="7694141" cy="903502"/>
          </a:xfrm>
        </p:spPr>
        <p:txBody>
          <a:bodyPr/>
          <a:lstStyle/>
          <a:p>
            <a:r>
              <a:rPr lang="lv-LV" sz="3200" b="1" dirty="0">
                <a:solidFill>
                  <a:srgbClr val="006699"/>
                </a:solidFill>
              </a:rPr>
              <a:t>                 Jautājumi par DVP (4)</a:t>
            </a:r>
            <a:endParaRPr lang="lv-LV" dirty="0"/>
          </a:p>
        </p:txBody>
      </p:sp>
      <p:sp>
        <p:nvSpPr>
          <p:cNvPr id="3" name="Content Placeholder 2"/>
          <p:cNvSpPr>
            <a:spLocks noGrp="1"/>
          </p:cNvSpPr>
          <p:nvPr>
            <p:ph idx="1"/>
          </p:nvPr>
        </p:nvSpPr>
        <p:spPr>
          <a:xfrm>
            <a:off x="3707704" y="1690688"/>
            <a:ext cx="7646096" cy="4486275"/>
          </a:xfrm>
        </p:spPr>
        <p:txBody>
          <a:bodyPr/>
          <a:lstStyle/>
          <a:p>
            <a:pPr marL="0" indent="0">
              <a:buNone/>
            </a:pPr>
            <a:r>
              <a:rPr lang="lv-LV" dirty="0">
                <a:solidFill>
                  <a:srgbClr val="006699"/>
                </a:solidFill>
              </a:rPr>
              <a:t>Vai DVP var būt būvprojekta sastāvdaļa?</a:t>
            </a:r>
          </a:p>
          <a:p>
            <a:pPr algn="just"/>
            <a:r>
              <a:rPr lang="lv-LV" u="sng" dirty="0"/>
              <a:t>Nē</a:t>
            </a:r>
            <a:r>
              <a:rPr lang="lv-LV" dirty="0"/>
              <a:t>. Būvdarbi organizējami un veicami saskaņā būvprojektu un tā </a:t>
            </a:r>
            <a:r>
              <a:rPr lang="lv-LV" b="1" dirty="0"/>
              <a:t>sastāvā</a:t>
            </a:r>
            <a:r>
              <a:rPr lang="lv-LV" dirty="0"/>
              <a:t> esošo darbu organizēšanas projektu, kā arī </a:t>
            </a:r>
            <a:r>
              <a:rPr lang="lv-LV" b="1" dirty="0"/>
              <a:t>darbu veikšanas projektu</a:t>
            </a:r>
            <a:r>
              <a:rPr lang="lv-LV" dirty="0"/>
              <a:t>. (ĒBN 113. punkts)</a:t>
            </a:r>
          </a:p>
          <a:p>
            <a:pPr marL="0" indent="0" algn="just">
              <a:buNone/>
            </a:pPr>
            <a:endParaRPr lang="lv-LV" b="1" dirty="0">
              <a:solidFill>
                <a:srgbClr val="006699"/>
              </a:solidFill>
            </a:endParaRPr>
          </a:p>
          <a:p>
            <a:pPr marL="0" indent="0" algn="just">
              <a:buNone/>
            </a:pPr>
            <a:r>
              <a:rPr lang="lv-LV" dirty="0">
                <a:solidFill>
                  <a:srgbClr val="006699"/>
                </a:solidFill>
              </a:rPr>
              <a:t>Vai DVP ir jāreģistrē būvdarbu žurnālā?</a:t>
            </a:r>
          </a:p>
          <a:p>
            <a:pPr algn="just"/>
            <a:r>
              <a:rPr lang="lv-LV" u="sng" dirty="0"/>
              <a:t>Jā, sadaļā 2.2</a:t>
            </a:r>
            <a:r>
              <a:rPr lang="lv-LV" dirty="0"/>
              <a:t>.</a:t>
            </a:r>
          </a:p>
          <a:p>
            <a:endParaRPr lang="lv-LV"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162" y="2374305"/>
            <a:ext cx="2819567" cy="2386884"/>
          </a:xfrm>
          <a:prstGeom prst="rect">
            <a:avLst/>
          </a:prstGeom>
        </p:spPr>
      </p:pic>
    </p:spTree>
    <p:extLst>
      <p:ext uri="{BB962C8B-B14F-4D97-AF65-F5344CB8AC3E}">
        <p14:creationId xmlns:p14="http://schemas.microsoft.com/office/powerpoint/2010/main" val="23706672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32F832BF-1DDA-4BBE-B340-68BC40090DFC}" type="slidenum">
              <a:rPr lang="lv-LV" smtClean="0">
                <a:solidFill>
                  <a:prstClr val="black">
                    <a:tint val="75000"/>
                  </a:prstClr>
                </a:solidFill>
              </a:rPr>
              <a:pPr/>
              <a:t>52</a:t>
            </a:fld>
            <a:endParaRPr lang="lv-LV">
              <a:solidFill>
                <a:prstClr val="black">
                  <a:tint val="75000"/>
                </a:prstClr>
              </a:solidFill>
            </a:endParaRPr>
          </a:p>
        </p:txBody>
      </p:sp>
      <p:sp>
        <p:nvSpPr>
          <p:cNvPr id="6" name="Title 1"/>
          <p:cNvSpPr txBox="1">
            <a:spLocks/>
          </p:cNvSpPr>
          <p:nvPr/>
        </p:nvSpPr>
        <p:spPr>
          <a:xfrm>
            <a:off x="1531936" y="241618"/>
            <a:ext cx="10515600" cy="2667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5000" b="1" dirty="0"/>
              <a:t>PALDIES!</a:t>
            </a:r>
          </a:p>
          <a:p>
            <a:pPr algn="ctr"/>
            <a:endParaRPr lang="lv-LV" sz="3200" b="1" u="sng" dirty="0"/>
          </a:p>
          <a:p>
            <a:pPr algn="ctr"/>
            <a:endParaRPr lang="lv-LV" sz="3200" b="1" u="sng"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937" y="2488066"/>
            <a:ext cx="3449597" cy="3449597"/>
          </a:xfrm>
          <a:prstGeom prst="rect">
            <a:avLst/>
          </a:prstGeom>
        </p:spPr>
      </p:pic>
    </p:spTree>
    <p:extLst>
      <p:ext uri="{BB962C8B-B14F-4D97-AF65-F5344CB8AC3E}">
        <p14:creationId xmlns:p14="http://schemas.microsoft.com/office/powerpoint/2010/main" val="1577721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8350" y="2568021"/>
            <a:ext cx="8115300" cy="2168808"/>
          </a:xfrm>
        </p:spPr>
        <p:txBody>
          <a:bodyPr>
            <a:normAutofit/>
          </a:bodyPr>
          <a:lstStyle/>
          <a:p>
            <a:r>
              <a:rPr lang="lv-LV" sz="4400" b="1" dirty="0"/>
              <a:t>JAUTĀJUMI PAR ĒKU ENERGOSERTIFIKĀTIEM UN TO NOZĪME BŪVNIECĪBAS PROCESĀ</a:t>
            </a:r>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53</a:t>
            </a:fld>
            <a:endParaRPr lang="lv-LV" dirty="0"/>
          </a:p>
        </p:txBody>
      </p:sp>
      <p:sp>
        <p:nvSpPr>
          <p:cNvPr id="5" name="Text Placeholder 2"/>
          <p:cNvSpPr txBox="1">
            <a:spLocks/>
          </p:cNvSpPr>
          <p:nvPr/>
        </p:nvSpPr>
        <p:spPr>
          <a:xfrm>
            <a:off x="1112010" y="5210629"/>
            <a:ext cx="10363200" cy="1384718"/>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2000" dirty="0">
              <a:solidFill>
                <a:schemeClr val="tx1"/>
              </a:solidFill>
            </a:endParaRPr>
          </a:p>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7" name="Rectangle 6">
            <a:extLst>
              <a:ext uri="{FF2B5EF4-FFF2-40B4-BE49-F238E27FC236}">
                <a16:creationId xmlns:a16="http://schemas.microsoft.com/office/drawing/2014/main" id="{A5A6217D-B73A-4754-AA44-4BB217F4E8AA}"/>
              </a:ext>
            </a:extLst>
          </p:cNvPr>
          <p:cNvSpPr/>
          <p:nvPr/>
        </p:nvSpPr>
        <p:spPr>
          <a:xfrm>
            <a:off x="3245610" y="5185292"/>
            <a:ext cx="6096000" cy="923330"/>
          </a:xfrm>
          <a:prstGeom prst="rect">
            <a:avLst/>
          </a:prstGeom>
        </p:spPr>
        <p:txBody>
          <a:bodyPr>
            <a:spAutoFit/>
          </a:bodyPr>
          <a:lstStyle/>
          <a:p>
            <a:pPr algn="ctr"/>
            <a:r>
              <a:rPr lang="lv-LV" dirty="0"/>
              <a:t>Kontroles departamenta </a:t>
            </a:r>
          </a:p>
          <a:p>
            <a:pPr algn="ctr"/>
            <a:r>
              <a:rPr lang="lv-LV" dirty="0"/>
              <a:t>Inženiertehniskās nodaļas vecākā eksperte </a:t>
            </a:r>
          </a:p>
          <a:p>
            <a:pPr algn="ctr"/>
            <a:r>
              <a:rPr lang="lv-LV" b="1" dirty="0"/>
              <a:t>Nataļja Beļska</a:t>
            </a:r>
          </a:p>
        </p:txBody>
      </p:sp>
    </p:spTree>
    <p:extLst>
      <p:ext uri="{BB962C8B-B14F-4D97-AF65-F5344CB8AC3E}">
        <p14:creationId xmlns:p14="http://schemas.microsoft.com/office/powerpoint/2010/main" val="3545845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90800" y="404664"/>
            <a:ext cx="8261684" cy="1036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3200" dirty="0"/>
              <a:t>Kāpēc </a:t>
            </a:r>
            <a:r>
              <a:rPr lang="lv-LV" sz="3200" dirty="0" err="1"/>
              <a:t>energosertifikāts</a:t>
            </a:r>
            <a:r>
              <a:rPr lang="lv-LV" sz="3200" dirty="0"/>
              <a:t> ir vajadzīgs un kas tas ir?</a:t>
            </a:r>
          </a:p>
        </p:txBody>
      </p:sp>
      <p:sp>
        <p:nvSpPr>
          <p:cNvPr id="7" name="Content Placeholder 2"/>
          <p:cNvSpPr txBox="1">
            <a:spLocks/>
          </p:cNvSpPr>
          <p:nvPr/>
        </p:nvSpPr>
        <p:spPr>
          <a:xfrm>
            <a:off x="2238400" y="1834258"/>
            <a:ext cx="7715200" cy="43735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dirty="0"/>
              <a:t>ES prasība ar mērķi: </a:t>
            </a:r>
          </a:p>
          <a:p>
            <a:pPr marL="342900" indent="-342900">
              <a:buFont typeface="Arial" panose="020B0604020202020204" pitchFamily="34" charset="0"/>
              <a:buChar char="•"/>
            </a:pPr>
            <a:r>
              <a:rPr lang="lv-LV" dirty="0"/>
              <a:t>Izpildīt Kioto protokola prasības, samazinot CO</a:t>
            </a:r>
            <a:r>
              <a:rPr lang="lv-LV" baseline="-25000" dirty="0"/>
              <a:t>2</a:t>
            </a:r>
          </a:p>
          <a:p>
            <a:pPr marL="342900" indent="-342900">
              <a:buFont typeface="Arial" panose="020B0604020202020204" pitchFamily="34" charset="0"/>
              <a:buChar char="•"/>
            </a:pPr>
            <a:r>
              <a:rPr lang="lv-LV" dirty="0"/>
              <a:t>Samazināt </a:t>
            </a:r>
            <a:r>
              <a:rPr lang="lv-LV" dirty="0" err="1"/>
              <a:t>energopatēriņu</a:t>
            </a:r>
            <a:r>
              <a:rPr lang="lv-LV" dirty="0"/>
              <a:t>, </a:t>
            </a:r>
          </a:p>
          <a:p>
            <a:pPr marL="342900" indent="-342900">
              <a:buFont typeface="Arial" panose="020B0604020202020204" pitchFamily="34" charset="0"/>
              <a:buChar char="•"/>
            </a:pPr>
            <a:r>
              <a:rPr lang="lv-LV" dirty="0"/>
              <a:t>Nodrošināt drošu energoapgādi</a:t>
            </a:r>
          </a:p>
          <a:p>
            <a:pPr marL="342900" indent="-342900">
              <a:buFont typeface="Arial" panose="020B0604020202020204" pitchFamily="34" charset="0"/>
              <a:buChar char="•"/>
            </a:pPr>
            <a:r>
              <a:rPr lang="lv-LV" dirty="0"/>
              <a:t>Pastiprināt atjaunojamo energoresursu izmantošanu</a:t>
            </a:r>
          </a:p>
          <a:p>
            <a:pPr marL="342900" indent="-342900">
              <a:buFont typeface="Arial" panose="020B0604020202020204" pitchFamily="34" charset="0"/>
              <a:buChar char="•"/>
            </a:pPr>
            <a:r>
              <a:rPr lang="lv-LV" dirty="0"/>
              <a:t>Informēt sabiedrību par energoefektivitāti</a:t>
            </a:r>
          </a:p>
          <a:p>
            <a:endParaRPr lang="lv-LV" dirty="0"/>
          </a:p>
          <a:p>
            <a:r>
              <a:rPr lang="lv-LV" dirty="0"/>
              <a:t>Direktīva 2010/31/ES par ēku energoefektivitāti </a:t>
            </a:r>
          </a:p>
          <a:p>
            <a:r>
              <a:rPr lang="lv-LV" dirty="0"/>
              <a:t>Direktīva 2012/27/ES par energoefektivitāti</a:t>
            </a:r>
          </a:p>
          <a:p>
            <a:endParaRPr lang="lv-LV" dirty="0"/>
          </a:p>
        </p:txBody>
      </p:sp>
    </p:spTree>
    <p:extLst>
      <p:ext uri="{BB962C8B-B14F-4D97-AF65-F5344CB8AC3E}">
        <p14:creationId xmlns:p14="http://schemas.microsoft.com/office/powerpoint/2010/main" val="1694770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90800" y="404664"/>
            <a:ext cx="8261684" cy="1036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3200" dirty="0"/>
              <a:t>Kādi LR normatīvie dokumenti reglamentē </a:t>
            </a:r>
            <a:r>
              <a:rPr lang="lv-LV" sz="3200" dirty="0" err="1"/>
              <a:t>energosertifikāciju</a:t>
            </a:r>
            <a:r>
              <a:rPr lang="lv-LV" sz="3200" dirty="0"/>
              <a:t>?</a:t>
            </a:r>
          </a:p>
        </p:txBody>
      </p:sp>
      <p:sp>
        <p:nvSpPr>
          <p:cNvPr id="7" name="Content Placeholder 2"/>
          <p:cNvSpPr txBox="1">
            <a:spLocks/>
          </p:cNvSpPr>
          <p:nvPr/>
        </p:nvSpPr>
        <p:spPr>
          <a:xfrm>
            <a:off x="2158738" y="1757855"/>
            <a:ext cx="9681165" cy="45764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b="1" u="sng" dirty="0">
                <a:solidFill>
                  <a:srgbClr val="0070C0"/>
                </a:solidFill>
              </a:rPr>
              <a:t>Ēku energoefektivitātes likums</a:t>
            </a:r>
            <a:endParaRPr lang="lv-LV" dirty="0"/>
          </a:p>
          <a:p>
            <a:pPr marL="342900" indent="-342900">
              <a:buFontTx/>
              <a:buChar char="-"/>
            </a:pPr>
            <a:r>
              <a:rPr lang="lv-LV" dirty="0">
                <a:hlinkClick r:id="rId2"/>
              </a:rPr>
              <a:t>Noteikumi par ēku </a:t>
            </a:r>
            <a:r>
              <a:rPr lang="lv-LV" dirty="0" err="1">
                <a:hlinkClick r:id="rId2"/>
              </a:rPr>
              <a:t>energosertifikāciju</a:t>
            </a:r>
            <a:r>
              <a:rPr lang="lv-LV" dirty="0"/>
              <a:t> MK383 </a:t>
            </a:r>
          </a:p>
          <a:p>
            <a:pPr marL="342900" indent="-342900">
              <a:buFontTx/>
              <a:buChar char="-"/>
            </a:pPr>
            <a:r>
              <a:rPr lang="lv-LV" u="sng" dirty="0">
                <a:solidFill>
                  <a:srgbClr val="0070C0"/>
                </a:solidFill>
              </a:rPr>
              <a:t>Noteikumi par neatkarīgu ekspertu kompetences novērtēšanu un profesionālās darbības uzraudzību ēku energoefektivitātes jomā</a:t>
            </a:r>
            <a:r>
              <a:rPr lang="lv-LV" dirty="0"/>
              <a:t> MK531</a:t>
            </a:r>
          </a:p>
          <a:p>
            <a:pPr marL="342900" indent="-342900">
              <a:buFontTx/>
              <a:buChar char="-"/>
            </a:pPr>
            <a:r>
              <a:rPr lang="lv-LV" dirty="0">
                <a:hlinkClick r:id="rId3"/>
              </a:rPr>
              <a:t>Ēkas energoefektivitātes aprēķina metode</a:t>
            </a:r>
            <a:r>
              <a:rPr lang="lv-LV" dirty="0"/>
              <a:t> MK348 </a:t>
            </a:r>
          </a:p>
          <a:p>
            <a:r>
              <a:rPr lang="lv-LV" dirty="0"/>
              <a:t>* MK 382 un 348 paredzēti tiem, kas izsniedz </a:t>
            </a:r>
            <a:r>
              <a:rPr lang="lv-LV" dirty="0" err="1"/>
              <a:t>energodokumentus</a:t>
            </a:r>
            <a:endParaRPr lang="lv-LV" dirty="0"/>
          </a:p>
          <a:p>
            <a:endParaRPr lang="lv-LV" dirty="0"/>
          </a:p>
          <a:p>
            <a:r>
              <a:rPr lang="lv-LV" dirty="0"/>
              <a:t>Šie normatīvie dokumenti izvirza šādas prasības:</a:t>
            </a:r>
          </a:p>
          <a:p>
            <a:pPr marL="342900" indent="-342900">
              <a:buFontTx/>
              <a:buChar char="-"/>
            </a:pPr>
            <a:r>
              <a:rPr lang="lv-LV" dirty="0"/>
              <a:t>Minimālās energoefektivitātes prasības</a:t>
            </a:r>
          </a:p>
          <a:p>
            <a:pPr marL="342900" indent="-342900">
              <a:buFontTx/>
              <a:buChar char="-"/>
            </a:pPr>
            <a:r>
              <a:rPr lang="lv-LV" dirty="0"/>
              <a:t>Ēku </a:t>
            </a:r>
            <a:r>
              <a:rPr lang="lv-LV" dirty="0" err="1"/>
              <a:t>energosertifikācijas</a:t>
            </a:r>
            <a:r>
              <a:rPr lang="lv-LV" dirty="0"/>
              <a:t> prasības</a:t>
            </a:r>
          </a:p>
          <a:p>
            <a:pPr marL="342900" indent="-342900">
              <a:buFontTx/>
              <a:buChar char="-"/>
            </a:pPr>
            <a:r>
              <a:rPr lang="lv-LV" dirty="0">
                <a:solidFill>
                  <a:schemeClr val="bg1">
                    <a:lumMod val="65000"/>
                  </a:schemeClr>
                </a:solidFill>
              </a:rPr>
              <a:t>Apkures sistēmu un gaisa kondicionēšanas sistēmu pārbaudes prasības</a:t>
            </a:r>
            <a:r>
              <a:rPr lang="lv-LV" dirty="0"/>
              <a:t> </a:t>
            </a:r>
          </a:p>
        </p:txBody>
      </p:sp>
    </p:spTree>
    <p:extLst>
      <p:ext uri="{BB962C8B-B14F-4D97-AF65-F5344CB8AC3E}">
        <p14:creationId xmlns:p14="http://schemas.microsoft.com/office/powerpoint/2010/main" val="2423072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90800" y="404664"/>
            <a:ext cx="8261684" cy="1036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3200" dirty="0"/>
              <a:t>Ēku energoefektivitātes likuma prasības piemēro:</a:t>
            </a:r>
          </a:p>
        </p:txBody>
      </p:sp>
      <p:sp>
        <p:nvSpPr>
          <p:cNvPr id="7" name="Content Placeholder 2"/>
          <p:cNvSpPr txBox="1">
            <a:spLocks/>
          </p:cNvSpPr>
          <p:nvPr/>
        </p:nvSpPr>
        <p:spPr>
          <a:xfrm>
            <a:off x="716436" y="2033563"/>
            <a:ext cx="7427193" cy="4704069"/>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dirty="0"/>
              <a:t>1) kurām enerģiju neizmanto iekštelpu mikroklimata regulēšanai;</a:t>
            </a:r>
          </a:p>
          <a:p>
            <a:r>
              <a:rPr lang="lv-LV" dirty="0"/>
              <a:t>2) kuras ir </a:t>
            </a:r>
            <a:r>
              <a:rPr lang="lv-LV" b="1" dirty="0"/>
              <a:t>kultūras pieminekļi </a:t>
            </a:r>
            <a:r>
              <a:rPr lang="lv-LV" dirty="0"/>
              <a:t>vai kurās atrodas kultūras pieminekļi, kā arī kultūras pieminekļu teritorijās esošām ēkām, </a:t>
            </a:r>
            <a:r>
              <a:rPr lang="lv-LV" dirty="0">
                <a:solidFill>
                  <a:srgbClr val="FF0000"/>
                </a:solidFill>
              </a:rPr>
              <a:t>ja likuma prasību izpilde apdraud šo kultūras pieminekļu saglabāšanu vai pazemina to kultūrvēsturisko vērtību</a:t>
            </a:r>
            <a:r>
              <a:rPr lang="lv-LV" dirty="0"/>
              <a:t>;</a:t>
            </a:r>
          </a:p>
          <a:p>
            <a:r>
              <a:rPr lang="lv-LV" dirty="0"/>
              <a:t>3) kuras projektētas un būvētas dievkalpojumiem un citām reliģiskām darbībām;</a:t>
            </a:r>
          </a:p>
          <a:p>
            <a:r>
              <a:rPr lang="lv-LV" dirty="0"/>
              <a:t>4) kuras ir dzīvojamās ēkas, ko izmanto vai paredzēts izmantot mazāk par četriem mēnešiem gadā vai arī ierobežotu laiku katru gadu, un kuru paredzamais enerģijas patēriņš ir mazāks par 40 kilovatstundām uz kvadrātmetru gadā;</a:t>
            </a:r>
          </a:p>
          <a:p>
            <a:r>
              <a:rPr lang="lv-LV" dirty="0"/>
              <a:t>5) kuras ir brīvi stāvošas un kuru kopējā telpu platība ir mazāka par 50 kvadrātmetriem;</a:t>
            </a:r>
          </a:p>
          <a:p>
            <a:r>
              <a:rPr lang="lv-LV" dirty="0"/>
              <a:t>6) kuras paredzētas lietošanai uz laiku, ne ilgāku par diviem gadiem;</a:t>
            </a:r>
          </a:p>
          <a:p>
            <a:r>
              <a:rPr lang="lv-LV" dirty="0"/>
              <a:t>7) kuras ir rūpnieciskās ražošanas ēkas un lauku saimniecību nedzīvojamās ēkas ar zemu enerģijas pieprasījumu (kopējais enerģijas patēriņš nepārsniedz 50 kilovatstundas uz kvadrātmetru gadā).</a:t>
            </a:r>
          </a:p>
          <a:p>
            <a:endParaRPr lang="lv-LV" dirty="0"/>
          </a:p>
        </p:txBody>
      </p:sp>
      <p:sp>
        <p:nvSpPr>
          <p:cNvPr id="2" name="TextBox 1"/>
          <p:cNvSpPr txBox="1"/>
          <p:nvPr/>
        </p:nvSpPr>
        <p:spPr>
          <a:xfrm>
            <a:off x="8573478" y="1906954"/>
            <a:ext cx="3407508" cy="4801314"/>
          </a:xfrm>
          <a:prstGeom prst="rect">
            <a:avLst/>
          </a:prstGeom>
          <a:noFill/>
        </p:spPr>
        <p:txBody>
          <a:bodyPr wrap="square" rtlCol="0">
            <a:spAutoFit/>
          </a:bodyPr>
          <a:lstStyle/>
          <a:p>
            <a:pPr marL="342900" indent="-342900">
              <a:buAutoNum type="arabicParenR"/>
            </a:pPr>
            <a:r>
              <a:rPr lang="lv-LV" dirty="0">
                <a:latin typeface="Verdana" panose="020B0604030504040204" pitchFamily="34" charset="0"/>
                <a:ea typeface="Verdana" panose="020B0604030504040204" pitchFamily="34" charset="0"/>
                <a:cs typeface="Verdana" panose="020B0604030504040204" pitchFamily="34" charset="0"/>
              </a:rPr>
              <a:t>Bez apkures</a:t>
            </a:r>
          </a:p>
          <a:p>
            <a:pPr marL="342900" indent="-342900">
              <a:buAutoNum type="arabicParenR"/>
            </a:pPr>
            <a:endParaRPr lang="lv-LV" dirty="0">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arenR"/>
            </a:pPr>
            <a:r>
              <a:rPr lang="lv-LV" dirty="0">
                <a:latin typeface="Verdana" panose="020B0604030504040204" pitchFamily="34" charset="0"/>
                <a:ea typeface="Verdana" panose="020B0604030504040204" pitchFamily="34" charset="0"/>
                <a:cs typeface="Verdana" panose="020B0604030504040204" pitchFamily="34" charset="0"/>
              </a:rPr>
              <a:t>Kultūras pieminekļi ar nosacījumu</a:t>
            </a:r>
          </a:p>
          <a:p>
            <a:pPr marL="342900" indent="-342900">
              <a:buAutoNum type="arabicParenR"/>
            </a:pPr>
            <a:endParaRPr lang="lv-LV" dirty="0">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arenR"/>
            </a:pPr>
            <a:endParaRPr lang="lv-LV" dirty="0">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arenR"/>
            </a:pPr>
            <a:r>
              <a:rPr lang="lv-LV" dirty="0">
                <a:latin typeface="Verdana" panose="020B0604030504040204" pitchFamily="34" charset="0"/>
                <a:ea typeface="Verdana" panose="020B0604030504040204" pitchFamily="34" charset="0"/>
                <a:cs typeface="Verdana" panose="020B0604030504040204" pitchFamily="34" charset="0"/>
              </a:rPr>
              <a:t>Baznīcas</a:t>
            </a:r>
          </a:p>
          <a:p>
            <a:pPr marL="342900" indent="-342900">
              <a:buAutoNum type="arabicParenR"/>
            </a:pPr>
            <a:endParaRPr lang="lv-LV" dirty="0">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arenR"/>
            </a:pPr>
            <a:r>
              <a:rPr lang="lv-LV" dirty="0">
                <a:latin typeface="Verdana" panose="020B0604030504040204" pitchFamily="34" charset="0"/>
                <a:ea typeface="Verdana" panose="020B0604030504040204" pitchFamily="34" charset="0"/>
                <a:cs typeface="Verdana" panose="020B0604030504040204" pitchFamily="34" charset="0"/>
              </a:rPr>
              <a:t>Dārza mājas, vasarnīcas</a:t>
            </a:r>
          </a:p>
          <a:p>
            <a:pPr marL="342900" indent="-342900">
              <a:buAutoNum type="arabicParenR"/>
            </a:pPr>
            <a:endParaRPr lang="lv-LV" dirty="0">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arenR"/>
            </a:pPr>
            <a:endParaRPr lang="lv-LV" dirty="0">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arenR"/>
            </a:pPr>
            <a:r>
              <a:rPr lang="lv-LV" dirty="0">
                <a:latin typeface="Verdana" panose="020B0604030504040204" pitchFamily="34" charset="0"/>
                <a:ea typeface="Verdana" panose="020B0604030504040204" pitchFamily="34" charset="0"/>
                <a:cs typeface="Verdana" panose="020B0604030504040204" pitchFamily="34" charset="0"/>
              </a:rPr>
              <a:t>&lt;50 m</a:t>
            </a:r>
            <a:r>
              <a:rPr lang="lv-LV" baseline="30000" dirty="0">
                <a:latin typeface="Verdana" panose="020B0604030504040204" pitchFamily="34" charset="0"/>
                <a:ea typeface="Verdana" panose="020B0604030504040204" pitchFamily="34" charset="0"/>
                <a:cs typeface="Verdana" panose="020B0604030504040204" pitchFamily="34" charset="0"/>
              </a:rPr>
              <a:t>2</a:t>
            </a:r>
          </a:p>
          <a:p>
            <a:pPr marL="342900" indent="-342900">
              <a:buAutoNum type="arabicParenR"/>
            </a:pPr>
            <a:endParaRPr lang="lv-LV" dirty="0">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arenR"/>
            </a:pPr>
            <a:r>
              <a:rPr lang="lv-LV" dirty="0">
                <a:latin typeface="Verdana" panose="020B0604030504040204" pitchFamily="34" charset="0"/>
                <a:ea typeface="Verdana" panose="020B0604030504040204" pitchFamily="34" charset="0"/>
                <a:cs typeface="Verdana" panose="020B0604030504040204" pitchFamily="34" charset="0"/>
              </a:rPr>
              <a:t>Pagaidu būves</a:t>
            </a:r>
          </a:p>
          <a:p>
            <a:pPr marL="342900" indent="-342900">
              <a:buAutoNum type="arabicParenR"/>
            </a:pPr>
            <a:endParaRPr lang="lv-LV" dirty="0">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arenR"/>
            </a:pPr>
            <a:r>
              <a:rPr lang="lv-LV" dirty="0">
                <a:latin typeface="Verdana" panose="020B0604030504040204" pitchFamily="34" charset="0"/>
                <a:ea typeface="Verdana" panose="020B0604030504040204" pitchFamily="34" charset="0"/>
                <a:cs typeface="Verdana" panose="020B0604030504040204" pitchFamily="34" charset="0"/>
              </a:rPr>
              <a:t>Rūpnieciskās ēkas ar mazu enerģijas patēriņu</a:t>
            </a:r>
          </a:p>
        </p:txBody>
      </p:sp>
      <p:cxnSp>
        <p:nvCxnSpPr>
          <p:cNvPr id="4" name="Straight Arrow Connector 3"/>
          <p:cNvCxnSpPr/>
          <p:nvPr/>
        </p:nvCxnSpPr>
        <p:spPr>
          <a:xfrm>
            <a:off x="7713784" y="2102338"/>
            <a:ext cx="8596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737231" y="2668954"/>
            <a:ext cx="8596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713784" y="3505199"/>
            <a:ext cx="8596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713784" y="4052277"/>
            <a:ext cx="8596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737230" y="4904153"/>
            <a:ext cx="8596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866183" y="5466861"/>
            <a:ext cx="8596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748952" y="6013938"/>
            <a:ext cx="8596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23C8FE0-4478-4D9F-80D2-2DE0608DABDA}"/>
              </a:ext>
            </a:extLst>
          </p:cNvPr>
          <p:cNvSpPr txBox="1"/>
          <p:nvPr/>
        </p:nvSpPr>
        <p:spPr>
          <a:xfrm>
            <a:off x="993227" y="1571133"/>
            <a:ext cx="3988675" cy="400110"/>
          </a:xfrm>
          <a:prstGeom prst="rect">
            <a:avLst/>
          </a:prstGeom>
          <a:noFill/>
        </p:spPr>
        <p:txBody>
          <a:bodyPr wrap="square" rtlCol="0">
            <a:spAutoFit/>
          </a:bodyPr>
          <a:lstStyle/>
          <a:p>
            <a:r>
              <a:rPr lang="lv-LV" sz="2000" b="1" u="sng" dirty="0">
                <a:solidFill>
                  <a:srgbClr val="C00000"/>
                </a:solidFill>
                <a:latin typeface="Verdana" panose="020B0604030504040204" pitchFamily="34" charset="0"/>
                <a:ea typeface="Verdana" panose="020B0604030504040204" pitchFamily="34" charset="0"/>
                <a:cs typeface="Verdana" panose="020B0604030504040204" pitchFamily="34" charset="0"/>
              </a:rPr>
              <a:t>Visām</a:t>
            </a:r>
            <a:r>
              <a:rPr lang="lv-LV" sz="2000" u="sng" dirty="0">
                <a:solidFill>
                  <a:srgbClr val="C00000"/>
                </a:solidFill>
                <a:latin typeface="Verdana" panose="020B0604030504040204" pitchFamily="34" charset="0"/>
                <a:ea typeface="Verdana" panose="020B0604030504040204" pitchFamily="34" charset="0"/>
                <a:cs typeface="Verdana" panose="020B0604030504040204" pitchFamily="34" charset="0"/>
              </a:rPr>
              <a:t> ēkām, izņemot:</a:t>
            </a:r>
          </a:p>
        </p:txBody>
      </p:sp>
    </p:spTree>
    <p:extLst>
      <p:ext uri="{BB962C8B-B14F-4D97-AF65-F5344CB8AC3E}">
        <p14:creationId xmlns:p14="http://schemas.microsoft.com/office/powerpoint/2010/main" val="20283149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dirty="0"/>
              <a:t>Kuros gadījumos nepieciešams veikt </a:t>
            </a:r>
            <a:r>
              <a:rPr lang="lv-LV" sz="3200" dirty="0" err="1"/>
              <a:t>energosertifikāciju</a:t>
            </a:r>
            <a:r>
              <a:rPr lang="lv-LV" sz="3200" dirty="0"/>
              <a:t>?</a:t>
            </a:r>
          </a:p>
        </p:txBody>
      </p:sp>
      <p:sp>
        <p:nvSpPr>
          <p:cNvPr id="3" name="Content Placeholder 2"/>
          <p:cNvSpPr>
            <a:spLocks noGrp="1"/>
          </p:cNvSpPr>
          <p:nvPr>
            <p:ph idx="1"/>
          </p:nvPr>
        </p:nvSpPr>
        <p:spPr>
          <a:xfrm>
            <a:off x="2139884" y="1506415"/>
            <a:ext cx="9794449" cy="4781263"/>
          </a:xfrm>
        </p:spPr>
        <p:txBody>
          <a:bodyPr>
            <a:noAutofit/>
          </a:bodyPr>
          <a:lstStyle/>
          <a:p>
            <a:pPr>
              <a:lnSpc>
                <a:spcPct val="100000"/>
              </a:lnSpc>
            </a:pPr>
            <a:r>
              <a:rPr lang="lv-LV" sz="1800" u="sng" dirty="0"/>
              <a:t>Ēkas </a:t>
            </a:r>
            <a:r>
              <a:rPr lang="lv-LV" sz="1800" u="sng" dirty="0" err="1"/>
              <a:t>energosertifikāciju</a:t>
            </a:r>
            <a:r>
              <a:rPr lang="lv-LV" sz="1800" u="sng" dirty="0"/>
              <a:t> veic</a:t>
            </a:r>
            <a:r>
              <a:rPr lang="lv-LV" sz="1800" dirty="0"/>
              <a:t>:</a:t>
            </a:r>
          </a:p>
          <a:p>
            <a:pPr>
              <a:lnSpc>
                <a:spcPct val="100000"/>
              </a:lnSpc>
            </a:pPr>
            <a:r>
              <a:rPr lang="lv-LV" sz="1800" dirty="0"/>
              <a:t>1) projektējamai, pārbūvējamai vai atjaunojamai ēkai, lai to pieņemtu ekspluatācijā vai pārdotu;</a:t>
            </a:r>
          </a:p>
          <a:p>
            <a:pPr>
              <a:lnSpc>
                <a:spcPct val="100000"/>
              </a:lnSpc>
            </a:pPr>
            <a:r>
              <a:rPr lang="lv-LV" sz="1800" dirty="0"/>
              <a:t>2) ēkas daļai projektējamā, pārbūvējamā vai atjaunojamā ēkā, lai pārdotu šo ēkas daļu, ja tai ir paredzēta individuāla energonesēja vai siltumenerģijas uzskaite;</a:t>
            </a:r>
          </a:p>
          <a:p>
            <a:pPr>
              <a:lnSpc>
                <a:spcPct val="100000"/>
              </a:lnSpc>
            </a:pPr>
            <a:r>
              <a:rPr lang="lv-LV" sz="1800" dirty="0"/>
              <a:t>3) ekspluatējamai ēkai, lai to pārdotu, izīrētu vai iznomātu;</a:t>
            </a:r>
          </a:p>
          <a:p>
            <a:pPr>
              <a:lnSpc>
                <a:spcPct val="100000"/>
              </a:lnSpc>
            </a:pPr>
            <a:r>
              <a:rPr lang="lv-LV" sz="1800" dirty="0"/>
              <a:t>4) ekspluatējamas ēkas daļai, kuras kopējā telpu platība pārsniedz 50 kvadrātmetrus, lai to pārdotu, izīrētu vai iznomātu, ja šai ēkas daļai ir individuāla energonesēja vai siltumenerģijas uzskaite;</a:t>
            </a:r>
          </a:p>
          <a:p>
            <a:pPr>
              <a:lnSpc>
                <a:spcPct val="100000"/>
              </a:lnSpc>
            </a:pPr>
            <a:r>
              <a:rPr lang="lv-LV" sz="1800" dirty="0"/>
              <a:t>5) </a:t>
            </a:r>
            <a:r>
              <a:rPr lang="lv-LV" sz="1800" b="1" dirty="0"/>
              <a:t>valsts vai pašvaldības īpašumā esošai vai valsts vai pašvaldības iestādes lietošanā nodotai publiskai ēkai, kuras kopējā telpu platība pārsniedz 250 kvadrātmetrus</a:t>
            </a:r>
            <a:r>
              <a:rPr lang="lv-LV" sz="1800" dirty="0"/>
              <a:t>;</a:t>
            </a:r>
          </a:p>
          <a:p>
            <a:pPr>
              <a:lnSpc>
                <a:spcPct val="100000"/>
              </a:lnSpc>
            </a:pPr>
            <a:r>
              <a:rPr lang="lv-LV" sz="1800" dirty="0"/>
              <a:t>6) gadījumos, kad ēkas īpašnieks ir pieņēmis lēmumu par ēkas </a:t>
            </a:r>
            <a:r>
              <a:rPr lang="lv-LV" sz="1800" dirty="0" err="1"/>
              <a:t>energosertifikāciju</a:t>
            </a:r>
            <a:r>
              <a:rPr lang="lv-LV" sz="1800" dirty="0"/>
              <a:t>.</a:t>
            </a:r>
          </a:p>
          <a:p>
            <a:pPr>
              <a:lnSpc>
                <a:spcPct val="100000"/>
              </a:lnSpc>
            </a:pPr>
            <a:endParaRPr lang="lv-LV" sz="1800" dirty="0"/>
          </a:p>
        </p:txBody>
      </p:sp>
    </p:spTree>
    <p:extLst>
      <p:ext uri="{BB962C8B-B14F-4D97-AF65-F5344CB8AC3E}">
        <p14:creationId xmlns:p14="http://schemas.microsoft.com/office/powerpoint/2010/main" val="3545902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90800" y="404664"/>
            <a:ext cx="8261684" cy="1036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3200" dirty="0"/>
              <a:t>KAD nepieciešams veikt </a:t>
            </a:r>
            <a:r>
              <a:rPr lang="lv-LV" sz="3200" dirty="0" err="1"/>
              <a:t>energosertifikāciju</a:t>
            </a:r>
            <a:r>
              <a:rPr lang="lv-LV" sz="3200" dirty="0"/>
              <a:t>?</a:t>
            </a:r>
          </a:p>
        </p:txBody>
      </p:sp>
      <p:sp>
        <p:nvSpPr>
          <p:cNvPr id="2" name="TextBox 1"/>
          <p:cNvSpPr txBox="1"/>
          <p:nvPr/>
        </p:nvSpPr>
        <p:spPr>
          <a:xfrm>
            <a:off x="62523" y="2581980"/>
            <a:ext cx="2095574" cy="369332"/>
          </a:xfrm>
          <a:prstGeom prst="rect">
            <a:avLst/>
          </a:prstGeom>
          <a:solidFill>
            <a:schemeClr val="accent5">
              <a:lumMod val="20000"/>
              <a:lumOff val="80000"/>
            </a:schemeClr>
          </a:solidFill>
        </p:spPr>
        <p:txBody>
          <a:bodyPr wrap="none" rtlCol="0">
            <a:spAutoFit/>
          </a:bodyPr>
          <a:lstStyle/>
          <a:p>
            <a:r>
              <a:rPr lang="lv-LV" dirty="0"/>
              <a:t>Būvprojekta izstrāde</a:t>
            </a:r>
          </a:p>
        </p:txBody>
      </p:sp>
      <p:sp>
        <p:nvSpPr>
          <p:cNvPr id="3" name="TextBox 2"/>
          <p:cNvSpPr txBox="1"/>
          <p:nvPr/>
        </p:nvSpPr>
        <p:spPr>
          <a:xfrm>
            <a:off x="5191319" y="2595601"/>
            <a:ext cx="3060646" cy="369332"/>
          </a:xfrm>
          <a:prstGeom prst="rect">
            <a:avLst/>
          </a:prstGeom>
          <a:solidFill>
            <a:schemeClr val="accent5">
              <a:lumMod val="60000"/>
              <a:lumOff val="40000"/>
            </a:schemeClr>
          </a:solidFill>
        </p:spPr>
        <p:txBody>
          <a:bodyPr wrap="none" rtlCol="0">
            <a:spAutoFit/>
          </a:bodyPr>
          <a:lstStyle/>
          <a:p>
            <a:r>
              <a:rPr lang="lv-LV" dirty="0"/>
              <a:t>Ēkas pieņemšana ekspluatācijā</a:t>
            </a:r>
          </a:p>
        </p:txBody>
      </p:sp>
      <p:sp>
        <p:nvSpPr>
          <p:cNvPr id="4" name="TextBox 3"/>
          <p:cNvSpPr txBox="1"/>
          <p:nvPr/>
        </p:nvSpPr>
        <p:spPr>
          <a:xfrm>
            <a:off x="9047631" y="2592698"/>
            <a:ext cx="3061159" cy="369332"/>
          </a:xfrm>
          <a:prstGeom prst="rect">
            <a:avLst/>
          </a:prstGeom>
          <a:solidFill>
            <a:schemeClr val="accent5">
              <a:lumMod val="75000"/>
            </a:schemeClr>
          </a:solidFill>
        </p:spPr>
        <p:txBody>
          <a:bodyPr wrap="none" rtlCol="0">
            <a:spAutoFit/>
          </a:bodyPr>
          <a:lstStyle/>
          <a:p>
            <a:r>
              <a:rPr lang="lv-LV" dirty="0"/>
              <a:t>Ēkas ekspluatācija vismaz gadu</a:t>
            </a:r>
          </a:p>
        </p:txBody>
      </p:sp>
      <p:sp>
        <p:nvSpPr>
          <p:cNvPr id="5" name="TextBox 4"/>
          <p:cNvSpPr txBox="1"/>
          <p:nvPr/>
        </p:nvSpPr>
        <p:spPr>
          <a:xfrm>
            <a:off x="2513460" y="2604839"/>
            <a:ext cx="2322495" cy="646331"/>
          </a:xfrm>
          <a:prstGeom prst="rect">
            <a:avLst/>
          </a:prstGeom>
          <a:solidFill>
            <a:schemeClr val="accent5">
              <a:lumMod val="40000"/>
              <a:lumOff val="60000"/>
            </a:schemeClr>
          </a:solidFill>
        </p:spPr>
        <p:txBody>
          <a:bodyPr wrap="none" rtlCol="0">
            <a:spAutoFit/>
          </a:bodyPr>
          <a:lstStyle/>
          <a:p>
            <a:r>
              <a:rPr lang="lv-LV" dirty="0"/>
              <a:t>Būvprojekta ekspertīze</a:t>
            </a:r>
          </a:p>
          <a:p>
            <a:r>
              <a:rPr lang="lv-LV" dirty="0"/>
              <a:t>3.grupas būvēm</a:t>
            </a:r>
          </a:p>
        </p:txBody>
      </p:sp>
      <p:sp>
        <p:nvSpPr>
          <p:cNvPr id="8" name="TextBox 7"/>
          <p:cNvSpPr txBox="1"/>
          <p:nvPr/>
        </p:nvSpPr>
        <p:spPr>
          <a:xfrm>
            <a:off x="62523" y="4415692"/>
            <a:ext cx="2519857" cy="646331"/>
          </a:xfrm>
          <a:prstGeom prst="rect">
            <a:avLst/>
          </a:prstGeom>
          <a:solidFill>
            <a:schemeClr val="accent5">
              <a:lumMod val="20000"/>
              <a:lumOff val="80000"/>
            </a:schemeClr>
          </a:solidFill>
        </p:spPr>
        <p:txBody>
          <a:bodyPr wrap="none" rtlCol="0">
            <a:spAutoFit/>
          </a:bodyPr>
          <a:lstStyle/>
          <a:p>
            <a:r>
              <a:rPr lang="lv-LV" dirty="0"/>
              <a:t>Ēkas EE novērtējums</a:t>
            </a:r>
          </a:p>
          <a:p>
            <a:pPr algn="ctr"/>
            <a:r>
              <a:rPr lang="lv-LV" dirty="0"/>
              <a:t>(aprēķins, </a:t>
            </a:r>
            <a:r>
              <a:rPr lang="lv-LV" dirty="0">
                <a:solidFill>
                  <a:srgbClr val="C00000"/>
                </a:solidFill>
              </a:rPr>
              <a:t>nereģistrē BIS</a:t>
            </a:r>
            <a:r>
              <a:rPr lang="lv-LV" dirty="0"/>
              <a:t>)</a:t>
            </a:r>
          </a:p>
        </p:txBody>
      </p:sp>
      <p:sp>
        <p:nvSpPr>
          <p:cNvPr id="9" name="TextBox 8"/>
          <p:cNvSpPr txBox="1"/>
          <p:nvPr/>
        </p:nvSpPr>
        <p:spPr>
          <a:xfrm>
            <a:off x="2522124" y="4417700"/>
            <a:ext cx="2305166" cy="646331"/>
          </a:xfrm>
          <a:prstGeom prst="rect">
            <a:avLst/>
          </a:prstGeom>
          <a:solidFill>
            <a:schemeClr val="accent5">
              <a:lumMod val="40000"/>
              <a:lumOff val="60000"/>
            </a:schemeClr>
          </a:solidFill>
        </p:spPr>
        <p:txBody>
          <a:bodyPr wrap="square" rtlCol="0">
            <a:spAutoFit/>
          </a:bodyPr>
          <a:lstStyle/>
          <a:p>
            <a:pPr algn="ctr"/>
            <a:r>
              <a:rPr lang="lv-LV" dirty="0"/>
              <a:t>Ekspertīze EE</a:t>
            </a:r>
          </a:p>
          <a:p>
            <a:pPr algn="ctr"/>
            <a:r>
              <a:rPr lang="lv-LV" dirty="0"/>
              <a:t>novērtējumam</a:t>
            </a:r>
          </a:p>
        </p:txBody>
      </p:sp>
      <p:sp>
        <p:nvSpPr>
          <p:cNvPr id="10" name="TextBox 9"/>
          <p:cNvSpPr txBox="1"/>
          <p:nvPr/>
        </p:nvSpPr>
        <p:spPr>
          <a:xfrm>
            <a:off x="5351125" y="4415692"/>
            <a:ext cx="3020507" cy="646331"/>
          </a:xfrm>
          <a:prstGeom prst="rect">
            <a:avLst/>
          </a:prstGeom>
          <a:solidFill>
            <a:schemeClr val="accent5">
              <a:lumMod val="60000"/>
              <a:lumOff val="40000"/>
            </a:schemeClr>
          </a:solidFill>
        </p:spPr>
        <p:txBody>
          <a:bodyPr wrap="none" rtlCol="0">
            <a:spAutoFit/>
          </a:bodyPr>
          <a:lstStyle/>
          <a:p>
            <a:r>
              <a:rPr lang="lv-LV" dirty="0"/>
              <a:t>Ēkas pagaidu </a:t>
            </a:r>
            <a:r>
              <a:rPr lang="lv-LV" dirty="0" err="1"/>
              <a:t>energosertifikāts</a:t>
            </a:r>
            <a:endParaRPr lang="lv-LV" dirty="0"/>
          </a:p>
          <a:p>
            <a:r>
              <a:rPr lang="lv-LV" dirty="0"/>
              <a:t>(derīgs 3 gadus, </a:t>
            </a:r>
            <a:r>
              <a:rPr lang="lv-LV" dirty="0">
                <a:solidFill>
                  <a:srgbClr val="C00000"/>
                </a:solidFill>
              </a:rPr>
              <a:t>reģistrē BIS</a:t>
            </a:r>
            <a:r>
              <a:rPr lang="lv-LV" dirty="0"/>
              <a:t>)</a:t>
            </a:r>
          </a:p>
        </p:txBody>
      </p:sp>
      <p:sp>
        <p:nvSpPr>
          <p:cNvPr id="11" name="TextBox 10"/>
          <p:cNvSpPr txBox="1"/>
          <p:nvPr/>
        </p:nvSpPr>
        <p:spPr>
          <a:xfrm>
            <a:off x="9104923" y="4415691"/>
            <a:ext cx="2946576" cy="646331"/>
          </a:xfrm>
          <a:prstGeom prst="rect">
            <a:avLst/>
          </a:prstGeom>
          <a:solidFill>
            <a:schemeClr val="accent5">
              <a:lumMod val="75000"/>
            </a:schemeClr>
          </a:solidFill>
        </p:spPr>
        <p:txBody>
          <a:bodyPr wrap="none" rtlCol="0">
            <a:spAutoFit/>
          </a:bodyPr>
          <a:lstStyle/>
          <a:p>
            <a:pPr algn="ctr"/>
            <a:r>
              <a:rPr lang="lv-LV" dirty="0"/>
              <a:t>Ēkas </a:t>
            </a:r>
            <a:r>
              <a:rPr lang="lv-LV" dirty="0" err="1"/>
              <a:t>energosertifikāts</a:t>
            </a:r>
            <a:endParaRPr lang="lv-LV" dirty="0"/>
          </a:p>
          <a:p>
            <a:r>
              <a:rPr lang="lv-LV" dirty="0"/>
              <a:t>(derīgs 10 gadus, </a:t>
            </a:r>
            <a:r>
              <a:rPr lang="lv-LV" dirty="0">
                <a:solidFill>
                  <a:srgbClr val="C00000"/>
                </a:solidFill>
              </a:rPr>
              <a:t>reģistrē BIS</a:t>
            </a:r>
            <a:r>
              <a:rPr lang="lv-LV" dirty="0"/>
              <a:t>)</a:t>
            </a:r>
          </a:p>
        </p:txBody>
      </p:sp>
      <p:sp>
        <p:nvSpPr>
          <p:cNvPr id="12" name="Arrow: Right 11"/>
          <p:cNvSpPr/>
          <p:nvPr/>
        </p:nvSpPr>
        <p:spPr>
          <a:xfrm>
            <a:off x="2158097" y="2766646"/>
            <a:ext cx="35536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Arrow: Right 12"/>
          <p:cNvSpPr/>
          <p:nvPr/>
        </p:nvSpPr>
        <p:spPr>
          <a:xfrm>
            <a:off x="4835955" y="2789505"/>
            <a:ext cx="3553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Arrow: Right 13"/>
          <p:cNvSpPr/>
          <p:nvPr/>
        </p:nvSpPr>
        <p:spPr>
          <a:xfrm>
            <a:off x="8251965" y="2777364"/>
            <a:ext cx="79566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Arrow: Right 14"/>
          <p:cNvSpPr/>
          <p:nvPr/>
        </p:nvSpPr>
        <p:spPr>
          <a:xfrm>
            <a:off x="2170664" y="4600358"/>
            <a:ext cx="28655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Arrow: Right 15"/>
          <p:cNvSpPr/>
          <p:nvPr/>
        </p:nvSpPr>
        <p:spPr>
          <a:xfrm flipV="1">
            <a:off x="4834000" y="4646077"/>
            <a:ext cx="51712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Arrow: Right 16"/>
          <p:cNvSpPr/>
          <p:nvPr/>
        </p:nvSpPr>
        <p:spPr>
          <a:xfrm>
            <a:off x="8371632" y="4738856"/>
            <a:ext cx="733291" cy="46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Arrow: Down 17"/>
          <p:cNvSpPr/>
          <p:nvPr/>
        </p:nvSpPr>
        <p:spPr>
          <a:xfrm>
            <a:off x="961292" y="2974171"/>
            <a:ext cx="468923" cy="144152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Arrow: Down 18"/>
          <p:cNvSpPr/>
          <p:nvPr/>
        </p:nvSpPr>
        <p:spPr>
          <a:xfrm>
            <a:off x="3548185" y="3251169"/>
            <a:ext cx="398584" cy="116452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Arrow: Down 19"/>
          <p:cNvSpPr/>
          <p:nvPr/>
        </p:nvSpPr>
        <p:spPr>
          <a:xfrm>
            <a:off x="6555341" y="2951312"/>
            <a:ext cx="398584" cy="144152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Arrow: Down 20"/>
          <p:cNvSpPr/>
          <p:nvPr/>
        </p:nvSpPr>
        <p:spPr>
          <a:xfrm>
            <a:off x="10482444" y="2974171"/>
            <a:ext cx="398584" cy="144152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cxnSp>
        <p:nvCxnSpPr>
          <p:cNvPr id="24" name="Straight Connector 23"/>
          <p:cNvCxnSpPr/>
          <p:nvPr/>
        </p:nvCxnSpPr>
        <p:spPr>
          <a:xfrm>
            <a:off x="5048940" y="1586525"/>
            <a:ext cx="0" cy="370449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738277" y="1754552"/>
            <a:ext cx="0" cy="370449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65823" y="1508369"/>
            <a:ext cx="0" cy="370449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8305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9372" y="1752601"/>
            <a:ext cx="9763027" cy="4373573"/>
          </a:xfrm>
        </p:spPr>
        <p:txBody>
          <a:bodyPr>
            <a:normAutofit fontScale="92500" lnSpcReduction="10000"/>
          </a:bodyPr>
          <a:lstStyle/>
          <a:p>
            <a:pPr marL="342900" indent="-342900">
              <a:buFont typeface="Arial" panose="020B0604020202020204" pitchFamily="34" charset="0"/>
              <a:buChar char="•"/>
            </a:pPr>
            <a:r>
              <a:rPr lang="lv-LV" dirty="0"/>
              <a:t>Jāpārbauda, ka </a:t>
            </a:r>
            <a:r>
              <a:rPr lang="lv-LV" dirty="0" err="1"/>
              <a:t>energosertifikāta</a:t>
            </a:r>
            <a:r>
              <a:rPr lang="lv-LV" dirty="0"/>
              <a:t> dati atbilst būvprojektam (U-vērtības AR daļai, temperatūras AVK daļai utt.)</a:t>
            </a:r>
          </a:p>
          <a:p>
            <a:pPr marL="342900" indent="-342900">
              <a:buFont typeface="Arial" panose="020B0604020202020204" pitchFamily="34" charset="0"/>
              <a:buChar char="•"/>
            </a:pPr>
            <a:endParaRPr lang="lv-LV" dirty="0"/>
          </a:p>
          <a:p>
            <a:pPr marL="342900" indent="-342900">
              <a:buFont typeface="Arial" panose="020B0604020202020204" pitchFamily="34" charset="0"/>
              <a:buChar char="•"/>
            </a:pPr>
            <a:r>
              <a:rPr lang="lv-LV" dirty="0"/>
              <a:t>Jāpārliecinās, vai </a:t>
            </a:r>
            <a:r>
              <a:rPr lang="lv-LV" dirty="0" err="1"/>
              <a:t>energosertifikāts</a:t>
            </a:r>
            <a:r>
              <a:rPr lang="lv-LV" dirty="0"/>
              <a:t> ir reģistrēts BIS Ēku </a:t>
            </a:r>
            <a:r>
              <a:rPr lang="lv-LV" dirty="0" err="1"/>
              <a:t>Energosertifikātu</a:t>
            </a:r>
            <a:r>
              <a:rPr lang="lv-LV" dirty="0"/>
              <a:t> Reģistrā</a:t>
            </a:r>
          </a:p>
          <a:p>
            <a:pPr marL="342900" indent="-342900">
              <a:buFont typeface="Arial" panose="020B0604020202020204" pitchFamily="34" charset="0"/>
              <a:buChar char="•"/>
            </a:pPr>
            <a:endParaRPr lang="lv-LV" dirty="0"/>
          </a:p>
          <a:p>
            <a:pPr marL="342900" indent="-342900">
              <a:buFont typeface="Arial" panose="020B0604020202020204" pitchFamily="34" charset="0"/>
              <a:buChar char="•"/>
            </a:pPr>
            <a:r>
              <a:rPr lang="lv-LV" dirty="0"/>
              <a:t>Publiskai ēkai </a:t>
            </a:r>
            <a:r>
              <a:rPr lang="lv-LV" b="1" dirty="0"/>
              <a:t>īpašnieks</a:t>
            </a:r>
            <a:r>
              <a:rPr lang="lv-LV" dirty="0"/>
              <a:t> nodrošina, lai </a:t>
            </a:r>
            <a:r>
              <a:rPr lang="lv-LV" dirty="0" err="1"/>
              <a:t>energosertifikāts</a:t>
            </a:r>
            <a:r>
              <a:rPr lang="lv-LV" dirty="0"/>
              <a:t> vai ēkas pagaidu </a:t>
            </a:r>
            <a:r>
              <a:rPr lang="lv-LV" dirty="0" err="1"/>
              <a:t>energosertifikāts</a:t>
            </a:r>
            <a:r>
              <a:rPr lang="lv-LV" dirty="0"/>
              <a:t> </a:t>
            </a:r>
            <a:r>
              <a:rPr lang="lv-LV" dirty="0">
                <a:solidFill>
                  <a:srgbClr val="FF0000"/>
                </a:solidFill>
              </a:rPr>
              <a:t>tiktu izvietots attiecīgajā ēkā apmeklētājiem redzamā vietā</a:t>
            </a:r>
          </a:p>
          <a:p>
            <a:endParaRPr lang="lv-LV" dirty="0"/>
          </a:p>
          <a:p>
            <a:endParaRPr lang="lv-LV" dirty="0"/>
          </a:p>
          <a:p>
            <a:endParaRPr lang="lv-LV" dirty="0"/>
          </a:p>
          <a:p>
            <a:r>
              <a:rPr lang="lv-LV" dirty="0"/>
              <a:t>* izpildes uzraudzību un kontroli atbilstoši savai kompetencei veic Būvniecības valsts kontroles birojs</a:t>
            </a:r>
          </a:p>
        </p:txBody>
      </p:sp>
      <p:sp>
        <p:nvSpPr>
          <p:cNvPr id="4" name="Text Placeholder 3"/>
          <p:cNvSpPr>
            <a:spLocks noGrp="1"/>
          </p:cNvSpPr>
          <p:nvPr>
            <p:ph type="body" sz="quarter" idx="10"/>
          </p:nvPr>
        </p:nvSpPr>
        <p:spPr>
          <a:xfrm>
            <a:off x="4236825" y="6629400"/>
            <a:ext cx="2641600" cy="304800"/>
          </a:xfrm>
        </p:spPr>
        <p:txBody>
          <a:bodyPr/>
          <a:lstStyle/>
          <a:p>
            <a:endParaRPr lang="lv-LV" dirty="0"/>
          </a:p>
        </p:txBody>
      </p:sp>
      <p:sp>
        <p:nvSpPr>
          <p:cNvPr id="5" name="Text Placeholder 4"/>
          <p:cNvSpPr>
            <a:spLocks noGrp="1"/>
          </p:cNvSpPr>
          <p:nvPr>
            <p:ph type="body" sz="quarter" idx="12"/>
          </p:nvPr>
        </p:nvSpPr>
        <p:spPr/>
        <p:txBody>
          <a:bodyPr/>
          <a:lstStyle/>
          <a:p>
            <a:endParaRPr lang="lv-LV" dirty="0"/>
          </a:p>
        </p:txBody>
      </p:sp>
      <p:sp>
        <p:nvSpPr>
          <p:cNvPr id="6" name="Title 1"/>
          <p:cNvSpPr>
            <a:spLocks noGrp="1"/>
          </p:cNvSpPr>
          <p:nvPr>
            <p:ph type="title"/>
          </p:nvPr>
        </p:nvSpPr>
        <p:spPr/>
        <p:txBody>
          <a:bodyPr>
            <a:normAutofit/>
          </a:bodyPr>
          <a:lstStyle/>
          <a:p>
            <a:r>
              <a:rPr lang="lv-LV" sz="3200" dirty="0"/>
              <a:t>Ko darīt, saņemot pagaidu </a:t>
            </a:r>
            <a:r>
              <a:rPr lang="lv-LV" sz="3200" dirty="0" err="1"/>
              <a:t>energosertifikātu</a:t>
            </a:r>
            <a:r>
              <a:rPr lang="lv-LV" sz="3200" dirty="0"/>
              <a:t>? </a:t>
            </a:r>
          </a:p>
        </p:txBody>
      </p:sp>
    </p:spTree>
    <p:extLst>
      <p:ext uri="{BB962C8B-B14F-4D97-AF65-F5344CB8AC3E}">
        <p14:creationId xmlns:p14="http://schemas.microsoft.com/office/powerpoint/2010/main" val="1016543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134" y="1"/>
            <a:ext cx="8856786" cy="609600"/>
          </a:xfrm>
        </p:spPr>
        <p:txBody>
          <a:bodyPr>
            <a:normAutofit/>
          </a:bodyPr>
          <a:lstStyle/>
          <a:p>
            <a:pPr algn="ctr"/>
            <a:r>
              <a:rPr lang="lv-LV" sz="2400" b="1" dirty="0">
                <a:latin typeface="Calibri Light" panose="020F0302020204030204" pitchFamily="34" charset="0"/>
                <a:ea typeface="Verdana" panose="020B0604030504040204" pitchFamily="34" charset="0"/>
                <a:cs typeface="Verdana" panose="020B0604030504040204" pitchFamily="34" charset="0"/>
              </a:rPr>
              <a:t>ĒKU IEDALĪJUMS GRUPĀS</a:t>
            </a:r>
          </a:p>
        </p:txBody>
      </p:sp>
      <p:sp>
        <p:nvSpPr>
          <p:cNvPr id="3" name="Content Placeholder 2"/>
          <p:cNvSpPr>
            <a:spLocks noGrp="1"/>
          </p:cNvSpPr>
          <p:nvPr>
            <p:ph idx="1"/>
          </p:nvPr>
        </p:nvSpPr>
        <p:spPr>
          <a:xfrm>
            <a:off x="2533650" y="6295993"/>
            <a:ext cx="8896349" cy="352457"/>
          </a:xfrm>
        </p:spPr>
        <p:txBody>
          <a:bodyPr>
            <a:normAutofit/>
          </a:bodyPr>
          <a:lstStyle/>
          <a:p>
            <a:pPr marL="0" indent="0" algn="just">
              <a:buNone/>
            </a:pPr>
            <a:r>
              <a:rPr lang="lv-LV" sz="1400" dirty="0">
                <a:latin typeface="Verdana" panose="020B0604030504040204" pitchFamily="34" charset="0"/>
                <a:ea typeface="Verdana" panose="020B0604030504040204" pitchFamily="34" charset="0"/>
                <a:cs typeface="Verdana" panose="020B0604030504040204" pitchFamily="34" charset="0"/>
              </a:rPr>
              <a:t>Ēku iedalījums grupās atbilstoši būvniecības procesam (VBN 1.pielikums)</a:t>
            </a:r>
          </a:p>
          <a:p>
            <a:pPr marL="0" indent="0" algn="just">
              <a:buNone/>
            </a:pPr>
            <a:endParaRPr lang="lv-LV"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 3"/>
          <p:cNvGraphicFramePr>
            <a:graphicFrameLocks noGrp="1"/>
          </p:cNvGraphicFramePr>
          <p:nvPr/>
        </p:nvGraphicFramePr>
        <p:xfrm>
          <a:off x="2631525" y="672964"/>
          <a:ext cx="9258008" cy="5512072"/>
        </p:xfrm>
        <a:graphic>
          <a:graphicData uri="http://schemas.openxmlformats.org/drawingml/2006/table">
            <a:tbl>
              <a:tblPr firstRow="1" firstCol="1" bandRow="1">
                <a:tableStyleId>{5C22544A-7EE6-4342-B048-85BDC9FD1C3A}</a:tableStyleId>
              </a:tblPr>
              <a:tblGrid>
                <a:gridCol w="1388700">
                  <a:extLst>
                    <a:ext uri="{9D8B030D-6E8A-4147-A177-3AD203B41FA5}">
                      <a16:colId xmlns:a16="http://schemas.microsoft.com/office/drawing/2014/main" val="1198995357"/>
                    </a:ext>
                  </a:extLst>
                </a:gridCol>
                <a:gridCol w="3558042">
                  <a:extLst>
                    <a:ext uri="{9D8B030D-6E8A-4147-A177-3AD203B41FA5}">
                      <a16:colId xmlns:a16="http://schemas.microsoft.com/office/drawing/2014/main" val="3033493490"/>
                    </a:ext>
                  </a:extLst>
                </a:gridCol>
                <a:gridCol w="1163487">
                  <a:extLst>
                    <a:ext uri="{9D8B030D-6E8A-4147-A177-3AD203B41FA5}">
                      <a16:colId xmlns:a16="http://schemas.microsoft.com/office/drawing/2014/main" val="1259285878"/>
                    </a:ext>
                  </a:extLst>
                </a:gridCol>
                <a:gridCol w="3147779">
                  <a:extLst>
                    <a:ext uri="{9D8B030D-6E8A-4147-A177-3AD203B41FA5}">
                      <a16:colId xmlns:a16="http://schemas.microsoft.com/office/drawing/2014/main" val="3838566051"/>
                    </a:ext>
                  </a:extLst>
                </a:gridCol>
              </a:tblGrid>
              <a:tr h="355223">
                <a:tc>
                  <a:txBody>
                    <a:bodyPr/>
                    <a:lstStyle/>
                    <a:p>
                      <a:pPr algn="ctr"/>
                      <a:r>
                        <a:rPr lang="lv-LV" sz="1200" i="1" dirty="0">
                          <a:solidFill>
                            <a:srgbClr val="414142"/>
                          </a:solidFill>
                          <a:effectLst/>
                        </a:rPr>
                        <a:t>Iedalījuma kritērijs</a:t>
                      </a:r>
                    </a:p>
                  </a:txBody>
                  <a:tcPr marL="19050" marR="19050" marT="19050" marB="190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v-LV" sz="1400" i="0" dirty="0">
                          <a:solidFill>
                            <a:srgbClr val="414142"/>
                          </a:solidFill>
                          <a:effectLst/>
                        </a:rPr>
                        <a:t>I grupa</a:t>
                      </a:r>
                      <a:r>
                        <a:rPr lang="lv-LV" sz="1400" i="0" baseline="30000" dirty="0">
                          <a:solidFill>
                            <a:srgbClr val="414142"/>
                          </a:solidFill>
                          <a:effectLst/>
                        </a:rPr>
                        <a:t>1</a:t>
                      </a:r>
                      <a:endParaRPr lang="lv-LV" sz="1400" i="0" dirty="0">
                        <a:solidFill>
                          <a:srgbClr val="414142"/>
                        </a:solidFill>
                        <a:effectLst/>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v-LV" sz="1400" i="0" dirty="0">
                          <a:solidFill>
                            <a:srgbClr val="414142"/>
                          </a:solidFill>
                          <a:effectLst/>
                        </a:rPr>
                        <a:t>II grupa</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v-LV" sz="1400" i="0" dirty="0">
                          <a:solidFill>
                            <a:srgbClr val="414142"/>
                          </a:solidFill>
                          <a:effectLst/>
                        </a:rPr>
                        <a:t>III grupa</a:t>
                      </a:r>
                      <a:r>
                        <a:rPr lang="lv-LV" sz="1400" i="0" baseline="30000" dirty="0">
                          <a:solidFill>
                            <a:srgbClr val="414142"/>
                          </a:solidFill>
                          <a:effectLst/>
                        </a:rPr>
                        <a:t>1</a:t>
                      </a:r>
                      <a:endParaRPr lang="lv-LV" sz="1400" i="0" dirty="0">
                        <a:solidFill>
                          <a:srgbClr val="414142"/>
                        </a:solidFill>
                        <a:effectLst/>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1437813"/>
                  </a:ext>
                </a:extLst>
              </a:tr>
              <a:tr h="575357">
                <a:tc>
                  <a:txBody>
                    <a:bodyPr/>
                    <a:lstStyle/>
                    <a:p>
                      <a:r>
                        <a:rPr lang="lv-LV" sz="1200" dirty="0">
                          <a:solidFill>
                            <a:srgbClr val="414142"/>
                          </a:solidFill>
                          <a:effectLst/>
                        </a:rPr>
                        <a:t>1. Stāvu skaits</a:t>
                      </a:r>
                    </a:p>
                  </a:txBody>
                  <a:tcPr marL="19050" marR="19050" marT="19050" marB="190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dirty="0">
                          <a:solidFill>
                            <a:schemeClr val="tx1"/>
                          </a:solidFill>
                          <a:effectLst/>
                        </a:rPr>
                        <a:t> </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3E7EB"/>
                    </a:solidFill>
                  </a:tcPr>
                </a:tc>
                <a:tc rowSpan="5">
                  <a:txBody>
                    <a:bodyPr/>
                    <a:lstStyle/>
                    <a:p>
                      <a:r>
                        <a:rPr lang="fi-FI" sz="1200" dirty="0">
                          <a:solidFill>
                            <a:schemeClr val="tx1"/>
                          </a:solidFill>
                          <a:effectLst/>
                        </a:rPr>
                        <a:t>Ēkas, kuras neietilpst</a:t>
                      </a:r>
                      <a:br>
                        <a:rPr lang="fi-FI" sz="1200" dirty="0">
                          <a:solidFill>
                            <a:schemeClr val="tx1"/>
                          </a:solidFill>
                          <a:effectLst/>
                        </a:rPr>
                      </a:br>
                      <a:r>
                        <a:rPr lang="fi-FI" sz="1200" dirty="0">
                          <a:solidFill>
                            <a:schemeClr val="tx1"/>
                          </a:solidFill>
                          <a:effectLst/>
                        </a:rPr>
                        <a:t>1. vai 3. grupā</a:t>
                      </a:r>
                    </a:p>
                    <a:p>
                      <a:r>
                        <a:rPr lang="lv-LV" sz="1200" dirty="0">
                          <a:solidFill>
                            <a:srgbClr val="414142"/>
                          </a:solidFill>
                          <a:effectLst/>
                        </a:rPr>
                        <a:t> </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DD9DF"/>
                    </a:solidFill>
                  </a:tcPr>
                </a:tc>
                <a:tc>
                  <a:txBody>
                    <a:bodyPr/>
                    <a:lstStyle/>
                    <a:p>
                      <a:r>
                        <a:rPr lang="lv-LV" sz="1200" b="0" dirty="0">
                          <a:solidFill>
                            <a:schemeClr val="tx1"/>
                          </a:solidFill>
                          <a:effectLst/>
                        </a:rPr>
                        <a:t>1) Ēka, kurai ir </a:t>
                      </a:r>
                      <a:r>
                        <a:rPr lang="lv-LV" sz="1200" b="1" dirty="0">
                          <a:solidFill>
                            <a:schemeClr val="tx1"/>
                          </a:solidFill>
                          <a:effectLst/>
                        </a:rPr>
                        <a:t>vairāk nekā pieci virszemes</a:t>
                      </a:r>
                      <a:r>
                        <a:rPr lang="lv-LV" sz="1200" b="0" dirty="0">
                          <a:solidFill>
                            <a:schemeClr val="tx1"/>
                          </a:solidFill>
                          <a:effectLst/>
                        </a:rPr>
                        <a:t> stāvi;</a:t>
                      </a:r>
                    </a:p>
                    <a:p>
                      <a:r>
                        <a:rPr lang="lv-LV" sz="1200" b="0" dirty="0">
                          <a:solidFill>
                            <a:schemeClr val="tx1"/>
                          </a:solidFill>
                          <a:effectLst/>
                        </a:rPr>
                        <a:t>2) Ēka, kurai ir </a:t>
                      </a:r>
                      <a:r>
                        <a:rPr lang="lv-LV" sz="1200" b="1" dirty="0">
                          <a:solidFill>
                            <a:schemeClr val="tx1"/>
                          </a:solidFill>
                          <a:effectLst/>
                        </a:rPr>
                        <a:t>vairāk nekā viens apakšzemes </a:t>
                      </a:r>
                      <a:r>
                        <a:rPr lang="lv-LV" sz="1200" b="0" dirty="0">
                          <a:solidFill>
                            <a:schemeClr val="tx1"/>
                          </a:solidFill>
                          <a:effectLst/>
                        </a:rPr>
                        <a:t>stāvs</a:t>
                      </a:r>
                    </a:p>
                  </a:txBody>
                  <a:tcPr marL="19050" marR="19050" marT="19050" marB="190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1C8D1"/>
                    </a:solidFill>
                  </a:tcPr>
                </a:tc>
                <a:extLst>
                  <a:ext uri="{0D108BD9-81ED-4DB2-BD59-A6C34878D82A}">
                    <a16:rowId xmlns:a16="http://schemas.microsoft.com/office/drawing/2014/main" val="1513199890"/>
                  </a:ext>
                </a:extLst>
              </a:tr>
              <a:tr h="398521">
                <a:tc>
                  <a:txBody>
                    <a:bodyPr/>
                    <a:lstStyle/>
                    <a:p>
                      <a:r>
                        <a:rPr lang="lv-LV" sz="1200">
                          <a:solidFill>
                            <a:srgbClr val="414142"/>
                          </a:solidFill>
                          <a:effectLst/>
                        </a:rPr>
                        <a:t>2. Cilvēku skaits</a:t>
                      </a:r>
                      <a:endParaRPr lang="lv-LV" sz="1200" dirty="0">
                        <a:solidFill>
                          <a:srgbClr val="414142"/>
                        </a:solidFill>
                        <a:effectLst/>
                      </a:endParaRPr>
                    </a:p>
                  </a:txBody>
                  <a:tcPr marL="19050" marR="19050" marT="19050" marB="190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dirty="0">
                          <a:solidFill>
                            <a:schemeClr val="tx1"/>
                          </a:solidFill>
                          <a:effectLst/>
                        </a:rPr>
                        <a:t> </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3E7EB"/>
                    </a:solidFill>
                  </a:tcPr>
                </a:tc>
                <a:tc vMerge="1">
                  <a:txBody>
                    <a:bodyPr/>
                    <a:lstStyle/>
                    <a:p>
                      <a:endParaRPr lang="lv-LV"/>
                    </a:p>
                  </a:txBody>
                  <a:tcPr/>
                </a:tc>
                <a:tc>
                  <a:txBody>
                    <a:bodyPr/>
                    <a:lstStyle/>
                    <a:p>
                      <a:r>
                        <a:rPr lang="lv-LV" sz="1200" b="1" dirty="0">
                          <a:solidFill>
                            <a:schemeClr val="tx1"/>
                          </a:solidFill>
                          <a:effectLst/>
                        </a:rPr>
                        <a:t>Publiska ēka</a:t>
                      </a:r>
                      <a:r>
                        <a:rPr lang="lv-LV" sz="1200" b="0" dirty="0">
                          <a:solidFill>
                            <a:schemeClr val="tx1"/>
                          </a:solidFill>
                          <a:effectLst/>
                        </a:rPr>
                        <a:t>, kurā paredzēts vienlaikus uzturēties </a:t>
                      </a:r>
                      <a:r>
                        <a:rPr lang="lv-LV" sz="1200" b="1" dirty="0">
                          <a:solidFill>
                            <a:schemeClr val="tx1"/>
                          </a:solidFill>
                          <a:effectLst/>
                        </a:rPr>
                        <a:t>vairāk nekā 100 cilvēkiem</a:t>
                      </a:r>
                      <a:endParaRPr lang="lv-LV" sz="1200" b="0" dirty="0">
                        <a:solidFill>
                          <a:schemeClr val="tx1"/>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1C8D1"/>
                    </a:solidFill>
                  </a:tcPr>
                </a:tc>
                <a:extLst>
                  <a:ext uri="{0D108BD9-81ED-4DB2-BD59-A6C34878D82A}">
                    <a16:rowId xmlns:a16="http://schemas.microsoft.com/office/drawing/2014/main" val="3886218867"/>
                  </a:ext>
                </a:extLst>
              </a:tr>
              <a:tr h="2020530">
                <a:tc>
                  <a:txBody>
                    <a:bodyPr/>
                    <a:lstStyle/>
                    <a:p>
                      <a:r>
                        <a:rPr lang="lv-LV" sz="1200">
                          <a:solidFill>
                            <a:srgbClr val="414142"/>
                          </a:solidFill>
                          <a:effectLst/>
                        </a:rPr>
                        <a:t>3. Platība, apbūves laukums</a:t>
                      </a:r>
                      <a:endParaRPr lang="lv-LV" sz="1200" dirty="0">
                        <a:solidFill>
                          <a:srgbClr val="414142"/>
                        </a:solidFill>
                        <a:effectLst/>
                      </a:endParaRPr>
                    </a:p>
                  </a:txBody>
                  <a:tcPr marL="19050" marR="19050" marT="19050" marB="190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dirty="0">
                          <a:solidFill>
                            <a:schemeClr val="tx1"/>
                          </a:solidFill>
                          <a:effectLst/>
                        </a:rPr>
                        <a:t>1) </a:t>
                      </a:r>
                      <a:r>
                        <a:rPr lang="lv-LV" sz="1200" b="1" dirty="0" err="1">
                          <a:solidFill>
                            <a:schemeClr val="tx1"/>
                          </a:solidFill>
                          <a:effectLst/>
                        </a:rPr>
                        <a:t>Mazēka</a:t>
                      </a:r>
                      <a:r>
                        <a:rPr lang="lv-LV" sz="1200" dirty="0">
                          <a:solidFill>
                            <a:schemeClr val="tx1"/>
                          </a:solidFill>
                          <a:effectLst/>
                        </a:rPr>
                        <a:t> (</a:t>
                      </a:r>
                      <a:r>
                        <a:rPr lang="lv-LV" sz="1200" b="1" dirty="0" err="1">
                          <a:solidFill>
                            <a:schemeClr val="tx1"/>
                          </a:solidFill>
                          <a:effectLst/>
                        </a:rPr>
                        <a:t>vienstāva</a:t>
                      </a:r>
                      <a:r>
                        <a:rPr lang="lv-LV" sz="1200" dirty="0">
                          <a:solidFill>
                            <a:schemeClr val="tx1"/>
                          </a:solidFill>
                          <a:effectLst/>
                        </a:rPr>
                        <a:t> ēka, t. sk. nojume un palīgēka, kuras </a:t>
                      </a:r>
                      <a:r>
                        <a:rPr lang="lv-LV" sz="1200" b="1" dirty="0">
                          <a:solidFill>
                            <a:schemeClr val="tx1"/>
                          </a:solidFill>
                          <a:effectLst/>
                        </a:rPr>
                        <a:t>apbūves laukums nav lielāks par 25 m</a:t>
                      </a:r>
                      <a:r>
                        <a:rPr lang="lv-LV" sz="1200" b="1" baseline="30000" dirty="0">
                          <a:solidFill>
                            <a:schemeClr val="tx1"/>
                          </a:solidFill>
                          <a:effectLst/>
                        </a:rPr>
                        <a:t>2</a:t>
                      </a:r>
                      <a:r>
                        <a:rPr lang="lv-LV" sz="1200" dirty="0">
                          <a:solidFill>
                            <a:schemeClr val="tx1"/>
                          </a:solidFill>
                          <a:effectLst/>
                        </a:rPr>
                        <a:t>)</a:t>
                      </a:r>
                    </a:p>
                    <a:p>
                      <a:r>
                        <a:rPr lang="lv-LV" sz="1200" dirty="0">
                          <a:solidFill>
                            <a:schemeClr val="tx1"/>
                          </a:solidFill>
                          <a:effectLst/>
                        </a:rPr>
                        <a:t>2) </a:t>
                      </a:r>
                      <a:r>
                        <a:rPr lang="lv-LV" sz="1200" b="1" dirty="0">
                          <a:solidFill>
                            <a:schemeClr val="tx1"/>
                          </a:solidFill>
                          <a:effectLst/>
                        </a:rPr>
                        <a:t>Ārpus pilsētu un ciemu teritorijām </a:t>
                      </a:r>
                      <a:r>
                        <a:rPr lang="lv-LV" sz="1200" b="1" dirty="0" err="1">
                          <a:solidFill>
                            <a:schemeClr val="tx1"/>
                          </a:solidFill>
                          <a:effectLst/>
                        </a:rPr>
                        <a:t>vienstāva</a:t>
                      </a:r>
                      <a:r>
                        <a:rPr lang="lv-LV" sz="1200" b="1" dirty="0">
                          <a:solidFill>
                            <a:schemeClr val="tx1"/>
                          </a:solidFill>
                          <a:effectLst/>
                        </a:rPr>
                        <a:t> </a:t>
                      </a:r>
                      <a:r>
                        <a:rPr lang="lv-LV" sz="1200" dirty="0">
                          <a:solidFill>
                            <a:schemeClr val="tx1"/>
                          </a:solidFill>
                          <a:effectLst/>
                        </a:rPr>
                        <a:t>lauku </a:t>
                      </a:r>
                      <a:r>
                        <a:rPr lang="lv-LV" sz="1200" b="1" dirty="0">
                          <a:solidFill>
                            <a:schemeClr val="tx1"/>
                          </a:solidFill>
                          <a:effectLst/>
                        </a:rPr>
                        <a:t>saimniecību nedzīvojamā ēka</a:t>
                      </a:r>
                      <a:r>
                        <a:rPr lang="lv-LV" sz="1200" dirty="0">
                          <a:solidFill>
                            <a:schemeClr val="tx1"/>
                          </a:solidFill>
                          <a:effectLst/>
                        </a:rPr>
                        <a:t>, kura nav paredzēta dzīvnieku turēšanai, un palīgēka (piemēram, saimniecības ēka, noliktava, šķūnis, pagrabs, nojume, garāža) </a:t>
                      </a:r>
                      <a:r>
                        <a:rPr lang="lv-LV" sz="1200" b="1" dirty="0">
                          <a:solidFill>
                            <a:schemeClr val="tx1"/>
                          </a:solidFill>
                          <a:effectLst/>
                        </a:rPr>
                        <a:t>ar apbūves laukumu līdz 60 m</a:t>
                      </a:r>
                      <a:r>
                        <a:rPr lang="lv-LV" sz="1200" b="1" baseline="30000" dirty="0">
                          <a:solidFill>
                            <a:schemeClr val="tx1"/>
                          </a:solidFill>
                          <a:effectLst/>
                        </a:rPr>
                        <a:t>2</a:t>
                      </a:r>
                      <a:endParaRPr lang="lv-LV" sz="1200" b="1" dirty="0">
                        <a:solidFill>
                          <a:schemeClr val="tx1"/>
                        </a:solidFill>
                        <a:effectLst/>
                      </a:endParaRPr>
                    </a:p>
                    <a:p>
                      <a:r>
                        <a:rPr lang="lv-LV" sz="1200" dirty="0">
                          <a:solidFill>
                            <a:schemeClr val="tx1"/>
                          </a:solidFill>
                          <a:effectLst/>
                        </a:rPr>
                        <a:t>3) </a:t>
                      </a:r>
                      <a:r>
                        <a:rPr lang="lv-LV" sz="1200" b="1" dirty="0">
                          <a:solidFill>
                            <a:schemeClr val="tx1"/>
                          </a:solidFill>
                          <a:effectLst/>
                        </a:rPr>
                        <a:t>Atsevišķa rūpnieciski izgatavota </a:t>
                      </a:r>
                      <a:r>
                        <a:rPr lang="lv-LV" sz="1200" b="1" dirty="0" err="1">
                          <a:solidFill>
                            <a:schemeClr val="tx1"/>
                          </a:solidFill>
                          <a:effectLst/>
                        </a:rPr>
                        <a:t>vienstāva</a:t>
                      </a:r>
                      <a:r>
                        <a:rPr lang="lv-LV" sz="1200" b="1" dirty="0">
                          <a:solidFill>
                            <a:schemeClr val="tx1"/>
                          </a:solidFill>
                          <a:effectLst/>
                        </a:rPr>
                        <a:t> ēka ar apbūves laukumu līdz 60 m</a:t>
                      </a:r>
                      <a:r>
                        <a:rPr lang="lv-LV" sz="1200" b="1" baseline="30000" dirty="0">
                          <a:solidFill>
                            <a:schemeClr val="tx1"/>
                          </a:solidFill>
                          <a:effectLst/>
                        </a:rPr>
                        <a:t>2</a:t>
                      </a:r>
                      <a:r>
                        <a:rPr lang="lv-LV" sz="1200" dirty="0">
                          <a:solidFill>
                            <a:schemeClr val="tx1"/>
                          </a:solidFill>
                          <a:effectLst/>
                        </a:rPr>
                        <a:t>, tai skaitā konteinertipa ēka vai būvizstrādājums, izņemot ēku, kurā tiek izvietota bīstamā iekārta</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3E7EB"/>
                    </a:solidFill>
                  </a:tcPr>
                </a:tc>
                <a:tc vMerge="1">
                  <a:txBody>
                    <a:bodyPr/>
                    <a:lstStyle/>
                    <a:p>
                      <a:endParaRPr lang="lv-LV"/>
                    </a:p>
                  </a:txBody>
                  <a:tcPr/>
                </a:tc>
                <a:tc>
                  <a:txBody>
                    <a:bodyPr/>
                    <a:lstStyle/>
                    <a:p>
                      <a:r>
                        <a:rPr lang="lv-LV" sz="1200" b="0" dirty="0">
                          <a:solidFill>
                            <a:schemeClr val="tx1"/>
                          </a:solidFill>
                          <a:effectLst/>
                        </a:rPr>
                        <a:t>1) </a:t>
                      </a:r>
                      <a:r>
                        <a:rPr lang="lv-LV" sz="1200" b="1" dirty="0">
                          <a:solidFill>
                            <a:schemeClr val="tx1"/>
                          </a:solidFill>
                          <a:effectLst/>
                        </a:rPr>
                        <a:t>Rūpnieciskās ražošanas ēka</a:t>
                      </a:r>
                      <a:r>
                        <a:rPr lang="lv-LV" sz="1200" b="0" dirty="0">
                          <a:solidFill>
                            <a:schemeClr val="tx1"/>
                          </a:solidFill>
                          <a:effectLst/>
                        </a:rPr>
                        <a:t>, kuras kopējā platība ir </a:t>
                      </a:r>
                      <a:r>
                        <a:rPr lang="lv-LV" sz="1200" b="1" dirty="0">
                          <a:solidFill>
                            <a:schemeClr val="tx1"/>
                          </a:solidFill>
                          <a:effectLst/>
                        </a:rPr>
                        <a:t>lielāka par 1000 m</a:t>
                      </a:r>
                      <a:r>
                        <a:rPr lang="lv-LV" sz="1200" b="1" baseline="30000" dirty="0">
                          <a:solidFill>
                            <a:schemeClr val="tx1"/>
                          </a:solidFill>
                          <a:effectLst/>
                        </a:rPr>
                        <a:t>2</a:t>
                      </a:r>
                    </a:p>
                    <a:p>
                      <a:r>
                        <a:rPr lang="lv-LV" sz="1200" b="0" dirty="0">
                          <a:solidFill>
                            <a:schemeClr val="tx1"/>
                          </a:solidFill>
                          <a:effectLst/>
                        </a:rPr>
                        <a:t>2) </a:t>
                      </a:r>
                      <a:r>
                        <a:rPr lang="lv-LV" sz="1200" b="1" dirty="0">
                          <a:solidFill>
                            <a:schemeClr val="tx1"/>
                          </a:solidFill>
                          <a:effectLst/>
                        </a:rPr>
                        <a:t>Noliktavas ēka</a:t>
                      </a:r>
                      <a:r>
                        <a:rPr lang="lv-LV" sz="1200" b="0" dirty="0">
                          <a:solidFill>
                            <a:schemeClr val="tx1"/>
                          </a:solidFill>
                          <a:effectLst/>
                        </a:rPr>
                        <a:t>, kurā paredzēta </a:t>
                      </a:r>
                      <a:r>
                        <a:rPr lang="lv-LV" sz="1200" b="1" dirty="0" err="1">
                          <a:solidFill>
                            <a:schemeClr val="tx1"/>
                          </a:solidFill>
                          <a:effectLst/>
                        </a:rPr>
                        <a:t>ugunsslodze</a:t>
                      </a:r>
                      <a:r>
                        <a:rPr lang="lv-LV" sz="1200" b="1" dirty="0">
                          <a:solidFill>
                            <a:schemeClr val="tx1"/>
                          </a:solidFill>
                          <a:effectLst/>
                        </a:rPr>
                        <a:t> virs 600 MJ/m</a:t>
                      </a:r>
                      <a:r>
                        <a:rPr lang="lv-LV" sz="1200" b="1" baseline="30000" dirty="0">
                          <a:solidFill>
                            <a:schemeClr val="tx1"/>
                          </a:solidFill>
                          <a:effectLst/>
                        </a:rPr>
                        <a:t>2</a:t>
                      </a:r>
                      <a:r>
                        <a:rPr lang="lv-LV" sz="1200" b="0" dirty="0">
                          <a:solidFill>
                            <a:schemeClr val="tx1"/>
                          </a:solidFill>
                          <a:effectLst/>
                        </a:rPr>
                        <a:t> vai kuras kopējā platība ir </a:t>
                      </a:r>
                      <a:r>
                        <a:rPr lang="lv-LV" sz="1200" b="1" dirty="0">
                          <a:solidFill>
                            <a:schemeClr val="tx1"/>
                          </a:solidFill>
                          <a:effectLst/>
                        </a:rPr>
                        <a:t>lielāka par 2000 m</a:t>
                      </a:r>
                      <a:r>
                        <a:rPr lang="lv-LV" sz="1200" b="1" baseline="30000" dirty="0">
                          <a:solidFill>
                            <a:schemeClr val="tx1"/>
                          </a:solidFill>
                          <a:effectLst/>
                        </a:rPr>
                        <a:t>2</a:t>
                      </a:r>
                      <a:endParaRPr lang="lv-LV" sz="1200" b="0" dirty="0">
                        <a:solidFill>
                          <a:schemeClr val="tx1"/>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1C8D1"/>
                    </a:solidFill>
                  </a:tcPr>
                </a:tc>
                <a:extLst>
                  <a:ext uri="{0D108BD9-81ED-4DB2-BD59-A6C34878D82A}">
                    <a16:rowId xmlns:a16="http://schemas.microsoft.com/office/drawing/2014/main" val="895547845"/>
                  </a:ext>
                </a:extLst>
              </a:tr>
              <a:tr h="916681">
                <a:tc>
                  <a:txBody>
                    <a:bodyPr/>
                    <a:lstStyle/>
                    <a:p>
                      <a:r>
                        <a:rPr lang="lv-LV" sz="1200">
                          <a:solidFill>
                            <a:srgbClr val="414142"/>
                          </a:solidFill>
                          <a:effectLst/>
                        </a:rPr>
                        <a:t>4. Būvtilpums</a:t>
                      </a:r>
                      <a:endParaRPr lang="lv-LV" sz="1200" dirty="0">
                        <a:solidFill>
                          <a:srgbClr val="414142"/>
                        </a:solidFill>
                        <a:effectLst/>
                      </a:endParaRPr>
                    </a:p>
                  </a:txBody>
                  <a:tcPr marL="19050" marR="19050" marT="19050" marB="190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b="1" dirty="0">
                          <a:solidFill>
                            <a:schemeClr val="tx1"/>
                          </a:solidFill>
                          <a:effectLst/>
                        </a:rPr>
                        <a:t>Ūdens rezervuārs </a:t>
                      </a:r>
                      <a:r>
                        <a:rPr lang="lv-LV" sz="1200" dirty="0">
                          <a:solidFill>
                            <a:schemeClr val="tx1"/>
                          </a:solidFill>
                          <a:effectLst/>
                        </a:rPr>
                        <a:t>(pazemes un virszemes</a:t>
                      </a:r>
                      <a:r>
                        <a:rPr lang="lv-LV" sz="1200" b="1" dirty="0">
                          <a:solidFill>
                            <a:schemeClr val="tx1"/>
                          </a:solidFill>
                          <a:effectLst/>
                        </a:rPr>
                        <a:t>) līdz 50 m</a:t>
                      </a:r>
                      <a:r>
                        <a:rPr lang="lv-LV" sz="1200" b="1" baseline="30000" dirty="0">
                          <a:solidFill>
                            <a:schemeClr val="tx1"/>
                          </a:solidFill>
                          <a:effectLst/>
                        </a:rPr>
                        <a:t>3</a:t>
                      </a:r>
                      <a:r>
                        <a:rPr lang="lv-LV" sz="1200" b="1" dirty="0">
                          <a:solidFill>
                            <a:schemeClr val="tx1"/>
                          </a:solidFill>
                          <a:effectLst/>
                        </a:rPr>
                        <a:t> </a:t>
                      </a:r>
                      <a:r>
                        <a:rPr lang="lv-LV" sz="1200" dirty="0">
                          <a:solidFill>
                            <a:schemeClr val="tx1"/>
                          </a:solidFill>
                          <a:effectLst/>
                        </a:rPr>
                        <a:t>ārpus pilsētu un ciemu teritorijām </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3E7EB"/>
                    </a:solidFill>
                  </a:tcPr>
                </a:tc>
                <a:tc vMerge="1">
                  <a:txBody>
                    <a:bodyPr/>
                    <a:lstStyle/>
                    <a:p>
                      <a:endParaRPr lang="lv-LV"/>
                    </a:p>
                  </a:txBody>
                  <a:tcPr/>
                </a:tc>
                <a:tc>
                  <a:txBody>
                    <a:bodyPr/>
                    <a:lstStyle/>
                    <a:p>
                      <a:r>
                        <a:rPr lang="lv-LV" sz="1200" b="0" dirty="0">
                          <a:solidFill>
                            <a:schemeClr val="tx1"/>
                          </a:solidFill>
                          <a:effectLst/>
                        </a:rPr>
                        <a:t>1) </a:t>
                      </a:r>
                      <a:r>
                        <a:rPr lang="lv-LV" sz="1200" b="1" dirty="0">
                          <a:solidFill>
                            <a:schemeClr val="tx1"/>
                          </a:solidFill>
                          <a:effectLst/>
                        </a:rPr>
                        <a:t>Ēka vai rezervuārs šķidru, gāzveida vielu vai beramu materiālu uzglabāšanai</a:t>
                      </a:r>
                      <a:r>
                        <a:rPr lang="lv-LV" sz="1200" b="0" dirty="0">
                          <a:solidFill>
                            <a:schemeClr val="tx1"/>
                          </a:solidFill>
                          <a:effectLst/>
                        </a:rPr>
                        <a:t>, pārkraušanai vai pārstrādei ar </a:t>
                      </a:r>
                      <a:r>
                        <a:rPr lang="lv-LV" sz="1200" b="1" dirty="0" err="1">
                          <a:solidFill>
                            <a:schemeClr val="tx1"/>
                          </a:solidFill>
                          <a:effectLst/>
                        </a:rPr>
                        <a:t>būvtilpumu</a:t>
                      </a:r>
                      <a:r>
                        <a:rPr lang="lv-LV" sz="1200" b="1" dirty="0">
                          <a:solidFill>
                            <a:schemeClr val="tx1"/>
                          </a:solidFill>
                          <a:effectLst/>
                        </a:rPr>
                        <a:t> virs 5000 m</a:t>
                      </a:r>
                      <a:r>
                        <a:rPr lang="lv-LV" sz="1200" b="1" baseline="30000" dirty="0">
                          <a:solidFill>
                            <a:schemeClr val="tx1"/>
                          </a:solidFill>
                          <a:effectLst/>
                        </a:rPr>
                        <a:t>3</a:t>
                      </a:r>
                    </a:p>
                    <a:p>
                      <a:r>
                        <a:rPr lang="lv-LV" sz="1200" b="0" dirty="0">
                          <a:solidFill>
                            <a:schemeClr val="tx1"/>
                          </a:solidFill>
                          <a:effectLst/>
                        </a:rPr>
                        <a:t>2) </a:t>
                      </a:r>
                      <a:r>
                        <a:rPr lang="lv-LV" sz="1200" b="1" dirty="0">
                          <a:solidFill>
                            <a:schemeClr val="tx1"/>
                          </a:solidFill>
                          <a:effectLst/>
                        </a:rPr>
                        <a:t>Ūdens rezervuārs</a:t>
                      </a:r>
                      <a:r>
                        <a:rPr lang="lv-LV" sz="1200" b="0" dirty="0">
                          <a:solidFill>
                            <a:schemeClr val="tx1"/>
                          </a:solidFill>
                          <a:effectLst/>
                        </a:rPr>
                        <a:t> (pazemes un virszemes) </a:t>
                      </a:r>
                      <a:r>
                        <a:rPr lang="lv-LV" sz="1200" b="1" dirty="0">
                          <a:solidFill>
                            <a:schemeClr val="tx1"/>
                          </a:solidFill>
                          <a:effectLst/>
                        </a:rPr>
                        <a:t>virs 1000 m</a:t>
                      </a:r>
                      <a:r>
                        <a:rPr lang="lv-LV" sz="1200" b="1" baseline="30000" dirty="0">
                          <a:solidFill>
                            <a:schemeClr val="tx1"/>
                          </a:solidFill>
                          <a:effectLst/>
                        </a:rPr>
                        <a:t>3</a:t>
                      </a:r>
                      <a:endParaRPr lang="lv-LV" sz="1200" b="0" dirty="0">
                        <a:solidFill>
                          <a:schemeClr val="tx1"/>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1C8D1"/>
                    </a:solidFill>
                  </a:tcPr>
                </a:tc>
                <a:extLst>
                  <a:ext uri="{0D108BD9-81ED-4DB2-BD59-A6C34878D82A}">
                    <a16:rowId xmlns:a16="http://schemas.microsoft.com/office/drawing/2014/main" val="3887978219"/>
                  </a:ext>
                </a:extLst>
              </a:tr>
              <a:tr h="1163969">
                <a:tc>
                  <a:txBody>
                    <a:bodyPr/>
                    <a:lstStyle/>
                    <a:p>
                      <a:r>
                        <a:rPr lang="lv-LV" sz="1200">
                          <a:solidFill>
                            <a:srgbClr val="414142"/>
                          </a:solidFill>
                          <a:effectLst/>
                        </a:rPr>
                        <a:t>5. Jauda</a:t>
                      </a:r>
                      <a:endParaRPr lang="lv-LV" sz="1200" dirty="0">
                        <a:solidFill>
                          <a:srgbClr val="414142"/>
                        </a:solidFill>
                        <a:effectLst/>
                      </a:endParaRPr>
                    </a:p>
                  </a:txBody>
                  <a:tcPr marL="19050" marR="19050" marT="19050" marB="190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lv-LV" sz="1200" dirty="0">
                          <a:solidFill>
                            <a:schemeClr val="tx1"/>
                          </a:solidFill>
                          <a:effectLst/>
                        </a:rPr>
                        <a:t>1) </a:t>
                      </a:r>
                      <a:r>
                        <a:rPr lang="lv-LV" sz="1200" b="1" dirty="0">
                          <a:solidFill>
                            <a:schemeClr val="tx1"/>
                          </a:solidFill>
                          <a:effectLst/>
                        </a:rPr>
                        <a:t>Kompaktā (konteinertipa) transformatoru apakšstacija </a:t>
                      </a:r>
                      <a:r>
                        <a:rPr lang="lv-LV" sz="1200" dirty="0">
                          <a:solidFill>
                            <a:schemeClr val="tx1"/>
                          </a:solidFill>
                          <a:effectLst/>
                        </a:rPr>
                        <a:t>un </a:t>
                      </a:r>
                      <a:r>
                        <a:rPr lang="lv-LV" sz="1200" b="1" dirty="0">
                          <a:solidFill>
                            <a:schemeClr val="tx1"/>
                          </a:solidFill>
                          <a:effectLst/>
                        </a:rPr>
                        <a:t>sadales ietaise</a:t>
                      </a:r>
                      <a:r>
                        <a:rPr lang="lv-LV" sz="1200" dirty="0">
                          <a:solidFill>
                            <a:schemeClr val="tx1"/>
                          </a:solidFill>
                          <a:effectLst/>
                        </a:rPr>
                        <a:t> </a:t>
                      </a:r>
                      <a:r>
                        <a:rPr lang="lv-LV" sz="1200" b="1" dirty="0">
                          <a:solidFill>
                            <a:schemeClr val="tx1"/>
                          </a:solidFill>
                          <a:effectLst/>
                        </a:rPr>
                        <a:t>ar nominālo spriegumu līdz 20 </a:t>
                      </a:r>
                      <a:r>
                        <a:rPr lang="lv-LV" sz="1200" b="1" dirty="0" err="1">
                          <a:solidFill>
                            <a:schemeClr val="tx1"/>
                          </a:solidFill>
                          <a:effectLst/>
                        </a:rPr>
                        <a:t>kV</a:t>
                      </a:r>
                      <a:r>
                        <a:rPr lang="lv-LV" sz="1200" b="1" dirty="0">
                          <a:solidFill>
                            <a:schemeClr val="tx1"/>
                          </a:solidFill>
                          <a:effectLst/>
                        </a:rPr>
                        <a:t> ārpus pilsētām</a:t>
                      </a:r>
                      <a:r>
                        <a:rPr lang="lv-LV" sz="1200" dirty="0">
                          <a:solidFill>
                            <a:schemeClr val="tx1"/>
                          </a:solidFill>
                          <a:effectLst/>
                        </a:rPr>
                        <a:t>, ja tā atrodas </a:t>
                      </a:r>
                      <a:r>
                        <a:rPr lang="lv-LV" sz="1200" b="1" dirty="0">
                          <a:solidFill>
                            <a:schemeClr val="tx1"/>
                          </a:solidFill>
                          <a:effectLst/>
                        </a:rPr>
                        <a:t>ārpus esošās spēkstacijas un apakšstacijas teritorijas</a:t>
                      </a:r>
                    </a:p>
                    <a:p>
                      <a:r>
                        <a:rPr lang="lv-LV" sz="1200" dirty="0">
                          <a:solidFill>
                            <a:schemeClr val="tx1"/>
                          </a:solidFill>
                          <a:effectLst/>
                        </a:rPr>
                        <a:t>2) </a:t>
                      </a:r>
                      <a:r>
                        <a:rPr lang="lv-LV" sz="1200" b="1" dirty="0">
                          <a:solidFill>
                            <a:schemeClr val="tx1"/>
                          </a:solidFill>
                          <a:effectLst/>
                        </a:rPr>
                        <a:t>Elektroietaišu ēka ar pamatiem, mazāka par 60 m</a:t>
                      </a:r>
                      <a:r>
                        <a:rPr lang="lv-LV" sz="1200" b="1" baseline="30000" dirty="0">
                          <a:solidFill>
                            <a:schemeClr val="tx1"/>
                          </a:solidFill>
                          <a:effectLst/>
                        </a:rPr>
                        <a:t>2</a:t>
                      </a:r>
                      <a:r>
                        <a:rPr lang="lv-LV" sz="1200" b="1" dirty="0">
                          <a:solidFill>
                            <a:schemeClr val="tx1"/>
                          </a:solidFill>
                          <a:effectLst/>
                        </a:rPr>
                        <a:t>, ārpus pilsētām un ciemiem</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3E7EB"/>
                    </a:solidFill>
                  </a:tcPr>
                </a:tc>
                <a:tc vMerge="1">
                  <a:txBody>
                    <a:bodyPr/>
                    <a:lstStyle/>
                    <a:p>
                      <a:endParaRPr lang="lv-LV"/>
                    </a:p>
                  </a:txBody>
                  <a:tcPr/>
                </a:tc>
                <a:tc>
                  <a:txBody>
                    <a:bodyPr/>
                    <a:lstStyle/>
                    <a:p>
                      <a:r>
                        <a:rPr lang="lv-LV" sz="1200" b="0" dirty="0">
                          <a:solidFill>
                            <a:schemeClr val="tx1"/>
                          </a:solidFill>
                          <a:effectLst/>
                        </a:rPr>
                        <a:t>1) </a:t>
                      </a:r>
                      <a:r>
                        <a:rPr lang="lv-LV" sz="1200" b="1" dirty="0">
                          <a:solidFill>
                            <a:schemeClr val="tx1"/>
                          </a:solidFill>
                          <a:effectLst/>
                        </a:rPr>
                        <a:t>Katlumāja un elektroenerģijas apgādes ēka </a:t>
                      </a:r>
                      <a:r>
                        <a:rPr lang="lv-LV" sz="1200" b="0" dirty="0">
                          <a:solidFill>
                            <a:schemeClr val="tx1"/>
                          </a:solidFill>
                          <a:effectLst/>
                        </a:rPr>
                        <a:t>ar </a:t>
                      </a:r>
                      <a:r>
                        <a:rPr lang="lv-LV" sz="1200" b="1" dirty="0">
                          <a:solidFill>
                            <a:schemeClr val="tx1"/>
                          </a:solidFill>
                          <a:effectLst/>
                        </a:rPr>
                        <a:t>siltuma</a:t>
                      </a:r>
                      <a:r>
                        <a:rPr lang="lv-LV" sz="1200" b="0" dirty="0">
                          <a:solidFill>
                            <a:schemeClr val="tx1"/>
                          </a:solidFill>
                          <a:effectLst/>
                        </a:rPr>
                        <a:t> jaudu, </a:t>
                      </a:r>
                      <a:r>
                        <a:rPr lang="lv-LV" sz="1200" b="1" dirty="0">
                          <a:solidFill>
                            <a:schemeClr val="tx1"/>
                          </a:solidFill>
                          <a:effectLst/>
                        </a:rPr>
                        <a:t>lielāku par 2 MW</a:t>
                      </a:r>
                      <a:r>
                        <a:rPr lang="lv-LV" sz="1200" b="0" dirty="0">
                          <a:solidFill>
                            <a:schemeClr val="tx1"/>
                          </a:solidFill>
                          <a:effectLst/>
                        </a:rPr>
                        <a:t>, un/vai </a:t>
                      </a:r>
                      <a:r>
                        <a:rPr lang="lv-LV" sz="1200" b="1" dirty="0">
                          <a:solidFill>
                            <a:schemeClr val="tx1"/>
                          </a:solidFill>
                          <a:effectLst/>
                        </a:rPr>
                        <a:t>elektrisko</a:t>
                      </a:r>
                      <a:r>
                        <a:rPr lang="lv-LV" sz="1200" b="0" dirty="0">
                          <a:solidFill>
                            <a:schemeClr val="tx1"/>
                          </a:solidFill>
                          <a:effectLst/>
                        </a:rPr>
                        <a:t> jaudu, lielāku par </a:t>
                      </a:r>
                      <a:r>
                        <a:rPr lang="lv-LV" sz="1200" b="1" dirty="0">
                          <a:solidFill>
                            <a:schemeClr val="tx1"/>
                          </a:solidFill>
                          <a:effectLst/>
                        </a:rPr>
                        <a:t>2 MW</a:t>
                      </a:r>
                    </a:p>
                    <a:p>
                      <a:r>
                        <a:rPr lang="lv-LV" sz="1200" b="0" dirty="0">
                          <a:solidFill>
                            <a:schemeClr val="tx1"/>
                          </a:solidFill>
                          <a:effectLst/>
                        </a:rPr>
                        <a:t>2) </a:t>
                      </a:r>
                      <a:r>
                        <a:rPr lang="lv-LV" sz="1200" b="1" dirty="0">
                          <a:solidFill>
                            <a:schemeClr val="tx1"/>
                          </a:solidFill>
                          <a:effectLst/>
                        </a:rPr>
                        <a:t>Slēgtā transformatoru apakšstaciju ēka </a:t>
                      </a:r>
                      <a:r>
                        <a:rPr lang="lv-LV" sz="1200" b="0" dirty="0">
                          <a:solidFill>
                            <a:schemeClr val="tx1"/>
                          </a:solidFill>
                          <a:effectLst/>
                        </a:rPr>
                        <a:t>ar </a:t>
                      </a:r>
                      <a:r>
                        <a:rPr lang="lv-LV" sz="1200" b="1" dirty="0">
                          <a:solidFill>
                            <a:schemeClr val="tx1"/>
                          </a:solidFill>
                          <a:effectLst/>
                        </a:rPr>
                        <a:t>110 </a:t>
                      </a:r>
                      <a:r>
                        <a:rPr lang="lv-LV" sz="1200" b="1" dirty="0" err="1">
                          <a:solidFill>
                            <a:schemeClr val="tx1"/>
                          </a:solidFill>
                          <a:effectLst/>
                        </a:rPr>
                        <a:t>kV</a:t>
                      </a:r>
                      <a:r>
                        <a:rPr lang="lv-LV" sz="1200" b="1" dirty="0">
                          <a:solidFill>
                            <a:schemeClr val="tx1"/>
                          </a:solidFill>
                          <a:effectLst/>
                        </a:rPr>
                        <a:t> </a:t>
                      </a:r>
                      <a:r>
                        <a:rPr lang="lv-LV" sz="1200" b="0" dirty="0">
                          <a:solidFill>
                            <a:schemeClr val="tx1"/>
                          </a:solidFill>
                          <a:effectLst/>
                        </a:rPr>
                        <a:t>un augstāku spriegumu</a:t>
                      </a:r>
                    </a:p>
                  </a:txBody>
                  <a:tcPr marL="19050" marR="19050" marT="19050" marB="190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1C8D1"/>
                    </a:solidFill>
                  </a:tcPr>
                </a:tc>
                <a:extLst>
                  <a:ext uri="{0D108BD9-81ED-4DB2-BD59-A6C34878D82A}">
                    <a16:rowId xmlns:a16="http://schemas.microsoft.com/office/drawing/2014/main" val="671435948"/>
                  </a:ext>
                </a:extLst>
              </a:tr>
            </a:tbl>
          </a:graphicData>
        </a:graphic>
      </p:graphicFrame>
      <p:sp>
        <p:nvSpPr>
          <p:cNvPr id="5" name="Rectangle 1"/>
          <p:cNvSpPr>
            <a:spLocks noChangeArrowheads="1"/>
          </p:cNvSpPr>
          <p:nvPr/>
        </p:nvSpPr>
        <p:spPr bwMode="auto">
          <a:xfrm>
            <a:off x="447675" y="206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lv-LV" altLang="lv-LV"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221697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dirty="0"/>
              <a:t>Kas ietilpst </a:t>
            </a:r>
            <a:r>
              <a:rPr lang="lv-LV" sz="3200" dirty="0" err="1"/>
              <a:t>energosertifikācijas</a:t>
            </a:r>
            <a:r>
              <a:rPr lang="lv-LV" sz="3200" dirty="0"/>
              <a:t> procesā?</a:t>
            </a:r>
          </a:p>
        </p:txBody>
      </p:sp>
      <p:sp>
        <p:nvSpPr>
          <p:cNvPr id="3" name="Content Placeholder 2"/>
          <p:cNvSpPr>
            <a:spLocks noGrp="1"/>
          </p:cNvSpPr>
          <p:nvPr>
            <p:ph idx="1"/>
          </p:nvPr>
        </p:nvSpPr>
        <p:spPr>
          <a:xfrm>
            <a:off x="2026763" y="1951027"/>
            <a:ext cx="9555637" cy="4373573"/>
          </a:xfrm>
        </p:spPr>
        <p:txBody>
          <a:bodyPr/>
          <a:lstStyle/>
          <a:p>
            <a:pPr marL="342900" indent="-342900">
              <a:buFont typeface="Arial" panose="020B0604020202020204" pitchFamily="34" charset="0"/>
              <a:buChar char="•"/>
            </a:pPr>
            <a:r>
              <a:rPr lang="lv-LV" dirty="0" err="1"/>
              <a:t>Energosertifikāciju</a:t>
            </a:r>
            <a:r>
              <a:rPr lang="lv-LV" dirty="0"/>
              <a:t> veic ēkām un ēku daļām!</a:t>
            </a:r>
          </a:p>
          <a:p>
            <a:pPr marL="342900" indent="-342900">
              <a:buFont typeface="Arial" panose="020B0604020202020204" pitchFamily="34" charset="0"/>
              <a:buChar char="•"/>
            </a:pPr>
            <a:endParaRPr lang="lv-LV" dirty="0"/>
          </a:p>
          <a:p>
            <a:pPr marL="342900" indent="-342900">
              <a:buFont typeface="Arial" panose="020B0604020202020204" pitchFamily="34" charset="0"/>
              <a:buChar char="•"/>
            </a:pPr>
            <a:r>
              <a:rPr lang="lv-LV" dirty="0" err="1"/>
              <a:t>Energosertifikātam</a:t>
            </a:r>
            <a:r>
              <a:rPr lang="lv-LV" dirty="0"/>
              <a:t> pievieno pielikumus un ekspluatējamai ēkai – arī </a:t>
            </a:r>
            <a:r>
              <a:rPr lang="lv-LV" dirty="0" err="1"/>
              <a:t>energoplānu</a:t>
            </a:r>
            <a:endParaRPr lang="lv-LV" dirty="0"/>
          </a:p>
          <a:p>
            <a:pPr marL="342900" indent="-342900">
              <a:buFont typeface="Arial" panose="020B0604020202020204" pitchFamily="34" charset="0"/>
              <a:buChar char="•"/>
            </a:pPr>
            <a:endParaRPr lang="lv-LV" dirty="0"/>
          </a:p>
          <a:p>
            <a:pPr marL="342900" indent="-342900">
              <a:buFont typeface="Arial" panose="020B0604020202020204" pitchFamily="34" charset="0"/>
              <a:buChar char="•"/>
            </a:pPr>
            <a:r>
              <a:rPr lang="lv-LV" dirty="0"/>
              <a:t>Neatkarīgs eksperts ēkas </a:t>
            </a:r>
            <a:r>
              <a:rPr lang="lv-LV" dirty="0" err="1"/>
              <a:t>energosertifikātu</a:t>
            </a:r>
            <a:r>
              <a:rPr lang="lv-LV" dirty="0"/>
              <a:t> vai pagaidu </a:t>
            </a:r>
            <a:r>
              <a:rPr lang="lv-LV" dirty="0" err="1"/>
              <a:t>energosertifikātu</a:t>
            </a:r>
            <a:r>
              <a:rPr lang="lv-LV" dirty="0"/>
              <a:t> ar visiem pielikumiem reģistrē ēku </a:t>
            </a:r>
            <a:r>
              <a:rPr lang="lv-LV" dirty="0" err="1"/>
              <a:t>energosertifikātu</a:t>
            </a:r>
            <a:r>
              <a:rPr lang="lv-LV" dirty="0"/>
              <a:t> reģistrā BIS</a:t>
            </a:r>
          </a:p>
          <a:p>
            <a:pPr marL="342900" indent="-342900">
              <a:buFont typeface="Arial" panose="020B0604020202020204" pitchFamily="34" charset="0"/>
              <a:buChar char="•"/>
            </a:pPr>
            <a:endParaRPr lang="lv-LV" dirty="0"/>
          </a:p>
          <a:p>
            <a:pPr marL="342900" indent="-342900">
              <a:buFont typeface="Arial" panose="020B0604020202020204" pitchFamily="34" charset="0"/>
              <a:buChar char="•"/>
            </a:pPr>
            <a:r>
              <a:rPr lang="lv-LV" dirty="0"/>
              <a:t>Ēkas energoefektivitātes klases rādītājs atbilst vērtībai, kas noteikta ēkas enerģijas patēriņam </a:t>
            </a:r>
            <a:r>
              <a:rPr lang="lv-LV" dirty="0">
                <a:solidFill>
                  <a:srgbClr val="C00000"/>
                </a:solidFill>
              </a:rPr>
              <a:t>apkurei </a:t>
            </a:r>
            <a:r>
              <a:rPr lang="lv-LV" dirty="0"/>
              <a:t>(noapaļojot līdz veselam skaitlim) </a:t>
            </a:r>
          </a:p>
        </p:txBody>
      </p:sp>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Tree>
    <p:extLst>
      <p:ext uri="{BB962C8B-B14F-4D97-AF65-F5344CB8AC3E}">
        <p14:creationId xmlns:p14="http://schemas.microsoft.com/office/powerpoint/2010/main" val="1107941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90800" y="404664"/>
            <a:ext cx="8261684" cy="1036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endParaRPr lang="lv-LV" sz="3200" dirty="0"/>
          </a:p>
        </p:txBody>
      </p:sp>
      <p:sp>
        <p:nvSpPr>
          <p:cNvPr id="4" name="Title 1"/>
          <p:cNvSpPr txBox="1">
            <a:spLocks/>
          </p:cNvSpPr>
          <p:nvPr/>
        </p:nvSpPr>
        <p:spPr>
          <a:xfrm>
            <a:off x="2743200" y="557064"/>
            <a:ext cx="8688753" cy="5527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3200" dirty="0"/>
              <a:t>Kas ir minimālās energoefektivitātes prasības? (i) </a:t>
            </a:r>
            <a:r>
              <a:rPr lang="lv-LV" sz="3200" dirty="0">
                <a:solidFill>
                  <a:srgbClr val="FF0000"/>
                </a:solidFill>
              </a:rPr>
              <a:t>līdz 2019.gada beigām</a:t>
            </a:r>
          </a:p>
        </p:txBody>
      </p:sp>
      <p:graphicFrame>
        <p:nvGraphicFramePr>
          <p:cNvPr id="8" name="Table 7"/>
          <p:cNvGraphicFramePr>
            <a:graphicFrameLocks noGrp="1"/>
          </p:cNvGraphicFramePr>
          <p:nvPr/>
        </p:nvGraphicFramePr>
        <p:xfrm>
          <a:off x="916354" y="2239579"/>
          <a:ext cx="10515599" cy="3596640"/>
        </p:xfrm>
        <a:graphic>
          <a:graphicData uri="http://schemas.openxmlformats.org/drawingml/2006/table">
            <a:tbl>
              <a:tblPr/>
              <a:tblGrid>
                <a:gridCol w="743527">
                  <a:extLst>
                    <a:ext uri="{9D8B030D-6E8A-4147-A177-3AD203B41FA5}">
                      <a16:colId xmlns:a16="http://schemas.microsoft.com/office/drawing/2014/main" val="4242205010"/>
                    </a:ext>
                  </a:extLst>
                </a:gridCol>
                <a:gridCol w="3080327">
                  <a:extLst>
                    <a:ext uri="{9D8B030D-6E8A-4147-A177-3AD203B41FA5}">
                      <a16:colId xmlns:a16="http://schemas.microsoft.com/office/drawing/2014/main" val="139142888"/>
                    </a:ext>
                  </a:extLst>
                </a:gridCol>
                <a:gridCol w="2443018">
                  <a:extLst>
                    <a:ext uri="{9D8B030D-6E8A-4147-A177-3AD203B41FA5}">
                      <a16:colId xmlns:a16="http://schemas.microsoft.com/office/drawing/2014/main" val="3809754790"/>
                    </a:ext>
                  </a:extLst>
                </a:gridCol>
                <a:gridCol w="2443018">
                  <a:extLst>
                    <a:ext uri="{9D8B030D-6E8A-4147-A177-3AD203B41FA5}">
                      <a16:colId xmlns:a16="http://schemas.microsoft.com/office/drawing/2014/main" val="3161899801"/>
                    </a:ext>
                  </a:extLst>
                </a:gridCol>
                <a:gridCol w="1805709">
                  <a:extLst>
                    <a:ext uri="{9D8B030D-6E8A-4147-A177-3AD203B41FA5}">
                      <a16:colId xmlns:a16="http://schemas.microsoft.com/office/drawing/2014/main" val="735355549"/>
                    </a:ext>
                  </a:extLst>
                </a:gridCol>
              </a:tblGrid>
              <a:tr h="0">
                <a:tc>
                  <a:txBody>
                    <a:bodyPr/>
                    <a:lstStyle/>
                    <a:p>
                      <a:pPr algn="ctr"/>
                      <a:r>
                        <a:rPr lang="lv-LV" dirty="0">
                          <a:solidFill>
                            <a:srgbClr val="414142"/>
                          </a:solidFill>
                          <a:effectLst/>
                        </a:rPr>
                        <a:t>Nr.</a:t>
                      </a:r>
                      <a:br>
                        <a:rPr lang="lv-LV" dirty="0">
                          <a:solidFill>
                            <a:srgbClr val="414142"/>
                          </a:solidFill>
                          <a:effectLst/>
                        </a:rPr>
                      </a:br>
                      <a:r>
                        <a:rPr lang="lv-LV" dirty="0">
                          <a:solidFill>
                            <a:srgbClr val="414142"/>
                          </a:solidFill>
                          <a:effectLst/>
                        </a:rPr>
                        <a:t>p. k.</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Būvelementi</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Dzīvojamās mājas, pansionāti, slimnīcas un bērnudārzi</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Publiskās ēkas, izņemot pansionātus, slimnīcas un bērnudārzus</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Ražošanas ēkas</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00604368"/>
                  </a:ext>
                </a:extLst>
              </a:tr>
              <a:tr h="0">
                <a:tc>
                  <a:txBody>
                    <a:bodyPr/>
                    <a:lstStyle/>
                    <a:p>
                      <a:pPr algn="ctr"/>
                      <a:r>
                        <a:rPr lang="lv-LV" dirty="0">
                          <a:solidFill>
                            <a:srgbClr val="414142"/>
                          </a:solidFill>
                          <a:effectLst/>
                        </a:rPr>
                        <a:t>1.</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a:solidFill>
                            <a:srgbClr val="414142"/>
                          </a:solidFill>
                          <a:effectLst/>
                        </a:rPr>
                        <a:t>Jumti un pārsegumi, kas saskaras ar āra gaisu</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dirty="0">
                          <a:solidFill>
                            <a:srgbClr val="414142"/>
                          </a:solidFill>
                          <a:effectLst/>
                        </a:rPr>
                        <a:t>0,15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dirty="0">
                          <a:solidFill>
                            <a:srgbClr val="414142"/>
                          </a:solidFill>
                          <a:effectLst/>
                        </a:rPr>
                        <a:t>0,20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a:solidFill>
                            <a:srgbClr val="414142"/>
                          </a:solidFill>
                          <a:effectLst/>
                        </a:rPr>
                        <a:t>0,25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47586772"/>
                  </a:ext>
                </a:extLst>
              </a:tr>
              <a:tr h="0">
                <a:tc>
                  <a:txBody>
                    <a:bodyPr/>
                    <a:lstStyle/>
                    <a:p>
                      <a:pPr algn="ctr"/>
                      <a:r>
                        <a:rPr lang="lv-LV" dirty="0">
                          <a:solidFill>
                            <a:srgbClr val="414142"/>
                          </a:solidFill>
                          <a:effectLst/>
                        </a:rPr>
                        <a:t>2.</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dirty="0">
                          <a:solidFill>
                            <a:srgbClr val="414142"/>
                          </a:solidFill>
                          <a:effectLst/>
                        </a:rPr>
                        <a:t>Grīdas uz grunts</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a:solidFill>
                            <a:srgbClr val="414142"/>
                          </a:solidFill>
                          <a:effectLst/>
                        </a:rPr>
                        <a:t>0,15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a:solidFill>
                            <a:srgbClr val="414142"/>
                          </a:solidFill>
                          <a:effectLst/>
                        </a:rPr>
                        <a:t>0,20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a:solidFill>
                            <a:srgbClr val="414142"/>
                          </a:solidFill>
                          <a:effectLst/>
                        </a:rPr>
                        <a:t>0,30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59840782"/>
                  </a:ext>
                </a:extLst>
              </a:tr>
              <a:tr h="0">
                <a:tc>
                  <a:txBody>
                    <a:bodyPr/>
                    <a:lstStyle/>
                    <a:p>
                      <a:pPr algn="ctr"/>
                      <a:r>
                        <a:rPr lang="lv-LV" dirty="0">
                          <a:solidFill>
                            <a:srgbClr val="414142"/>
                          </a:solidFill>
                          <a:effectLst/>
                        </a:rPr>
                        <a:t>3.</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a:solidFill>
                            <a:srgbClr val="414142"/>
                          </a:solidFill>
                          <a:effectLst/>
                        </a:rPr>
                        <a:t>Sienas</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dirty="0">
                          <a:solidFill>
                            <a:srgbClr val="414142"/>
                          </a:solidFill>
                          <a:effectLst/>
                        </a:rPr>
                        <a:t>0,18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a:solidFill>
                            <a:srgbClr val="414142"/>
                          </a:solidFill>
                          <a:effectLst/>
                        </a:rPr>
                        <a:t>0,20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a:solidFill>
                            <a:srgbClr val="414142"/>
                          </a:solidFill>
                          <a:effectLst/>
                        </a:rPr>
                        <a:t>0,25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12680829"/>
                  </a:ext>
                </a:extLst>
              </a:tr>
              <a:tr h="0">
                <a:tc>
                  <a:txBody>
                    <a:bodyPr/>
                    <a:lstStyle/>
                    <a:p>
                      <a:pPr algn="ctr"/>
                      <a:r>
                        <a:rPr lang="lv-LV" dirty="0">
                          <a:solidFill>
                            <a:srgbClr val="414142"/>
                          </a:solidFill>
                          <a:effectLst/>
                        </a:rPr>
                        <a:t>4.</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r>
                        <a:rPr lang="lv-LV" dirty="0">
                          <a:solidFill>
                            <a:srgbClr val="414142"/>
                          </a:solidFill>
                          <a:effectLst/>
                        </a:rPr>
                        <a:t>Logi, durvis un citas stiklotās konstrukcijas: </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lv-LV" dirty="0">
                        <a:solidFill>
                          <a:srgbClr val="414142"/>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lv-LV" dirty="0">
                        <a:solidFill>
                          <a:srgbClr val="414142"/>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lv-LV" dirty="0">
                        <a:solidFill>
                          <a:srgbClr val="414142"/>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71284800"/>
                  </a:ext>
                </a:extLst>
              </a:tr>
              <a:tr h="0">
                <a:tc>
                  <a:txBody>
                    <a:bodyPr/>
                    <a:lstStyle/>
                    <a:p>
                      <a:pPr algn="ctr"/>
                      <a:r>
                        <a:rPr lang="lv-LV" dirty="0">
                          <a:solidFill>
                            <a:srgbClr val="414142"/>
                          </a:solidFill>
                          <a:effectLst/>
                        </a:rPr>
                        <a:t>4.1.</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dirty="0">
                          <a:solidFill>
                            <a:srgbClr val="414142"/>
                          </a:solidFill>
                          <a:effectLst/>
                        </a:rPr>
                        <a:t>logi, balkona durvis un citas stiklotās konstrukcijas</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a:solidFill>
                            <a:srgbClr val="414142"/>
                          </a:solidFill>
                          <a:effectLst/>
                        </a:rPr>
                        <a:t>1,30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a:solidFill>
                            <a:srgbClr val="414142"/>
                          </a:solidFill>
                          <a:effectLst/>
                        </a:rPr>
                        <a:t>1,40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a:solidFill>
                            <a:srgbClr val="414142"/>
                          </a:solidFill>
                          <a:effectLst/>
                        </a:rPr>
                        <a:t>1,60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57677409"/>
                  </a:ext>
                </a:extLst>
              </a:tr>
              <a:tr h="0">
                <a:tc>
                  <a:txBody>
                    <a:bodyPr/>
                    <a:lstStyle/>
                    <a:p>
                      <a:pPr algn="ctr"/>
                      <a:r>
                        <a:rPr lang="lv-LV" dirty="0">
                          <a:solidFill>
                            <a:srgbClr val="414142"/>
                          </a:solidFill>
                          <a:effectLst/>
                        </a:rPr>
                        <a:t>4.2.</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a:solidFill>
                            <a:srgbClr val="414142"/>
                          </a:solidFill>
                          <a:effectLst/>
                        </a:rPr>
                        <a:t>ēku ārdurvis</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a:solidFill>
                            <a:srgbClr val="414142"/>
                          </a:solidFill>
                          <a:effectLst/>
                        </a:rPr>
                        <a:t>1,80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a:solidFill>
                            <a:srgbClr val="414142"/>
                          </a:solidFill>
                          <a:effectLst/>
                        </a:rPr>
                        <a:t>2,00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a:solidFill>
                            <a:srgbClr val="414142"/>
                          </a:solidFill>
                          <a:effectLst/>
                        </a:rPr>
                        <a:t>2,20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41271914"/>
                  </a:ext>
                </a:extLst>
              </a:tr>
              <a:tr h="0">
                <a:tc>
                  <a:txBody>
                    <a:bodyPr/>
                    <a:lstStyle/>
                    <a:p>
                      <a:pPr algn="ctr"/>
                      <a:r>
                        <a:rPr lang="lv-LV" dirty="0">
                          <a:solidFill>
                            <a:srgbClr val="414142"/>
                          </a:solidFill>
                          <a:effectLst/>
                        </a:rPr>
                        <a:t>5.</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a:solidFill>
                            <a:srgbClr val="414142"/>
                          </a:solidFill>
                          <a:effectLst/>
                        </a:rPr>
                        <a:t>Termiskie tilti </a:t>
                      </a:r>
                      <a:r>
                        <a:rPr lang="el-GR">
                          <a:solidFill>
                            <a:srgbClr val="414142"/>
                          </a:solidFill>
                          <a:effectLst/>
                        </a:rPr>
                        <a:t>ψ</a:t>
                      </a:r>
                      <a:r>
                        <a:rPr lang="lv-LV" baseline="-25000">
                          <a:solidFill>
                            <a:srgbClr val="414142"/>
                          </a:solidFill>
                          <a:effectLst/>
                        </a:rPr>
                        <a:t>RN</a:t>
                      </a:r>
                      <a:endParaRPr lang="lv-LV">
                        <a:solidFill>
                          <a:srgbClr val="414142"/>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dirty="0">
                          <a:solidFill>
                            <a:srgbClr val="414142"/>
                          </a:solidFill>
                          <a:effectLst/>
                        </a:rPr>
                        <a:t>0,10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dirty="0">
                          <a:solidFill>
                            <a:srgbClr val="414142"/>
                          </a:solidFill>
                          <a:effectLst/>
                        </a:rPr>
                        <a:t>0,15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l-GR" dirty="0">
                          <a:solidFill>
                            <a:srgbClr val="414142"/>
                          </a:solidFill>
                          <a:effectLst/>
                        </a:rPr>
                        <a:t>0,30 κ</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51337618"/>
                  </a:ext>
                </a:extLst>
              </a:tr>
            </a:tbl>
          </a:graphicData>
        </a:graphic>
      </p:graphicFrame>
      <p:sp>
        <p:nvSpPr>
          <p:cNvPr id="10" name="TextBox 9"/>
          <p:cNvSpPr txBox="1"/>
          <p:nvPr/>
        </p:nvSpPr>
        <p:spPr>
          <a:xfrm>
            <a:off x="382954" y="1621719"/>
            <a:ext cx="11809046" cy="677108"/>
          </a:xfrm>
          <a:prstGeom prst="rect">
            <a:avLst/>
          </a:prstGeom>
          <a:noFill/>
        </p:spPr>
        <p:txBody>
          <a:bodyPr wrap="square" rtlCol="0">
            <a:spAutoFit/>
          </a:bodyPr>
          <a:lstStyle/>
          <a:p>
            <a:pPr algn="ctr"/>
            <a:r>
              <a:rPr lang="lv-LV" b="1" dirty="0"/>
              <a:t>Būvelementa un lineārā termiskā tilta U-vērtību W/(m</a:t>
            </a:r>
            <a:r>
              <a:rPr lang="lv-LV" b="1" baseline="30000" dirty="0"/>
              <a:t>2</a:t>
            </a:r>
            <a:r>
              <a:rPr lang="lv-LV" b="1" dirty="0"/>
              <a:t> x K) </a:t>
            </a:r>
            <a:r>
              <a:rPr lang="lv-LV" sz="2000" b="1" u="sng" dirty="0"/>
              <a:t>normatīvās vērtības</a:t>
            </a:r>
            <a:endParaRPr lang="lv-LV" b="1" u="sng" dirty="0"/>
          </a:p>
          <a:p>
            <a:pPr algn="ctr"/>
            <a:endParaRPr lang="lv-LV" b="1" dirty="0"/>
          </a:p>
        </p:txBody>
      </p:sp>
      <p:sp>
        <p:nvSpPr>
          <p:cNvPr id="11" name="TextBox 10"/>
          <p:cNvSpPr txBox="1"/>
          <p:nvPr/>
        </p:nvSpPr>
        <p:spPr>
          <a:xfrm>
            <a:off x="1408224" y="6145841"/>
            <a:ext cx="10091930" cy="400110"/>
          </a:xfrm>
          <a:prstGeom prst="rect">
            <a:avLst/>
          </a:prstGeom>
          <a:noFill/>
        </p:spPr>
        <p:txBody>
          <a:bodyPr wrap="none" rtlCol="0">
            <a:spAutoFit/>
          </a:bodyPr>
          <a:lstStyle/>
          <a:p>
            <a:r>
              <a:rPr lang="lv-LV" sz="2000" b="1" u="sng" dirty="0">
                <a:solidFill>
                  <a:srgbClr val="C00000"/>
                </a:solidFill>
              </a:rPr>
              <a:t>!!!! 14. Ēkas aprēķina siltuma zudumu koeficients H</a:t>
            </a:r>
            <a:r>
              <a:rPr lang="lv-LV" sz="2000" b="1" u="sng" baseline="-25000" dirty="0">
                <a:solidFill>
                  <a:srgbClr val="C00000"/>
                </a:solidFill>
              </a:rPr>
              <a:t>T</a:t>
            </a:r>
            <a:r>
              <a:rPr lang="lv-LV" sz="2000" b="1" u="sng" dirty="0">
                <a:solidFill>
                  <a:srgbClr val="C00000"/>
                </a:solidFill>
              </a:rPr>
              <a:t> nedrīkst pārsniegt normatīvo vērtību H</a:t>
            </a:r>
            <a:r>
              <a:rPr lang="lv-LV" sz="2000" b="1" u="sng" baseline="-25000" dirty="0">
                <a:solidFill>
                  <a:srgbClr val="C00000"/>
                </a:solidFill>
              </a:rPr>
              <a:t>TR</a:t>
            </a:r>
            <a:r>
              <a:rPr lang="lv-LV" sz="2000" b="1" u="sng" dirty="0">
                <a:solidFill>
                  <a:srgbClr val="C00000"/>
                </a:solidFill>
              </a:rPr>
              <a:t>.</a:t>
            </a:r>
          </a:p>
        </p:txBody>
      </p:sp>
      <p:sp>
        <p:nvSpPr>
          <p:cNvPr id="2" name="TextBox 1">
            <a:extLst>
              <a:ext uri="{FF2B5EF4-FFF2-40B4-BE49-F238E27FC236}">
                <a16:creationId xmlns:a16="http://schemas.microsoft.com/office/drawing/2014/main" id="{61EFC23F-96AA-46F6-8136-CC133C62CA12}"/>
              </a:ext>
            </a:extLst>
          </p:cNvPr>
          <p:cNvSpPr txBox="1"/>
          <p:nvPr/>
        </p:nvSpPr>
        <p:spPr>
          <a:xfrm>
            <a:off x="291662" y="1621719"/>
            <a:ext cx="2145524" cy="369332"/>
          </a:xfrm>
          <a:prstGeom prst="rect">
            <a:avLst/>
          </a:prstGeom>
          <a:noFill/>
        </p:spPr>
        <p:txBody>
          <a:bodyPr wrap="none" rtlCol="0">
            <a:spAutoFit/>
          </a:bodyPr>
          <a:lstStyle/>
          <a:p>
            <a:r>
              <a:rPr lang="lv-LV" dirty="0"/>
              <a:t>izriet no LBN 002-15:</a:t>
            </a:r>
          </a:p>
        </p:txBody>
      </p:sp>
    </p:spTree>
    <p:extLst>
      <p:ext uri="{BB962C8B-B14F-4D97-AF65-F5344CB8AC3E}">
        <p14:creationId xmlns:p14="http://schemas.microsoft.com/office/powerpoint/2010/main" val="1325994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90800" y="404664"/>
            <a:ext cx="8261684" cy="1036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endParaRPr lang="lv-LV" sz="3200" dirty="0"/>
          </a:p>
        </p:txBody>
      </p:sp>
      <p:sp>
        <p:nvSpPr>
          <p:cNvPr id="4" name="Title 1"/>
          <p:cNvSpPr txBox="1">
            <a:spLocks/>
          </p:cNvSpPr>
          <p:nvPr/>
        </p:nvSpPr>
        <p:spPr>
          <a:xfrm>
            <a:off x="2743200" y="557064"/>
            <a:ext cx="8688753" cy="5527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3200" dirty="0"/>
              <a:t>Kas ir minimālās energoefektivitātes prasības? (ii) </a:t>
            </a:r>
            <a:r>
              <a:rPr lang="lv-LV" sz="3200" dirty="0">
                <a:solidFill>
                  <a:srgbClr val="FF0000"/>
                </a:solidFill>
              </a:rPr>
              <a:t>pēc 01.01.2020</a:t>
            </a:r>
          </a:p>
        </p:txBody>
      </p:sp>
      <p:graphicFrame>
        <p:nvGraphicFramePr>
          <p:cNvPr id="8" name="Table 7"/>
          <p:cNvGraphicFramePr>
            <a:graphicFrameLocks noGrp="1"/>
          </p:cNvGraphicFramePr>
          <p:nvPr/>
        </p:nvGraphicFramePr>
        <p:xfrm>
          <a:off x="335462" y="1929956"/>
          <a:ext cx="11568582" cy="4259580"/>
        </p:xfrm>
        <a:graphic>
          <a:graphicData uri="http://schemas.openxmlformats.org/drawingml/2006/table">
            <a:tbl>
              <a:tblPr/>
              <a:tblGrid>
                <a:gridCol w="619953">
                  <a:extLst>
                    <a:ext uri="{9D8B030D-6E8A-4147-A177-3AD203B41FA5}">
                      <a16:colId xmlns:a16="http://schemas.microsoft.com/office/drawing/2014/main" val="4242205010"/>
                    </a:ext>
                  </a:extLst>
                </a:gridCol>
                <a:gridCol w="5130425">
                  <a:extLst>
                    <a:ext uri="{9D8B030D-6E8A-4147-A177-3AD203B41FA5}">
                      <a16:colId xmlns:a16="http://schemas.microsoft.com/office/drawing/2014/main" val="139142888"/>
                    </a:ext>
                  </a:extLst>
                </a:gridCol>
                <a:gridCol w="2191266">
                  <a:extLst>
                    <a:ext uri="{9D8B030D-6E8A-4147-A177-3AD203B41FA5}">
                      <a16:colId xmlns:a16="http://schemas.microsoft.com/office/drawing/2014/main" val="3481024278"/>
                    </a:ext>
                  </a:extLst>
                </a:gridCol>
                <a:gridCol w="1759438">
                  <a:extLst>
                    <a:ext uri="{9D8B030D-6E8A-4147-A177-3AD203B41FA5}">
                      <a16:colId xmlns:a16="http://schemas.microsoft.com/office/drawing/2014/main" val="367935804"/>
                    </a:ext>
                  </a:extLst>
                </a:gridCol>
                <a:gridCol w="1867500">
                  <a:extLst>
                    <a:ext uri="{9D8B030D-6E8A-4147-A177-3AD203B41FA5}">
                      <a16:colId xmlns:a16="http://schemas.microsoft.com/office/drawing/2014/main" val="735355549"/>
                    </a:ext>
                  </a:extLst>
                </a:gridCol>
              </a:tblGrid>
              <a:tr h="0">
                <a:tc>
                  <a:txBody>
                    <a:bodyPr/>
                    <a:lstStyle/>
                    <a:p>
                      <a:pPr algn="ctr"/>
                      <a:r>
                        <a:rPr lang="lv-LV" dirty="0">
                          <a:solidFill>
                            <a:srgbClr val="414142"/>
                          </a:solidFill>
                          <a:effectLst/>
                        </a:rPr>
                        <a:t>Nr.</a:t>
                      </a:r>
                      <a:br>
                        <a:rPr lang="lv-LV" dirty="0">
                          <a:solidFill>
                            <a:srgbClr val="414142"/>
                          </a:solidFill>
                          <a:effectLst/>
                        </a:rPr>
                      </a:br>
                      <a:r>
                        <a:rPr lang="lv-LV" dirty="0">
                          <a:solidFill>
                            <a:srgbClr val="414142"/>
                          </a:solidFill>
                          <a:effectLst/>
                        </a:rPr>
                        <a:t>p. k.</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Būvelementi</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Dzīvojamās mājas, pansionāti, slimnīcas un bērnudārzi</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Nedzīvojamās ēkas</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Ražošanas ēkas</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00604368"/>
                  </a:ext>
                </a:extLst>
              </a:tr>
              <a:tr h="0">
                <a:tc>
                  <a:txBody>
                    <a:bodyPr/>
                    <a:lstStyle/>
                    <a:p>
                      <a:pPr algn="ctr"/>
                      <a:r>
                        <a:rPr lang="lv-LV" dirty="0">
                          <a:solidFill>
                            <a:srgbClr val="414142"/>
                          </a:solidFill>
                          <a:effectLst/>
                        </a:rPr>
                        <a:t>1.</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r>
                        <a:rPr lang="lv-LV" dirty="0">
                          <a:solidFill>
                            <a:srgbClr val="414142"/>
                          </a:solidFill>
                          <a:effectLst/>
                        </a:rPr>
                        <a:t>Grīda:</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lv-LV"/>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lv-LV"/>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l-GR" dirty="0">
                        <a:solidFill>
                          <a:srgbClr val="414142"/>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896717576"/>
                  </a:ext>
                </a:extLst>
              </a:tr>
              <a:tr h="0">
                <a:tc>
                  <a:txBody>
                    <a:bodyPr/>
                    <a:lstStyle/>
                    <a:p>
                      <a:pPr algn="ctr"/>
                      <a:r>
                        <a:rPr lang="lv-LV" dirty="0">
                          <a:solidFill>
                            <a:srgbClr val="414142"/>
                          </a:solidFill>
                          <a:effectLst/>
                        </a:rPr>
                        <a:t>1.1.</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sz="1800" b="0" i="0" kern="1200" dirty="0">
                          <a:solidFill>
                            <a:schemeClr val="tx1"/>
                          </a:solidFill>
                          <a:effectLst/>
                          <a:latin typeface="+mn-lt"/>
                          <a:ea typeface="+mn-ea"/>
                          <a:cs typeface="+mn-cs"/>
                        </a:rPr>
                        <a:t>grīdas un sienas saskarē ar grunti</a:t>
                      </a:r>
                      <a:endParaRPr lang="lv-LV" dirty="0">
                        <a:solidFill>
                          <a:srgbClr val="414142"/>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0,2</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0,25</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0,35</a:t>
                      </a:r>
                      <a:endParaRPr lang="lv-LV" dirty="0">
                        <a:solidFill>
                          <a:srgbClr val="414142"/>
                        </a:solidFill>
                        <a:effectLst/>
                      </a:endParaRP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47586772"/>
                  </a:ext>
                </a:extLst>
              </a:tr>
              <a:tr h="0">
                <a:tc>
                  <a:txBody>
                    <a:bodyPr/>
                    <a:lstStyle/>
                    <a:p>
                      <a:pPr algn="ctr"/>
                      <a:r>
                        <a:rPr lang="lv-LV" dirty="0">
                          <a:solidFill>
                            <a:srgbClr val="414142"/>
                          </a:solidFill>
                          <a:effectLst/>
                        </a:rPr>
                        <a:t>1.2.</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sz="1800" b="0" i="0" kern="1200" dirty="0">
                          <a:solidFill>
                            <a:schemeClr val="tx1"/>
                          </a:solidFill>
                          <a:effectLst/>
                          <a:latin typeface="+mn-lt"/>
                          <a:ea typeface="+mn-ea"/>
                          <a:cs typeface="+mn-cs"/>
                        </a:rPr>
                        <a:t>grīda uz neapkurināmu pagrabstāvu vai grīda ar ventilējamu pagrīdi</a:t>
                      </a:r>
                      <a:endParaRPr lang="lv-LV" dirty="0">
                        <a:solidFill>
                          <a:srgbClr val="414142"/>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0,3</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0,35</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0,40</a:t>
                      </a:r>
                      <a:endParaRPr lang="lv-LV" dirty="0">
                        <a:solidFill>
                          <a:srgbClr val="414142"/>
                        </a:solidFill>
                        <a:effectLst/>
                      </a:endParaRP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59840782"/>
                  </a:ext>
                </a:extLst>
              </a:tr>
              <a:tr h="0">
                <a:tc>
                  <a:txBody>
                    <a:bodyPr/>
                    <a:lstStyle/>
                    <a:p>
                      <a:pPr algn="ctr"/>
                      <a:r>
                        <a:rPr lang="lv-LV" dirty="0">
                          <a:solidFill>
                            <a:srgbClr val="414142"/>
                          </a:solidFill>
                          <a:effectLst/>
                        </a:rPr>
                        <a:t>2.</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r>
                        <a:rPr lang="lv-LV" dirty="0">
                          <a:solidFill>
                            <a:srgbClr val="414142"/>
                          </a:solidFill>
                          <a:effectLst/>
                        </a:rPr>
                        <a:t>Ārsienas:</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el-GR" dirty="0">
                        <a:solidFill>
                          <a:srgbClr val="414142"/>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el-GR" dirty="0">
                        <a:solidFill>
                          <a:srgbClr val="414142"/>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el-GR" dirty="0">
                        <a:solidFill>
                          <a:srgbClr val="414142"/>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12680829"/>
                  </a:ext>
                </a:extLst>
              </a:tr>
              <a:tr h="0">
                <a:tc>
                  <a:txBody>
                    <a:bodyPr/>
                    <a:lstStyle/>
                    <a:p>
                      <a:pPr algn="ctr"/>
                      <a:r>
                        <a:rPr lang="lv-LV" dirty="0">
                          <a:solidFill>
                            <a:srgbClr val="414142"/>
                          </a:solidFill>
                          <a:effectLst/>
                        </a:rPr>
                        <a:t>2.1.</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dirty="0">
                          <a:solidFill>
                            <a:srgbClr val="414142"/>
                          </a:solidFill>
                          <a:effectLst/>
                        </a:rPr>
                        <a:t>ārsienas</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0,23</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0,25</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0,30</a:t>
                      </a:r>
                      <a:endParaRPr lang="lv-LV" dirty="0">
                        <a:solidFill>
                          <a:srgbClr val="414142"/>
                        </a:solidFill>
                        <a:effectLst/>
                      </a:endParaRP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854990472"/>
                  </a:ext>
                </a:extLst>
              </a:tr>
              <a:tr h="0">
                <a:tc>
                  <a:txBody>
                    <a:bodyPr/>
                    <a:lstStyle/>
                    <a:p>
                      <a:pPr algn="ctr"/>
                      <a:r>
                        <a:rPr lang="lv-LV" dirty="0">
                          <a:solidFill>
                            <a:srgbClr val="414142"/>
                          </a:solidFill>
                          <a:effectLst/>
                        </a:rPr>
                        <a:t>2.2.</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sz="1800" b="0" i="0" kern="1200" dirty="0">
                          <a:solidFill>
                            <a:schemeClr val="tx1"/>
                          </a:solidFill>
                          <a:effectLst/>
                          <a:latin typeface="+mn-lt"/>
                          <a:ea typeface="+mn-ea"/>
                          <a:cs typeface="+mn-cs"/>
                        </a:rPr>
                        <a:t>sienas tradicionālajās guļbūvēs bez siltumizolācijas</a:t>
                      </a:r>
                      <a:endParaRPr lang="lv-LV" dirty="0">
                        <a:solidFill>
                          <a:srgbClr val="414142"/>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0,65</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0,65</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0,65</a:t>
                      </a:r>
                    </a:p>
                  </a:txBody>
                  <a:tcPr marL="15240" marR="15240" marT="15240" marB="152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9500551"/>
                  </a:ext>
                </a:extLst>
              </a:tr>
              <a:tr h="0">
                <a:tc>
                  <a:txBody>
                    <a:bodyPr/>
                    <a:lstStyle/>
                    <a:p>
                      <a:pPr algn="ctr"/>
                      <a:r>
                        <a:rPr lang="lv-LV" dirty="0">
                          <a:solidFill>
                            <a:srgbClr val="414142"/>
                          </a:solidFill>
                          <a:effectLst/>
                        </a:rPr>
                        <a:t>3.</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a:solidFill>
                            <a:srgbClr val="414142"/>
                          </a:solidFill>
                          <a:effectLst/>
                        </a:rPr>
                        <a:t>Jumti un pārsegumi, kas saskaras ar āra gaisu</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0,20</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0,23</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0,25</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6028308"/>
                  </a:ext>
                </a:extLst>
              </a:tr>
              <a:tr h="0">
                <a:tc>
                  <a:txBody>
                    <a:bodyPr/>
                    <a:lstStyle/>
                    <a:p>
                      <a:pPr algn="ctr"/>
                      <a:r>
                        <a:rPr lang="lv-LV" dirty="0">
                          <a:solidFill>
                            <a:srgbClr val="414142"/>
                          </a:solidFill>
                          <a:effectLst/>
                        </a:rPr>
                        <a:t>4.</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dirty="0">
                          <a:solidFill>
                            <a:srgbClr val="414142"/>
                          </a:solidFill>
                          <a:effectLst/>
                        </a:rPr>
                        <a:t>Ārdurvis un vārti</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1,80</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2,00</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2,20</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57677409"/>
                  </a:ext>
                </a:extLst>
              </a:tr>
              <a:tr h="0">
                <a:tc>
                  <a:txBody>
                    <a:bodyPr/>
                    <a:lstStyle/>
                    <a:p>
                      <a:pPr algn="ctr"/>
                      <a:r>
                        <a:rPr lang="lv-LV" dirty="0">
                          <a:solidFill>
                            <a:srgbClr val="414142"/>
                          </a:solidFill>
                          <a:effectLst/>
                        </a:rPr>
                        <a:t>5.</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dirty="0">
                          <a:solidFill>
                            <a:srgbClr val="414142"/>
                          </a:solidFill>
                          <a:effectLst/>
                        </a:rPr>
                        <a:t>Logi un balkona durvis</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1,10</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1,10</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1,30</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41271914"/>
                  </a:ext>
                </a:extLst>
              </a:tr>
              <a:tr h="0">
                <a:tc>
                  <a:txBody>
                    <a:bodyPr/>
                    <a:lstStyle/>
                    <a:p>
                      <a:pPr algn="ctr"/>
                      <a:r>
                        <a:rPr lang="lv-LV" dirty="0">
                          <a:solidFill>
                            <a:srgbClr val="414142"/>
                          </a:solidFill>
                          <a:effectLst/>
                        </a:rPr>
                        <a:t>6.</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lv-LV" dirty="0">
                          <a:solidFill>
                            <a:srgbClr val="414142"/>
                          </a:solidFill>
                          <a:effectLst/>
                        </a:rPr>
                        <a:t>Termiskie tilti </a:t>
                      </a:r>
                      <a:r>
                        <a:rPr lang="el-GR" dirty="0">
                          <a:solidFill>
                            <a:srgbClr val="414142"/>
                          </a:solidFill>
                          <a:effectLst/>
                        </a:rPr>
                        <a:t>ψ</a:t>
                      </a:r>
                      <a:r>
                        <a:rPr lang="lv-LV" baseline="-25000" dirty="0">
                          <a:solidFill>
                            <a:srgbClr val="414142"/>
                          </a:solidFill>
                          <a:effectLst/>
                        </a:rPr>
                        <a:t>RN</a:t>
                      </a:r>
                      <a:endParaRPr lang="lv-LV" dirty="0">
                        <a:solidFill>
                          <a:srgbClr val="414142"/>
                        </a:solidFill>
                        <a:effectLst/>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0,20</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a:solidFill>
                            <a:srgbClr val="414142"/>
                          </a:solidFill>
                          <a:effectLst/>
                        </a:rPr>
                        <a:t>0,20</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lv-LV" dirty="0">
                          <a:solidFill>
                            <a:srgbClr val="414142"/>
                          </a:solidFill>
                          <a:effectLst/>
                        </a:rPr>
                        <a:t>0,35</a:t>
                      </a:r>
                    </a:p>
                  </a:txBody>
                  <a:tcPr marL="15240" marR="15240" marT="15240" marB="152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51337618"/>
                  </a:ext>
                </a:extLst>
              </a:tr>
            </a:tbl>
          </a:graphicData>
        </a:graphic>
      </p:graphicFrame>
      <p:sp>
        <p:nvSpPr>
          <p:cNvPr id="10" name="TextBox 9"/>
          <p:cNvSpPr txBox="1"/>
          <p:nvPr/>
        </p:nvSpPr>
        <p:spPr>
          <a:xfrm>
            <a:off x="1878892" y="1606791"/>
            <a:ext cx="8829747" cy="646331"/>
          </a:xfrm>
          <a:prstGeom prst="rect">
            <a:avLst/>
          </a:prstGeom>
          <a:noFill/>
        </p:spPr>
        <p:txBody>
          <a:bodyPr wrap="square" rtlCol="0">
            <a:spAutoFit/>
          </a:bodyPr>
          <a:lstStyle/>
          <a:p>
            <a:pPr algn="ctr"/>
            <a:r>
              <a:rPr lang="lv-LV" b="1" u="sng" dirty="0"/>
              <a:t>Būvelementa un lineārā termiskā tilta U-vērtību W/(m</a:t>
            </a:r>
            <a:r>
              <a:rPr lang="lv-LV" b="1" u="sng" baseline="30000" dirty="0"/>
              <a:t>2</a:t>
            </a:r>
            <a:r>
              <a:rPr lang="lv-LV" b="1" u="sng" dirty="0"/>
              <a:t> x K) maksimāli pieļaujamās vērtības</a:t>
            </a:r>
          </a:p>
          <a:p>
            <a:pPr algn="ctr"/>
            <a:endParaRPr lang="lv-LV" b="1" u="sng" dirty="0"/>
          </a:p>
        </p:txBody>
      </p:sp>
      <p:sp>
        <p:nvSpPr>
          <p:cNvPr id="11" name="TextBox 10"/>
          <p:cNvSpPr txBox="1"/>
          <p:nvPr/>
        </p:nvSpPr>
        <p:spPr>
          <a:xfrm>
            <a:off x="916354" y="6300936"/>
            <a:ext cx="10091930" cy="400110"/>
          </a:xfrm>
          <a:prstGeom prst="rect">
            <a:avLst/>
          </a:prstGeom>
          <a:noFill/>
        </p:spPr>
        <p:txBody>
          <a:bodyPr wrap="none" rtlCol="0">
            <a:spAutoFit/>
          </a:bodyPr>
          <a:lstStyle/>
          <a:p>
            <a:r>
              <a:rPr lang="lv-LV" sz="2000" b="1" u="sng" strike="sngStrike" dirty="0">
                <a:solidFill>
                  <a:srgbClr val="C00000"/>
                </a:solidFill>
              </a:rPr>
              <a:t>!!!! 14. Ēkas aprēķina siltuma zudumu koeficients H</a:t>
            </a:r>
            <a:r>
              <a:rPr lang="lv-LV" sz="2000" b="1" u="sng" strike="sngStrike" baseline="-25000" dirty="0">
                <a:solidFill>
                  <a:srgbClr val="C00000"/>
                </a:solidFill>
              </a:rPr>
              <a:t>T</a:t>
            </a:r>
            <a:r>
              <a:rPr lang="lv-LV" sz="2000" b="1" u="sng" strike="sngStrike" dirty="0">
                <a:solidFill>
                  <a:srgbClr val="C00000"/>
                </a:solidFill>
              </a:rPr>
              <a:t> nedrīkst pārsniegt normatīvo vērtību H</a:t>
            </a:r>
            <a:r>
              <a:rPr lang="lv-LV" sz="2000" b="1" u="sng" strike="sngStrike" baseline="-25000" dirty="0">
                <a:solidFill>
                  <a:srgbClr val="C00000"/>
                </a:solidFill>
              </a:rPr>
              <a:t>TR</a:t>
            </a:r>
            <a:r>
              <a:rPr lang="lv-LV" sz="2000" b="1" u="sng" strike="sngStrike" dirty="0">
                <a:solidFill>
                  <a:srgbClr val="C00000"/>
                </a:solidFill>
              </a:rPr>
              <a:t>.</a:t>
            </a:r>
          </a:p>
        </p:txBody>
      </p:sp>
      <p:sp>
        <p:nvSpPr>
          <p:cNvPr id="2" name="TextBox 1">
            <a:extLst>
              <a:ext uri="{FF2B5EF4-FFF2-40B4-BE49-F238E27FC236}">
                <a16:creationId xmlns:a16="http://schemas.microsoft.com/office/drawing/2014/main" id="{61EFC23F-96AA-46F6-8136-CC133C62CA12}"/>
              </a:ext>
            </a:extLst>
          </p:cNvPr>
          <p:cNvSpPr txBox="1"/>
          <p:nvPr/>
        </p:nvSpPr>
        <p:spPr>
          <a:xfrm>
            <a:off x="335462" y="1621719"/>
            <a:ext cx="1337226" cy="369332"/>
          </a:xfrm>
          <a:prstGeom prst="rect">
            <a:avLst/>
          </a:prstGeom>
          <a:noFill/>
        </p:spPr>
        <p:txBody>
          <a:bodyPr wrap="none" rtlCol="0">
            <a:spAutoFit/>
          </a:bodyPr>
          <a:lstStyle/>
          <a:p>
            <a:r>
              <a:rPr lang="lv-LV" b="1" dirty="0">
                <a:solidFill>
                  <a:srgbClr val="FF0000"/>
                </a:solidFill>
              </a:rPr>
              <a:t>LBN 002-19:</a:t>
            </a:r>
          </a:p>
        </p:txBody>
      </p:sp>
    </p:spTree>
    <p:extLst>
      <p:ext uri="{BB962C8B-B14F-4D97-AF65-F5344CB8AC3E}">
        <p14:creationId xmlns:p14="http://schemas.microsoft.com/office/powerpoint/2010/main" val="1351073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90800" y="368178"/>
            <a:ext cx="8261684" cy="1036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3200" dirty="0"/>
              <a:t>Kas ir minimālās energoefektivitātes prasības? (ii)</a:t>
            </a:r>
          </a:p>
        </p:txBody>
      </p:sp>
      <p:sp>
        <p:nvSpPr>
          <p:cNvPr id="7" name="Content Placeholder 2"/>
          <p:cNvSpPr txBox="1">
            <a:spLocks/>
          </p:cNvSpPr>
          <p:nvPr/>
        </p:nvSpPr>
        <p:spPr>
          <a:xfrm>
            <a:off x="2519663" y="1960749"/>
            <a:ext cx="7715200" cy="43735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v-LV" dirty="0"/>
          </a:p>
        </p:txBody>
      </p:sp>
      <p:graphicFrame>
        <p:nvGraphicFramePr>
          <p:cNvPr id="3" name="Table 2"/>
          <p:cNvGraphicFramePr>
            <a:graphicFrameLocks noGrp="1"/>
          </p:cNvGraphicFramePr>
          <p:nvPr/>
        </p:nvGraphicFramePr>
        <p:xfrm>
          <a:off x="2688493" y="1441306"/>
          <a:ext cx="8669879" cy="5416692"/>
        </p:xfrm>
        <a:graphic>
          <a:graphicData uri="http://schemas.openxmlformats.org/drawingml/2006/table">
            <a:tbl>
              <a:tblPr>
                <a:tableStyleId>{5C22544A-7EE6-4342-B048-85BDC9FD1C3A}</a:tableStyleId>
              </a:tblPr>
              <a:tblGrid>
                <a:gridCol w="2703511">
                  <a:extLst>
                    <a:ext uri="{9D8B030D-6E8A-4147-A177-3AD203B41FA5}">
                      <a16:colId xmlns:a16="http://schemas.microsoft.com/office/drawing/2014/main" val="2912227774"/>
                    </a:ext>
                  </a:extLst>
                </a:gridCol>
                <a:gridCol w="1491592">
                  <a:extLst>
                    <a:ext uri="{9D8B030D-6E8A-4147-A177-3AD203B41FA5}">
                      <a16:colId xmlns:a16="http://schemas.microsoft.com/office/drawing/2014/main" val="1891467150"/>
                    </a:ext>
                  </a:extLst>
                </a:gridCol>
                <a:gridCol w="1491592">
                  <a:extLst>
                    <a:ext uri="{9D8B030D-6E8A-4147-A177-3AD203B41FA5}">
                      <a16:colId xmlns:a16="http://schemas.microsoft.com/office/drawing/2014/main" val="286857893"/>
                    </a:ext>
                  </a:extLst>
                </a:gridCol>
                <a:gridCol w="1491592">
                  <a:extLst>
                    <a:ext uri="{9D8B030D-6E8A-4147-A177-3AD203B41FA5}">
                      <a16:colId xmlns:a16="http://schemas.microsoft.com/office/drawing/2014/main" val="3677642455"/>
                    </a:ext>
                  </a:extLst>
                </a:gridCol>
                <a:gridCol w="1491592">
                  <a:extLst>
                    <a:ext uri="{9D8B030D-6E8A-4147-A177-3AD203B41FA5}">
                      <a16:colId xmlns:a16="http://schemas.microsoft.com/office/drawing/2014/main" val="2577980355"/>
                    </a:ext>
                  </a:extLst>
                </a:gridCol>
              </a:tblGrid>
              <a:tr h="265437">
                <a:tc gridSpan="5">
                  <a:txBody>
                    <a:bodyPr/>
                    <a:lstStyle/>
                    <a:p>
                      <a:pPr algn="ctr" fontAlgn="b"/>
                      <a:r>
                        <a:rPr lang="lv-LV" sz="1600" b="1" u="none" strike="noStrike" dirty="0">
                          <a:effectLst/>
                          <a:latin typeface="Verdana" panose="020B0604030504040204" pitchFamily="34" charset="0"/>
                          <a:ea typeface="Verdana" panose="020B0604030504040204" pitchFamily="34" charset="0"/>
                          <a:cs typeface="Verdana" panose="020B0604030504040204" pitchFamily="34" charset="0"/>
                        </a:rPr>
                        <a:t>JAUNBŪVES</a:t>
                      </a:r>
                      <a:endParaRPr lang="lv-LV"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229236711"/>
                  </a:ext>
                </a:extLst>
              </a:tr>
              <a:tr h="265437">
                <a:tc rowSpan="2">
                  <a:txBody>
                    <a:bodyPr/>
                    <a:lstStyle/>
                    <a:p>
                      <a:pPr algn="ctr" fontAlgn="ctr"/>
                      <a:r>
                        <a:rPr lang="lv-LV" sz="16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lv-LV" sz="1000" u="none" strike="noStrike" dirty="0">
                          <a:effectLst/>
                          <a:latin typeface="Verdana" panose="020B0604030504040204" pitchFamily="34" charset="0"/>
                          <a:ea typeface="Verdana" panose="020B0604030504040204" pitchFamily="34" charset="0"/>
                          <a:cs typeface="Verdana" panose="020B0604030504040204" pitchFamily="34" charset="0"/>
                        </a:rPr>
                        <a:t>Ieceres apstiprināšanas datums</a:t>
                      </a:r>
                      <a:endParaRPr lang="lv-LV" sz="10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gridSpan="2">
                  <a:txBody>
                    <a:bodyPr/>
                    <a:lstStyle/>
                    <a:p>
                      <a:pPr algn="ctr" fontAlgn="ctr"/>
                      <a:r>
                        <a:rPr lang="lv-LV" sz="1000" u="none" strike="noStrike" dirty="0">
                          <a:effectLst/>
                          <a:latin typeface="Verdana" panose="020B0604030504040204" pitchFamily="34" charset="0"/>
                          <a:ea typeface="Verdana" panose="020B0604030504040204" pitchFamily="34" charset="0"/>
                          <a:cs typeface="Verdana" panose="020B0604030504040204" pitchFamily="34" charset="0"/>
                        </a:rPr>
                        <a:t>dzīvojamām ēkām</a:t>
                      </a:r>
                      <a:endParaRPr lang="lv-LV" sz="10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hMerge="1">
                  <a:txBody>
                    <a:bodyPr/>
                    <a:lstStyle/>
                    <a:p>
                      <a:endParaRPr lang="lv-LV"/>
                    </a:p>
                  </a:txBody>
                  <a:tcPr/>
                </a:tc>
                <a:tc gridSpan="2">
                  <a:txBody>
                    <a:bodyPr/>
                    <a:lstStyle/>
                    <a:p>
                      <a:pPr algn="ctr" fontAlgn="ctr"/>
                      <a:r>
                        <a:rPr lang="lv-LV" sz="1000" u="none" strike="noStrike">
                          <a:effectLst/>
                          <a:latin typeface="Verdana" panose="020B0604030504040204" pitchFamily="34" charset="0"/>
                          <a:ea typeface="Verdana" panose="020B0604030504040204" pitchFamily="34" charset="0"/>
                          <a:cs typeface="Verdana" panose="020B0604030504040204" pitchFamily="34" charset="0"/>
                        </a:rPr>
                        <a:t>nedzīvojamām ēkām</a:t>
                      </a:r>
                      <a:endParaRPr lang="lv-LV" sz="10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hMerge="1">
                  <a:txBody>
                    <a:bodyPr/>
                    <a:lstStyle/>
                    <a:p>
                      <a:endParaRPr lang="lv-LV"/>
                    </a:p>
                  </a:txBody>
                  <a:tcPr/>
                </a:tc>
                <a:extLst>
                  <a:ext uri="{0D108BD9-81ED-4DB2-BD59-A6C34878D82A}">
                    <a16:rowId xmlns:a16="http://schemas.microsoft.com/office/drawing/2014/main" val="949165435"/>
                  </a:ext>
                </a:extLst>
              </a:tr>
              <a:tr h="902488">
                <a:tc vMerge="1">
                  <a:txBody>
                    <a:bodyPr/>
                    <a:lstStyle/>
                    <a:p>
                      <a:endParaRPr lang="lv-LV"/>
                    </a:p>
                  </a:txBody>
                  <a:tcPr/>
                </a:tc>
                <a:tc>
                  <a:txBody>
                    <a:bodyPr/>
                    <a:lstStyle/>
                    <a:p>
                      <a:pPr algn="ctr" fontAlgn="ctr"/>
                      <a:r>
                        <a:rPr lang="lv-LV" sz="1000" u="none" strike="noStrike" dirty="0">
                          <a:effectLst/>
                          <a:latin typeface="Verdana" panose="020B0604030504040204" pitchFamily="34" charset="0"/>
                          <a:ea typeface="Verdana" panose="020B0604030504040204" pitchFamily="34" charset="0"/>
                          <a:cs typeface="Verdana" panose="020B0604030504040204" pitchFamily="34" charset="0"/>
                        </a:rPr>
                        <a:t>daudzdzīvokļu ēkas</a:t>
                      </a:r>
                      <a:endParaRPr lang="lv-LV" sz="10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000" u="none" strike="noStrike" dirty="0">
                          <a:effectLst/>
                          <a:latin typeface="Verdana" panose="020B0604030504040204" pitchFamily="34" charset="0"/>
                          <a:ea typeface="Verdana" panose="020B0604030504040204" pitchFamily="34" charset="0"/>
                          <a:cs typeface="Verdana" panose="020B0604030504040204" pitchFamily="34" charset="0"/>
                        </a:rPr>
                        <a:t>viendzīvokļa vai </a:t>
                      </a:r>
                      <a:r>
                        <a:rPr lang="lv-LV" sz="1000" u="none" strike="noStrike" dirty="0" err="1">
                          <a:effectLst/>
                          <a:latin typeface="Verdana" panose="020B0604030504040204" pitchFamily="34" charset="0"/>
                          <a:ea typeface="Verdana" panose="020B0604030504040204" pitchFamily="34" charset="0"/>
                          <a:cs typeface="Verdana" panose="020B0604030504040204" pitchFamily="34" charset="0"/>
                        </a:rPr>
                        <a:t>divdzīvokļu</a:t>
                      </a:r>
                      <a:r>
                        <a:rPr lang="lv-LV" sz="1000" u="none" strike="noStrike" dirty="0">
                          <a:effectLst/>
                          <a:latin typeface="Verdana" panose="020B0604030504040204" pitchFamily="34" charset="0"/>
                          <a:ea typeface="Verdana" panose="020B0604030504040204" pitchFamily="34" charset="0"/>
                          <a:cs typeface="Verdana" panose="020B0604030504040204" pitchFamily="34" charset="0"/>
                        </a:rPr>
                        <a:t> ēkas</a:t>
                      </a:r>
                      <a:endParaRPr lang="lv-LV" sz="10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000" u="none" strike="noStrike" dirty="0">
                          <a:effectLst/>
                          <a:latin typeface="Verdana" panose="020B0604030504040204" pitchFamily="34" charset="0"/>
                          <a:ea typeface="Verdana" panose="020B0604030504040204" pitchFamily="34" charset="0"/>
                          <a:cs typeface="Verdana" panose="020B0604030504040204" pitchFamily="34" charset="0"/>
                        </a:rPr>
                        <a:t>valsts ēkas</a:t>
                      </a:r>
                      <a:endParaRPr lang="lv-LV" sz="10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000" u="none" strike="noStrike" dirty="0">
                          <a:effectLst/>
                          <a:latin typeface="Verdana" panose="020B0604030504040204" pitchFamily="34" charset="0"/>
                          <a:ea typeface="Verdana" panose="020B0604030504040204" pitchFamily="34" charset="0"/>
                          <a:cs typeface="Verdana" panose="020B0604030504040204" pitchFamily="34" charset="0"/>
                        </a:rPr>
                        <a:t>pārējās </a:t>
                      </a:r>
                      <a:endParaRPr lang="lv-LV" sz="10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extLst>
                  <a:ext uri="{0D108BD9-81ED-4DB2-BD59-A6C34878D82A}">
                    <a16:rowId xmlns:a16="http://schemas.microsoft.com/office/drawing/2014/main" val="617176588"/>
                  </a:ext>
                </a:extLst>
              </a:tr>
              <a:tr h="265437">
                <a:tc>
                  <a:txBody>
                    <a:bodyPr/>
                    <a:lstStyle/>
                    <a:p>
                      <a:pPr algn="ctr" fontAlgn="t"/>
                      <a:r>
                        <a:rPr lang="lv-LV" sz="1000" u="none" strike="noStrike" dirty="0">
                          <a:effectLst/>
                          <a:latin typeface="Verdana" panose="020B0604030504040204" pitchFamily="34" charset="0"/>
                          <a:ea typeface="Verdana" panose="020B0604030504040204" pitchFamily="34" charset="0"/>
                          <a:cs typeface="Verdana" panose="020B0604030504040204" pitchFamily="34" charset="0"/>
                        </a:rPr>
                        <a:t>Līdz 31.12.2016.</a:t>
                      </a:r>
                      <a:endParaRPr lang="lv-LV" sz="10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dirty="0">
                          <a:effectLst/>
                          <a:latin typeface="Verdana" panose="020B0604030504040204" pitchFamily="34" charset="0"/>
                          <a:ea typeface="Verdana" panose="020B0604030504040204" pitchFamily="34" charset="0"/>
                          <a:cs typeface="Verdana" panose="020B0604030504040204" pitchFamily="34" charset="0"/>
                        </a:rPr>
                        <a:t>≤ 70 </a:t>
                      </a:r>
                      <a:endParaRPr lang="lv-LV" sz="16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a:effectLst/>
                          <a:latin typeface="Verdana" panose="020B0604030504040204" pitchFamily="34" charset="0"/>
                          <a:ea typeface="Verdana" panose="020B0604030504040204" pitchFamily="34" charset="0"/>
                          <a:cs typeface="Verdana" panose="020B0604030504040204" pitchFamily="34" charset="0"/>
                        </a:rPr>
                        <a:t>≤ 80 </a:t>
                      </a:r>
                      <a:endParaRPr lang="lv-LV" sz="16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a:effectLst/>
                          <a:latin typeface="Verdana" panose="020B0604030504040204" pitchFamily="34" charset="0"/>
                          <a:ea typeface="Verdana" panose="020B0604030504040204" pitchFamily="34" charset="0"/>
                          <a:cs typeface="Verdana" panose="020B0604030504040204" pitchFamily="34" charset="0"/>
                        </a:rPr>
                        <a:t>≤ 100 </a:t>
                      </a:r>
                      <a:endParaRPr lang="lv-LV" sz="16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a:effectLst/>
                          <a:latin typeface="Verdana" panose="020B0604030504040204" pitchFamily="34" charset="0"/>
                          <a:ea typeface="Verdana" panose="020B0604030504040204" pitchFamily="34" charset="0"/>
                          <a:cs typeface="Verdana" panose="020B0604030504040204" pitchFamily="34" charset="0"/>
                        </a:rPr>
                        <a:t>≤ 100 </a:t>
                      </a:r>
                      <a:endParaRPr lang="lv-LV" sz="16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extLst>
                  <a:ext uri="{0D108BD9-81ED-4DB2-BD59-A6C34878D82A}">
                    <a16:rowId xmlns:a16="http://schemas.microsoft.com/office/drawing/2014/main" val="2107514158"/>
                  </a:ext>
                </a:extLst>
              </a:tr>
              <a:tr h="265437">
                <a:tc>
                  <a:txBody>
                    <a:bodyPr/>
                    <a:lstStyle/>
                    <a:p>
                      <a:pPr algn="ctr" fontAlgn="t"/>
                      <a:r>
                        <a:rPr lang="lv-LV" sz="1000" u="none" strike="noStrike" dirty="0">
                          <a:effectLst/>
                          <a:latin typeface="Verdana" panose="020B0604030504040204" pitchFamily="34" charset="0"/>
                          <a:ea typeface="Verdana" panose="020B0604030504040204" pitchFamily="34" charset="0"/>
                          <a:cs typeface="Verdana" panose="020B0604030504040204" pitchFamily="34" charset="0"/>
                        </a:rPr>
                        <a:t>2017</a:t>
                      </a:r>
                      <a:endParaRPr lang="lv-LV" sz="10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a:effectLst/>
                          <a:latin typeface="Verdana" panose="020B0604030504040204" pitchFamily="34" charset="0"/>
                          <a:ea typeface="Verdana" panose="020B0604030504040204" pitchFamily="34" charset="0"/>
                          <a:cs typeface="Verdana" panose="020B0604030504040204" pitchFamily="34" charset="0"/>
                        </a:rPr>
                        <a:t>≤ 60 </a:t>
                      </a:r>
                      <a:endParaRPr lang="lv-LV" sz="16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a:effectLst/>
                          <a:latin typeface="Verdana" panose="020B0604030504040204" pitchFamily="34" charset="0"/>
                          <a:ea typeface="Verdana" panose="020B0604030504040204" pitchFamily="34" charset="0"/>
                          <a:cs typeface="Verdana" panose="020B0604030504040204" pitchFamily="34" charset="0"/>
                        </a:rPr>
                        <a:t>≤ 70 </a:t>
                      </a:r>
                      <a:endParaRPr lang="lv-LV" sz="16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a:effectLst/>
                          <a:latin typeface="Verdana" panose="020B0604030504040204" pitchFamily="34" charset="0"/>
                          <a:ea typeface="Verdana" panose="020B0604030504040204" pitchFamily="34" charset="0"/>
                          <a:cs typeface="Verdana" panose="020B0604030504040204" pitchFamily="34" charset="0"/>
                        </a:rPr>
                        <a:t>≤ 90 </a:t>
                      </a:r>
                      <a:endParaRPr lang="lv-LV" sz="16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a:effectLst/>
                          <a:latin typeface="Verdana" panose="020B0604030504040204" pitchFamily="34" charset="0"/>
                          <a:ea typeface="Verdana" panose="020B0604030504040204" pitchFamily="34" charset="0"/>
                          <a:cs typeface="Verdana" panose="020B0604030504040204" pitchFamily="34" charset="0"/>
                        </a:rPr>
                        <a:t>≤ 90 </a:t>
                      </a:r>
                      <a:endParaRPr lang="lv-LV" sz="16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extLst>
                  <a:ext uri="{0D108BD9-81ED-4DB2-BD59-A6C34878D82A}">
                    <a16:rowId xmlns:a16="http://schemas.microsoft.com/office/drawing/2014/main" val="184489918"/>
                  </a:ext>
                </a:extLst>
              </a:tr>
              <a:tr h="265437">
                <a:tc>
                  <a:txBody>
                    <a:bodyPr/>
                    <a:lstStyle/>
                    <a:p>
                      <a:pPr algn="ctr" fontAlgn="t"/>
                      <a:r>
                        <a:rPr lang="lv-LV" sz="1000" u="none" strike="noStrike" dirty="0">
                          <a:effectLst/>
                          <a:latin typeface="Verdana" panose="020B0604030504040204" pitchFamily="34" charset="0"/>
                          <a:ea typeface="Verdana" panose="020B0604030504040204" pitchFamily="34" charset="0"/>
                          <a:cs typeface="Verdana" panose="020B0604030504040204" pitchFamily="34" charset="0"/>
                        </a:rPr>
                        <a:t>2018</a:t>
                      </a:r>
                      <a:endParaRPr lang="lv-LV" sz="10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a:effectLst/>
                          <a:latin typeface="Verdana" panose="020B0604030504040204" pitchFamily="34" charset="0"/>
                          <a:ea typeface="Verdana" panose="020B0604030504040204" pitchFamily="34" charset="0"/>
                          <a:cs typeface="Verdana" panose="020B0604030504040204" pitchFamily="34" charset="0"/>
                        </a:rPr>
                        <a:t>≤ 60 </a:t>
                      </a:r>
                      <a:endParaRPr lang="lv-LV" sz="16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a:effectLst/>
                          <a:latin typeface="Verdana" panose="020B0604030504040204" pitchFamily="34" charset="0"/>
                          <a:ea typeface="Verdana" panose="020B0604030504040204" pitchFamily="34" charset="0"/>
                          <a:cs typeface="Verdana" panose="020B0604030504040204" pitchFamily="34" charset="0"/>
                        </a:rPr>
                        <a:t>≤ 70 </a:t>
                      </a:r>
                      <a:endParaRPr lang="lv-LV" sz="16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a:effectLst/>
                          <a:latin typeface="Verdana" panose="020B0604030504040204" pitchFamily="34" charset="0"/>
                          <a:ea typeface="Verdana" panose="020B0604030504040204" pitchFamily="34" charset="0"/>
                          <a:cs typeface="Verdana" panose="020B0604030504040204" pitchFamily="34" charset="0"/>
                        </a:rPr>
                        <a:t>≤ 65 </a:t>
                      </a:r>
                      <a:endParaRPr lang="lv-LV" sz="16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a:effectLst/>
                          <a:latin typeface="Verdana" panose="020B0604030504040204" pitchFamily="34" charset="0"/>
                          <a:ea typeface="Verdana" panose="020B0604030504040204" pitchFamily="34" charset="0"/>
                          <a:cs typeface="Verdana" panose="020B0604030504040204" pitchFamily="34" charset="0"/>
                        </a:rPr>
                        <a:t>≤ 90 </a:t>
                      </a:r>
                      <a:endParaRPr lang="lv-LV" sz="16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extLst>
                  <a:ext uri="{0D108BD9-81ED-4DB2-BD59-A6C34878D82A}">
                    <a16:rowId xmlns:a16="http://schemas.microsoft.com/office/drawing/2014/main" val="2780523696"/>
                  </a:ext>
                </a:extLst>
              </a:tr>
              <a:tr h="902488">
                <a:tc>
                  <a:txBody>
                    <a:bodyPr/>
                    <a:lstStyle/>
                    <a:p>
                      <a:pPr algn="ctr" fontAlgn="t"/>
                      <a:r>
                        <a:rPr lang="lv-LV" sz="1000" u="none" strike="noStrike" dirty="0">
                          <a:effectLst/>
                          <a:latin typeface="Verdana" panose="020B0604030504040204" pitchFamily="34" charset="0"/>
                          <a:ea typeface="Verdana" panose="020B0604030504040204" pitchFamily="34" charset="0"/>
                          <a:cs typeface="Verdana" panose="020B0604030504040204" pitchFamily="34" charset="0"/>
                        </a:rPr>
                        <a:t>2019 - 2020</a:t>
                      </a:r>
                      <a:endParaRPr lang="lv-LV" sz="10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a:effectLst/>
                          <a:latin typeface="Verdana" panose="020B0604030504040204" pitchFamily="34" charset="0"/>
                          <a:ea typeface="Verdana" panose="020B0604030504040204" pitchFamily="34" charset="0"/>
                          <a:cs typeface="Verdana" panose="020B0604030504040204" pitchFamily="34" charset="0"/>
                        </a:rPr>
                        <a:t>≤ 50 </a:t>
                      </a:r>
                      <a:endParaRPr lang="lv-LV" sz="16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dirty="0">
                          <a:effectLst/>
                          <a:latin typeface="Verdana" panose="020B0604030504040204" pitchFamily="34" charset="0"/>
                          <a:ea typeface="Verdana" panose="020B0604030504040204" pitchFamily="34" charset="0"/>
                          <a:cs typeface="Verdana" panose="020B0604030504040204" pitchFamily="34" charset="0"/>
                        </a:rPr>
                        <a:t>≤ 60 </a:t>
                      </a:r>
                      <a:endParaRPr lang="lv-LV" sz="16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es-ES" sz="1000" b="1" u="none" strike="noStrike" dirty="0" err="1">
                          <a:solidFill>
                            <a:srgbClr val="C00000"/>
                          </a:solidFill>
                          <a:effectLst/>
                          <a:latin typeface="Verdana" panose="020B0604030504040204" pitchFamily="34" charset="0"/>
                          <a:ea typeface="Verdana" panose="020B0604030504040204" pitchFamily="34" charset="0"/>
                          <a:cs typeface="Verdana" panose="020B0604030504040204" pitchFamily="34" charset="0"/>
                        </a:rPr>
                        <a:t>gandrīz</a:t>
                      </a:r>
                      <a:r>
                        <a:rPr lang="es-ES" sz="1000" b="1" u="none" strike="noStrike" dirty="0">
                          <a:solidFill>
                            <a:srgbClr val="C00000"/>
                          </a:solidFill>
                          <a:effectLst/>
                          <a:latin typeface="Verdana" panose="020B0604030504040204" pitchFamily="34" charset="0"/>
                          <a:ea typeface="Verdana" panose="020B0604030504040204" pitchFamily="34" charset="0"/>
                          <a:cs typeface="Verdana" panose="020B0604030504040204" pitchFamily="34" charset="0"/>
                        </a:rPr>
                        <a:t> </a:t>
                      </a:r>
                      <a:r>
                        <a:rPr lang="es-ES" sz="1000" b="1" u="none" strike="noStrike" dirty="0" err="1">
                          <a:solidFill>
                            <a:srgbClr val="C00000"/>
                          </a:solidFill>
                          <a:effectLst/>
                          <a:latin typeface="Verdana" panose="020B0604030504040204" pitchFamily="34" charset="0"/>
                          <a:ea typeface="Verdana" panose="020B0604030504040204" pitchFamily="34" charset="0"/>
                          <a:cs typeface="Verdana" panose="020B0604030504040204" pitchFamily="34" charset="0"/>
                        </a:rPr>
                        <a:t>nulles</a:t>
                      </a:r>
                      <a:r>
                        <a:rPr lang="es-ES" sz="1000" b="1" u="none" strike="noStrike" dirty="0">
                          <a:solidFill>
                            <a:srgbClr val="C00000"/>
                          </a:solidFill>
                          <a:effectLst/>
                          <a:latin typeface="Verdana" panose="020B0604030504040204" pitchFamily="34" charset="0"/>
                          <a:ea typeface="Verdana" panose="020B0604030504040204" pitchFamily="34" charset="0"/>
                          <a:cs typeface="Verdana" panose="020B0604030504040204" pitchFamily="34" charset="0"/>
                        </a:rPr>
                        <a:t> </a:t>
                      </a:r>
                      <a:r>
                        <a:rPr lang="es-ES" sz="1000" b="1" u="none" strike="noStrike" dirty="0" err="1">
                          <a:solidFill>
                            <a:srgbClr val="C00000"/>
                          </a:solidFill>
                          <a:effectLst/>
                          <a:latin typeface="Verdana" panose="020B0604030504040204" pitchFamily="34" charset="0"/>
                          <a:ea typeface="Verdana" panose="020B0604030504040204" pitchFamily="34" charset="0"/>
                          <a:cs typeface="Verdana" panose="020B0604030504040204" pitchFamily="34" charset="0"/>
                        </a:rPr>
                        <a:t>enerģijas</a:t>
                      </a:r>
                      <a:r>
                        <a:rPr lang="es-ES" sz="1000" b="1" u="none" strike="noStrike" dirty="0">
                          <a:solidFill>
                            <a:srgbClr val="C00000"/>
                          </a:solidFill>
                          <a:effectLst/>
                          <a:latin typeface="Verdana" panose="020B0604030504040204" pitchFamily="34" charset="0"/>
                          <a:ea typeface="Verdana" panose="020B0604030504040204" pitchFamily="34" charset="0"/>
                          <a:cs typeface="Verdana" panose="020B0604030504040204" pitchFamily="34" charset="0"/>
                        </a:rPr>
                        <a:t> </a:t>
                      </a:r>
                      <a:r>
                        <a:rPr lang="es-ES" sz="1000" b="1" u="none" strike="noStrike" dirty="0" err="1">
                          <a:solidFill>
                            <a:srgbClr val="C00000"/>
                          </a:solidFill>
                          <a:effectLst/>
                          <a:latin typeface="Verdana" panose="020B0604030504040204" pitchFamily="34" charset="0"/>
                          <a:ea typeface="Verdana" panose="020B0604030504040204" pitchFamily="34" charset="0"/>
                          <a:cs typeface="Verdana" panose="020B0604030504040204" pitchFamily="34" charset="0"/>
                        </a:rPr>
                        <a:t>ēka</a:t>
                      </a:r>
                      <a:r>
                        <a:rPr lang="es-ES" sz="1000" b="1" u="none" strike="noStrike" dirty="0">
                          <a:solidFill>
                            <a:srgbClr val="C00000"/>
                          </a:solidFill>
                          <a:effectLst/>
                          <a:latin typeface="Verdana" panose="020B0604030504040204" pitchFamily="34" charset="0"/>
                          <a:ea typeface="Verdana" panose="020B0604030504040204" pitchFamily="34" charset="0"/>
                          <a:cs typeface="Verdana" panose="020B0604030504040204" pitchFamily="34" charset="0"/>
                        </a:rPr>
                        <a:t> </a:t>
                      </a:r>
                      <a:r>
                        <a:rPr lang="lv-LV" sz="1000" b="1" u="none" strike="noStrike" dirty="0">
                          <a:solidFill>
                            <a:srgbClr val="C00000"/>
                          </a:solidFill>
                          <a:effectLst/>
                          <a:latin typeface="Verdana" panose="020B0604030504040204" pitchFamily="34" charset="0"/>
                          <a:ea typeface="Verdana" panose="020B0604030504040204" pitchFamily="34" charset="0"/>
                          <a:cs typeface="Verdana" panose="020B0604030504040204" pitchFamily="34" charset="0"/>
                        </a:rPr>
                        <a:t> (!)</a:t>
                      </a:r>
                    </a:p>
                    <a:p>
                      <a:pPr algn="ctr" fontAlgn="ctr"/>
                      <a:r>
                        <a:rPr lang="es-ES" sz="1600" u="none" strike="noStrike" dirty="0">
                          <a:effectLst/>
                          <a:latin typeface="Verdana" panose="020B0604030504040204" pitchFamily="34" charset="0"/>
                          <a:ea typeface="Verdana" panose="020B0604030504040204" pitchFamily="34" charset="0"/>
                          <a:cs typeface="Verdana" panose="020B0604030504040204" pitchFamily="34" charset="0"/>
                        </a:rPr>
                        <a:t>≤ 45</a:t>
                      </a:r>
                      <a:endParaRPr lang="es-ES" sz="16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a:effectLst/>
                          <a:latin typeface="Verdana" panose="020B0604030504040204" pitchFamily="34" charset="0"/>
                          <a:ea typeface="Verdana" panose="020B0604030504040204" pitchFamily="34" charset="0"/>
                          <a:cs typeface="Verdana" panose="020B0604030504040204" pitchFamily="34" charset="0"/>
                        </a:rPr>
                        <a:t>≤ 65 </a:t>
                      </a:r>
                      <a:endParaRPr lang="lv-LV" sz="1600" b="0" i="0" u="none" strike="noStrike">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extLst>
                  <a:ext uri="{0D108BD9-81ED-4DB2-BD59-A6C34878D82A}">
                    <a16:rowId xmlns:a16="http://schemas.microsoft.com/office/drawing/2014/main" val="3188815202"/>
                  </a:ext>
                </a:extLst>
              </a:tr>
              <a:tr h="612274">
                <a:tc>
                  <a:txBody>
                    <a:bodyPr/>
                    <a:lstStyle/>
                    <a:p>
                      <a:pPr algn="ctr" fontAlgn="t"/>
                      <a:r>
                        <a:rPr lang="lv-LV" sz="1000" u="none" strike="noStrike" dirty="0">
                          <a:effectLst/>
                          <a:latin typeface="Verdana" panose="020B0604030504040204" pitchFamily="34" charset="0"/>
                          <a:ea typeface="Verdana" panose="020B0604030504040204" pitchFamily="34" charset="0"/>
                          <a:cs typeface="Verdana" panose="020B0604030504040204" pitchFamily="34" charset="0"/>
                        </a:rPr>
                        <a:t>No 2021. un turpmāk</a:t>
                      </a:r>
                      <a:endParaRPr lang="lv-LV" sz="10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gridSpan="2">
                  <a:txBody>
                    <a:bodyPr/>
                    <a:lstStyle/>
                    <a:p>
                      <a:pPr algn="ctr" fontAlgn="ctr"/>
                      <a:r>
                        <a:rPr lang="es-ES" sz="1000" u="none" strike="noStrike" dirty="0" err="1">
                          <a:effectLst/>
                          <a:latin typeface="Verdana" panose="020B0604030504040204" pitchFamily="34" charset="0"/>
                          <a:ea typeface="Verdana" panose="020B0604030504040204" pitchFamily="34" charset="0"/>
                          <a:cs typeface="Verdana" panose="020B0604030504040204" pitchFamily="34" charset="0"/>
                        </a:rPr>
                        <a:t>gandrīz</a:t>
                      </a:r>
                      <a:r>
                        <a:rPr lang="es-ES" sz="10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es-ES" sz="1000" u="none" strike="noStrike" dirty="0" err="1">
                          <a:effectLst/>
                          <a:latin typeface="Verdana" panose="020B0604030504040204" pitchFamily="34" charset="0"/>
                          <a:ea typeface="Verdana" panose="020B0604030504040204" pitchFamily="34" charset="0"/>
                          <a:cs typeface="Verdana" panose="020B0604030504040204" pitchFamily="34" charset="0"/>
                        </a:rPr>
                        <a:t>nulles</a:t>
                      </a:r>
                      <a:r>
                        <a:rPr lang="es-ES" sz="10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es-ES" sz="1000" u="none" strike="noStrike" dirty="0" err="1">
                          <a:effectLst/>
                          <a:latin typeface="Verdana" panose="020B0604030504040204" pitchFamily="34" charset="0"/>
                          <a:ea typeface="Verdana" panose="020B0604030504040204" pitchFamily="34" charset="0"/>
                          <a:cs typeface="Verdana" panose="020B0604030504040204" pitchFamily="34" charset="0"/>
                        </a:rPr>
                        <a:t>enerģijas</a:t>
                      </a:r>
                      <a:r>
                        <a:rPr lang="es-ES" sz="10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es-ES" sz="1000" u="none" strike="noStrike" dirty="0" err="1">
                          <a:effectLst/>
                          <a:latin typeface="Verdana" panose="020B0604030504040204" pitchFamily="34" charset="0"/>
                          <a:ea typeface="Verdana" panose="020B0604030504040204" pitchFamily="34" charset="0"/>
                          <a:cs typeface="Verdana" panose="020B0604030504040204" pitchFamily="34" charset="0"/>
                        </a:rPr>
                        <a:t>ēka</a:t>
                      </a:r>
                      <a:r>
                        <a:rPr lang="es-ES" sz="10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lv-LV" sz="1000" u="none" strike="noStrike" dirty="0">
                        <a:effectLst/>
                        <a:latin typeface="Verdana" panose="020B0604030504040204" pitchFamily="34" charset="0"/>
                        <a:ea typeface="Verdana" panose="020B0604030504040204" pitchFamily="34" charset="0"/>
                        <a:cs typeface="Verdana" panose="020B0604030504040204" pitchFamily="34" charset="0"/>
                      </a:endParaRPr>
                    </a:p>
                    <a:p>
                      <a:pPr algn="ctr" fontAlgn="ctr"/>
                      <a:r>
                        <a:rPr lang="es-ES" sz="1600" u="none" strike="noStrike" dirty="0">
                          <a:effectLst/>
                          <a:latin typeface="Verdana" panose="020B0604030504040204" pitchFamily="34" charset="0"/>
                          <a:ea typeface="Verdana" panose="020B0604030504040204" pitchFamily="34" charset="0"/>
                          <a:cs typeface="Verdana" panose="020B0604030504040204" pitchFamily="34" charset="0"/>
                        </a:rPr>
                        <a:t>≤ 40 </a:t>
                      </a:r>
                      <a:endParaRPr lang="es-ES" sz="16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hMerge="1">
                  <a:txBody>
                    <a:bodyPr/>
                    <a:lstStyle/>
                    <a:p>
                      <a:endParaRPr lang="lv-LV"/>
                    </a:p>
                  </a:txBody>
                  <a:tcPr/>
                </a:tc>
                <a:tc gridSpan="2">
                  <a:txBody>
                    <a:bodyPr/>
                    <a:lstStyle/>
                    <a:p>
                      <a:pPr algn="ctr" fontAlgn="ctr"/>
                      <a:r>
                        <a:rPr lang="es-ES" sz="1000" u="none" strike="noStrike" dirty="0" err="1">
                          <a:effectLst/>
                          <a:latin typeface="Verdana" panose="020B0604030504040204" pitchFamily="34" charset="0"/>
                          <a:ea typeface="Verdana" panose="020B0604030504040204" pitchFamily="34" charset="0"/>
                          <a:cs typeface="Verdana" panose="020B0604030504040204" pitchFamily="34" charset="0"/>
                        </a:rPr>
                        <a:t>gandrīz</a:t>
                      </a:r>
                      <a:r>
                        <a:rPr lang="es-ES" sz="10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es-ES" sz="1000" u="none" strike="noStrike" dirty="0" err="1">
                          <a:effectLst/>
                          <a:latin typeface="Verdana" panose="020B0604030504040204" pitchFamily="34" charset="0"/>
                          <a:ea typeface="Verdana" panose="020B0604030504040204" pitchFamily="34" charset="0"/>
                          <a:cs typeface="Verdana" panose="020B0604030504040204" pitchFamily="34" charset="0"/>
                        </a:rPr>
                        <a:t>nulles</a:t>
                      </a:r>
                      <a:r>
                        <a:rPr lang="es-ES" sz="10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es-ES" sz="1000" u="none" strike="noStrike" dirty="0" err="1">
                          <a:effectLst/>
                          <a:latin typeface="Verdana" panose="020B0604030504040204" pitchFamily="34" charset="0"/>
                          <a:ea typeface="Verdana" panose="020B0604030504040204" pitchFamily="34" charset="0"/>
                          <a:cs typeface="Verdana" panose="020B0604030504040204" pitchFamily="34" charset="0"/>
                        </a:rPr>
                        <a:t>enerģijas</a:t>
                      </a:r>
                      <a:r>
                        <a:rPr lang="es-ES" sz="10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es-ES" sz="1000" u="none" strike="noStrike" dirty="0" err="1">
                          <a:effectLst/>
                          <a:latin typeface="Verdana" panose="020B0604030504040204" pitchFamily="34" charset="0"/>
                          <a:ea typeface="Verdana" panose="020B0604030504040204" pitchFamily="34" charset="0"/>
                          <a:cs typeface="Verdana" panose="020B0604030504040204" pitchFamily="34" charset="0"/>
                        </a:rPr>
                        <a:t>ēka</a:t>
                      </a:r>
                      <a:r>
                        <a:rPr lang="es-ES" sz="10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lv-LV" sz="1000" u="none" strike="noStrike" dirty="0">
                        <a:effectLst/>
                        <a:latin typeface="Verdana" panose="020B0604030504040204" pitchFamily="34" charset="0"/>
                        <a:ea typeface="Verdana" panose="020B0604030504040204" pitchFamily="34" charset="0"/>
                        <a:cs typeface="Verdana" panose="020B0604030504040204" pitchFamily="34" charset="0"/>
                      </a:endParaRPr>
                    </a:p>
                    <a:p>
                      <a:pPr algn="ctr" fontAlgn="ctr"/>
                      <a:r>
                        <a:rPr lang="es-ES" sz="1600" u="none" strike="noStrike" dirty="0">
                          <a:effectLst/>
                          <a:latin typeface="Verdana" panose="020B0604030504040204" pitchFamily="34" charset="0"/>
                          <a:ea typeface="Verdana" panose="020B0604030504040204" pitchFamily="34" charset="0"/>
                          <a:cs typeface="Verdana" panose="020B0604030504040204" pitchFamily="34" charset="0"/>
                        </a:rPr>
                        <a:t>≤ 45</a:t>
                      </a:r>
                      <a:endParaRPr lang="es-ES" sz="16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hMerge="1">
                  <a:txBody>
                    <a:bodyPr/>
                    <a:lstStyle/>
                    <a:p>
                      <a:endParaRPr lang="lv-LV"/>
                    </a:p>
                  </a:txBody>
                  <a:tcPr/>
                </a:tc>
                <a:extLst>
                  <a:ext uri="{0D108BD9-81ED-4DB2-BD59-A6C34878D82A}">
                    <a16:rowId xmlns:a16="http://schemas.microsoft.com/office/drawing/2014/main" val="2310607828"/>
                  </a:ext>
                </a:extLst>
              </a:tr>
              <a:tr h="265437">
                <a:tc gridSpan="5">
                  <a:txBody>
                    <a:bodyPr/>
                    <a:lstStyle/>
                    <a:p>
                      <a:pPr algn="ctr" fontAlgn="b"/>
                      <a:r>
                        <a:rPr lang="lv-LV" sz="1600" b="1" u="none" strike="noStrike" dirty="0">
                          <a:effectLst/>
                          <a:latin typeface="Verdana" panose="020B0604030504040204" pitchFamily="34" charset="0"/>
                          <a:ea typeface="Verdana" panose="020B0604030504040204" pitchFamily="34" charset="0"/>
                          <a:cs typeface="Verdana" panose="020B0604030504040204" pitchFamily="34" charset="0"/>
                        </a:rPr>
                        <a:t>ATJAUNOŠANA</a:t>
                      </a:r>
                      <a:endParaRPr lang="lv-LV"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4057685450"/>
                  </a:ext>
                </a:extLst>
              </a:tr>
              <a:tr h="703410">
                <a:tc>
                  <a:txBody>
                    <a:bodyPr/>
                    <a:lstStyle/>
                    <a:p>
                      <a:pPr algn="ctr" fontAlgn="b"/>
                      <a:r>
                        <a:rPr lang="lv-LV" sz="1000" u="none" strike="noStrike" dirty="0">
                          <a:effectLst/>
                          <a:latin typeface="Verdana" panose="020B0604030504040204" pitchFamily="34" charset="0"/>
                          <a:ea typeface="Verdana" panose="020B0604030504040204" pitchFamily="34" charset="0"/>
                          <a:cs typeface="Verdana" panose="020B0604030504040204" pitchFamily="34" charset="0"/>
                        </a:rPr>
                        <a:t>Līdz 31.12.2020</a:t>
                      </a:r>
                      <a:endParaRPr lang="lv-LV"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dirty="0">
                          <a:effectLst/>
                          <a:latin typeface="Verdana" panose="020B0604030504040204" pitchFamily="34" charset="0"/>
                          <a:ea typeface="Verdana" panose="020B0604030504040204" pitchFamily="34" charset="0"/>
                          <a:cs typeface="Verdana" panose="020B0604030504040204" pitchFamily="34" charset="0"/>
                        </a:rPr>
                        <a:t>≤ 90</a:t>
                      </a:r>
                      <a:endParaRPr lang="lv-LV" sz="16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dirty="0">
                          <a:effectLst/>
                          <a:latin typeface="Verdana" panose="020B0604030504040204" pitchFamily="34" charset="0"/>
                          <a:ea typeface="Verdana" panose="020B0604030504040204" pitchFamily="34" charset="0"/>
                          <a:cs typeface="Verdana" panose="020B0604030504040204" pitchFamily="34" charset="0"/>
                        </a:rPr>
                        <a:t>≤ 100</a:t>
                      </a:r>
                      <a:endParaRPr lang="lv-LV" sz="16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gridSpan="2">
                  <a:txBody>
                    <a:bodyPr/>
                    <a:lstStyle/>
                    <a:p>
                      <a:pPr algn="ctr" fontAlgn="ctr"/>
                      <a:r>
                        <a:rPr lang="lv-LV" sz="1600" u="none" strike="noStrike" dirty="0">
                          <a:effectLst/>
                          <a:latin typeface="Verdana" panose="020B0604030504040204" pitchFamily="34" charset="0"/>
                          <a:ea typeface="Verdana" panose="020B0604030504040204" pitchFamily="34" charset="0"/>
                          <a:cs typeface="Verdana" panose="020B0604030504040204" pitchFamily="34" charset="0"/>
                        </a:rPr>
                        <a:t>≤ 110</a:t>
                      </a:r>
                      <a:endParaRPr lang="lv-LV" sz="16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hMerge="1">
                  <a:txBody>
                    <a:bodyPr/>
                    <a:lstStyle/>
                    <a:p>
                      <a:endParaRPr lang="lv-LV"/>
                    </a:p>
                  </a:txBody>
                  <a:tcPr/>
                </a:tc>
                <a:extLst>
                  <a:ext uri="{0D108BD9-81ED-4DB2-BD59-A6C34878D82A}">
                    <a16:rowId xmlns:a16="http://schemas.microsoft.com/office/drawing/2014/main" val="3279252547"/>
                  </a:ext>
                </a:extLst>
              </a:tr>
              <a:tr h="703410">
                <a:tc>
                  <a:txBody>
                    <a:bodyPr/>
                    <a:lstStyle/>
                    <a:p>
                      <a:pPr algn="ctr" fontAlgn="b"/>
                      <a:r>
                        <a:rPr lang="lv-LV"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No 2021. un turpmāk</a:t>
                      </a:r>
                    </a:p>
                    <a:p>
                      <a:pPr algn="ctr" fontAlgn="b"/>
                      <a:endParaRPr lang="lv-LV" sz="10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tc>
                <a:tc>
                  <a:txBody>
                    <a:bodyPr/>
                    <a:lstStyle/>
                    <a:p>
                      <a:pPr algn="ctr" fontAlgn="ctr"/>
                      <a:r>
                        <a:rPr lang="lv-LV" sz="16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lv-LV" sz="16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rPr>
                        <a:t>80</a:t>
                      </a:r>
                    </a:p>
                  </a:txBody>
                  <a:tcPr marL="9525" marR="9525" marT="9525" marB="0" anchor="ctr"/>
                </a:tc>
                <a:tc>
                  <a:txBody>
                    <a:bodyPr/>
                    <a:lstStyle/>
                    <a:p>
                      <a:pPr algn="ctr" fontAlgn="ctr"/>
                      <a:r>
                        <a:rPr lang="lv-LV" sz="16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lv-LV" sz="16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rPr>
                        <a:t>90</a:t>
                      </a:r>
                    </a:p>
                  </a:txBody>
                  <a:tcPr marL="9525" marR="9525" marT="9525" marB="0" anchor="ctr"/>
                </a:tc>
                <a:tc>
                  <a:txBody>
                    <a:bodyPr/>
                    <a:lstStyle/>
                    <a:p>
                      <a:pPr algn="ctr" fontAlgn="ctr"/>
                      <a:r>
                        <a:rPr lang="lv-LV" sz="16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lv-LV" sz="16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rPr>
                        <a:t>90</a:t>
                      </a:r>
                    </a:p>
                  </a:txBody>
                  <a:tcPr marL="9525" marR="9525" marT="9525" marB="0" anchor="ctr"/>
                </a:tc>
                <a:tc>
                  <a:txBody>
                    <a:bodyPr/>
                    <a:lstStyle/>
                    <a:p>
                      <a:pPr algn="ctr" fontAlgn="ctr"/>
                      <a:r>
                        <a:rPr lang="lv-LV" sz="16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lv-LV" sz="1600" b="0" i="0" u="none" strike="noStrike" dirty="0">
                          <a:solidFill>
                            <a:srgbClr val="414142"/>
                          </a:solidFill>
                          <a:effectLst/>
                          <a:latin typeface="Verdana" panose="020B0604030504040204" pitchFamily="34" charset="0"/>
                          <a:ea typeface="Verdana" panose="020B0604030504040204" pitchFamily="34" charset="0"/>
                          <a:cs typeface="Verdana" panose="020B0604030504040204" pitchFamily="34" charset="0"/>
                        </a:rPr>
                        <a:t>100</a:t>
                      </a:r>
                    </a:p>
                  </a:txBody>
                  <a:tcPr marL="9525" marR="9525" marT="9525" marB="0" anchor="ctr"/>
                </a:tc>
                <a:extLst>
                  <a:ext uri="{0D108BD9-81ED-4DB2-BD59-A6C34878D82A}">
                    <a16:rowId xmlns:a16="http://schemas.microsoft.com/office/drawing/2014/main" val="2633626267"/>
                  </a:ext>
                </a:extLst>
              </a:tr>
            </a:tbl>
          </a:graphicData>
        </a:graphic>
      </p:graphicFrame>
      <p:sp>
        <p:nvSpPr>
          <p:cNvPr id="4" name="TextBox 3"/>
          <p:cNvSpPr txBox="1"/>
          <p:nvPr/>
        </p:nvSpPr>
        <p:spPr>
          <a:xfrm>
            <a:off x="382954" y="4071815"/>
            <a:ext cx="2136709" cy="1477328"/>
          </a:xfrm>
          <a:prstGeom prst="rect">
            <a:avLst/>
          </a:prstGeom>
          <a:noFill/>
        </p:spPr>
        <p:txBody>
          <a:bodyPr wrap="square" rtlCol="0">
            <a:spAutoFit/>
          </a:bodyPr>
          <a:lstStyle/>
          <a:p>
            <a:r>
              <a:rPr lang="lv-LV" sz="1000" dirty="0"/>
              <a:t>15.</a:t>
            </a:r>
            <a:r>
              <a:rPr lang="lv-LV" sz="1000" baseline="30000" dirty="0"/>
              <a:t>4</a:t>
            </a:r>
            <a:r>
              <a:rPr lang="lv-LV" sz="1000" dirty="0"/>
              <a:t> Ēku energoefektivitātes minimālo pieļaujamo līmeni jaunbūvēm, atjaunojamām vai pārbūvējamām ēkām </a:t>
            </a:r>
            <a:r>
              <a:rPr lang="lv-LV" sz="1000" b="1" dirty="0"/>
              <a:t>nepiemēro, ja šo prasību piemērošana nav tehniski vai funkcionāli iespējama </a:t>
            </a:r>
            <a:r>
              <a:rPr lang="lv-LV" sz="1000" dirty="0"/>
              <a:t>vai ja izmaksu un ieguvumu analīze par attiecīgās ēkas kalpošanas laiku norāda uz zaudējumiem.</a:t>
            </a:r>
            <a:r>
              <a:rPr lang="lv-LV" sz="1000" dirty="0">
                <a:effectLst/>
              </a:rPr>
              <a:t> </a:t>
            </a:r>
            <a:endParaRPr lang="lv-LV" sz="1000" dirty="0"/>
          </a:p>
        </p:txBody>
      </p:sp>
      <p:sp>
        <p:nvSpPr>
          <p:cNvPr id="2" name="TextBox 1">
            <a:extLst>
              <a:ext uri="{FF2B5EF4-FFF2-40B4-BE49-F238E27FC236}">
                <a16:creationId xmlns:a16="http://schemas.microsoft.com/office/drawing/2014/main" id="{B2955FD0-306B-4369-8944-629A8B1B3F56}"/>
              </a:ext>
            </a:extLst>
          </p:cNvPr>
          <p:cNvSpPr txBox="1"/>
          <p:nvPr/>
        </p:nvSpPr>
        <p:spPr>
          <a:xfrm>
            <a:off x="1396152" y="1591417"/>
            <a:ext cx="1292341" cy="369332"/>
          </a:xfrm>
          <a:prstGeom prst="rect">
            <a:avLst/>
          </a:prstGeom>
          <a:noFill/>
        </p:spPr>
        <p:txBody>
          <a:bodyPr wrap="none" rtlCol="0">
            <a:spAutoFit/>
          </a:bodyPr>
          <a:lstStyle/>
          <a:p>
            <a:r>
              <a:rPr lang="lv-LV" dirty="0"/>
              <a:t>No MK 383:</a:t>
            </a:r>
          </a:p>
        </p:txBody>
      </p:sp>
    </p:spTree>
    <p:extLst>
      <p:ext uri="{BB962C8B-B14F-4D97-AF65-F5344CB8AC3E}">
        <p14:creationId xmlns:p14="http://schemas.microsoft.com/office/powerpoint/2010/main" val="8018608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D7A5B-CC57-426A-9E67-466CE3A59A00}"/>
              </a:ext>
            </a:extLst>
          </p:cNvPr>
          <p:cNvSpPr>
            <a:spLocks noGrp="1"/>
          </p:cNvSpPr>
          <p:nvPr>
            <p:ph type="title"/>
          </p:nvPr>
        </p:nvSpPr>
        <p:spPr>
          <a:xfrm>
            <a:off x="2626242" y="381000"/>
            <a:ext cx="8956158" cy="1036642"/>
          </a:xfrm>
        </p:spPr>
        <p:txBody>
          <a:bodyPr>
            <a:normAutofit/>
          </a:bodyPr>
          <a:lstStyle/>
          <a:p>
            <a:r>
              <a:rPr lang="lv-LV" sz="3200" dirty="0"/>
              <a:t>Kas ir gandrīz nulles enerģijas ēka?</a:t>
            </a:r>
          </a:p>
        </p:txBody>
      </p:sp>
      <p:sp>
        <p:nvSpPr>
          <p:cNvPr id="3" name="Content Placeholder 2">
            <a:extLst>
              <a:ext uri="{FF2B5EF4-FFF2-40B4-BE49-F238E27FC236}">
                <a16:creationId xmlns:a16="http://schemas.microsoft.com/office/drawing/2014/main" id="{DEB28EAD-AFED-469B-A539-38F58872586B}"/>
              </a:ext>
            </a:extLst>
          </p:cNvPr>
          <p:cNvSpPr>
            <a:spLocks noGrp="1"/>
          </p:cNvSpPr>
          <p:nvPr>
            <p:ph idx="1"/>
          </p:nvPr>
        </p:nvSpPr>
        <p:spPr>
          <a:xfrm>
            <a:off x="2190307" y="1752601"/>
            <a:ext cx="9392093" cy="4373573"/>
          </a:xfrm>
        </p:spPr>
        <p:txBody>
          <a:bodyPr>
            <a:normAutofit lnSpcReduction="10000"/>
          </a:bodyPr>
          <a:lstStyle/>
          <a:p>
            <a:r>
              <a:rPr lang="lv-LV" sz="2400" dirty="0"/>
              <a:t>Ja atbilst </a:t>
            </a:r>
            <a:r>
              <a:rPr lang="lv-LV" sz="2400" u="sng" dirty="0"/>
              <a:t>visām</a:t>
            </a:r>
            <a:r>
              <a:rPr lang="lv-LV" sz="2400" dirty="0"/>
              <a:t>(!) šīm prasībām:</a:t>
            </a:r>
          </a:p>
          <a:p>
            <a:endParaRPr lang="lv-LV" sz="2400" dirty="0"/>
          </a:p>
          <a:p>
            <a:pPr marL="342900" indent="-342900">
              <a:buFont typeface="Wingdings" panose="05000000000000000000" pitchFamily="2" charset="2"/>
              <a:buChar char="ü"/>
            </a:pPr>
            <a:r>
              <a:rPr lang="lv-LV" sz="2400" dirty="0"/>
              <a:t>energoefektivitātes rādītājs apkurei atbilst A klasei</a:t>
            </a:r>
          </a:p>
          <a:p>
            <a:pPr marL="342900" indent="-342900">
              <a:buFont typeface="Wingdings" panose="05000000000000000000" pitchFamily="2" charset="2"/>
              <a:buChar char="ü"/>
            </a:pPr>
            <a:r>
              <a:rPr lang="lv-LV" sz="2400" dirty="0"/>
              <a:t>kopējais primārās enerģijas patēriņš sastāda ne vairāk kā 95 </a:t>
            </a:r>
            <a:r>
              <a:rPr lang="lv-LV" sz="2400" dirty="0" err="1"/>
              <a:t>kWh</a:t>
            </a:r>
            <a:r>
              <a:rPr lang="lv-LV" sz="2400" dirty="0"/>
              <a:t>/m</a:t>
            </a:r>
            <a:r>
              <a:rPr lang="lv-LV" sz="2400" baseline="30000" dirty="0"/>
              <a:t>2</a:t>
            </a:r>
            <a:r>
              <a:rPr lang="lv-LV" sz="2400" dirty="0"/>
              <a:t> gadā</a:t>
            </a:r>
          </a:p>
          <a:p>
            <a:pPr marL="342900" indent="-342900">
              <a:buFont typeface="Wingdings" panose="05000000000000000000" pitchFamily="2" charset="2"/>
              <a:buChar char="ü"/>
            </a:pPr>
            <a:r>
              <a:rPr lang="lv-LV" sz="2400" dirty="0"/>
              <a:t>ne mazāk kā 75 % ventilācijas siltuma zudumu tiek atgūti</a:t>
            </a:r>
          </a:p>
          <a:p>
            <a:pPr marL="342900" indent="-342900">
              <a:buFont typeface="Wingdings" panose="05000000000000000000" pitchFamily="2" charset="2"/>
              <a:buChar char="ü"/>
            </a:pPr>
            <a:r>
              <a:rPr lang="lv-LV" sz="2400" dirty="0"/>
              <a:t>vismaz daļēji nodrošina atjaunojamās enerģijas izmantošanu</a:t>
            </a:r>
          </a:p>
          <a:p>
            <a:pPr marL="342900" indent="-342900">
              <a:buFont typeface="Wingdings" panose="05000000000000000000" pitchFamily="2" charset="2"/>
              <a:buChar char="ü"/>
            </a:pPr>
            <a:r>
              <a:rPr lang="lv-LV" sz="2400" dirty="0"/>
              <a:t>ēkā nav uzstādītas zemas lietderības fosilo kurināmo apkures iekārtas</a:t>
            </a:r>
          </a:p>
        </p:txBody>
      </p:sp>
      <p:sp>
        <p:nvSpPr>
          <p:cNvPr id="4" name="Text Placeholder 3">
            <a:extLst>
              <a:ext uri="{FF2B5EF4-FFF2-40B4-BE49-F238E27FC236}">
                <a16:creationId xmlns:a16="http://schemas.microsoft.com/office/drawing/2014/main" id="{187EAC03-259B-493C-883A-84A09E862D38}"/>
              </a:ext>
            </a:extLst>
          </p:cNvPr>
          <p:cNvSpPr>
            <a:spLocks noGrp="1"/>
          </p:cNvSpPr>
          <p:nvPr>
            <p:ph type="body" sz="quarter" idx="10"/>
          </p:nvPr>
        </p:nvSpPr>
        <p:spPr/>
        <p:txBody>
          <a:bodyPr/>
          <a:lstStyle/>
          <a:p>
            <a:endParaRPr lang="lv-LV"/>
          </a:p>
        </p:txBody>
      </p:sp>
      <p:sp>
        <p:nvSpPr>
          <p:cNvPr id="5" name="Text Placeholder 4">
            <a:extLst>
              <a:ext uri="{FF2B5EF4-FFF2-40B4-BE49-F238E27FC236}">
                <a16:creationId xmlns:a16="http://schemas.microsoft.com/office/drawing/2014/main" id="{085E03E7-6801-41B4-9EC5-497E545CB01A}"/>
              </a:ext>
            </a:extLst>
          </p:cNvPr>
          <p:cNvSpPr>
            <a:spLocks noGrp="1"/>
          </p:cNvSpPr>
          <p:nvPr>
            <p:ph type="body" sz="quarter" idx="12"/>
          </p:nvPr>
        </p:nvSpPr>
        <p:spPr/>
        <p:txBody>
          <a:bodyPr/>
          <a:lstStyle/>
          <a:p>
            <a:endParaRPr lang="lv-LV"/>
          </a:p>
        </p:txBody>
      </p:sp>
    </p:spTree>
    <p:extLst>
      <p:ext uri="{BB962C8B-B14F-4D97-AF65-F5344CB8AC3E}">
        <p14:creationId xmlns:p14="http://schemas.microsoft.com/office/powerpoint/2010/main" val="5540697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5609" y="381000"/>
            <a:ext cx="8966791" cy="1036642"/>
          </a:xfrm>
        </p:spPr>
        <p:txBody>
          <a:bodyPr>
            <a:normAutofit fontScale="90000"/>
          </a:bodyPr>
          <a:lstStyle/>
          <a:p>
            <a:r>
              <a:rPr lang="lv-LV" dirty="0"/>
              <a:t>Ko nozīmē Energoefektivitātes klase (atbilstoši MK383) un kā tā tiek piešķirta?</a:t>
            </a:r>
            <a:br>
              <a:rPr lang="lv-LV" dirty="0"/>
            </a:br>
            <a:endParaRPr lang="lv-LV" b="0" u="sng" dirty="0"/>
          </a:p>
        </p:txBody>
      </p:sp>
      <p:graphicFrame>
        <p:nvGraphicFramePr>
          <p:cNvPr id="6" name="Content Placeholder 5"/>
          <p:cNvGraphicFramePr>
            <a:graphicFrameLocks noGrp="1"/>
          </p:cNvGraphicFramePr>
          <p:nvPr>
            <p:ph idx="1"/>
          </p:nvPr>
        </p:nvGraphicFramePr>
        <p:xfrm>
          <a:off x="3454400" y="1417642"/>
          <a:ext cx="7924800" cy="4748695"/>
        </p:xfrm>
        <a:graphic>
          <a:graphicData uri="http://schemas.openxmlformats.org/drawingml/2006/table">
            <a:tbl>
              <a:tblPr>
                <a:tableStyleId>{5C22544A-7EE6-4342-B048-85BDC9FD1C3A}</a:tableStyleId>
              </a:tblPr>
              <a:tblGrid>
                <a:gridCol w="1673885">
                  <a:extLst>
                    <a:ext uri="{9D8B030D-6E8A-4147-A177-3AD203B41FA5}">
                      <a16:colId xmlns:a16="http://schemas.microsoft.com/office/drawing/2014/main" val="4200670352"/>
                    </a:ext>
                  </a:extLst>
                </a:gridCol>
                <a:gridCol w="2929299">
                  <a:extLst>
                    <a:ext uri="{9D8B030D-6E8A-4147-A177-3AD203B41FA5}">
                      <a16:colId xmlns:a16="http://schemas.microsoft.com/office/drawing/2014/main" val="2949801522"/>
                    </a:ext>
                  </a:extLst>
                </a:gridCol>
                <a:gridCol w="3321616">
                  <a:extLst>
                    <a:ext uri="{9D8B030D-6E8A-4147-A177-3AD203B41FA5}">
                      <a16:colId xmlns:a16="http://schemas.microsoft.com/office/drawing/2014/main" val="3918648997"/>
                    </a:ext>
                  </a:extLst>
                </a:gridCol>
              </a:tblGrid>
              <a:tr h="678385">
                <a:tc>
                  <a:txBody>
                    <a:bodyPr/>
                    <a:lstStyle/>
                    <a:p>
                      <a:pPr algn="ctr" fontAlgn="b"/>
                      <a:endParaRPr lang="lv-LV"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lv-LV" sz="2400" u="none" strike="noStrike" dirty="0">
                          <a:effectLst/>
                        </a:rPr>
                        <a:t>dzīvojamām ēkām</a:t>
                      </a:r>
                      <a:endParaRPr lang="lv-LV" sz="2400" b="0" i="0" u="none" strike="noStrike" dirty="0">
                        <a:solidFill>
                          <a:srgbClr val="414142"/>
                        </a:solidFill>
                        <a:effectLst/>
                        <a:latin typeface="Calibri" panose="020F0502020204030204" pitchFamily="34" charset="0"/>
                      </a:endParaRPr>
                    </a:p>
                  </a:txBody>
                  <a:tcPr marL="9525" marR="9525" marT="9525" marB="0" anchor="b"/>
                </a:tc>
                <a:tc>
                  <a:txBody>
                    <a:bodyPr/>
                    <a:lstStyle/>
                    <a:p>
                      <a:pPr algn="ctr" fontAlgn="b"/>
                      <a:r>
                        <a:rPr lang="lv-LV" sz="2400" u="none" strike="noStrike" dirty="0">
                          <a:effectLst/>
                        </a:rPr>
                        <a:t>nedzīvojamām ēkām</a:t>
                      </a:r>
                      <a:endParaRPr lang="lv-LV" sz="2400" b="0" i="0" u="none" strike="noStrike" dirty="0">
                        <a:solidFill>
                          <a:srgbClr val="414142"/>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86897742"/>
                  </a:ext>
                </a:extLst>
              </a:tr>
              <a:tr h="678385">
                <a:tc>
                  <a:txBody>
                    <a:bodyPr/>
                    <a:lstStyle/>
                    <a:p>
                      <a:pPr algn="ctr" fontAlgn="b"/>
                      <a:r>
                        <a:rPr lang="lv-LV" sz="2400" u="none" strike="noStrike" dirty="0">
                          <a:effectLst/>
                        </a:rPr>
                        <a:t>A</a:t>
                      </a:r>
                      <a:endParaRPr lang="lv-LV"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lv-LV" sz="2400" u="none" strike="noStrike" dirty="0">
                          <a:effectLst/>
                        </a:rPr>
                        <a:t>≤ 40</a:t>
                      </a:r>
                      <a:endParaRPr lang="lv-LV"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lv-LV" sz="2400" u="none" strike="noStrike">
                          <a:effectLst/>
                        </a:rPr>
                        <a:t>45</a:t>
                      </a:r>
                      <a:endParaRPr lang="lv-LV"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67129269"/>
                  </a:ext>
                </a:extLst>
              </a:tr>
              <a:tr h="678385">
                <a:tc>
                  <a:txBody>
                    <a:bodyPr/>
                    <a:lstStyle/>
                    <a:p>
                      <a:pPr algn="ctr" fontAlgn="b"/>
                      <a:r>
                        <a:rPr lang="lv-LV" sz="2400" u="none" strike="noStrike" dirty="0">
                          <a:effectLst/>
                        </a:rPr>
                        <a:t>B</a:t>
                      </a:r>
                      <a:endParaRPr lang="lv-LV"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lv-LV" sz="2400" u="none" strike="noStrike" dirty="0">
                          <a:effectLst/>
                        </a:rPr>
                        <a:t>40 - 60</a:t>
                      </a:r>
                      <a:endParaRPr lang="lv-LV"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lv-LV" sz="2400" u="none" strike="noStrike">
                          <a:effectLst/>
                        </a:rPr>
                        <a:t>45 - 65</a:t>
                      </a:r>
                      <a:endParaRPr lang="lv-LV"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31638550"/>
                  </a:ext>
                </a:extLst>
              </a:tr>
              <a:tr h="678385">
                <a:tc>
                  <a:txBody>
                    <a:bodyPr/>
                    <a:lstStyle/>
                    <a:p>
                      <a:pPr algn="ctr" fontAlgn="b"/>
                      <a:r>
                        <a:rPr lang="lv-LV" sz="2400" u="none" strike="noStrike" dirty="0">
                          <a:effectLst/>
                        </a:rPr>
                        <a:t>C</a:t>
                      </a:r>
                      <a:endParaRPr lang="lv-LV"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lv-LV" sz="2400" u="none" strike="noStrike">
                          <a:effectLst/>
                        </a:rPr>
                        <a:t>61 - 80</a:t>
                      </a:r>
                      <a:endParaRPr lang="lv-LV"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lv-LV" sz="2400" u="none" strike="noStrike" dirty="0">
                          <a:effectLst/>
                        </a:rPr>
                        <a:t>66 - 90 </a:t>
                      </a:r>
                      <a:endParaRPr lang="lv-LV"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14084463"/>
                  </a:ext>
                </a:extLst>
              </a:tr>
              <a:tr h="678385">
                <a:tc>
                  <a:txBody>
                    <a:bodyPr/>
                    <a:lstStyle/>
                    <a:p>
                      <a:pPr algn="ctr" fontAlgn="b"/>
                      <a:r>
                        <a:rPr lang="lv-LV" sz="2400" u="none" strike="noStrike" dirty="0">
                          <a:effectLst/>
                        </a:rPr>
                        <a:t>D</a:t>
                      </a:r>
                      <a:endParaRPr lang="lv-LV"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lv-LV" sz="2400" u="none" strike="noStrike">
                          <a:effectLst/>
                        </a:rPr>
                        <a:t>81 - 100</a:t>
                      </a:r>
                      <a:endParaRPr lang="lv-LV"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lv-LV" sz="2400" u="none" strike="noStrike" dirty="0">
                          <a:effectLst/>
                        </a:rPr>
                        <a:t>91 - 110</a:t>
                      </a:r>
                      <a:endParaRPr lang="lv-LV"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03472328"/>
                  </a:ext>
                </a:extLst>
              </a:tr>
              <a:tr h="678385">
                <a:tc>
                  <a:txBody>
                    <a:bodyPr/>
                    <a:lstStyle/>
                    <a:p>
                      <a:pPr algn="ctr" fontAlgn="b"/>
                      <a:r>
                        <a:rPr lang="lv-LV" sz="2400" u="none" strike="noStrike" dirty="0">
                          <a:effectLst/>
                        </a:rPr>
                        <a:t>E</a:t>
                      </a:r>
                      <a:endParaRPr lang="lv-LV"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lv-LV" sz="2400" u="none" strike="noStrike">
                          <a:effectLst/>
                        </a:rPr>
                        <a:t>101 - 150</a:t>
                      </a:r>
                      <a:endParaRPr lang="lv-LV"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lv-LV" sz="2400" u="none" strike="noStrike" dirty="0">
                          <a:effectLst/>
                        </a:rPr>
                        <a:t>111 - 150 </a:t>
                      </a:r>
                      <a:endParaRPr lang="lv-LV"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5448779"/>
                  </a:ext>
                </a:extLst>
              </a:tr>
              <a:tr h="678385">
                <a:tc>
                  <a:txBody>
                    <a:bodyPr/>
                    <a:lstStyle/>
                    <a:p>
                      <a:pPr algn="ctr" fontAlgn="b"/>
                      <a:r>
                        <a:rPr lang="lv-LV" sz="2400" u="none" strike="noStrike" dirty="0">
                          <a:effectLst/>
                        </a:rPr>
                        <a:t>F</a:t>
                      </a:r>
                      <a:endParaRPr lang="lv-LV"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lv-LV" sz="2400" u="none" strike="noStrike">
                          <a:effectLst/>
                        </a:rPr>
                        <a:t>≥ 151</a:t>
                      </a:r>
                      <a:endParaRPr lang="lv-LV"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lv-LV" sz="2400" u="none" strike="noStrike" dirty="0">
                          <a:effectLst/>
                        </a:rPr>
                        <a:t>≥ 151</a:t>
                      </a:r>
                      <a:endParaRPr lang="lv-LV"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79171638"/>
                  </a:ext>
                </a:extLst>
              </a:tr>
            </a:tbl>
          </a:graphicData>
        </a:graphic>
      </p:graphicFrame>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3" name="TextBox 2">
            <a:extLst>
              <a:ext uri="{FF2B5EF4-FFF2-40B4-BE49-F238E27FC236}">
                <a16:creationId xmlns:a16="http://schemas.microsoft.com/office/drawing/2014/main" id="{30B2F248-E0F7-4C48-8ADE-4C2BB8178F78}"/>
              </a:ext>
            </a:extLst>
          </p:cNvPr>
          <p:cNvSpPr txBox="1"/>
          <p:nvPr/>
        </p:nvSpPr>
        <p:spPr>
          <a:xfrm>
            <a:off x="584791" y="2541181"/>
            <a:ext cx="1921927" cy="1015663"/>
          </a:xfrm>
          <a:prstGeom prst="rect">
            <a:avLst/>
          </a:prstGeom>
          <a:noFill/>
        </p:spPr>
        <p:txBody>
          <a:bodyPr wrap="square" rtlCol="0">
            <a:spAutoFit/>
          </a:bodyPr>
          <a:lstStyle/>
          <a:p>
            <a:r>
              <a:rPr lang="lv-LV" sz="2000" dirty="0"/>
              <a:t>tiek piešķirta pēc patēriņa </a:t>
            </a:r>
            <a:r>
              <a:rPr lang="lv-LV" sz="2000" u="sng" dirty="0"/>
              <a:t>apkurei</a:t>
            </a:r>
            <a:endParaRPr lang="lv-LV" sz="2000" dirty="0"/>
          </a:p>
        </p:txBody>
      </p:sp>
    </p:spTree>
    <p:extLst>
      <p:ext uri="{BB962C8B-B14F-4D97-AF65-F5344CB8AC3E}">
        <p14:creationId xmlns:p14="http://schemas.microsoft.com/office/powerpoint/2010/main" val="3047156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09F4A-9EBB-4A31-8EBF-DC7239448835}"/>
              </a:ext>
            </a:extLst>
          </p:cNvPr>
          <p:cNvSpPr>
            <a:spLocks noGrp="1"/>
          </p:cNvSpPr>
          <p:nvPr>
            <p:ph type="title"/>
          </p:nvPr>
        </p:nvSpPr>
        <p:spPr/>
        <p:txBody>
          <a:bodyPr/>
          <a:lstStyle/>
          <a:p>
            <a:endParaRPr lang="lv-LV"/>
          </a:p>
        </p:txBody>
      </p:sp>
      <p:sp>
        <p:nvSpPr>
          <p:cNvPr id="3" name="Content Placeholder 2">
            <a:extLst>
              <a:ext uri="{FF2B5EF4-FFF2-40B4-BE49-F238E27FC236}">
                <a16:creationId xmlns:a16="http://schemas.microsoft.com/office/drawing/2014/main" id="{EC3139B5-0A0A-4B87-A097-60A9F4488550}"/>
              </a:ext>
            </a:extLst>
          </p:cNvPr>
          <p:cNvSpPr>
            <a:spLocks noGrp="1"/>
          </p:cNvSpPr>
          <p:nvPr>
            <p:ph idx="1"/>
          </p:nvPr>
        </p:nvSpPr>
        <p:spPr/>
        <p:txBody>
          <a:bodyPr/>
          <a:lstStyle/>
          <a:p>
            <a:endParaRPr lang="lv-LV"/>
          </a:p>
        </p:txBody>
      </p:sp>
      <p:sp>
        <p:nvSpPr>
          <p:cNvPr id="4" name="Text Placeholder 3">
            <a:extLst>
              <a:ext uri="{FF2B5EF4-FFF2-40B4-BE49-F238E27FC236}">
                <a16:creationId xmlns:a16="http://schemas.microsoft.com/office/drawing/2014/main" id="{B95842A4-0B74-47A2-95C1-807A1D3F1E75}"/>
              </a:ext>
            </a:extLst>
          </p:cNvPr>
          <p:cNvSpPr>
            <a:spLocks noGrp="1"/>
          </p:cNvSpPr>
          <p:nvPr>
            <p:ph type="body" sz="quarter" idx="10"/>
          </p:nvPr>
        </p:nvSpPr>
        <p:spPr/>
        <p:txBody>
          <a:bodyPr/>
          <a:lstStyle/>
          <a:p>
            <a:endParaRPr lang="lv-LV"/>
          </a:p>
        </p:txBody>
      </p:sp>
      <p:sp>
        <p:nvSpPr>
          <p:cNvPr id="5" name="Text Placeholder 4">
            <a:extLst>
              <a:ext uri="{FF2B5EF4-FFF2-40B4-BE49-F238E27FC236}">
                <a16:creationId xmlns:a16="http://schemas.microsoft.com/office/drawing/2014/main" id="{F27760E5-0DD9-458F-AF81-E0C67645F547}"/>
              </a:ext>
            </a:extLst>
          </p:cNvPr>
          <p:cNvSpPr>
            <a:spLocks noGrp="1"/>
          </p:cNvSpPr>
          <p:nvPr>
            <p:ph type="body" sz="quarter" idx="12"/>
          </p:nvPr>
        </p:nvSpPr>
        <p:spPr/>
        <p:txBody>
          <a:bodyPr/>
          <a:lstStyle/>
          <a:p>
            <a:endParaRPr lang="lv-LV"/>
          </a:p>
        </p:txBody>
      </p:sp>
      <p:pic>
        <p:nvPicPr>
          <p:cNvPr id="6" name="Picture 5">
            <a:extLst>
              <a:ext uri="{FF2B5EF4-FFF2-40B4-BE49-F238E27FC236}">
                <a16:creationId xmlns:a16="http://schemas.microsoft.com/office/drawing/2014/main" id="{E89C389C-0FCD-40E8-9430-A183A219CF6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243296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D923-1A5E-4D7B-B5BA-86BA982F84C0}"/>
              </a:ext>
            </a:extLst>
          </p:cNvPr>
          <p:cNvSpPr>
            <a:spLocks noGrp="1"/>
          </p:cNvSpPr>
          <p:nvPr>
            <p:ph type="title"/>
          </p:nvPr>
        </p:nvSpPr>
        <p:spPr/>
        <p:txBody>
          <a:bodyPr/>
          <a:lstStyle/>
          <a:p>
            <a:r>
              <a:rPr lang="lv-LV" dirty="0"/>
              <a:t>Cik daudz </a:t>
            </a:r>
            <a:r>
              <a:rPr lang="lv-LV" dirty="0" err="1"/>
              <a:t>Energodokumentu</a:t>
            </a:r>
            <a:r>
              <a:rPr lang="lv-LV" dirty="0"/>
              <a:t> tika izsniegti 2018.gadā? </a:t>
            </a:r>
          </a:p>
        </p:txBody>
      </p:sp>
      <p:graphicFrame>
        <p:nvGraphicFramePr>
          <p:cNvPr id="6" name="Content Placeholder 5">
            <a:extLst>
              <a:ext uri="{FF2B5EF4-FFF2-40B4-BE49-F238E27FC236}">
                <a16:creationId xmlns:a16="http://schemas.microsoft.com/office/drawing/2014/main" id="{5F7ADA62-6EB6-4C5E-8FC2-36A1772B56FD}"/>
              </a:ext>
            </a:extLst>
          </p:cNvPr>
          <p:cNvGraphicFramePr>
            <a:graphicFrameLocks noGrp="1"/>
          </p:cNvGraphicFramePr>
          <p:nvPr>
            <p:ph idx="1"/>
          </p:nvPr>
        </p:nvGraphicFramePr>
        <p:xfrm>
          <a:off x="1461478" y="1563077"/>
          <a:ext cx="10175634" cy="4913919"/>
        </p:xfrm>
        <a:graphic>
          <a:graphicData uri="http://schemas.openxmlformats.org/drawingml/2006/table">
            <a:tbl>
              <a:tblPr>
                <a:tableStyleId>{5C22544A-7EE6-4342-B048-85BDC9FD1C3A}</a:tableStyleId>
              </a:tblPr>
              <a:tblGrid>
                <a:gridCol w="2062423">
                  <a:extLst>
                    <a:ext uri="{9D8B030D-6E8A-4147-A177-3AD203B41FA5}">
                      <a16:colId xmlns:a16="http://schemas.microsoft.com/office/drawing/2014/main" val="362874173"/>
                    </a:ext>
                  </a:extLst>
                </a:gridCol>
                <a:gridCol w="1455829">
                  <a:extLst>
                    <a:ext uri="{9D8B030D-6E8A-4147-A177-3AD203B41FA5}">
                      <a16:colId xmlns:a16="http://schemas.microsoft.com/office/drawing/2014/main" val="3504219326"/>
                    </a:ext>
                  </a:extLst>
                </a:gridCol>
                <a:gridCol w="1834950">
                  <a:extLst>
                    <a:ext uri="{9D8B030D-6E8A-4147-A177-3AD203B41FA5}">
                      <a16:colId xmlns:a16="http://schemas.microsoft.com/office/drawing/2014/main" val="2918763238"/>
                    </a:ext>
                  </a:extLst>
                </a:gridCol>
                <a:gridCol w="1319345">
                  <a:extLst>
                    <a:ext uri="{9D8B030D-6E8A-4147-A177-3AD203B41FA5}">
                      <a16:colId xmlns:a16="http://schemas.microsoft.com/office/drawing/2014/main" val="3296511014"/>
                    </a:ext>
                  </a:extLst>
                </a:gridCol>
                <a:gridCol w="1319345">
                  <a:extLst>
                    <a:ext uri="{9D8B030D-6E8A-4147-A177-3AD203B41FA5}">
                      <a16:colId xmlns:a16="http://schemas.microsoft.com/office/drawing/2014/main" val="3882648806"/>
                    </a:ext>
                  </a:extLst>
                </a:gridCol>
                <a:gridCol w="970553">
                  <a:extLst>
                    <a:ext uri="{9D8B030D-6E8A-4147-A177-3AD203B41FA5}">
                      <a16:colId xmlns:a16="http://schemas.microsoft.com/office/drawing/2014/main" val="901811875"/>
                    </a:ext>
                  </a:extLst>
                </a:gridCol>
                <a:gridCol w="1213189">
                  <a:extLst>
                    <a:ext uri="{9D8B030D-6E8A-4147-A177-3AD203B41FA5}">
                      <a16:colId xmlns:a16="http://schemas.microsoft.com/office/drawing/2014/main" val="631162848"/>
                    </a:ext>
                  </a:extLst>
                </a:gridCol>
              </a:tblGrid>
              <a:tr h="518286">
                <a:tc>
                  <a:txBody>
                    <a:bodyPr/>
                    <a:lstStyle/>
                    <a:p>
                      <a:pPr algn="l" fontAlgn="b"/>
                      <a:r>
                        <a:rPr lang="lv-LV" sz="1600" u="none" strike="noStrike" dirty="0">
                          <a:effectLst/>
                        </a:rPr>
                        <a:t>2018 gads</a:t>
                      </a:r>
                      <a:endParaRPr lang="lv-LV" sz="1600" b="0"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fontAlgn="ctr"/>
                      <a:r>
                        <a:rPr lang="lv-LV" sz="1600" u="none" strike="noStrike" dirty="0">
                          <a:effectLst/>
                        </a:rPr>
                        <a:t>Pagaidu </a:t>
                      </a:r>
                      <a:r>
                        <a:rPr lang="lv-LV" sz="1600" u="none" strike="noStrike" dirty="0" err="1">
                          <a:effectLst/>
                        </a:rPr>
                        <a:t>energosertifikāti</a:t>
                      </a:r>
                      <a:endParaRPr lang="lv-LV" sz="16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lv-LV"/>
                    </a:p>
                  </a:txBody>
                  <a:tcPr/>
                </a:tc>
                <a:tc gridSpan="2">
                  <a:txBody>
                    <a:bodyPr/>
                    <a:lstStyle/>
                    <a:p>
                      <a:pPr algn="ctr" fontAlgn="ctr"/>
                      <a:r>
                        <a:rPr lang="lv-LV" sz="1600" u="none" strike="noStrike" dirty="0" err="1">
                          <a:effectLst/>
                        </a:rPr>
                        <a:t>Energosertifikāti</a:t>
                      </a:r>
                      <a:r>
                        <a:rPr lang="lv-LV" sz="1600" u="none" strike="noStrike" dirty="0">
                          <a:effectLst/>
                        </a:rPr>
                        <a:t> uz 10 gadiem</a:t>
                      </a:r>
                      <a:endParaRPr lang="lv-LV" sz="16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lv-LV"/>
                    </a:p>
                  </a:txBody>
                  <a:tcPr/>
                </a:tc>
                <a:tc>
                  <a:txBody>
                    <a:bodyPr/>
                    <a:lstStyle/>
                    <a:p>
                      <a:pPr algn="ctr" fontAlgn="ctr"/>
                      <a:r>
                        <a:rPr lang="lv-LV" sz="1600" u="none" strike="noStrike" dirty="0">
                          <a:effectLst/>
                        </a:rPr>
                        <a:t> </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effectLst/>
                        </a:rPr>
                        <a:t> </a:t>
                      </a:r>
                      <a:endParaRPr lang="lv-LV"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77087330"/>
                  </a:ext>
                </a:extLst>
              </a:tr>
              <a:tr h="399603">
                <a:tc>
                  <a:txBody>
                    <a:bodyPr/>
                    <a:lstStyle/>
                    <a:p>
                      <a:pPr algn="l" fontAlgn="b"/>
                      <a:r>
                        <a:rPr lang="lv-LV" sz="1600" u="none" strike="noStrike" dirty="0">
                          <a:effectLst/>
                        </a:rPr>
                        <a:t> </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pagaidu spēkā</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nav spēkā</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uz 10 gadiem</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nav spēkā</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b="1" u="none" strike="noStrike" dirty="0">
                          <a:effectLst/>
                        </a:rPr>
                        <a:t>kopā</a:t>
                      </a:r>
                      <a:endParaRPr lang="lv-LV"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apkures sist</a:t>
                      </a:r>
                      <a:endParaRPr lang="lv-LV"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5613236"/>
                  </a:ext>
                </a:extLst>
              </a:tr>
              <a:tr h="399603">
                <a:tc>
                  <a:txBody>
                    <a:bodyPr/>
                    <a:lstStyle/>
                    <a:p>
                      <a:pPr algn="l" fontAlgn="b"/>
                      <a:r>
                        <a:rPr lang="lv-LV" sz="1600" u="none" strike="noStrike" dirty="0">
                          <a:effectLst/>
                        </a:rPr>
                        <a:t>Sporta ēkas</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14</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2</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17</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2</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b="1" u="none" strike="noStrike" dirty="0">
                          <a:effectLst/>
                        </a:rPr>
                        <a:t>35</a:t>
                      </a:r>
                      <a:endParaRPr lang="lv-LV"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 </a:t>
                      </a:r>
                      <a:endParaRPr lang="lv-LV"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16580923"/>
                  </a:ext>
                </a:extLst>
              </a:tr>
              <a:tr h="399603">
                <a:tc>
                  <a:txBody>
                    <a:bodyPr/>
                    <a:lstStyle/>
                    <a:p>
                      <a:pPr algn="l" fontAlgn="b"/>
                      <a:r>
                        <a:rPr lang="lv-LV" sz="1600" u="none" strike="noStrike" dirty="0">
                          <a:effectLst/>
                        </a:rPr>
                        <a:t>Ārstniecības</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effectLst/>
                        </a:rPr>
                        <a:t>8</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3</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36</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11</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b="1" u="none" strike="noStrike" dirty="0">
                          <a:effectLst/>
                        </a:rPr>
                        <a:t>58</a:t>
                      </a:r>
                      <a:endParaRPr lang="lv-LV"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 </a:t>
                      </a:r>
                      <a:endParaRPr lang="lv-LV"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82623882"/>
                  </a:ext>
                </a:extLst>
              </a:tr>
              <a:tr h="399603">
                <a:tc>
                  <a:txBody>
                    <a:bodyPr/>
                    <a:lstStyle/>
                    <a:p>
                      <a:pPr algn="l" fontAlgn="b"/>
                      <a:r>
                        <a:rPr lang="lv-LV" sz="1600" u="none" strike="noStrike" dirty="0">
                          <a:effectLst/>
                        </a:rPr>
                        <a:t>Tirdzniecības ēkas</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effectLst/>
                        </a:rPr>
                        <a:t>43</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3</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28</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0</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b="1" u="none" strike="noStrike" dirty="0">
                          <a:effectLst/>
                        </a:rPr>
                        <a:t>75</a:t>
                      </a:r>
                      <a:endParaRPr lang="lv-LV"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1</a:t>
                      </a:r>
                      <a:endParaRPr lang="lv-LV"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86149100"/>
                  </a:ext>
                </a:extLst>
              </a:tr>
              <a:tr h="399603">
                <a:tc>
                  <a:txBody>
                    <a:bodyPr/>
                    <a:lstStyle/>
                    <a:p>
                      <a:pPr algn="l" fontAlgn="b"/>
                      <a:r>
                        <a:rPr lang="lv-LV" sz="1600" u="none" strike="noStrike" dirty="0">
                          <a:effectLst/>
                        </a:rPr>
                        <a:t>Viesnīcas &amp; restorāni</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effectLst/>
                        </a:rPr>
                        <a:t>35</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3</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45</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26</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b="1" u="none" strike="noStrike" dirty="0">
                          <a:effectLst/>
                        </a:rPr>
                        <a:t>109</a:t>
                      </a:r>
                      <a:endParaRPr lang="lv-LV"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 </a:t>
                      </a:r>
                      <a:endParaRPr lang="lv-LV"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11563846"/>
                  </a:ext>
                </a:extLst>
              </a:tr>
              <a:tr h="399603">
                <a:tc>
                  <a:txBody>
                    <a:bodyPr/>
                    <a:lstStyle/>
                    <a:p>
                      <a:pPr algn="l" fontAlgn="b"/>
                      <a:r>
                        <a:rPr lang="lv-LV" sz="1600" u="none" strike="noStrike" dirty="0">
                          <a:effectLst/>
                        </a:rPr>
                        <a:t>Biroji</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73</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6</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108</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13</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b="1" u="none" strike="noStrike" dirty="0">
                          <a:effectLst/>
                        </a:rPr>
                        <a:t>200</a:t>
                      </a:r>
                      <a:endParaRPr lang="lv-LV"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 </a:t>
                      </a:r>
                      <a:endParaRPr lang="lv-LV"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88817299"/>
                  </a:ext>
                </a:extLst>
              </a:tr>
              <a:tr h="399603">
                <a:tc>
                  <a:txBody>
                    <a:bodyPr/>
                    <a:lstStyle/>
                    <a:p>
                      <a:pPr algn="l" fontAlgn="b"/>
                      <a:r>
                        <a:rPr lang="lv-LV" sz="1600" u="none" strike="noStrike" dirty="0">
                          <a:effectLst/>
                        </a:rPr>
                        <a:t>Izglītības ēkas</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56</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9</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effectLst/>
                        </a:rPr>
                        <a:t>111</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43</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b="1" u="none" strike="noStrike" dirty="0">
                          <a:effectLst/>
                        </a:rPr>
                        <a:t>219</a:t>
                      </a:r>
                      <a:endParaRPr lang="lv-LV"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 </a:t>
                      </a:r>
                      <a:endParaRPr lang="lv-LV"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61778043"/>
                  </a:ext>
                </a:extLst>
              </a:tr>
              <a:tr h="399603">
                <a:tc>
                  <a:txBody>
                    <a:bodyPr/>
                    <a:lstStyle/>
                    <a:p>
                      <a:pPr algn="l" fontAlgn="b"/>
                      <a:r>
                        <a:rPr lang="lv-LV" sz="1600" u="none" strike="noStrike" dirty="0">
                          <a:effectLst/>
                        </a:rPr>
                        <a:t>Citas ēkas</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232</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20</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effectLst/>
                        </a:rPr>
                        <a:t>152</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27</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b="1" u="none" strike="noStrike" dirty="0">
                          <a:effectLst/>
                        </a:rPr>
                        <a:t>431</a:t>
                      </a:r>
                      <a:endParaRPr lang="lv-LV"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 </a:t>
                      </a:r>
                      <a:endParaRPr lang="lv-LV"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32109957"/>
                  </a:ext>
                </a:extLst>
              </a:tr>
              <a:tr h="399603">
                <a:tc>
                  <a:txBody>
                    <a:bodyPr/>
                    <a:lstStyle/>
                    <a:p>
                      <a:pPr algn="l" fontAlgn="b"/>
                      <a:r>
                        <a:rPr lang="lv-LV" sz="1600" u="none" strike="noStrike" dirty="0">
                          <a:effectLst/>
                        </a:rPr>
                        <a:t>Daudzdzīvokļu</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162</a:t>
                      </a:r>
                      <a:endParaRPr lang="lv-LV"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13</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b="1" u="none" strike="noStrike" dirty="0">
                          <a:solidFill>
                            <a:srgbClr val="FF0000"/>
                          </a:solidFill>
                          <a:effectLst/>
                        </a:rPr>
                        <a:t>413</a:t>
                      </a:r>
                      <a:endParaRPr lang="lv-LV" sz="1600" b="1"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134</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b="1" u="none" strike="noStrike" dirty="0">
                          <a:effectLst/>
                        </a:rPr>
                        <a:t>722</a:t>
                      </a:r>
                      <a:endParaRPr lang="lv-LV"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a:effectLst/>
                        </a:rPr>
                        <a:t> </a:t>
                      </a:r>
                      <a:endParaRPr lang="lv-LV"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968043"/>
                  </a:ext>
                </a:extLst>
              </a:tr>
              <a:tr h="399603">
                <a:tc>
                  <a:txBody>
                    <a:bodyPr/>
                    <a:lstStyle/>
                    <a:p>
                      <a:pPr algn="l" fontAlgn="b"/>
                      <a:r>
                        <a:rPr lang="lv-LV" sz="1600" u="none" strike="noStrike" dirty="0">
                          <a:effectLst/>
                        </a:rPr>
                        <a:t>Privātmājas</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b="1" u="none" strike="noStrike" dirty="0">
                          <a:solidFill>
                            <a:srgbClr val="FF0000"/>
                          </a:solidFill>
                          <a:effectLst/>
                        </a:rPr>
                        <a:t>1425</a:t>
                      </a:r>
                      <a:endParaRPr lang="lv-LV" sz="1600" b="1"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64</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effectLst/>
                        </a:rPr>
                        <a:t>10</a:t>
                      </a:r>
                      <a:endParaRPr lang="lv-LV"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solidFill>
                            <a:schemeClr val="bg1">
                              <a:lumMod val="50000"/>
                            </a:schemeClr>
                          </a:solidFill>
                          <a:effectLst/>
                        </a:rPr>
                        <a:t>1</a:t>
                      </a:r>
                      <a:endParaRPr lang="lv-LV" sz="1600" b="0" i="0" u="none"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b="1" u="none" strike="noStrike" dirty="0">
                          <a:effectLst/>
                        </a:rPr>
                        <a:t>1500</a:t>
                      </a:r>
                      <a:endParaRPr lang="lv-LV"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u="none" strike="noStrike" dirty="0">
                          <a:effectLst/>
                        </a:rPr>
                        <a:t> </a:t>
                      </a:r>
                      <a:endParaRPr lang="lv-LV"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71851902"/>
                  </a:ext>
                </a:extLst>
              </a:tr>
              <a:tr h="399603">
                <a:tc>
                  <a:txBody>
                    <a:bodyPr/>
                    <a:lstStyle/>
                    <a:p>
                      <a:pPr algn="l" fontAlgn="b"/>
                      <a:r>
                        <a:rPr lang="lv-LV" sz="1600" b="1" u="sng" strike="noStrike" dirty="0">
                          <a:effectLst/>
                        </a:rPr>
                        <a:t>Kopā</a:t>
                      </a:r>
                      <a:endParaRPr lang="lv-LV" sz="1600" b="1" i="0" u="sng"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b="1" u="sng" strike="noStrike" dirty="0">
                          <a:effectLst/>
                        </a:rPr>
                        <a:t>2048</a:t>
                      </a:r>
                      <a:endParaRPr lang="lv-LV" sz="1600" b="1" i="0" u="sng"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b="1" u="sng" strike="noStrike" dirty="0">
                          <a:solidFill>
                            <a:schemeClr val="bg1">
                              <a:lumMod val="50000"/>
                            </a:schemeClr>
                          </a:solidFill>
                          <a:effectLst/>
                        </a:rPr>
                        <a:t>123</a:t>
                      </a:r>
                      <a:endParaRPr lang="lv-LV" sz="1600" b="1" i="0" u="sng"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b="1" u="sng" strike="noStrike" dirty="0">
                          <a:effectLst/>
                        </a:rPr>
                        <a:t>920</a:t>
                      </a:r>
                      <a:endParaRPr lang="lv-LV" sz="1600" b="1" i="0" u="sng"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600" b="1" u="sng" strike="noStrike" dirty="0">
                          <a:solidFill>
                            <a:schemeClr val="bg1">
                              <a:lumMod val="50000"/>
                            </a:schemeClr>
                          </a:solidFill>
                          <a:effectLst/>
                        </a:rPr>
                        <a:t>257</a:t>
                      </a:r>
                      <a:endParaRPr lang="lv-LV" sz="1600" b="1" i="0" u="sng" strike="noStrike" dirty="0">
                        <a:solidFill>
                          <a:schemeClr val="bg1">
                            <a:lumMod val="50000"/>
                          </a:schemeClr>
                        </a:solidFill>
                        <a:effectLst/>
                        <a:latin typeface="Calibri" panose="020F0502020204030204" pitchFamily="34" charset="0"/>
                      </a:endParaRPr>
                    </a:p>
                  </a:txBody>
                  <a:tcPr marL="9525" marR="9525" marT="9525" marB="0" anchor="ctr"/>
                </a:tc>
                <a:tc>
                  <a:txBody>
                    <a:bodyPr/>
                    <a:lstStyle/>
                    <a:p>
                      <a:pPr algn="ctr" fontAlgn="ctr"/>
                      <a:r>
                        <a:rPr lang="lv-LV" sz="1600" b="1" u="sng" strike="noStrike" dirty="0">
                          <a:effectLst/>
                        </a:rPr>
                        <a:t>3349</a:t>
                      </a:r>
                      <a:endParaRPr lang="lv-LV" sz="1600" b="1" i="0" u="sng"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endParaRPr lang="lv-LV" sz="1600" b="1" i="0" u="sng"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51483973"/>
                  </a:ext>
                </a:extLst>
              </a:tr>
            </a:tbl>
          </a:graphicData>
        </a:graphic>
      </p:graphicFrame>
    </p:spTree>
    <p:extLst>
      <p:ext uri="{BB962C8B-B14F-4D97-AF65-F5344CB8AC3E}">
        <p14:creationId xmlns:p14="http://schemas.microsoft.com/office/powerpoint/2010/main" val="10701011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90800" y="404664"/>
            <a:ext cx="8261684" cy="1036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3200" dirty="0"/>
              <a:t>Pārbaudes mērķis</a:t>
            </a:r>
          </a:p>
        </p:txBody>
      </p:sp>
      <p:sp>
        <p:nvSpPr>
          <p:cNvPr id="7" name="Content Placeholder 2"/>
          <p:cNvSpPr txBox="1">
            <a:spLocks/>
          </p:cNvSpPr>
          <p:nvPr/>
        </p:nvSpPr>
        <p:spPr>
          <a:xfrm>
            <a:off x="2519663" y="1960749"/>
            <a:ext cx="7715200" cy="43735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dirty="0"/>
              <a:t>Vai tiek ievērotas likumdošanas prasības attiecībā uz ēku </a:t>
            </a:r>
            <a:r>
              <a:rPr lang="lv-LV" b="1" u="sng" dirty="0"/>
              <a:t>energoefektivitāti</a:t>
            </a:r>
            <a:r>
              <a:rPr lang="lv-LV" dirty="0"/>
              <a:t>?</a:t>
            </a:r>
          </a:p>
          <a:p>
            <a:endParaRPr lang="lv-LV" dirty="0"/>
          </a:p>
          <a:p>
            <a:pPr marL="342900" indent="-342900">
              <a:buFontTx/>
              <a:buChar char="-"/>
            </a:pPr>
            <a:r>
              <a:rPr lang="lv-LV" dirty="0"/>
              <a:t>Pārbaudītas ēkas, kas tika nodotas ekspluatācijā (jaunbūves)</a:t>
            </a:r>
          </a:p>
          <a:p>
            <a:pPr marL="342900" indent="-342900">
              <a:buFontTx/>
              <a:buChar char="-"/>
            </a:pPr>
            <a:endParaRPr lang="lv-LV" dirty="0"/>
          </a:p>
          <a:p>
            <a:pPr marL="1028700" lvl="1" indent="-342900">
              <a:buFontTx/>
              <a:buChar char="-"/>
            </a:pPr>
            <a:r>
              <a:rPr lang="lv-LV" sz="1600" dirty="0">
                <a:latin typeface="Verdana" panose="020B0604030504040204" pitchFamily="34" charset="0"/>
                <a:ea typeface="Verdana" panose="020B0604030504040204" pitchFamily="34" charset="0"/>
                <a:cs typeface="Verdana" panose="020B0604030504040204" pitchFamily="34" charset="0"/>
              </a:rPr>
              <a:t>(01.01.2018-01.06.2018) – kopā 134 jaunbūves</a:t>
            </a:r>
          </a:p>
        </p:txBody>
      </p:sp>
    </p:spTree>
    <p:extLst>
      <p:ext uri="{BB962C8B-B14F-4D97-AF65-F5344CB8AC3E}">
        <p14:creationId xmlns:p14="http://schemas.microsoft.com/office/powerpoint/2010/main" val="37571215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90800" y="404664"/>
            <a:ext cx="8261684" cy="1036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endParaRPr lang="lv-LV" sz="3200" dirty="0"/>
          </a:p>
        </p:txBody>
      </p:sp>
      <p:sp>
        <p:nvSpPr>
          <p:cNvPr id="7" name="Content Placeholder 2"/>
          <p:cNvSpPr txBox="1">
            <a:spLocks/>
          </p:cNvSpPr>
          <p:nvPr/>
        </p:nvSpPr>
        <p:spPr>
          <a:xfrm>
            <a:off x="2519663" y="1960749"/>
            <a:ext cx="7715200" cy="43735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v-LV" dirty="0"/>
          </a:p>
        </p:txBody>
      </p:sp>
      <p:sp>
        <p:nvSpPr>
          <p:cNvPr id="4" name="Title 1"/>
          <p:cNvSpPr txBox="1">
            <a:spLocks/>
          </p:cNvSpPr>
          <p:nvPr/>
        </p:nvSpPr>
        <p:spPr>
          <a:xfrm>
            <a:off x="2743200" y="557064"/>
            <a:ext cx="8261684" cy="1036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3200" dirty="0"/>
              <a:t>Pārbaudes rezultāti</a:t>
            </a:r>
          </a:p>
          <a:p>
            <a:pPr algn="ctr"/>
            <a:r>
              <a:rPr lang="lv-LV" sz="3200" b="0" dirty="0"/>
              <a:t>Pārējās ēkas</a:t>
            </a:r>
          </a:p>
        </p:txBody>
      </p:sp>
      <p:graphicFrame>
        <p:nvGraphicFramePr>
          <p:cNvPr id="5" name="Chart 4">
            <a:extLst>
              <a:ext uri="{FF2B5EF4-FFF2-40B4-BE49-F238E27FC236}">
                <a16:creationId xmlns:a16="http://schemas.microsoft.com/office/drawing/2014/main" id="{C65CE113-76FB-4313-9CBD-DFFABE002C1F}"/>
              </a:ext>
            </a:extLst>
          </p:cNvPr>
          <p:cNvGraphicFramePr>
            <a:graphicFrameLocks/>
          </p:cNvGraphicFramePr>
          <p:nvPr/>
        </p:nvGraphicFramePr>
        <p:xfrm>
          <a:off x="937845" y="2057399"/>
          <a:ext cx="10144369" cy="434340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422031" y="4626708"/>
            <a:ext cx="583814" cy="369332"/>
          </a:xfrm>
          <a:prstGeom prst="rect">
            <a:avLst/>
          </a:prstGeom>
          <a:noFill/>
        </p:spPr>
        <p:txBody>
          <a:bodyPr wrap="none" rtlCol="0">
            <a:spAutoFit/>
          </a:bodyPr>
          <a:lstStyle/>
          <a:p>
            <a:r>
              <a:rPr lang="lv-LV" b="1" dirty="0">
                <a:solidFill>
                  <a:srgbClr val="C00000"/>
                </a:solidFill>
              </a:rPr>
              <a:t>51%</a:t>
            </a:r>
          </a:p>
        </p:txBody>
      </p:sp>
      <p:sp>
        <p:nvSpPr>
          <p:cNvPr id="8" name="TextBox 7"/>
          <p:cNvSpPr txBox="1"/>
          <p:nvPr/>
        </p:nvSpPr>
        <p:spPr>
          <a:xfrm>
            <a:off x="390768" y="4044433"/>
            <a:ext cx="587020" cy="369332"/>
          </a:xfrm>
          <a:prstGeom prst="rect">
            <a:avLst/>
          </a:prstGeom>
          <a:noFill/>
        </p:spPr>
        <p:txBody>
          <a:bodyPr wrap="none" rtlCol="0">
            <a:spAutoFit/>
          </a:bodyPr>
          <a:lstStyle/>
          <a:p>
            <a:r>
              <a:rPr lang="lv-LV" b="1" dirty="0">
                <a:solidFill>
                  <a:srgbClr val="C00000"/>
                </a:solidFill>
              </a:rPr>
              <a:t>49%</a:t>
            </a:r>
          </a:p>
        </p:txBody>
      </p:sp>
      <p:sp>
        <p:nvSpPr>
          <p:cNvPr id="9" name="TextBox 8"/>
          <p:cNvSpPr txBox="1"/>
          <p:nvPr/>
        </p:nvSpPr>
        <p:spPr>
          <a:xfrm>
            <a:off x="411008" y="2852616"/>
            <a:ext cx="587020" cy="369332"/>
          </a:xfrm>
          <a:prstGeom prst="rect">
            <a:avLst/>
          </a:prstGeom>
          <a:noFill/>
        </p:spPr>
        <p:txBody>
          <a:bodyPr wrap="none" rtlCol="0">
            <a:spAutoFit/>
          </a:bodyPr>
          <a:lstStyle/>
          <a:p>
            <a:r>
              <a:rPr lang="lv-LV" b="1" dirty="0">
                <a:solidFill>
                  <a:srgbClr val="C00000"/>
                </a:solidFill>
              </a:rPr>
              <a:t>30%</a:t>
            </a:r>
          </a:p>
        </p:txBody>
      </p:sp>
    </p:spTree>
    <p:extLst>
      <p:ext uri="{BB962C8B-B14F-4D97-AF65-F5344CB8AC3E}">
        <p14:creationId xmlns:p14="http://schemas.microsoft.com/office/powerpoint/2010/main" val="3709291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682" y="392234"/>
            <a:ext cx="8856786" cy="1217491"/>
          </a:xfrm>
        </p:spPr>
        <p:txBody>
          <a:bodyPr>
            <a:normAutofit/>
          </a:bodyPr>
          <a:lstStyle/>
          <a:p>
            <a:pPr algn="ctr"/>
            <a:r>
              <a:rPr lang="lv-LV" altLang="lv-LV" b="1" dirty="0">
                <a:latin typeface="Calibri Light" panose="020F0302020204030204" pitchFamily="34" charset="0"/>
                <a:ea typeface="Verdana" panose="020B0604030504040204" pitchFamily="34" charset="0"/>
                <a:cs typeface="Verdana" panose="020B0604030504040204" pitchFamily="34" charset="0"/>
              </a:rPr>
              <a:t>ĒKU BŪVNIECĪBAS VEIDI</a:t>
            </a:r>
            <a:endParaRPr lang="lv-LV" b="1" dirty="0">
              <a:latin typeface="Calibri Light" panose="020F030202020403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465763" y="1418532"/>
            <a:ext cx="9239250" cy="4558319"/>
          </a:xfrm>
        </p:spPr>
        <p:txBody>
          <a:bodyPr>
            <a:normAutofit/>
          </a:bodyPr>
          <a:lstStyle/>
          <a:p>
            <a:pPr marL="0" indent="0" algn="just">
              <a:buNone/>
            </a:pPr>
            <a:endParaRPr lang="lv-LV" sz="1600" dirty="0">
              <a:latin typeface="Verdana" panose="020B0604030504040204" pitchFamily="34" charset="0"/>
              <a:ea typeface="Verdana" panose="020B0604030504040204" pitchFamily="34" charset="0"/>
              <a:cs typeface="Verdana" panose="020B0604030504040204" pitchFamily="34" charset="0"/>
            </a:endParaRPr>
          </a:p>
          <a:p>
            <a:pPr marL="0" indent="0" algn="just">
              <a:buNone/>
            </a:pPr>
            <a:r>
              <a:rPr lang="lv-LV" dirty="0">
                <a:latin typeface="Verdana" panose="020B0604030504040204" pitchFamily="34" charset="0"/>
                <a:ea typeface="Verdana" panose="020B0604030504040204" pitchFamily="34" charset="0"/>
                <a:cs typeface="Verdana" panose="020B0604030504040204" pitchFamily="34" charset="0"/>
              </a:rPr>
              <a:t>1) jauna būvniecība;</a:t>
            </a:r>
          </a:p>
          <a:p>
            <a:pPr marL="0" indent="0" algn="just">
              <a:buNone/>
            </a:pPr>
            <a:r>
              <a:rPr lang="lv-LV" dirty="0">
                <a:latin typeface="Verdana" panose="020B0604030504040204" pitchFamily="34" charset="0"/>
                <a:ea typeface="Verdana" panose="020B0604030504040204" pitchFamily="34" charset="0"/>
                <a:cs typeface="Verdana" panose="020B0604030504040204" pitchFamily="34" charset="0"/>
              </a:rPr>
              <a:t>2) pārbūve;</a:t>
            </a:r>
          </a:p>
          <a:p>
            <a:pPr marL="0" indent="0" algn="just">
              <a:buNone/>
            </a:pPr>
            <a:r>
              <a:rPr lang="lv-LV" dirty="0">
                <a:latin typeface="Verdana" panose="020B0604030504040204" pitchFamily="34" charset="0"/>
                <a:ea typeface="Verdana" panose="020B0604030504040204" pitchFamily="34" charset="0"/>
                <a:cs typeface="Verdana" panose="020B0604030504040204" pitchFamily="34" charset="0"/>
              </a:rPr>
              <a:t>3) atjaunošana;</a:t>
            </a:r>
          </a:p>
          <a:p>
            <a:pPr marL="0" indent="0" algn="just">
              <a:buNone/>
            </a:pPr>
            <a:r>
              <a:rPr lang="lv-LV" dirty="0">
                <a:latin typeface="Verdana" panose="020B0604030504040204" pitchFamily="34" charset="0"/>
                <a:ea typeface="Verdana" panose="020B0604030504040204" pitchFamily="34" charset="0"/>
                <a:cs typeface="Verdana" panose="020B0604030504040204" pitchFamily="34" charset="0"/>
              </a:rPr>
              <a:t>4) restaurācija;</a:t>
            </a:r>
            <a:endParaRPr lang="lv-LV" sz="3600" dirty="0"/>
          </a:p>
          <a:p>
            <a:pPr marL="0" indent="0" algn="just">
              <a:buNone/>
            </a:pPr>
            <a:r>
              <a:rPr lang="lv-LV" dirty="0">
                <a:latin typeface="Verdana" panose="020B0604030504040204" pitchFamily="34" charset="0"/>
                <a:ea typeface="Verdana" panose="020B0604030504040204" pitchFamily="34" charset="0"/>
                <a:cs typeface="Verdana" panose="020B0604030504040204" pitchFamily="34" charset="0"/>
              </a:rPr>
              <a:t>6) novietošana;</a:t>
            </a:r>
          </a:p>
          <a:p>
            <a:pPr marL="0" indent="0" algn="just">
              <a:buNone/>
            </a:pPr>
            <a:r>
              <a:rPr lang="lv-LV" dirty="0">
                <a:latin typeface="Verdana" panose="020B0604030504040204" pitchFamily="34" charset="0"/>
                <a:ea typeface="Verdana" panose="020B0604030504040204" pitchFamily="34" charset="0"/>
                <a:cs typeface="Verdana" panose="020B0604030504040204" pitchFamily="34" charset="0"/>
              </a:rPr>
              <a:t>6) nojaukšana;</a:t>
            </a:r>
          </a:p>
          <a:p>
            <a:pPr marL="0" indent="0" algn="just">
              <a:buNone/>
            </a:pPr>
            <a:r>
              <a:rPr lang="lv-LV" dirty="0">
                <a:latin typeface="Verdana" panose="020B0604030504040204" pitchFamily="34" charset="0"/>
                <a:ea typeface="Verdana" panose="020B0604030504040204" pitchFamily="34" charset="0"/>
                <a:cs typeface="Verdana" panose="020B0604030504040204" pitchFamily="34" charset="0"/>
              </a:rPr>
              <a:t>7) konservācija. </a:t>
            </a:r>
          </a:p>
        </p:txBody>
      </p:sp>
      <p:pic>
        <p:nvPicPr>
          <p:cNvPr id="8" name="Picture 7" descr="A picture containing drawing&#10;&#10;Description automatically generated">
            <a:extLst>
              <a:ext uri="{FF2B5EF4-FFF2-40B4-BE49-F238E27FC236}">
                <a16:creationId xmlns:a16="http://schemas.microsoft.com/office/drawing/2014/main" id="{CDBA48D5-850A-43E8-9E83-5CFE1476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7244"/>
          <a:stretch/>
        </p:blipFill>
        <p:spPr>
          <a:xfrm>
            <a:off x="5872845" y="3697691"/>
            <a:ext cx="6181359" cy="2203046"/>
          </a:xfrm>
          <a:prstGeom prst="rect">
            <a:avLst/>
          </a:prstGeom>
        </p:spPr>
      </p:pic>
    </p:spTree>
    <p:extLst>
      <p:ext uri="{BB962C8B-B14F-4D97-AF65-F5344CB8AC3E}">
        <p14:creationId xmlns:p14="http://schemas.microsoft.com/office/powerpoint/2010/main" val="36010722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590800" y="404664"/>
            <a:ext cx="8261684" cy="1036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endParaRPr lang="lv-LV" sz="3200" dirty="0"/>
          </a:p>
        </p:txBody>
      </p:sp>
      <p:sp>
        <p:nvSpPr>
          <p:cNvPr id="7" name="Content Placeholder 2"/>
          <p:cNvSpPr txBox="1">
            <a:spLocks/>
          </p:cNvSpPr>
          <p:nvPr/>
        </p:nvSpPr>
        <p:spPr>
          <a:xfrm>
            <a:off x="1562986" y="1441307"/>
            <a:ext cx="9643729" cy="489301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400" u="sng" dirty="0"/>
              <a:t>Konstatētās neatbilstības</a:t>
            </a:r>
            <a:r>
              <a:rPr lang="lv-LV" sz="2400" dirty="0"/>
              <a:t>:</a:t>
            </a:r>
          </a:p>
          <a:p>
            <a:pPr marL="342900" indent="-342900">
              <a:buFontTx/>
              <a:buChar char="-"/>
            </a:pPr>
            <a:r>
              <a:rPr lang="lv-LV" sz="2400" dirty="0"/>
              <a:t>Netiek pārbaudīta </a:t>
            </a:r>
            <a:r>
              <a:rPr lang="lv-LV" sz="2400" dirty="0" err="1"/>
              <a:t>energosertifikāta</a:t>
            </a:r>
            <a:r>
              <a:rPr lang="lv-LV" sz="2400" dirty="0"/>
              <a:t> esamība vispār;</a:t>
            </a:r>
          </a:p>
          <a:p>
            <a:pPr marL="342900" indent="-342900">
              <a:buFontTx/>
              <a:buChar char="-"/>
            </a:pPr>
            <a:r>
              <a:rPr lang="lv-LV" sz="2400" dirty="0"/>
              <a:t>Netiek pārbaudīts, vai </a:t>
            </a:r>
            <a:r>
              <a:rPr lang="lv-LV" sz="2400" dirty="0" err="1"/>
              <a:t>energosertifikāts</a:t>
            </a:r>
            <a:r>
              <a:rPr lang="lv-LV" sz="2400" dirty="0"/>
              <a:t> ir reģistrēts </a:t>
            </a:r>
            <a:r>
              <a:rPr lang="lv-LV" sz="2400" dirty="0" err="1"/>
              <a:t>BISā</a:t>
            </a:r>
            <a:r>
              <a:rPr lang="lv-LV" sz="2400" dirty="0"/>
              <a:t>; </a:t>
            </a:r>
          </a:p>
          <a:p>
            <a:pPr marL="342900" indent="-342900">
              <a:buFontTx/>
              <a:buChar char="-"/>
            </a:pPr>
            <a:r>
              <a:rPr lang="lv-LV" sz="2400" dirty="0"/>
              <a:t>Sertifikāts ir tikai par vienu korpusu, par visu ēku nav;</a:t>
            </a:r>
          </a:p>
          <a:p>
            <a:pPr marL="342900" indent="-342900">
              <a:buFontTx/>
              <a:buChar char="-"/>
            </a:pPr>
            <a:r>
              <a:rPr lang="lv-LV" sz="2400" dirty="0"/>
              <a:t>Ir sertifikāti uz 10 gadiem, kuri tiek izsniegti vismaz 1 gadu ekspluatējot ēku, tas nozīmē ēkas ekspluatācijas pieņemšanas brīdī pagaidu </a:t>
            </a:r>
            <a:r>
              <a:rPr lang="lv-LV" sz="2400" dirty="0" err="1"/>
              <a:t>energosertifikāts</a:t>
            </a:r>
            <a:r>
              <a:rPr lang="lv-LV" sz="2400" dirty="0"/>
              <a:t> nav bijis;</a:t>
            </a:r>
          </a:p>
          <a:p>
            <a:pPr marL="342900" indent="-342900">
              <a:buFontTx/>
              <a:buChar char="-"/>
            </a:pPr>
            <a:r>
              <a:rPr lang="lv-LV" sz="2400" dirty="0"/>
              <a:t>Pārsniegts </a:t>
            </a:r>
            <a:r>
              <a:rPr lang="lv-LV" sz="2400" dirty="0" err="1"/>
              <a:t>max</a:t>
            </a:r>
            <a:r>
              <a:rPr lang="lv-LV" sz="2400" dirty="0"/>
              <a:t> pieļaujamais līmenis;</a:t>
            </a:r>
          </a:p>
          <a:p>
            <a:pPr marL="342900" indent="-342900">
              <a:buFontTx/>
              <a:buChar char="-"/>
            </a:pPr>
            <a:r>
              <a:rPr lang="lv-LV" sz="2400" dirty="0"/>
              <a:t>Projektā aprēķina siltuma zudumu koeficients pārsniedz normatīvo; </a:t>
            </a:r>
          </a:p>
          <a:p>
            <a:pPr marL="342900" indent="-342900">
              <a:buFontTx/>
              <a:buChar char="-"/>
            </a:pPr>
            <a:r>
              <a:rPr lang="lv-LV" sz="2400" dirty="0"/>
              <a:t>Ēkas pagaidu </a:t>
            </a:r>
            <a:r>
              <a:rPr lang="lv-LV" sz="2400" dirty="0" err="1"/>
              <a:t>energosertifikātā</a:t>
            </a:r>
            <a:r>
              <a:rPr lang="lv-LV" sz="2400" dirty="0"/>
              <a:t> nav ne adreses, ne nosaukuma.</a:t>
            </a:r>
          </a:p>
        </p:txBody>
      </p:sp>
      <p:sp>
        <p:nvSpPr>
          <p:cNvPr id="4" name="Title 1"/>
          <p:cNvSpPr txBox="1">
            <a:spLocks/>
          </p:cNvSpPr>
          <p:nvPr/>
        </p:nvSpPr>
        <p:spPr>
          <a:xfrm>
            <a:off x="2743200" y="557064"/>
            <a:ext cx="8261684" cy="1036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3200" dirty="0"/>
              <a:t>Visbiežāk pieļautās kļūdas:</a:t>
            </a:r>
            <a:endParaRPr lang="lv-LV" sz="3200" b="0" dirty="0"/>
          </a:p>
        </p:txBody>
      </p:sp>
    </p:spTree>
    <p:extLst>
      <p:ext uri="{BB962C8B-B14F-4D97-AF65-F5344CB8AC3E}">
        <p14:creationId xmlns:p14="http://schemas.microsoft.com/office/powerpoint/2010/main" val="16696864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err="1"/>
              <a:t>Energodokumentu</a:t>
            </a:r>
            <a:r>
              <a:rPr lang="lv-LV" dirty="0"/>
              <a:t> pārbaude</a:t>
            </a:r>
            <a:br>
              <a:rPr lang="lv-LV" dirty="0"/>
            </a:br>
            <a:r>
              <a:rPr lang="lv-LV" dirty="0"/>
              <a:t>(minimāla, kas būtu jāveic pasūtītajam, būvvaldes darbiniekam)</a:t>
            </a:r>
          </a:p>
        </p:txBody>
      </p:sp>
      <p:sp>
        <p:nvSpPr>
          <p:cNvPr id="3" name="Content Placeholder 2"/>
          <p:cNvSpPr>
            <a:spLocks noGrp="1"/>
          </p:cNvSpPr>
          <p:nvPr>
            <p:ph idx="1"/>
          </p:nvPr>
        </p:nvSpPr>
        <p:spPr>
          <a:xfrm>
            <a:off x="2062717" y="1752601"/>
            <a:ext cx="9519684" cy="4373573"/>
          </a:xfrm>
        </p:spPr>
        <p:txBody>
          <a:bodyPr/>
          <a:lstStyle/>
          <a:p>
            <a:pPr marL="457200" indent="-457200">
              <a:buAutoNum type="arabicParenR"/>
            </a:pPr>
            <a:endParaRPr lang="lv-LV" dirty="0"/>
          </a:p>
          <a:p>
            <a:pPr marL="457200" indent="-457200">
              <a:buAutoNum type="arabicParenR"/>
            </a:pPr>
            <a:r>
              <a:rPr lang="lv-LV" dirty="0"/>
              <a:t>Vai sertifikāts reģistrēts </a:t>
            </a:r>
            <a:r>
              <a:rPr lang="lv-LV" dirty="0" err="1"/>
              <a:t>BISā</a:t>
            </a:r>
            <a:r>
              <a:rPr lang="lv-LV" dirty="0"/>
              <a:t>?</a:t>
            </a:r>
          </a:p>
          <a:p>
            <a:pPr marL="457200" indent="-457200">
              <a:buAutoNum type="arabicParenR"/>
            </a:pPr>
            <a:r>
              <a:rPr lang="lv-LV" dirty="0"/>
              <a:t>Vai sertifikāts ir derīgs pēc termiņa?</a:t>
            </a:r>
          </a:p>
          <a:p>
            <a:pPr marL="457200" indent="-457200">
              <a:buAutoNum type="arabicParenR"/>
            </a:pPr>
            <a:r>
              <a:rPr lang="lv-LV" dirty="0"/>
              <a:t>Vai klases rādītājs atbilst patēriņam apkurei? (sk. sertifikāta 7.p.)</a:t>
            </a:r>
          </a:p>
          <a:p>
            <a:pPr marL="457200" indent="-457200">
              <a:buAutoNum type="arabicParenR"/>
            </a:pPr>
            <a:r>
              <a:rPr lang="lv-LV" dirty="0"/>
              <a:t>Vai šis klases rādītājs nepārsniedz min energoefektivitātes pieļaujamo? (atbilstoši LBN 002-19 =tabula 11.slaidā).</a:t>
            </a:r>
          </a:p>
          <a:p>
            <a:pPr marL="457200" indent="-457200">
              <a:buAutoNum type="arabicParenR"/>
            </a:pPr>
            <a:r>
              <a:rPr lang="lv-LV" dirty="0">
                <a:solidFill>
                  <a:srgbClr val="FF0000"/>
                </a:solidFill>
              </a:rPr>
              <a:t>Līdz 31.12.2019</a:t>
            </a:r>
            <a:r>
              <a:rPr lang="lv-LV" dirty="0"/>
              <a:t>: Vai ēkas norobežojošo konstrukciju siltuma zudumu koeficients nepārsniedz normatīvo vērtību? (</a:t>
            </a:r>
            <a:r>
              <a:rPr lang="lv-LV" dirty="0" err="1"/>
              <a:t>sk.sertifikāta</a:t>
            </a:r>
            <a:r>
              <a:rPr lang="lv-LV" dirty="0"/>
              <a:t> 10.p.)</a:t>
            </a:r>
          </a:p>
          <a:p>
            <a:pPr marL="457200" indent="-457200">
              <a:buAutoNum type="arabicParenR"/>
            </a:pPr>
            <a:r>
              <a:rPr lang="lv-LV" dirty="0">
                <a:solidFill>
                  <a:srgbClr val="FF0000"/>
                </a:solidFill>
              </a:rPr>
              <a:t>Sākot ar 01.01.2019</a:t>
            </a:r>
            <a:r>
              <a:rPr lang="lv-LV" dirty="0"/>
              <a:t>: Vai katras konstrukcijas U-vērtība nepārsniedz </a:t>
            </a:r>
            <a:r>
              <a:rPr lang="lv-LV" dirty="0" err="1"/>
              <a:t>max</a:t>
            </a:r>
            <a:r>
              <a:rPr lang="lv-LV" dirty="0"/>
              <a:t> pieļaujamās vērtības, noteiktas LBN 002-19 3.tabulā? (=tabula 10.slaidā).</a:t>
            </a:r>
          </a:p>
          <a:p>
            <a:pPr marL="457200" indent="-457200">
              <a:buAutoNum type="arabicParenR"/>
            </a:pPr>
            <a:endParaRPr lang="lv-LV" dirty="0"/>
          </a:p>
        </p:txBody>
      </p:sp>
    </p:spTree>
    <p:extLst>
      <p:ext uri="{BB962C8B-B14F-4D97-AF65-F5344CB8AC3E}">
        <p14:creationId xmlns:p14="http://schemas.microsoft.com/office/powerpoint/2010/main" val="9787705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5500" y="2799118"/>
            <a:ext cx="8115300" cy="848957"/>
          </a:xfrm>
        </p:spPr>
        <p:txBody>
          <a:bodyPr>
            <a:normAutofit/>
          </a:bodyPr>
          <a:lstStyle/>
          <a:p>
            <a:r>
              <a:rPr lang="lv-LV" sz="4400" b="1" dirty="0"/>
              <a:t>Praktiskie uzdevumi</a:t>
            </a:r>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72</a:t>
            </a:fld>
            <a:endParaRPr lang="lv-LV" dirty="0"/>
          </a:p>
        </p:txBody>
      </p:sp>
      <p:sp>
        <p:nvSpPr>
          <p:cNvPr id="5" name="Text Placeholder 2"/>
          <p:cNvSpPr txBox="1">
            <a:spLocks/>
          </p:cNvSpPr>
          <p:nvPr/>
        </p:nvSpPr>
        <p:spPr>
          <a:xfrm>
            <a:off x="1112010" y="5210629"/>
            <a:ext cx="10363200" cy="1384718"/>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2000" dirty="0">
              <a:solidFill>
                <a:schemeClr val="tx1"/>
              </a:solidFill>
            </a:endParaRPr>
          </a:p>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Tree>
    <p:extLst>
      <p:ext uri="{BB962C8B-B14F-4D97-AF65-F5344CB8AC3E}">
        <p14:creationId xmlns:p14="http://schemas.microsoft.com/office/powerpoint/2010/main" val="4231354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67971" y="299662"/>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Jautājums Nr.1</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290712" y="920345"/>
            <a:ext cx="9653637" cy="5693866"/>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Situācijas apraksts:</a:t>
            </a:r>
          </a:p>
          <a:p>
            <a:pPr algn="just"/>
            <a:r>
              <a:rPr lang="lv-LV" sz="2400" dirty="0">
                <a:latin typeface="Calibri" panose="020F0502020204030204" pitchFamily="34" charset="0"/>
                <a:cs typeface="Times New Roman" panose="02020603050405020304" pitchFamily="18" charset="0"/>
              </a:rPr>
              <a:t>Būvprojektā paredzēta otrā grupas biroja ēkas pārbūve, proti piebūvēt esošajai ēkai jaunu apjomu. Pēc pārbūves ēkas galvenais lietošanas veids un ēkas grupa nemainās. Būvdarbu laikā rodas nepieciešamība, būvprojektā veikt izmaiņas, proti biroja esošajā daļā veikt pirmā stāva nesošo pārseguma konstrukciju pastiprināšanu. </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Jautājums :</a:t>
            </a:r>
          </a:p>
          <a:p>
            <a:pPr algn="just"/>
            <a:r>
              <a:rPr lang="lv-LV" sz="2400" dirty="0">
                <a:latin typeface="Calibri" panose="020F0502020204030204" pitchFamily="34" charset="0"/>
                <a:cs typeface="Times New Roman" panose="02020603050405020304" pitchFamily="18" charset="0"/>
              </a:rPr>
              <a:t>Kāda veida būvprojekta izmaiņas tās būs?</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Atbilžu varianti:</a:t>
            </a:r>
          </a:p>
          <a:p>
            <a:pPr algn="just"/>
            <a:r>
              <a:rPr lang="lv-LV" sz="2400" b="1" dirty="0">
                <a:latin typeface="Calibri" panose="020F0502020204030204" pitchFamily="34" charset="0"/>
                <a:cs typeface="Times New Roman" panose="02020603050405020304" pitchFamily="18" charset="0"/>
              </a:rPr>
              <a:t>A – </a:t>
            </a:r>
            <a:r>
              <a:rPr lang="lv-LV" sz="2400" dirty="0">
                <a:latin typeface="Calibri" panose="020F0502020204030204" pitchFamily="34" charset="0"/>
                <a:cs typeface="Times New Roman" panose="02020603050405020304" pitchFamily="18" charset="0"/>
              </a:rPr>
              <a:t>Būvvaldē saskaņojamās būvprojekta izmaiņas;</a:t>
            </a:r>
          </a:p>
          <a:p>
            <a:pPr algn="just"/>
            <a:r>
              <a:rPr lang="lv-LV" sz="2400" b="1" dirty="0">
                <a:latin typeface="Calibri" panose="020F0502020204030204" pitchFamily="34" charset="0"/>
                <a:cs typeface="Times New Roman" panose="02020603050405020304" pitchFamily="18" charset="0"/>
              </a:rPr>
              <a:t>B – </a:t>
            </a:r>
            <a:r>
              <a:rPr lang="lv-LV" sz="2400" dirty="0">
                <a:latin typeface="Calibri" panose="020F0502020204030204" pitchFamily="34" charset="0"/>
                <a:cs typeface="Times New Roman" panose="02020603050405020304" pitchFamily="18" charset="0"/>
              </a:rPr>
              <a:t>Būvprojekta izmaiņas, par kurām rakstiski ir vienojušies  būvniecības dalībnieki;</a:t>
            </a:r>
          </a:p>
          <a:p>
            <a:pPr algn="just"/>
            <a:r>
              <a:rPr lang="lv-LV" sz="2400" b="1" dirty="0">
                <a:latin typeface="Calibri" panose="020F0502020204030204" pitchFamily="34" charset="0"/>
                <a:cs typeface="Times New Roman" panose="02020603050405020304" pitchFamily="18" charset="0"/>
              </a:rPr>
              <a:t>C – </a:t>
            </a:r>
            <a:r>
              <a:rPr lang="lv-LV" sz="2400" dirty="0">
                <a:latin typeface="Calibri" panose="020F0502020204030204" pitchFamily="34" charset="0"/>
                <a:cs typeface="Times New Roman" panose="02020603050405020304" pitchFamily="18" charset="0"/>
              </a:rPr>
              <a:t>Būvprojekta izmaiņas ar ekspertīzes atzinumu, kuras tiek iesniegtas būvvaldē.</a:t>
            </a:r>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18044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66539" y="467864"/>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Atbilde uz jautājumu Nr.1</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1825625" y="1428272"/>
            <a:ext cx="10180948" cy="5201424"/>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B variants - Būvprojekta izmaiņas, par kurām rakstiski ir vienojušies  būvniecības dalībnieki</a:t>
            </a:r>
          </a:p>
          <a:p>
            <a:pPr algn="just"/>
            <a:endParaRPr lang="lv-LV" sz="1000" b="1" dirty="0">
              <a:latin typeface="Calibri" panose="020F0502020204030204" pitchFamily="34" charset="0"/>
              <a:cs typeface="Times New Roman" panose="02020603050405020304" pitchFamily="18" charset="0"/>
            </a:endParaRPr>
          </a:p>
          <a:p>
            <a:pPr algn="just"/>
            <a:r>
              <a:rPr lang="lv-LV" sz="2200" dirty="0">
                <a:latin typeface="Calibri" panose="020F0502020204030204" pitchFamily="34" charset="0"/>
                <a:cs typeface="Times New Roman" panose="02020603050405020304" pitchFamily="18" charset="0"/>
              </a:rPr>
              <a:t>Ja būvprojektam, </a:t>
            </a:r>
            <a:r>
              <a:rPr lang="lv-LV" sz="2200" b="1" dirty="0">
                <a:latin typeface="Calibri" panose="020F0502020204030204" pitchFamily="34" charset="0"/>
                <a:cs typeface="Times New Roman" panose="02020603050405020304" pitchFamily="18" charset="0"/>
              </a:rPr>
              <a:t>kuram ir veikta ekspertīze</a:t>
            </a:r>
            <a:r>
              <a:rPr lang="lv-LV" sz="2200" dirty="0">
                <a:latin typeface="Calibri" panose="020F0502020204030204" pitchFamily="34" charset="0"/>
                <a:cs typeface="Times New Roman" panose="02020603050405020304" pitchFamily="18" charset="0"/>
              </a:rPr>
              <a:t>, pirms būvdarbu uzsākšanas vai būvdarbu laikā tiek mainīts būves arhitektoniskais risinājums vai būves, tās nesošo konstrukciju vai to daļu konstruktīvais risinājums attiecībā uz būves mehānisko stiprību, stabilitāti, ugunsdrošību vai lietošanas drošumu, būvniecības ierosinātājam ir pienākums veikt atkārtotu attiecīgo būvprojekta daļu un sadaļu ekspertīzi (VBN 60.punkts)</a:t>
            </a:r>
          </a:p>
          <a:p>
            <a:pPr algn="just"/>
            <a:endParaRPr lang="lv-LV" sz="1000" b="1" dirty="0">
              <a:latin typeface="Calibri" panose="020F0502020204030204" pitchFamily="34" charset="0"/>
              <a:cs typeface="Times New Roman" panose="02020603050405020304" pitchFamily="18" charset="0"/>
            </a:endParaRPr>
          </a:p>
          <a:p>
            <a:pPr algn="just"/>
            <a:r>
              <a:rPr lang="lv-LV" sz="2200" dirty="0">
                <a:latin typeface="Calibri" panose="020F0502020204030204" pitchFamily="34" charset="0"/>
                <a:cs typeface="Times New Roman" panose="02020603050405020304" pitchFamily="18" charset="0"/>
              </a:rPr>
              <a:t> Izmaiņas būvprojektā </a:t>
            </a:r>
            <a:r>
              <a:rPr lang="lv-LV" sz="2200" b="1" dirty="0">
                <a:latin typeface="Calibri" panose="020F0502020204030204" pitchFamily="34" charset="0"/>
                <a:cs typeface="Times New Roman" panose="02020603050405020304" pitchFamily="18" charset="0"/>
              </a:rPr>
              <a:t>būvdarbu gaitā var izdarīt būvprojekta izstrādātājs </a:t>
            </a:r>
            <a:r>
              <a:rPr lang="lv-LV" sz="2200" dirty="0">
                <a:latin typeface="Calibri" panose="020F0502020204030204" pitchFamily="34" charset="0"/>
                <a:cs typeface="Times New Roman" panose="02020603050405020304" pitchFamily="18" charset="0"/>
              </a:rPr>
              <a:t>vai </a:t>
            </a:r>
            <a:r>
              <a:rPr lang="lv-LV" sz="2200" b="1" dirty="0" err="1">
                <a:latin typeface="Calibri" panose="020F0502020204030204" pitchFamily="34" charset="0"/>
                <a:cs typeface="Times New Roman" panose="02020603050405020304" pitchFamily="18" charset="0"/>
              </a:rPr>
              <a:t>autoruzraugs</a:t>
            </a:r>
            <a:r>
              <a:rPr lang="lv-LV" sz="2200" dirty="0">
                <a:latin typeface="Calibri" panose="020F0502020204030204" pitchFamily="34" charset="0"/>
                <a:cs typeface="Times New Roman" panose="02020603050405020304" pitchFamily="18" charset="0"/>
              </a:rPr>
              <a:t> </a:t>
            </a:r>
            <a:r>
              <a:rPr lang="lv-LV" sz="2200" b="1" dirty="0">
                <a:latin typeface="Calibri" panose="020F0502020204030204" pitchFamily="34" charset="0"/>
                <a:cs typeface="Times New Roman" panose="02020603050405020304" pitchFamily="18" charset="0"/>
              </a:rPr>
              <a:t>pēc rakstiskas vienošanās ar pārējiem būvniecības dalībniekiem</a:t>
            </a:r>
            <a:r>
              <a:rPr lang="lv-LV" sz="2200" dirty="0">
                <a:latin typeface="Calibri" panose="020F0502020204030204" pitchFamily="34" charset="0"/>
                <a:cs typeface="Times New Roman" panose="02020603050405020304" pitchFamily="18" charset="0"/>
              </a:rPr>
              <a:t>, ja plānotās izmaiņas neskar būves vizuālo risinājumu, būves apjomu, būvvietu vai būves lietošanas veidu. Izmaiņu izdarītājs ir atbildīgs par būvprojekta apjoma un satura atbilstību būvniecības ierosinātāja un normatīvo aktu prasībām pēc izmaiņu veikšanas tajā, kā arī tādu risinājumu izvēli, lai būve pēc tās nodošanas ekspluatācijā atbilstu normatīvajos aktos noteiktajām būtiskajām prasībām. (VBN 115.punkts)</a:t>
            </a:r>
          </a:p>
        </p:txBody>
      </p:sp>
    </p:spTree>
    <p:extLst>
      <p:ext uri="{BB962C8B-B14F-4D97-AF65-F5344CB8AC3E}">
        <p14:creationId xmlns:p14="http://schemas.microsoft.com/office/powerpoint/2010/main" val="8880590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67971" y="299662"/>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Jautājums Nr.2</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007908" y="1582521"/>
            <a:ext cx="9653637" cy="3847207"/>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Situācijas apraksts:</a:t>
            </a:r>
          </a:p>
          <a:p>
            <a:pPr algn="just"/>
            <a:r>
              <a:rPr lang="lv-LV" sz="2400" dirty="0">
                <a:latin typeface="Calibri" panose="020F0502020204030204" pitchFamily="34" charset="0"/>
                <a:cs typeface="Times New Roman" panose="02020603050405020304" pitchFamily="18" charset="0"/>
              </a:rPr>
              <a:t>Būvuzraugs būvdarbu gaitā ir konstatējis, ka otrās grupas publiskās ēkas būvprojekts neatbilsts ugunsdrošības normatīvo aktu prasībām. </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Jautājums :</a:t>
            </a:r>
          </a:p>
          <a:p>
            <a:pPr algn="just"/>
            <a:r>
              <a:rPr lang="lv-LV" sz="2400" dirty="0">
                <a:latin typeface="Calibri" panose="020F0502020204030204" pitchFamily="34" charset="0"/>
                <a:cs typeface="Times New Roman" panose="02020603050405020304" pitchFamily="18" charset="0"/>
              </a:rPr>
              <a:t>Kam būvuzraugam ir pienākums ziņot?</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Atbilžu varianti:</a:t>
            </a:r>
          </a:p>
          <a:p>
            <a:pPr algn="just"/>
            <a:r>
              <a:rPr lang="lv-LV" sz="2400" b="1" dirty="0">
                <a:latin typeface="Calibri" panose="020F0502020204030204" pitchFamily="34" charset="0"/>
                <a:cs typeface="Times New Roman" panose="02020603050405020304" pitchFamily="18" charset="0"/>
              </a:rPr>
              <a:t>A – </a:t>
            </a:r>
            <a:r>
              <a:rPr lang="lv-LV" sz="2400" dirty="0">
                <a:latin typeface="Calibri" panose="020F0502020204030204" pitchFamily="34" charset="0"/>
                <a:cs typeface="Times New Roman" panose="02020603050405020304" pitchFamily="18" charset="0"/>
              </a:rPr>
              <a:t>Ekonomikas ministrijai un attiecīgajai sertificēšanas institūcijai</a:t>
            </a:r>
          </a:p>
          <a:p>
            <a:pPr algn="just"/>
            <a:r>
              <a:rPr lang="lv-LV" sz="2400" b="1" dirty="0">
                <a:latin typeface="Calibri" panose="020F0502020204030204" pitchFamily="34" charset="0"/>
                <a:cs typeface="Times New Roman" panose="02020603050405020304" pitchFamily="18" charset="0"/>
              </a:rPr>
              <a:t>B – </a:t>
            </a:r>
            <a:r>
              <a:rPr lang="lv-LV" sz="2400" dirty="0">
                <a:latin typeface="Calibri" panose="020F0502020204030204" pitchFamily="34" charset="0"/>
                <a:cs typeface="Times New Roman" panose="02020603050405020304" pitchFamily="18" charset="0"/>
              </a:rPr>
              <a:t>Valsts ugunsdzēsības un glābšanas dienestam un būvprojekta ekspertam</a:t>
            </a:r>
          </a:p>
          <a:p>
            <a:pPr algn="just"/>
            <a:r>
              <a:rPr lang="lv-LV" sz="2400" b="1" dirty="0">
                <a:latin typeface="Calibri" panose="020F0502020204030204" pitchFamily="34" charset="0"/>
                <a:cs typeface="Times New Roman" panose="02020603050405020304" pitchFamily="18" charset="0"/>
              </a:rPr>
              <a:t>C – </a:t>
            </a:r>
            <a:r>
              <a:rPr lang="lv-LV" sz="2400" dirty="0">
                <a:latin typeface="Calibri" panose="020F0502020204030204" pitchFamily="34" charset="0"/>
                <a:cs typeface="Times New Roman" panose="02020603050405020304" pitchFamily="18" charset="0"/>
              </a:rPr>
              <a:t>Būvniecības ierosinātājam un būvprojekta ekspertam</a:t>
            </a:r>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67706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66539" y="467864"/>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Atbilde uz jautājumu Nr.2</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484583" y="1593086"/>
            <a:ext cx="9081076" cy="3046988"/>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A variants - Ekonomikas ministrijai un attiecīgajai sertificēšanas institūcijai</a:t>
            </a:r>
          </a:p>
          <a:p>
            <a:pPr algn="just"/>
            <a:endParaRPr lang="lv-LV" sz="2400" b="1" dirty="0">
              <a:latin typeface="Calibri" panose="020F0502020204030204" pitchFamily="34" charset="0"/>
              <a:cs typeface="Times New Roman" panose="02020603050405020304" pitchFamily="18" charset="0"/>
            </a:endParaRPr>
          </a:p>
          <a:p>
            <a:pPr algn="just"/>
            <a:r>
              <a:rPr lang="lv-LV" sz="2400" dirty="0">
                <a:latin typeface="Calibri" panose="020F0502020204030204" pitchFamily="34" charset="0"/>
                <a:cs typeface="Times New Roman" panose="02020603050405020304" pitchFamily="18" charset="0"/>
              </a:rPr>
              <a:t>Ja </a:t>
            </a:r>
            <a:r>
              <a:rPr lang="lv-LV" sz="2400" b="1" dirty="0">
                <a:latin typeface="Calibri" panose="020F0502020204030204" pitchFamily="34" charset="0"/>
                <a:cs typeface="Times New Roman" panose="02020603050405020304" pitchFamily="18" charset="0"/>
              </a:rPr>
              <a:t>būvniecības dalībnieki</a:t>
            </a:r>
            <a:r>
              <a:rPr lang="lv-LV" sz="2400" dirty="0">
                <a:latin typeface="Calibri" panose="020F0502020204030204" pitchFamily="34" charset="0"/>
                <a:cs typeface="Times New Roman" panose="02020603050405020304" pitchFamily="18" charset="0"/>
              </a:rPr>
              <a:t> vai </a:t>
            </a:r>
            <a:r>
              <a:rPr lang="lv-LV" sz="2400" b="1" dirty="0">
                <a:latin typeface="Calibri" panose="020F0502020204030204" pitchFamily="34" charset="0"/>
                <a:cs typeface="Times New Roman" panose="02020603050405020304" pitchFamily="18" charset="0"/>
              </a:rPr>
              <a:t>būvniecību kontrolējošās institūcijas</a:t>
            </a:r>
            <a:r>
              <a:rPr lang="lv-LV" sz="2400" dirty="0">
                <a:latin typeface="Calibri" panose="020F0502020204030204" pitchFamily="34" charset="0"/>
                <a:cs typeface="Times New Roman" panose="02020603050405020304" pitchFamily="18" charset="0"/>
              </a:rPr>
              <a:t> konstatē </a:t>
            </a:r>
            <a:r>
              <a:rPr lang="lv-LV" sz="2400" b="1" dirty="0">
                <a:latin typeface="Calibri" panose="020F0502020204030204" pitchFamily="34" charset="0"/>
                <a:cs typeface="Times New Roman" panose="02020603050405020304" pitchFamily="18" charset="0"/>
              </a:rPr>
              <a:t>būvprojekta</a:t>
            </a:r>
            <a:r>
              <a:rPr lang="lv-LV" sz="2400" dirty="0">
                <a:latin typeface="Calibri" panose="020F0502020204030204" pitchFamily="34" charset="0"/>
                <a:cs typeface="Times New Roman" panose="02020603050405020304" pitchFamily="18" charset="0"/>
              </a:rPr>
              <a:t> </a:t>
            </a:r>
            <a:r>
              <a:rPr lang="lv-LV" sz="2400" b="1" dirty="0">
                <a:latin typeface="Calibri" panose="020F0502020204030204" pitchFamily="34" charset="0"/>
                <a:cs typeface="Times New Roman" panose="02020603050405020304" pitchFamily="18" charset="0"/>
              </a:rPr>
              <a:t>neatbilstību </a:t>
            </a:r>
            <a:r>
              <a:rPr lang="lv-LV" sz="2400" dirty="0">
                <a:latin typeface="Calibri" panose="020F0502020204030204" pitchFamily="34" charset="0"/>
                <a:cs typeface="Times New Roman" panose="02020603050405020304" pitchFamily="18" charset="0"/>
              </a:rPr>
              <a:t>normatīvo aktu vai tehnisko un īpašo noteikumu prasībām, tiem </a:t>
            </a:r>
            <a:r>
              <a:rPr lang="lv-LV" sz="2400" b="1" dirty="0">
                <a:latin typeface="Calibri" panose="020F0502020204030204" pitchFamily="34" charset="0"/>
                <a:cs typeface="Times New Roman" panose="02020603050405020304" pitchFamily="18" charset="0"/>
              </a:rPr>
              <a:t>ir pienākums ziņot </a:t>
            </a:r>
            <a:r>
              <a:rPr lang="lv-LV" sz="2400" dirty="0">
                <a:latin typeface="Calibri" panose="020F0502020204030204" pitchFamily="34" charset="0"/>
                <a:cs typeface="Times New Roman" panose="02020603050405020304" pitchFamily="18" charset="0"/>
              </a:rPr>
              <a:t>Ekonomikas ministrijai un attiecīgajai sertificēšanas institūcijai par </a:t>
            </a:r>
            <a:r>
              <a:rPr lang="lv-LV" sz="2400" dirty="0" err="1">
                <a:latin typeface="Calibri" panose="020F0502020204030204" pitchFamily="34" charset="0"/>
                <a:cs typeface="Times New Roman" panose="02020603050405020304" pitchFamily="18" charset="0"/>
              </a:rPr>
              <a:t>būvspeciālista</a:t>
            </a:r>
            <a:r>
              <a:rPr lang="lv-LV" sz="2400" dirty="0">
                <a:latin typeface="Calibri" panose="020F0502020204030204" pitchFamily="34" charset="0"/>
                <a:cs typeface="Times New Roman" panose="02020603050405020304" pitchFamily="18" charset="0"/>
              </a:rPr>
              <a:t> pārkāpumiem (VBN 40.punkts)</a:t>
            </a:r>
          </a:p>
        </p:txBody>
      </p:sp>
    </p:spTree>
    <p:extLst>
      <p:ext uri="{BB962C8B-B14F-4D97-AF65-F5344CB8AC3E}">
        <p14:creationId xmlns:p14="http://schemas.microsoft.com/office/powerpoint/2010/main" val="10196796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67971" y="299662"/>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Jautājums Nr.3</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205871" y="1428272"/>
            <a:ext cx="9653637" cy="4585871"/>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Situācijas apraksts:</a:t>
            </a:r>
          </a:p>
          <a:p>
            <a:pPr algn="just"/>
            <a:r>
              <a:rPr lang="lv-LV" sz="2400" dirty="0">
                <a:latin typeface="Calibri" panose="020F0502020204030204" pitchFamily="34" charset="0"/>
                <a:cs typeface="Times New Roman" panose="02020603050405020304" pitchFamily="18" charset="0"/>
              </a:rPr>
              <a:t>Pārbūvējot esošo daudzdzīvokļu dzīvojamo ēku atsevišķu būvdarbu veicējs izstrādāja darbu veikšanas projektu saviem speciālajiem darbiem. Esošajā ēkā veicot būvdarbus nav paredzēts vienlaikus ekspluatēt. </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Jautājums :</a:t>
            </a:r>
          </a:p>
          <a:p>
            <a:pPr algn="just"/>
            <a:r>
              <a:rPr lang="lv-LV" sz="2400" dirty="0">
                <a:latin typeface="Calibri" panose="020F0502020204030204" pitchFamily="34" charset="0"/>
                <a:cs typeface="Times New Roman" panose="02020603050405020304" pitchFamily="18" charset="0"/>
              </a:rPr>
              <a:t>Ar ko atsevišķu būvdarbu veicējam ir jāsaskaņo darbu veikšanas projekts?</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Atbilžu varianti:</a:t>
            </a:r>
          </a:p>
          <a:p>
            <a:pPr algn="just"/>
            <a:r>
              <a:rPr lang="lv-LV" sz="2400" b="1" dirty="0">
                <a:latin typeface="Calibri" panose="020F0502020204030204" pitchFamily="34" charset="0"/>
                <a:cs typeface="Times New Roman" panose="02020603050405020304" pitchFamily="18" charset="0"/>
              </a:rPr>
              <a:t>A – </a:t>
            </a:r>
            <a:r>
              <a:rPr lang="lv-LV" sz="2400" dirty="0">
                <a:latin typeface="Calibri" panose="020F0502020204030204" pitchFamily="34" charset="0"/>
                <a:cs typeface="Times New Roman" panose="02020603050405020304" pitchFamily="18" charset="0"/>
              </a:rPr>
              <a:t>Ar būvniecības ierosinātāju, galveno būvdarbu veicēju un būvprojekta izstrādātāju;</a:t>
            </a:r>
          </a:p>
          <a:p>
            <a:pPr algn="just"/>
            <a:r>
              <a:rPr lang="lv-LV" sz="2400" b="1" dirty="0">
                <a:latin typeface="Calibri" panose="020F0502020204030204" pitchFamily="34" charset="0"/>
                <a:cs typeface="Times New Roman" panose="02020603050405020304" pitchFamily="18" charset="0"/>
              </a:rPr>
              <a:t>B – </a:t>
            </a:r>
            <a:r>
              <a:rPr lang="lv-LV" sz="2400" dirty="0">
                <a:latin typeface="Calibri" panose="020F0502020204030204" pitchFamily="34" charset="0"/>
                <a:cs typeface="Times New Roman" panose="02020603050405020304" pitchFamily="18" charset="0"/>
              </a:rPr>
              <a:t>Ar būvuzraugu, galveno būvdarbu veicēju un būvvaldi</a:t>
            </a:r>
          </a:p>
          <a:p>
            <a:pPr algn="just"/>
            <a:r>
              <a:rPr lang="lv-LV" sz="2400" b="1" dirty="0">
                <a:latin typeface="Calibri" panose="020F0502020204030204" pitchFamily="34" charset="0"/>
                <a:cs typeface="Times New Roman" panose="02020603050405020304" pitchFamily="18" charset="0"/>
              </a:rPr>
              <a:t>C – </a:t>
            </a:r>
            <a:r>
              <a:rPr lang="lv-LV" sz="2400" dirty="0">
                <a:latin typeface="Calibri" panose="020F0502020204030204" pitchFamily="34" charset="0"/>
                <a:cs typeface="Times New Roman" panose="02020603050405020304" pitchFamily="18" charset="0"/>
              </a:rPr>
              <a:t>Ar būvprojekta izstrādātāju, galveno būvdarbu veicēju un būvvaldi</a:t>
            </a:r>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4255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66539" y="467864"/>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Atbilde uz jautājumu Nr.3</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484583" y="1593086"/>
            <a:ext cx="9081076" cy="4154984"/>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A variants - Ar būvniecības ierosinātāju, galveno būvdarbu veicēju un būvprojekta izstrādātāju</a:t>
            </a:r>
          </a:p>
          <a:p>
            <a:pPr algn="just"/>
            <a:endParaRPr lang="lv-LV" sz="2400" b="1" dirty="0">
              <a:latin typeface="Calibri" panose="020F0502020204030204" pitchFamily="34" charset="0"/>
              <a:cs typeface="Times New Roman" panose="02020603050405020304" pitchFamily="18" charset="0"/>
            </a:endParaRPr>
          </a:p>
          <a:p>
            <a:pPr algn="just"/>
            <a:r>
              <a:rPr lang="lv-LV" sz="2400" dirty="0">
                <a:latin typeface="Calibri" panose="020F0502020204030204" pitchFamily="34" charset="0"/>
                <a:cs typeface="Times New Roman" panose="02020603050405020304" pitchFamily="18" charset="0"/>
              </a:rPr>
              <a:t>Ja darbu veikšanas projektu </a:t>
            </a:r>
            <a:r>
              <a:rPr lang="lv-LV" sz="2400" b="1" dirty="0">
                <a:latin typeface="Calibri" panose="020F0502020204030204" pitchFamily="34" charset="0"/>
                <a:cs typeface="Times New Roman" panose="02020603050405020304" pitchFamily="18" charset="0"/>
              </a:rPr>
              <a:t>izstrādā atsevišķu būvdarbu veicējs</a:t>
            </a:r>
            <a:r>
              <a:rPr lang="lv-LV" sz="2400" dirty="0">
                <a:latin typeface="Calibri" panose="020F0502020204030204" pitchFamily="34" charset="0"/>
                <a:cs typeface="Times New Roman" panose="02020603050405020304" pitchFamily="18" charset="0"/>
              </a:rPr>
              <a:t>, minētais projekts </a:t>
            </a:r>
            <a:r>
              <a:rPr lang="lv-LV" sz="2400" b="1" dirty="0">
                <a:latin typeface="Calibri" panose="020F0502020204030204" pitchFamily="34" charset="0"/>
                <a:cs typeface="Times New Roman" panose="02020603050405020304" pitchFamily="18" charset="0"/>
              </a:rPr>
              <a:t>saskaņojams</a:t>
            </a:r>
            <a:r>
              <a:rPr lang="lv-LV" sz="2400" dirty="0">
                <a:latin typeface="Calibri" panose="020F0502020204030204" pitchFamily="34" charset="0"/>
                <a:cs typeface="Times New Roman" panose="02020603050405020304" pitchFamily="18" charset="0"/>
              </a:rPr>
              <a:t> ar </a:t>
            </a:r>
            <a:r>
              <a:rPr lang="lv-LV" sz="2400" b="1" dirty="0">
                <a:latin typeface="Calibri" panose="020F0502020204030204" pitchFamily="34" charset="0"/>
                <a:cs typeface="Times New Roman" panose="02020603050405020304" pitchFamily="18" charset="0"/>
              </a:rPr>
              <a:t>galveno būvdarbu veicēju</a:t>
            </a:r>
            <a:r>
              <a:rPr lang="lv-LV" sz="2400" dirty="0">
                <a:latin typeface="Calibri" panose="020F0502020204030204" pitchFamily="34" charset="0"/>
                <a:cs typeface="Times New Roman" panose="02020603050405020304" pitchFamily="18" charset="0"/>
              </a:rPr>
              <a:t>. Pamatojoties uz uzņēmuma vadītāja pilnvarojumu, darbu veikšanas projektu apstiprina atsevišķu būvdarbu veicēja atbildīgais </a:t>
            </a:r>
            <a:r>
              <a:rPr lang="lv-LV" sz="2400" dirty="0" err="1">
                <a:latin typeface="Calibri" panose="020F0502020204030204" pitchFamily="34" charset="0"/>
                <a:cs typeface="Times New Roman" panose="02020603050405020304" pitchFamily="18" charset="0"/>
              </a:rPr>
              <a:t>būvspeciālists</a:t>
            </a:r>
            <a:r>
              <a:rPr lang="lv-LV" sz="2400" dirty="0">
                <a:latin typeface="Calibri" panose="020F0502020204030204" pitchFamily="34" charset="0"/>
                <a:cs typeface="Times New Roman" panose="02020603050405020304" pitchFamily="18" charset="0"/>
              </a:rPr>
              <a:t>. Atjaunošanas, restaurācijas vai </a:t>
            </a:r>
            <a:r>
              <a:rPr lang="lv-LV" sz="2400" b="1" dirty="0">
                <a:latin typeface="Calibri" panose="020F0502020204030204" pitchFamily="34" charset="0"/>
                <a:cs typeface="Times New Roman" panose="02020603050405020304" pitchFamily="18" charset="0"/>
              </a:rPr>
              <a:t>pārbūves darbu veikšanas projekts saskaņojams arī ar būvprojekta izstrādātāju un būvniecības ierosinātāju</a:t>
            </a:r>
            <a:r>
              <a:rPr lang="lv-LV" sz="2400" dirty="0">
                <a:latin typeface="Calibri" panose="020F0502020204030204" pitchFamily="34" charset="0"/>
                <a:cs typeface="Times New Roman" panose="02020603050405020304" pitchFamily="18" charset="0"/>
              </a:rPr>
              <a:t> (VBN 117.punkts)</a:t>
            </a:r>
          </a:p>
          <a:p>
            <a:pPr algn="just"/>
            <a:endParaRPr lang="lv-LV" sz="24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4511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67971" y="299662"/>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Jautājums Nr.4</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205871" y="1428272"/>
            <a:ext cx="9653637" cy="4955203"/>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Situācijas apraksts:</a:t>
            </a:r>
          </a:p>
          <a:p>
            <a:pPr algn="just"/>
            <a:r>
              <a:rPr lang="lv-LV" sz="2400" dirty="0">
                <a:latin typeface="Calibri" panose="020F0502020204030204" pitchFamily="34" charset="0"/>
                <a:cs typeface="Times New Roman" panose="02020603050405020304" pitchFamily="18" charset="0"/>
              </a:rPr>
              <a:t>Būvniecības ierosinātājs saņēma no būvvaldes būvatļauju ar projektēšanas nosacījumu izpildes atzīmi. Darbu organizācijas projektā ir paredzēts, ka pārbūvējamā esošā ēka būvdarbu laikā vienlaikus tiks ekspluatēta.  </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Jautājums :</a:t>
            </a:r>
          </a:p>
          <a:p>
            <a:pPr algn="just"/>
            <a:r>
              <a:rPr lang="lv-LV" sz="2400" dirty="0">
                <a:latin typeface="Calibri" panose="020F0502020204030204" pitchFamily="34" charset="0"/>
                <a:cs typeface="Times New Roman" panose="02020603050405020304" pitchFamily="18" charset="0"/>
              </a:rPr>
              <a:t>Kad galvenajam būvdarbu veicējam ir jāizstrādā darbu veikšanas projekts?</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Atbilžu varianti:</a:t>
            </a:r>
          </a:p>
          <a:p>
            <a:pPr algn="just"/>
            <a:r>
              <a:rPr lang="lv-LV" sz="2400" b="1" dirty="0">
                <a:latin typeface="Calibri" panose="020F0502020204030204" pitchFamily="34" charset="0"/>
                <a:cs typeface="Times New Roman" panose="02020603050405020304" pitchFamily="18" charset="0"/>
              </a:rPr>
              <a:t>A – </a:t>
            </a:r>
            <a:r>
              <a:rPr lang="lv-LV" sz="2400" dirty="0">
                <a:latin typeface="Calibri" panose="020F0502020204030204" pitchFamily="34" charset="0"/>
                <a:cs typeface="Times New Roman" panose="02020603050405020304" pitchFamily="18" charset="0"/>
              </a:rPr>
              <a:t>pirms būvatļaujas būvdarbu uzsākšanas nosacījumu izpildes;</a:t>
            </a:r>
          </a:p>
          <a:p>
            <a:pPr algn="just"/>
            <a:r>
              <a:rPr lang="lv-LV" sz="2400" b="1" dirty="0">
                <a:latin typeface="Calibri" panose="020F0502020204030204" pitchFamily="34" charset="0"/>
                <a:cs typeface="Times New Roman" panose="02020603050405020304" pitchFamily="18" charset="0"/>
              </a:rPr>
              <a:t>B – </a:t>
            </a:r>
            <a:r>
              <a:rPr lang="lv-LV" sz="2400" dirty="0">
                <a:latin typeface="Calibri" panose="020F0502020204030204" pitchFamily="34" charset="0"/>
                <a:cs typeface="Times New Roman" panose="02020603050405020304" pitchFamily="18" charset="0"/>
              </a:rPr>
              <a:t>pēc bīstamo zonu norobežošanas un iezīmēšanas, kā arī esošo pazemes inženiertīklu robežu iezīmēšanas un pirms attiecīgo būvdarbu uzsākšanas;</a:t>
            </a:r>
          </a:p>
          <a:p>
            <a:pPr algn="just"/>
            <a:r>
              <a:rPr lang="lv-LV" sz="2400" b="1" dirty="0">
                <a:latin typeface="Calibri" panose="020F0502020204030204" pitchFamily="34" charset="0"/>
                <a:cs typeface="Times New Roman" panose="02020603050405020304" pitchFamily="18" charset="0"/>
              </a:rPr>
              <a:t>C – </a:t>
            </a:r>
            <a:r>
              <a:rPr lang="lv-LV" sz="2400" dirty="0">
                <a:latin typeface="Calibri" panose="020F0502020204030204" pitchFamily="34" charset="0"/>
                <a:cs typeface="Times New Roman" panose="02020603050405020304" pitchFamily="18" charset="0"/>
              </a:rPr>
              <a:t>pēc visu būvatļaujas nosacījumu izpildes un pirms attiecīgo būvdarbu uzsākšanas</a:t>
            </a:r>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35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F9C31D-B0CA-4289-AD38-FEEBDEFB5A00}"/>
              </a:ext>
            </a:extLst>
          </p:cNvPr>
          <p:cNvSpPr/>
          <p:nvPr/>
        </p:nvSpPr>
        <p:spPr>
          <a:xfrm>
            <a:off x="3186726" y="2074037"/>
            <a:ext cx="3519838" cy="2146477"/>
          </a:xfrm>
          <a:prstGeom prst="rect">
            <a:avLst/>
          </a:prstGeom>
          <a:solidFill>
            <a:srgbClr val="1ABCC4"/>
          </a:solidFill>
          <a:ln>
            <a:noFill/>
          </a:ln>
          <a:effectLst>
            <a:glow rad="63500">
              <a:srgbClr val="0ACAD4">
                <a:alpha val="40000"/>
              </a:srgbClr>
            </a:glow>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3200" b="1" dirty="0">
                <a:solidFill>
                  <a:schemeClr val="tx1"/>
                </a:solidFill>
              </a:rPr>
              <a:t>BŪVNIECĪBAS IECERE</a:t>
            </a:r>
          </a:p>
          <a:p>
            <a:pPr algn="ctr"/>
            <a:r>
              <a:rPr lang="lv-LV" sz="3200" b="1" u="sng" dirty="0">
                <a:solidFill>
                  <a:schemeClr val="tx1"/>
                </a:solidFill>
              </a:rPr>
              <a:t>NAV NEPIECIEŠAMA</a:t>
            </a:r>
          </a:p>
          <a:p>
            <a:pPr algn="just"/>
            <a:endParaRPr lang="lv-LV" dirty="0">
              <a:latin typeface="Verdana" panose="020B0604030504040204" pitchFamily="34" charset="0"/>
              <a:ea typeface="Verdana" panose="020B0604030504040204" pitchFamily="34" charset="0"/>
              <a:cs typeface="Verdana" panose="020B0604030504040204" pitchFamily="34" charset="0"/>
            </a:endParaRPr>
          </a:p>
          <a:p>
            <a:pPr algn="ctr"/>
            <a:endParaRPr lang="lv-LV" dirty="0">
              <a:solidFill>
                <a:schemeClr val="tx1"/>
              </a:solidFill>
            </a:endParaRPr>
          </a:p>
        </p:txBody>
      </p:sp>
      <p:sp>
        <p:nvSpPr>
          <p:cNvPr id="3" name="Rectangle 2">
            <a:extLst>
              <a:ext uri="{FF2B5EF4-FFF2-40B4-BE49-F238E27FC236}">
                <a16:creationId xmlns:a16="http://schemas.microsoft.com/office/drawing/2014/main" id="{658690AC-6A68-45AD-AC1F-486AD94F3B8E}"/>
              </a:ext>
            </a:extLst>
          </p:cNvPr>
          <p:cNvSpPr/>
          <p:nvPr/>
        </p:nvSpPr>
        <p:spPr>
          <a:xfrm>
            <a:off x="2693634" y="141099"/>
            <a:ext cx="1531525" cy="1632522"/>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1) ja ēkā vai telpu grupā tiek īstenots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interjera projekts</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kas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neskar trešās personas</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nesošās būvkonstrukcijas</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slodzi nenesošās sienas, starpsienas un koplietošanas inženiertīklus</a:t>
            </a:r>
            <a:endParaRPr lang="lv-LV" sz="1000" dirty="0">
              <a:solidFill>
                <a:schemeClr val="tx1"/>
              </a:solidFill>
            </a:endParaRPr>
          </a:p>
        </p:txBody>
      </p:sp>
      <p:cxnSp>
        <p:nvCxnSpPr>
          <p:cNvPr id="6" name="Straight Arrow Connector 5">
            <a:extLst>
              <a:ext uri="{FF2B5EF4-FFF2-40B4-BE49-F238E27FC236}">
                <a16:creationId xmlns:a16="http://schemas.microsoft.com/office/drawing/2014/main" id="{3A8FC81D-8D14-435E-A61B-0419399C2980}"/>
              </a:ext>
            </a:extLst>
          </p:cNvPr>
          <p:cNvCxnSpPr>
            <a:cxnSpLocks/>
          </p:cNvCxnSpPr>
          <p:nvPr/>
        </p:nvCxnSpPr>
        <p:spPr>
          <a:xfrm flipH="1" flipV="1">
            <a:off x="3706586" y="1773621"/>
            <a:ext cx="1" cy="2945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EB6F1A46-7398-4D98-B534-428BC6858B00}"/>
              </a:ext>
            </a:extLst>
          </p:cNvPr>
          <p:cNvCxnSpPr>
            <a:cxnSpLocks/>
            <a:stCxn id="2" idx="3"/>
          </p:cNvCxnSpPr>
          <p:nvPr/>
        </p:nvCxnSpPr>
        <p:spPr>
          <a:xfrm>
            <a:off x="6706564" y="3147276"/>
            <a:ext cx="26725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2C7DE41B-F876-4794-A161-CF8186F42B02}"/>
              </a:ext>
            </a:extLst>
          </p:cNvPr>
          <p:cNvCxnSpPr>
            <a:cxnSpLocks/>
          </p:cNvCxnSpPr>
          <p:nvPr/>
        </p:nvCxnSpPr>
        <p:spPr>
          <a:xfrm flipV="1">
            <a:off x="6713765" y="1773621"/>
            <a:ext cx="2486983" cy="29457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5" name="Rectangle 24">
            <a:extLst>
              <a:ext uri="{FF2B5EF4-FFF2-40B4-BE49-F238E27FC236}">
                <a16:creationId xmlns:a16="http://schemas.microsoft.com/office/drawing/2014/main" id="{D02D1933-D245-4695-807A-B98EDBF37A68}"/>
              </a:ext>
            </a:extLst>
          </p:cNvPr>
          <p:cNvSpPr/>
          <p:nvPr/>
        </p:nvSpPr>
        <p:spPr>
          <a:xfrm>
            <a:off x="4480940" y="147406"/>
            <a:ext cx="2045984" cy="1626215"/>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2)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pirmās grupas ēkas </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vai tās daļas (izņemot publiskas ēkas pilsētās un ciemos)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atjaunošanai</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nemainot</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ēkas nolietojušos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nesošos</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elementus vai konstrukcijas,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neskarot </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ēkas fasādi un koplietošanas inženiertīklus, veicot funkcionālus vai tehniskus uzlabojumus</a:t>
            </a:r>
            <a:endParaRPr lang="lv-LV" sz="1000" dirty="0">
              <a:solidFill>
                <a:schemeClr val="tx1"/>
              </a:solidFill>
            </a:endParaRPr>
          </a:p>
        </p:txBody>
      </p:sp>
      <p:sp>
        <p:nvSpPr>
          <p:cNvPr id="27" name="Rectangle 26">
            <a:extLst>
              <a:ext uri="{FF2B5EF4-FFF2-40B4-BE49-F238E27FC236}">
                <a16:creationId xmlns:a16="http://schemas.microsoft.com/office/drawing/2014/main" id="{B1478CCC-AA08-418A-AE29-B2C7BA58B8F9}"/>
              </a:ext>
            </a:extLst>
          </p:cNvPr>
          <p:cNvSpPr/>
          <p:nvPr/>
        </p:nvSpPr>
        <p:spPr>
          <a:xfrm>
            <a:off x="6774466" y="138737"/>
            <a:ext cx="2203996" cy="1634884"/>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3)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pirmās grupas ēkas fasādes apdares atjaunošanai</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visu logu nomaiņai, fasādes siltināšanai, jumta siltināšanai, jumta ieseguma nomaiņai, pagraba siltināšanai,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ja ēka nav valsts aizsargājamais kultūras piemineklis un </a:t>
            </a:r>
            <a:r>
              <a:rPr lang="lv-LV" sz="1000" b="1" u="sng" dirty="0">
                <a:solidFill>
                  <a:schemeClr val="tx1"/>
                </a:solidFill>
                <a:latin typeface="Verdana" panose="020B0604030504040204" pitchFamily="34" charset="0"/>
                <a:ea typeface="Verdana" panose="020B0604030504040204" pitchFamily="34" charset="0"/>
                <a:cs typeface="Verdana" panose="020B0604030504040204" pitchFamily="34" charset="0"/>
              </a:rPr>
              <a:t>atrodas ārpus pilsētām un ciemiem</a:t>
            </a:r>
            <a:endParaRPr lang="lv-LV" sz="1000" u="sng" dirty="0">
              <a:solidFill>
                <a:schemeClr val="tx1"/>
              </a:solidFill>
            </a:endParaRPr>
          </a:p>
        </p:txBody>
      </p:sp>
      <p:sp>
        <p:nvSpPr>
          <p:cNvPr id="31" name="Rectangle 30">
            <a:extLst>
              <a:ext uri="{FF2B5EF4-FFF2-40B4-BE49-F238E27FC236}">
                <a16:creationId xmlns:a16="http://schemas.microsoft.com/office/drawing/2014/main" id="{919322F9-839E-4636-81D1-8EEE031395CA}"/>
              </a:ext>
            </a:extLst>
          </p:cNvPr>
          <p:cNvSpPr/>
          <p:nvPr/>
        </p:nvSpPr>
        <p:spPr>
          <a:xfrm>
            <a:off x="3086625" y="4515085"/>
            <a:ext cx="1554502" cy="1777944"/>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7) pirmās, otrās vai trešās grupas ēkas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fasādes un </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(vai)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jumta ieseguma krāsošanai</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ja krāsu pase saskaņota pašvaldības saistošajos noteikumos 9oteiktajā kārtībā</a:t>
            </a:r>
            <a:endParaRPr lang="lv-LV" sz="1000" dirty="0">
              <a:solidFill>
                <a:schemeClr val="tx1"/>
              </a:solidFill>
            </a:endParaRPr>
          </a:p>
        </p:txBody>
      </p:sp>
      <p:sp>
        <p:nvSpPr>
          <p:cNvPr id="32" name="Rectangle 31">
            <a:extLst>
              <a:ext uri="{FF2B5EF4-FFF2-40B4-BE49-F238E27FC236}">
                <a16:creationId xmlns:a16="http://schemas.microsoft.com/office/drawing/2014/main" id="{E25AB896-7D10-4C75-8341-8805FA4F90B4}"/>
              </a:ext>
            </a:extLst>
          </p:cNvPr>
          <p:cNvSpPr/>
          <p:nvPr/>
        </p:nvSpPr>
        <p:spPr>
          <a:xfrm>
            <a:off x="9210365" y="138736"/>
            <a:ext cx="2622393" cy="3077993"/>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4) pirmās, otrās vai trešās grupas ēkas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logu atjaunošanai un nomaiņai</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ja tiek nodrošināta atbilstība ēkas fasādes koptēlam </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(loga dalījums un proporcijas, rāmja un no </a:t>
            </a:r>
            <a:r>
              <a:rPr lang="lv-LV" sz="1000" dirty="0" err="1">
                <a:solidFill>
                  <a:schemeClr val="tx1"/>
                </a:solidFill>
                <a:latin typeface="Verdana" panose="020B0604030504040204" pitchFamily="34" charset="0"/>
                <a:ea typeface="Verdana" panose="020B0604030504040204" pitchFamily="34" charset="0"/>
                <a:cs typeface="Verdana" panose="020B0604030504040204" pitchFamily="34" charset="0"/>
              </a:rPr>
              <a:t>ārtelpas</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redzamo loga elementu krāsojums un reljefs), tiek nodrošināta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atbilstība ēkas stilam, arhitektūras risinājumam un koptēlam </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(loga izvietojuma dziļums fasādes plaknē, </a:t>
            </a:r>
            <a:r>
              <a:rPr lang="lv-LV" sz="1000" dirty="0" err="1">
                <a:solidFill>
                  <a:schemeClr val="tx1"/>
                </a:solidFill>
                <a:latin typeface="Verdana" panose="020B0604030504040204" pitchFamily="34" charset="0"/>
                <a:ea typeface="Verdana" panose="020B0604030504040204" pitchFamily="34" charset="0"/>
                <a:cs typeface="Verdana" panose="020B0604030504040204" pitchFamily="34" charset="0"/>
              </a:rPr>
              <a:t>logailu</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arhitektoniskā apdare, loga forma, loga </a:t>
            </a:r>
            <a:r>
              <a:rPr lang="lv-LV" sz="1000" dirty="0" err="1">
                <a:solidFill>
                  <a:schemeClr val="tx1"/>
                </a:solidFill>
                <a:latin typeface="Verdana" panose="020B0604030504040204" pitchFamily="34" charset="0"/>
                <a:ea typeface="Verdana" panose="020B0604030504040204" pitchFamily="34" charset="0"/>
                <a:cs typeface="Verdana" panose="020B0604030504040204" pitchFamily="34" charset="0"/>
              </a:rPr>
              <a:t>kompozicionālais</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dalījums un proporcijas, oriģinālam atbilstošs materiāls, loga konstruktīvo elementu no </a:t>
            </a:r>
            <a:r>
              <a:rPr lang="lv-LV" sz="1000" dirty="0" err="1">
                <a:solidFill>
                  <a:schemeClr val="tx1"/>
                </a:solidFill>
                <a:latin typeface="Verdana" panose="020B0604030504040204" pitchFamily="34" charset="0"/>
                <a:ea typeface="Verdana" panose="020B0604030504040204" pitchFamily="34" charset="0"/>
                <a:cs typeface="Verdana" panose="020B0604030504040204" pitchFamily="34" charset="0"/>
              </a:rPr>
              <a:t>ārtelpas</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redzamās daļas dimensijas un profilējums, loga dekoratīvās detaļas, no </a:t>
            </a:r>
            <a:r>
              <a:rPr lang="lv-LV" sz="1000" dirty="0" err="1">
                <a:solidFill>
                  <a:schemeClr val="tx1"/>
                </a:solidFill>
                <a:latin typeface="Verdana" panose="020B0604030504040204" pitchFamily="34" charset="0"/>
                <a:ea typeface="Verdana" panose="020B0604030504040204" pitchFamily="34" charset="0"/>
                <a:cs typeface="Verdana" panose="020B0604030504040204" pitchFamily="34" charset="0"/>
              </a:rPr>
              <a:t>ārtelpas</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redzamie loga aprīkojuma elementi un krāsojums) minētie nosacījumi</a:t>
            </a:r>
            <a:endParaRPr lang="lv-LV" sz="1000" dirty="0">
              <a:solidFill>
                <a:schemeClr val="tx1"/>
              </a:solidFill>
            </a:endParaRPr>
          </a:p>
        </p:txBody>
      </p:sp>
      <p:sp>
        <p:nvSpPr>
          <p:cNvPr id="33" name="Rectangle 32">
            <a:extLst>
              <a:ext uri="{FF2B5EF4-FFF2-40B4-BE49-F238E27FC236}">
                <a16:creationId xmlns:a16="http://schemas.microsoft.com/office/drawing/2014/main" id="{3F65787A-5B90-4C71-A41E-FAAF9CC047DF}"/>
              </a:ext>
            </a:extLst>
          </p:cNvPr>
          <p:cNvSpPr/>
          <p:nvPr/>
        </p:nvSpPr>
        <p:spPr>
          <a:xfrm>
            <a:off x="359239" y="2074038"/>
            <a:ext cx="2505172" cy="2187720"/>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5)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otrās vai trešās grupas dzīvojamās ēkas lodžiju aizstiklošanai </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(izņemot valsts aizsargājamos kultūras pieminekļus), nemainot ārsienu izvietojumu, ja tiek ievērots nosacījums - būvvaldē iesniegts Dzīvokļa īpašuma likumā noteiktajā kārtībā pieņemts lēmums par lodžiju aizstiklošanas pieļaujamību un saskaņota ēkas vizuālā izskata un attiecīgās fasādes lodžiju </a:t>
            </a:r>
            <a:r>
              <a:rPr lang="lv-LV" sz="1000" dirty="0" err="1">
                <a:solidFill>
                  <a:schemeClr val="tx1"/>
                </a:solidFill>
                <a:latin typeface="Verdana" panose="020B0604030504040204" pitchFamily="34" charset="0"/>
                <a:ea typeface="Verdana" panose="020B0604030504040204" pitchFamily="34" charset="0"/>
                <a:cs typeface="Verdana" panose="020B0604030504040204" pitchFamily="34" charset="0"/>
              </a:rPr>
              <a:t>aizstiklojuma</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skice vai pase ar skaidrojošu aprakstu</a:t>
            </a:r>
            <a:endParaRPr lang="lv-LV" sz="1000" dirty="0">
              <a:solidFill>
                <a:schemeClr val="tx1"/>
              </a:solidFill>
            </a:endParaRPr>
          </a:p>
        </p:txBody>
      </p:sp>
      <p:sp>
        <p:nvSpPr>
          <p:cNvPr id="34" name="Rectangle 33">
            <a:extLst>
              <a:ext uri="{FF2B5EF4-FFF2-40B4-BE49-F238E27FC236}">
                <a16:creationId xmlns:a16="http://schemas.microsoft.com/office/drawing/2014/main" id="{79EFF0B5-2236-41E0-AAC5-6357EEE8722C}"/>
              </a:ext>
            </a:extLst>
          </p:cNvPr>
          <p:cNvSpPr/>
          <p:nvPr/>
        </p:nvSpPr>
        <p:spPr>
          <a:xfrm>
            <a:off x="359238" y="4515085"/>
            <a:ext cx="2502281" cy="1777944"/>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6)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pirmās vai otrās grupas </a:t>
            </a:r>
            <a:r>
              <a:rPr lang="lv-LV" sz="1000" b="1" dirty="0" err="1">
                <a:solidFill>
                  <a:schemeClr val="tx1"/>
                </a:solidFill>
                <a:latin typeface="Verdana" panose="020B0604030504040204" pitchFamily="34" charset="0"/>
                <a:ea typeface="Verdana" panose="020B0604030504040204" pitchFamily="34" charset="0"/>
                <a:cs typeface="Verdana" panose="020B0604030504040204" pitchFamily="34" charset="0"/>
              </a:rPr>
              <a:t>vienstāva</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 ēkas bez pamatiem</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(piemēram, siltumnīca, nojume, lapene, paviljons)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jaunai būvniecībai </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vai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novietošanai</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ārpus publiskās </a:t>
            </a:r>
            <a:r>
              <a:rPr lang="lv-LV" sz="1000" b="1" dirty="0" err="1">
                <a:solidFill>
                  <a:schemeClr val="tx1"/>
                </a:solidFill>
                <a:latin typeface="Verdana" panose="020B0604030504040204" pitchFamily="34" charset="0"/>
                <a:ea typeface="Verdana" panose="020B0604030504040204" pitchFamily="34" charset="0"/>
                <a:cs typeface="Verdana" panose="020B0604030504040204" pitchFamily="34" charset="0"/>
              </a:rPr>
              <a:t>ārtelpas</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kā arī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nojaukšanai</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ja tās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ekspluatācijas laiks nav ilgāks par vienu gadu </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un to nojauc līdz minētā termiņa beigām (ietverot nojaukšanas laiku)</a:t>
            </a:r>
            <a:endParaRPr lang="lv-LV" sz="1000" dirty="0">
              <a:solidFill>
                <a:schemeClr val="tx1"/>
              </a:solidFill>
            </a:endParaRPr>
          </a:p>
        </p:txBody>
      </p:sp>
      <p:sp>
        <p:nvSpPr>
          <p:cNvPr id="35" name="Rectangle 34">
            <a:extLst>
              <a:ext uri="{FF2B5EF4-FFF2-40B4-BE49-F238E27FC236}">
                <a16:creationId xmlns:a16="http://schemas.microsoft.com/office/drawing/2014/main" id="{50AC65FA-C309-481B-92DD-1804CF5D8762}"/>
              </a:ext>
            </a:extLst>
          </p:cNvPr>
          <p:cNvSpPr/>
          <p:nvPr/>
        </p:nvSpPr>
        <p:spPr>
          <a:xfrm>
            <a:off x="4866233" y="4515084"/>
            <a:ext cx="1879589" cy="1777944"/>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8) pirmās, otrās vai trešās grupas ēkas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lieveņa, ārējo kāpņu un ārējo </a:t>
            </a:r>
            <a:r>
              <a:rPr lang="lv-LV" sz="1000" b="1" dirty="0" err="1">
                <a:solidFill>
                  <a:schemeClr val="tx1"/>
                </a:solidFill>
                <a:latin typeface="Verdana" panose="020B0604030504040204" pitchFamily="34" charset="0"/>
                <a:ea typeface="Verdana" panose="020B0604030504040204" pitchFamily="34" charset="0"/>
                <a:cs typeface="Verdana" panose="020B0604030504040204" pitchFamily="34" charset="0"/>
              </a:rPr>
              <a:t>jumtūdeņu</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lv-LV" sz="1000" b="1" dirty="0" err="1">
                <a:solidFill>
                  <a:schemeClr val="tx1"/>
                </a:solidFill>
                <a:latin typeface="Verdana" panose="020B0604030504040204" pitchFamily="34" charset="0"/>
                <a:ea typeface="Verdana" panose="020B0604030504040204" pitchFamily="34" charset="0"/>
                <a:cs typeface="Verdana" panose="020B0604030504040204" pitchFamily="34" charset="0"/>
              </a:rPr>
              <a:t>novadsistēmu</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 atjaunošanai</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neveicot citus ēkas fasādes būvdarbus un nodrošinot to atbilstību ēkas fasādes koptēlam (izņemot valsts aizsargājamos kultūras pieminekļus)</a:t>
            </a:r>
            <a:endParaRPr lang="lv-LV" sz="1000" dirty="0">
              <a:solidFill>
                <a:schemeClr val="tx1"/>
              </a:solidFill>
            </a:endParaRPr>
          </a:p>
        </p:txBody>
      </p:sp>
      <p:sp>
        <p:nvSpPr>
          <p:cNvPr id="36" name="Rectangle 35">
            <a:extLst>
              <a:ext uri="{FF2B5EF4-FFF2-40B4-BE49-F238E27FC236}">
                <a16:creationId xmlns:a16="http://schemas.microsoft.com/office/drawing/2014/main" id="{E2A6B201-E779-4819-9B54-7B75D8B4DEBD}"/>
              </a:ext>
            </a:extLst>
          </p:cNvPr>
          <p:cNvSpPr/>
          <p:nvPr/>
        </p:nvSpPr>
        <p:spPr>
          <a:xfrm>
            <a:off x="6976707" y="2074037"/>
            <a:ext cx="1998935" cy="2731425"/>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9) pirmās, otrās vai trešās grupas ēkas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ārdurvju atjaunošanai un nomaiņai</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neveicot citus ēkas fasādes būvdarbus, ja tiek nodrošināta atbilstība ēkas fasādes koptēlam (ievērots apjoms, durvju proporcijas un dalījums, tā krāsojums) un izvēlētie būvizstrādājumi nodrošina vismaz līdzvērtīgas iepriekšējā būvizstrādājuma tehniskās ekspluatācijas īpašības (izņemot valsts aizsargājamos kultūras pieminekļus);</a:t>
            </a:r>
            <a:endParaRPr lang="lv-LV" sz="1000" dirty="0">
              <a:solidFill>
                <a:schemeClr val="tx1"/>
              </a:solidFill>
            </a:endParaRPr>
          </a:p>
        </p:txBody>
      </p:sp>
      <p:sp>
        <p:nvSpPr>
          <p:cNvPr id="37" name="Rectangle 36">
            <a:extLst>
              <a:ext uri="{FF2B5EF4-FFF2-40B4-BE49-F238E27FC236}">
                <a16:creationId xmlns:a16="http://schemas.microsoft.com/office/drawing/2014/main" id="{7B5FF60D-2997-4960-AF75-E2A214ED156C}"/>
              </a:ext>
            </a:extLst>
          </p:cNvPr>
          <p:cNvSpPr/>
          <p:nvPr/>
        </p:nvSpPr>
        <p:spPr>
          <a:xfrm>
            <a:off x="9200748" y="3429000"/>
            <a:ext cx="2632009" cy="2864028"/>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10)</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 pirmās grupas ēkas </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vai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otrās grupas viena vai divu dzīvokļu</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dzīvojamās ēkas</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tās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palīgēkas</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vai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lauku saimniecības nedzīvojamās ēkas</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jumta ieseguma atjaunošanai</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 (izņemot valsts aizsargājamajiem kultūras pieminekļiem un ēkām pilsētās un ciemos), neveicot citus ēkas fasādes būvdarbus, ja tiek nodrošināta atbilstība ēkas fasādes koptēlam, netiek mainīta jumta konfigurācija un krāsa un izvēlētie būvizstrādājumi nodrošina vismaz līdzvērtīgas iepriekšējā būvizstrādājuma tehniskās ekspluatācijas īpašības, ja pašvaldības apbūves noteikumos nav noteiktas citas prasības</a:t>
            </a:r>
            <a:endParaRPr lang="lv-LV" sz="1000" dirty="0">
              <a:solidFill>
                <a:schemeClr val="tx1"/>
              </a:solidFill>
            </a:endParaRPr>
          </a:p>
        </p:txBody>
      </p:sp>
      <p:sp>
        <p:nvSpPr>
          <p:cNvPr id="41" name="Rectangle 40">
            <a:extLst>
              <a:ext uri="{FF2B5EF4-FFF2-40B4-BE49-F238E27FC236}">
                <a16:creationId xmlns:a16="http://schemas.microsoft.com/office/drawing/2014/main" id="{09456FAD-F51D-429A-998D-2049E6C1FA78}"/>
              </a:ext>
            </a:extLst>
          </p:cNvPr>
          <p:cNvSpPr/>
          <p:nvPr/>
        </p:nvSpPr>
        <p:spPr>
          <a:xfrm>
            <a:off x="6973818" y="5005464"/>
            <a:ext cx="1998935" cy="1287564"/>
          </a:xfrm>
          <a:prstGeom prst="rect">
            <a:avLst/>
          </a:prstGeom>
          <a:solidFill>
            <a:srgbClr val="C3E7EB"/>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11)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otrās vai trešās grupas </a:t>
            </a:r>
            <a:r>
              <a:rPr lang="lv-LV" sz="1000" b="1" dirty="0" err="1">
                <a:solidFill>
                  <a:schemeClr val="tx1"/>
                </a:solidFill>
                <a:latin typeface="Verdana" panose="020B0604030504040204" pitchFamily="34" charset="0"/>
                <a:ea typeface="Verdana" panose="020B0604030504040204" pitchFamily="34" charset="0"/>
                <a:cs typeface="Verdana" panose="020B0604030504040204" pitchFamily="34" charset="0"/>
              </a:rPr>
              <a:t>vienstāva</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 ēkas </a:t>
            </a:r>
            <a:r>
              <a:rPr lang="lv-LV" sz="1000" dirty="0">
                <a:solidFill>
                  <a:schemeClr val="tx1"/>
                </a:solidFill>
                <a:latin typeface="Verdana" panose="020B0604030504040204" pitchFamily="34" charset="0"/>
                <a:ea typeface="Verdana" panose="020B0604030504040204" pitchFamily="34" charset="0"/>
                <a:cs typeface="Verdana" panose="020B0604030504040204" pitchFamily="34" charset="0"/>
              </a:rPr>
              <a:t>(piemēram, siltumnīcas, nojumes, paviljona, kafejnīcas), kuras ekspluatācijas laiks nav ilgāks par vienu gadu, </a:t>
            </a:r>
            <a:r>
              <a:rPr lang="lv-LV" sz="1000" b="1" dirty="0">
                <a:solidFill>
                  <a:schemeClr val="tx1"/>
                </a:solidFill>
                <a:latin typeface="Verdana" panose="020B0604030504040204" pitchFamily="34" charset="0"/>
                <a:ea typeface="Verdana" panose="020B0604030504040204" pitchFamily="34" charset="0"/>
                <a:cs typeface="Verdana" panose="020B0604030504040204" pitchFamily="34" charset="0"/>
              </a:rPr>
              <a:t>nojaukšanai</a:t>
            </a:r>
            <a:endParaRPr lang="lv-LV" sz="1000" dirty="0">
              <a:solidFill>
                <a:schemeClr val="tx1"/>
              </a:solidFill>
            </a:endParaRPr>
          </a:p>
        </p:txBody>
      </p:sp>
      <p:cxnSp>
        <p:nvCxnSpPr>
          <p:cNvPr id="43" name="Straight Arrow Connector 42">
            <a:extLst>
              <a:ext uri="{FF2B5EF4-FFF2-40B4-BE49-F238E27FC236}">
                <a16:creationId xmlns:a16="http://schemas.microsoft.com/office/drawing/2014/main" id="{645878D8-E668-47B8-B249-7AEF954D97BC}"/>
              </a:ext>
            </a:extLst>
          </p:cNvPr>
          <p:cNvCxnSpPr>
            <a:cxnSpLocks/>
          </p:cNvCxnSpPr>
          <p:nvPr/>
        </p:nvCxnSpPr>
        <p:spPr>
          <a:xfrm flipV="1">
            <a:off x="5478236" y="1779467"/>
            <a:ext cx="0" cy="2887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id="{CDACC685-6246-4023-91AD-F70BA9468B73}"/>
              </a:ext>
            </a:extLst>
          </p:cNvPr>
          <p:cNvCxnSpPr>
            <a:cxnSpLocks/>
          </p:cNvCxnSpPr>
          <p:nvPr/>
        </p:nvCxnSpPr>
        <p:spPr>
          <a:xfrm flipV="1">
            <a:off x="6526924" y="1779469"/>
            <a:ext cx="446894" cy="2887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8" name="Straight Arrow Connector 57">
            <a:extLst>
              <a:ext uri="{FF2B5EF4-FFF2-40B4-BE49-F238E27FC236}">
                <a16:creationId xmlns:a16="http://schemas.microsoft.com/office/drawing/2014/main" id="{AE8B6B45-D7BA-4C7A-B751-A2A3B96B5D7C}"/>
              </a:ext>
            </a:extLst>
          </p:cNvPr>
          <p:cNvCxnSpPr>
            <a:cxnSpLocks/>
          </p:cNvCxnSpPr>
          <p:nvPr/>
        </p:nvCxnSpPr>
        <p:spPr>
          <a:xfrm flipH="1">
            <a:off x="2861519" y="2342915"/>
            <a:ext cx="3252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1" name="Straight Arrow Connector 60">
            <a:extLst>
              <a:ext uri="{FF2B5EF4-FFF2-40B4-BE49-F238E27FC236}">
                <a16:creationId xmlns:a16="http://schemas.microsoft.com/office/drawing/2014/main" id="{6D4A6FB9-FEB3-4B08-80D2-0FF971749AFD}"/>
              </a:ext>
            </a:extLst>
          </p:cNvPr>
          <p:cNvCxnSpPr>
            <a:cxnSpLocks/>
          </p:cNvCxnSpPr>
          <p:nvPr/>
        </p:nvCxnSpPr>
        <p:spPr>
          <a:xfrm flipH="1">
            <a:off x="2861519" y="4220514"/>
            <a:ext cx="325207" cy="29457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4" name="Straight Arrow Connector 63">
            <a:extLst>
              <a:ext uri="{FF2B5EF4-FFF2-40B4-BE49-F238E27FC236}">
                <a16:creationId xmlns:a16="http://schemas.microsoft.com/office/drawing/2014/main" id="{1776250D-14DD-4295-8D5D-516DA6A9A693}"/>
              </a:ext>
            </a:extLst>
          </p:cNvPr>
          <p:cNvCxnSpPr>
            <a:cxnSpLocks/>
            <a:endCxn id="31" idx="0"/>
          </p:cNvCxnSpPr>
          <p:nvPr/>
        </p:nvCxnSpPr>
        <p:spPr>
          <a:xfrm>
            <a:off x="3863876" y="4220514"/>
            <a:ext cx="0" cy="2945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7" name="Straight Arrow Connector 66">
            <a:extLst>
              <a:ext uri="{FF2B5EF4-FFF2-40B4-BE49-F238E27FC236}">
                <a16:creationId xmlns:a16="http://schemas.microsoft.com/office/drawing/2014/main" id="{352B5782-D6FD-4B10-9FAE-06CAA7FE9B1F}"/>
              </a:ext>
            </a:extLst>
          </p:cNvPr>
          <p:cNvCxnSpPr>
            <a:cxnSpLocks/>
            <a:stCxn id="2" idx="2"/>
          </p:cNvCxnSpPr>
          <p:nvPr/>
        </p:nvCxnSpPr>
        <p:spPr>
          <a:xfrm>
            <a:off x="4946645" y="4220514"/>
            <a:ext cx="0" cy="29457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Arrow Connector 69">
            <a:extLst>
              <a:ext uri="{FF2B5EF4-FFF2-40B4-BE49-F238E27FC236}">
                <a16:creationId xmlns:a16="http://schemas.microsoft.com/office/drawing/2014/main" id="{532F207D-DEC9-42AE-BD6F-357C680E8359}"/>
              </a:ext>
            </a:extLst>
          </p:cNvPr>
          <p:cNvCxnSpPr>
            <a:cxnSpLocks/>
          </p:cNvCxnSpPr>
          <p:nvPr/>
        </p:nvCxnSpPr>
        <p:spPr>
          <a:xfrm>
            <a:off x="6713765" y="4147457"/>
            <a:ext cx="260053" cy="8580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3" name="Straight Arrow Connector 72">
            <a:extLst>
              <a:ext uri="{FF2B5EF4-FFF2-40B4-BE49-F238E27FC236}">
                <a16:creationId xmlns:a16="http://schemas.microsoft.com/office/drawing/2014/main" id="{1436274F-3AF6-4666-8EF0-0AA577BF59FC}"/>
              </a:ext>
            </a:extLst>
          </p:cNvPr>
          <p:cNvCxnSpPr>
            <a:cxnSpLocks/>
          </p:cNvCxnSpPr>
          <p:nvPr/>
        </p:nvCxnSpPr>
        <p:spPr>
          <a:xfrm>
            <a:off x="6906986" y="4805462"/>
            <a:ext cx="2306800" cy="2000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231462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66539" y="467864"/>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Atbilde uz jautājumu Nr.4</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626340" y="1345865"/>
            <a:ext cx="11496529" cy="5324535"/>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C variants - Pēc visu būvatļaujas nosacījumu izpildes un pirms attiecīgo būvdarbu uzsākšanas</a:t>
            </a:r>
          </a:p>
          <a:p>
            <a:pPr algn="just"/>
            <a:endParaRPr lang="lv-LV" sz="2400" b="1" dirty="0">
              <a:latin typeface="Calibri" panose="020F0502020204030204" pitchFamily="34" charset="0"/>
              <a:cs typeface="Times New Roman" panose="02020603050405020304" pitchFamily="18" charset="0"/>
            </a:endParaRPr>
          </a:p>
          <a:p>
            <a:pPr algn="just"/>
            <a:r>
              <a:rPr lang="lv-LV" sz="2400" dirty="0">
                <a:latin typeface="Calibri" panose="020F0502020204030204" pitchFamily="34" charset="0"/>
                <a:cs typeface="Times New Roman" panose="02020603050405020304" pitchFamily="18" charset="0"/>
              </a:rPr>
              <a:t>Darbu veikšanas projektu </a:t>
            </a:r>
            <a:r>
              <a:rPr lang="lv-LV" sz="2400" b="1" dirty="0">
                <a:latin typeface="Calibri" panose="020F0502020204030204" pitchFamily="34" charset="0"/>
                <a:cs typeface="Times New Roman" panose="02020603050405020304" pitchFamily="18" charset="0"/>
              </a:rPr>
              <a:t>izstrādā</a:t>
            </a:r>
            <a:r>
              <a:rPr lang="lv-LV" sz="2400" dirty="0">
                <a:latin typeface="Calibri" panose="020F0502020204030204" pitchFamily="34" charset="0"/>
                <a:cs typeface="Times New Roman" panose="02020603050405020304" pitchFamily="18" charset="0"/>
              </a:rPr>
              <a:t> </a:t>
            </a:r>
            <a:r>
              <a:rPr lang="lv-LV" sz="2400" b="1" dirty="0">
                <a:latin typeface="Calibri" panose="020F0502020204030204" pitchFamily="34" charset="0"/>
                <a:cs typeface="Times New Roman" panose="02020603050405020304" pitchFamily="18" charset="0"/>
              </a:rPr>
              <a:t>pēc visu būvatļaujas nosacījumu izpildes</a:t>
            </a:r>
            <a:r>
              <a:rPr lang="lv-LV" sz="2400" dirty="0">
                <a:latin typeface="Calibri" panose="020F0502020204030204" pitchFamily="34" charset="0"/>
                <a:cs typeface="Times New Roman" panose="02020603050405020304" pitchFamily="18" charset="0"/>
              </a:rPr>
              <a:t> un </a:t>
            </a:r>
            <a:r>
              <a:rPr lang="lv-LV" sz="2400" b="1" dirty="0">
                <a:latin typeface="Calibri" panose="020F0502020204030204" pitchFamily="34" charset="0"/>
                <a:cs typeface="Times New Roman" panose="02020603050405020304" pitchFamily="18" charset="0"/>
              </a:rPr>
              <a:t>pirms attiecīgo būvdarbu uzsākšanas</a:t>
            </a:r>
            <a:r>
              <a:rPr lang="lv-LV" sz="2400" dirty="0">
                <a:latin typeface="Calibri" panose="020F0502020204030204" pitchFamily="34" charset="0"/>
                <a:cs typeface="Times New Roman" panose="02020603050405020304" pitchFamily="18" charset="0"/>
              </a:rPr>
              <a:t>. (Ministru kabineta 21.10.2014. noteikumi Nr.655 "Noteikumi par Latvijas būvnormatīvu LBN 310-14 "Darbu veikšanas projekts"" 3.punkts)</a:t>
            </a:r>
          </a:p>
          <a:p>
            <a:pPr algn="just"/>
            <a:endParaRPr lang="lv-LV" sz="1400" dirty="0">
              <a:latin typeface="Calibri" panose="020F0502020204030204" pitchFamily="34" charset="0"/>
              <a:cs typeface="Times New Roman" panose="02020603050405020304" pitchFamily="18" charset="0"/>
            </a:endParaRPr>
          </a:p>
          <a:p>
            <a:pPr algn="just"/>
            <a:r>
              <a:rPr lang="lv-LV" sz="2400" dirty="0">
                <a:latin typeface="Calibri" panose="020F0502020204030204" pitchFamily="34" charset="0"/>
                <a:cs typeface="Times New Roman" panose="02020603050405020304" pitchFamily="18" charset="0"/>
              </a:rPr>
              <a:t>Darbu veikšanas projektu nodod atbildīgajam būvdarbu vadītājam </a:t>
            </a:r>
            <a:r>
              <a:rPr lang="lv-LV" sz="2400" b="1" dirty="0">
                <a:latin typeface="Calibri" panose="020F0502020204030204" pitchFamily="34" charset="0"/>
                <a:cs typeface="Times New Roman" panose="02020603050405020304" pitchFamily="18" charset="0"/>
              </a:rPr>
              <a:t>pirms</a:t>
            </a:r>
            <a:r>
              <a:rPr lang="lv-LV" sz="2400" dirty="0">
                <a:latin typeface="Calibri" panose="020F0502020204030204" pitchFamily="34" charset="0"/>
                <a:cs typeface="Times New Roman" panose="02020603050405020304" pitchFamily="18" charset="0"/>
              </a:rPr>
              <a:t> būvprojektā paredzēto </a:t>
            </a:r>
            <a:r>
              <a:rPr lang="lv-LV" sz="2400" b="1" dirty="0">
                <a:latin typeface="Calibri" panose="020F0502020204030204" pitchFamily="34" charset="0"/>
                <a:cs typeface="Times New Roman" panose="02020603050405020304" pitchFamily="18" charset="0"/>
              </a:rPr>
              <a:t>darbu uzsākšanas </a:t>
            </a:r>
            <a:r>
              <a:rPr lang="lv-LV" sz="2400" dirty="0">
                <a:latin typeface="Calibri" panose="020F0502020204030204" pitchFamily="34" charset="0"/>
                <a:cs typeface="Times New Roman" panose="02020603050405020304" pitchFamily="18" charset="0"/>
              </a:rPr>
              <a:t>(VBN 97.punkts)</a:t>
            </a:r>
          </a:p>
          <a:p>
            <a:pPr algn="just"/>
            <a:endParaRPr lang="lv-LV" sz="1400" dirty="0">
              <a:latin typeface="Calibri" panose="020F0502020204030204" pitchFamily="34" charset="0"/>
              <a:cs typeface="Times New Roman" panose="02020603050405020304" pitchFamily="18" charset="0"/>
            </a:endParaRPr>
          </a:p>
          <a:p>
            <a:pPr algn="just"/>
            <a:r>
              <a:rPr lang="lv-LV" sz="2400" dirty="0">
                <a:latin typeface="Calibri" panose="020F0502020204030204" pitchFamily="34" charset="0"/>
                <a:cs typeface="Times New Roman" panose="02020603050405020304" pitchFamily="18" charset="0"/>
              </a:rPr>
              <a:t>Pirms būvdarbu uzsākšanas esošos apbūves apstākļos galvenais būvdarbu veicējs iezīmē un norobežo bīstamās zonas, nosprauž esošos pazemes inženiertīklus un citu būvju asis vai iezīmē to robežas, kā arī nodrošina transportam un gājējiem drošu pārvietošanos un pieeju esošajām ēkām un infrastruktūras objektiem. </a:t>
            </a:r>
            <a:r>
              <a:rPr lang="lv-LV" sz="2400" b="1" dirty="0">
                <a:latin typeface="Calibri" panose="020F0502020204030204" pitchFamily="34" charset="0"/>
                <a:cs typeface="Times New Roman" panose="02020603050405020304" pitchFamily="18" charset="0"/>
              </a:rPr>
              <a:t>Minētie pasākumi darbu veikšanas projektā saskaņojami ar skarto inženiertīklu un ēku īpašniekiem </a:t>
            </a:r>
            <a:r>
              <a:rPr lang="lv-LV" sz="2400" dirty="0">
                <a:latin typeface="Calibri" panose="020F0502020204030204" pitchFamily="34" charset="0"/>
                <a:cs typeface="Times New Roman" panose="02020603050405020304" pitchFamily="18" charset="0"/>
              </a:rPr>
              <a:t>(ĒBN 112.punkts)</a:t>
            </a:r>
          </a:p>
        </p:txBody>
      </p:sp>
    </p:spTree>
    <p:extLst>
      <p:ext uri="{BB962C8B-B14F-4D97-AF65-F5344CB8AC3E}">
        <p14:creationId xmlns:p14="http://schemas.microsoft.com/office/powerpoint/2010/main" val="3165456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67971" y="299662"/>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Jautājums Nr.5</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205871" y="1428272"/>
            <a:ext cx="9653637" cy="4216539"/>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Situācijas apraksts:</a:t>
            </a:r>
          </a:p>
          <a:p>
            <a:pPr algn="just"/>
            <a:r>
              <a:rPr lang="lv-LV" sz="2400" dirty="0">
                <a:latin typeface="Calibri" panose="020F0502020204030204" pitchFamily="34" charset="0"/>
                <a:cs typeface="Times New Roman" panose="02020603050405020304" pitchFamily="18" charset="0"/>
              </a:rPr>
              <a:t>Plānots būvēt sezonas dārza māju ar kopējo platību 110 m</a:t>
            </a:r>
            <a:r>
              <a:rPr lang="lv-LV" sz="2400" baseline="30000" dirty="0">
                <a:latin typeface="Calibri" panose="020F0502020204030204" pitchFamily="34" charset="0"/>
                <a:cs typeface="Times New Roman" panose="02020603050405020304" pitchFamily="18" charset="0"/>
              </a:rPr>
              <a:t>2</a:t>
            </a:r>
            <a:r>
              <a:rPr lang="lv-LV" sz="2400" dirty="0">
                <a:latin typeface="Calibri" panose="020F0502020204030204" pitchFamily="34" charset="0"/>
                <a:cs typeface="Times New Roman" panose="02020603050405020304" pitchFamily="18" charset="0"/>
              </a:rPr>
              <a:t>.  </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Jautājums :</a:t>
            </a:r>
          </a:p>
          <a:p>
            <a:pPr algn="just"/>
            <a:r>
              <a:rPr lang="lv-LV" sz="2400" dirty="0">
                <a:latin typeface="Calibri" panose="020F0502020204030204" pitchFamily="34" charset="0"/>
                <a:cs typeface="Times New Roman" panose="02020603050405020304" pitchFamily="18" charset="0"/>
              </a:rPr>
              <a:t>Vai šajā gadījumā nepieciešams projektējamai ēkai izsniegt pagaidu </a:t>
            </a:r>
            <a:r>
              <a:rPr lang="lv-LV" sz="2400" dirty="0" err="1">
                <a:latin typeface="Calibri" panose="020F0502020204030204" pitchFamily="34" charset="0"/>
                <a:cs typeface="Times New Roman" panose="02020603050405020304" pitchFamily="18" charset="0"/>
              </a:rPr>
              <a:t>energosertifikātu</a:t>
            </a:r>
            <a:r>
              <a:rPr lang="lv-LV" sz="2400" dirty="0">
                <a:latin typeface="Calibri" panose="020F0502020204030204" pitchFamily="34" charset="0"/>
                <a:cs typeface="Times New Roman" panose="02020603050405020304" pitchFamily="18" charset="0"/>
              </a:rPr>
              <a:t>?</a:t>
            </a:r>
          </a:p>
          <a:p>
            <a:pPr algn="just"/>
            <a:endParaRPr lang="lv-LV" sz="2400" b="1" dirty="0">
              <a:latin typeface="Calibri" panose="020F0502020204030204" pitchFamily="34" charset="0"/>
              <a:cs typeface="Times New Roman" panose="02020603050405020304" pitchFamily="18" charset="0"/>
            </a:endParaRP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Atbilžu varianti:</a:t>
            </a:r>
          </a:p>
          <a:p>
            <a:pPr algn="just"/>
            <a:r>
              <a:rPr lang="lv-LV" sz="2400" b="1" dirty="0">
                <a:latin typeface="Calibri" panose="020F0502020204030204" pitchFamily="34" charset="0"/>
                <a:cs typeface="Times New Roman" panose="02020603050405020304" pitchFamily="18" charset="0"/>
              </a:rPr>
              <a:t>A – </a:t>
            </a:r>
            <a:r>
              <a:rPr lang="lv-LV" sz="2400" dirty="0">
                <a:latin typeface="Calibri" panose="020F0502020204030204" pitchFamily="34" charset="0"/>
                <a:cs typeface="Times New Roman" panose="02020603050405020304" pitchFamily="18" charset="0"/>
              </a:rPr>
              <a:t>jā;</a:t>
            </a:r>
          </a:p>
          <a:p>
            <a:pPr algn="just"/>
            <a:r>
              <a:rPr lang="lv-LV" sz="2400" b="1" dirty="0">
                <a:latin typeface="Calibri" panose="020F0502020204030204" pitchFamily="34" charset="0"/>
                <a:cs typeface="Times New Roman" panose="02020603050405020304" pitchFamily="18" charset="0"/>
              </a:rPr>
              <a:t>B – </a:t>
            </a:r>
            <a:r>
              <a:rPr lang="lv-LV" sz="2400" dirty="0">
                <a:latin typeface="Calibri" panose="020F0502020204030204" pitchFamily="34" charset="0"/>
                <a:cs typeface="Times New Roman" panose="02020603050405020304" pitchFamily="18" charset="0"/>
              </a:rPr>
              <a:t>nē;</a:t>
            </a:r>
          </a:p>
          <a:p>
            <a:pPr algn="just"/>
            <a:r>
              <a:rPr lang="lv-LV" sz="2400" b="1" dirty="0">
                <a:latin typeface="Calibri" panose="020F0502020204030204" pitchFamily="34" charset="0"/>
                <a:cs typeface="Times New Roman" panose="02020603050405020304" pitchFamily="18" charset="0"/>
              </a:rPr>
              <a:t>C – </a:t>
            </a:r>
            <a:r>
              <a:rPr lang="lv-LV" sz="2400" dirty="0">
                <a:latin typeface="Calibri" panose="020F0502020204030204" pitchFamily="34" charset="0"/>
                <a:cs typeface="Times New Roman" panose="02020603050405020304" pitchFamily="18" charset="0"/>
              </a:rPr>
              <a:t>tikai energoefektivitātes novērtējumu</a:t>
            </a:r>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6434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66539" y="467864"/>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Atbilde uz jautājumu Nr.5</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403835" y="1345865"/>
            <a:ext cx="9161824" cy="3262432"/>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B variants – Nē</a:t>
            </a:r>
          </a:p>
          <a:p>
            <a:pPr algn="just"/>
            <a:endParaRPr lang="lv-LV" sz="2400" b="1" dirty="0">
              <a:latin typeface="Calibri" panose="020F0502020204030204" pitchFamily="34" charset="0"/>
              <a:cs typeface="Times New Roman" panose="02020603050405020304" pitchFamily="18" charset="0"/>
            </a:endParaRPr>
          </a:p>
          <a:p>
            <a:pPr algn="just"/>
            <a:r>
              <a:rPr lang="lv-LV" sz="2400" dirty="0">
                <a:latin typeface="Calibri" panose="020F0502020204030204" pitchFamily="34" charset="0"/>
                <a:cs typeface="Times New Roman" panose="02020603050405020304" pitchFamily="18" charset="0"/>
              </a:rPr>
              <a:t>Likuma prasības </a:t>
            </a:r>
            <a:r>
              <a:rPr lang="lv-LV" sz="2400" b="1" dirty="0">
                <a:latin typeface="Calibri" panose="020F0502020204030204" pitchFamily="34" charset="0"/>
                <a:cs typeface="Times New Roman" panose="02020603050405020304" pitchFamily="18" charset="0"/>
              </a:rPr>
              <a:t>nepiemēro ēkām</a:t>
            </a:r>
            <a:r>
              <a:rPr lang="lv-LV" sz="2400" dirty="0">
                <a:latin typeface="Calibri" panose="020F0502020204030204" pitchFamily="34" charset="0"/>
                <a:cs typeface="Times New Roman" panose="02020603050405020304" pitchFamily="18" charset="0"/>
              </a:rPr>
              <a:t>, kuras ir </a:t>
            </a:r>
            <a:r>
              <a:rPr lang="lv-LV" sz="2400" b="1" dirty="0">
                <a:latin typeface="Calibri" panose="020F0502020204030204" pitchFamily="34" charset="0"/>
                <a:cs typeface="Times New Roman" panose="02020603050405020304" pitchFamily="18" charset="0"/>
              </a:rPr>
              <a:t>dzīvojamās ēkas</a:t>
            </a:r>
            <a:r>
              <a:rPr lang="lv-LV" sz="2400" dirty="0">
                <a:latin typeface="Calibri" panose="020F0502020204030204" pitchFamily="34" charset="0"/>
                <a:cs typeface="Times New Roman" panose="02020603050405020304" pitchFamily="18" charset="0"/>
              </a:rPr>
              <a:t>, ko </a:t>
            </a:r>
            <a:r>
              <a:rPr lang="lv-LV" sz="2400" b="1" dirty="0">
                <a:latin typeface="Calibri" panose="020F0502020204030204" pitchFamily="34" charset="0"/>
                <a:cs typeface="Times New Roman" panose="02020603050405020304" pitchFamily="18" charset="0"/>
              </a:rPr>
              <a:t>izmanto</a:t>
            </a:r>
            <a:r>
              <a:rPr lang="lv-LV" sz="2400" dirty="0">
                <a:latin typeface="Calibri" panose="020F0502020204030204" pitchFamily="34" charset="0"/>
                <a:cs typeface="Times New Roman" panose="02020603050405020304" pitchFamily="18" charset="0"/>
              </a:rPr>
              <a:t> vai paredzēts izmantot </a:t>
            </a:r>
            <a:r>
              <a:rPr lang="lv-LV" sz="2400" b="1" dirty="0">
                <a:latin typeface="Calibri" panose="020F0502020204030204" pitchFamily="34" charset="0"/>
                <a:cs typeface="Times New Roman" panose="02020603050405020304" pitchFamily="18" charset="0"/>
              </a:rPr>
              <a:t>mazāk par četriem mēnešiem gadā </a:t>
            </a:r>
            <a:r>
              <a:rPr lang="lv-LV" sz="2400" dirty="0">
                <a:latin typeface="Calibri" panose="020F0502020204030204" pitchFamily="34" charset="0"/>
                <a:cs typeface="Times New Roman" panose="02020603050405020304" pitchFamily="18" charset="0"/>
              </a:rPr>
              <a:t>vai arī </a:t>
            </a:r>
            <a:r>
              <a:rPr lang="lv-LV" sz="2400" b="1" dirty="0">
                <a:latin typeface="Calibri" panose="020F0502020204030204" pitchFamily="34" charset="0"/>
                <a:cs typeface="Times New Roman" panose="02020603050405020304" pitchFamily="18" charset="0"/>
              </a:rPr>
              <a:t>ierobežotu laiku katru gadu</a:t>
            </a:r>
            <a:r>
              <a:rPr lang="lv-LV" sz="2400" dirty="0">
                <a:latin typeface="Calibri" panose="020F0502020204030204" pitchFamily="34" charset="0"/>
                <a:cs typeface="Times New Roman" panose="02020603050405020304" pitchFamily="18" charset="0"/>
              </a:rPr>
              <a:t>, un kuru paredzamais enerģijas patēriņš ir mazāks par 40 kilovatstundām uz kvadrātmetru gadā (piemēram, vasarnīcas, </a:t>
            </a:r>
            <a:r>
              <a:rPr lang="lv-LV" sz="2400" b="1" dirty="0">
                <a:latin typeface="Calibri" panose="020F0502020204030204" pitchFamily="34" charset="0"/>
                <a:cs typeface="Times New Roman" panose="02020603050405020304" pitchFamily="18" charset="0"/>
              </a:rPr>
              <a:t>dārza mājas</a:t>
            </a:r>
            <a:r>
              <a:rPr lang="lv-LV" sz="2400" dirty="0">
                <a:latin typeface="Calibri" panose="020F0502020204030204" pitchFamily="34" charset="0"/>
                <a:cs typeface="Times New Roman" panose="02020603050405020304" pitchFamily="18" charset="0"/>
              </a:rPr>
              <a:t>) </a:t>
            </a:r>
          </a:p>
          <a:p>
            <a:pPr algn="just"/>
            <a:r>
              <a:rPr lang="lv-LV" sz="2400" dirty="0">
                <a:latin typeface="Calibri" panose="020F0502020204030204" pitchFamily="34" charset="0"/>
                <a:cs typeface="Times New Roman" panose="02020603050405020304" pitchFamily="18" charset="0"/>
              </a:rPr>
              <a:t>(Ēku energoefektivitātes likuma 3.panta otrās daļas 4.punkts)</a:t>
            </a:r>
          </a:p>
          <a:p>
            <a:pPr algn="just"/>
            <a:endParaRPr lang="lv-LV" sz="14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5447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67971" y="299662"/>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Jautājums Nr.6</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205871" y="1428272"/>
            <a:ext cx="9653637" cy="4585871"/>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Situācijas apraksts:</a:t>
            </a:r>
          </a:p>
          <a:p>
            <a:pPr algn="just"/>
            <a:r>
              <a:rPr lang="lv-LV" sz="2400" dirty="0">
                <a:latin typeface="Calibri" panose="020F0502020204030204" pitchFamily="34" charset="0"/>
                <a:cs typeface="Times New Roman" panose="02020603050405020304" pitchFamily="18" charset="0"/>
              </a:rPr>
              <a:t>Pašvaldības īpašumā esošā Kultūras nama kopējā platība ir 350 m</a:t>
            </a:r>
            <a:r>
              <a:rPr lang="lv-LV" sz="2400" baseline="30000" dirty="0">
                <a:latin typeface="Calibri" panose="020F0502020204030204" pitchFamily="34" charset="0"/>
                <a:cs typeface="Times New Roman" panose="02020603050405020304" pitchFamily="18" charset="0"/>
              </a:rPr>
              <a:t>2</a:t>
            </a:r>
            <a:r>
              <a:rPr lang="lv-LV" sz="2400" dirty="0">
                <a:latin typeface="Calibri" panose="020F0502020204030204" pitchFamily="34" charset="0"/>
                <a:cs typeface="Times New Roman" panose="02020603050405020304" pitchFamily="18" charset="0"/>
              </a:rPr>
              <a:t>. Pašvaldība daļu telpas (aptuveni 350 m</a:t>
            </a:r>
            <a:r>
              <a:rPr lang="lv-LV" sz="2400" baseline="30000" dirty="0">
                <a:latin typeface="Calibri" panose="020F0502020204030204" pitchFamily="34" charset="0"/>
                <a:cs typeface="Times New Roman" panose="02020603050405020304" pitchFamily="18" charset="0"/>
              </a:rPr>
              <a:t>2</a:t>
            </a:r>
            <a:r>
              <a:rPr lang="lv-LV" sz="2400" dirty="0">
                <a:latin typeface="Calibri" panose="020F0502020204030204" pitchFamily="34" charset="0"/>
                <a:cs typeface="Times New Roman" panose="02020603050405020304" pitchFamily="18" charset="0"/>
              </a:rPr>
              <a:t>) iznomāja juridiskajai personai biroja telpu ierīkošanai.  </a:t>
            </a: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Jautājums :</a:t>
            </a:r>
          </a:p>
          <a:p>
            <a:pPr algn="just"/>
            <a:r>
              <a:rPr lang="lv-LV" sz="2400" dirty="0">
                <a:latin typeface="Calibri" panose="020F0502020204030204" pitchFamily="34" charset="0"/>
                <a:cs typeface="Times New Roman" panose="02020603050405020304" pitchFamily="18" charset="0"/>
              </a:rPr>
              <a:t>Vai šajā gadījumā nepieciešams veikt Kultūras nama </a:t>
            </a:r>
            <a:r>
              <a:rPr lang="lv-LV" sz="2400" dirty="0" err="1">
                <a:latin typeface="Calibri" panose="020F0502020204030204" pitchFamily="34" charset="0"/>
                <a:cs typeface="Times New Roman" panose="02020603050405020304" pitchFamily="18" charset="0"/>
              </a:rPr>
              <a:t>energosertificēšanu</a:t>
            </a:r>
            <a:r>
              <a:rPr lang="lv-LV" sz="2400" dirty="0">
                <a:latin typeface="Calibri" panose="020F0502020204030204" pitchFamily="34" charset="0"/>
                <a:cs typeface="Times New Roman" panose="02020603050405020304" pitchFamily="18" charset="0"/>
              </a:rPr>
              <a:t>?</a:t>
            </a:r>
          </a:p>
          <a:p>
            <a:pPr algn="just"/>
            <a:endParaRPr lang="lv-LV" sz="2400" b="1" dirty="0">
              <a:latin typeface="Calibri" panose="020F0502020204030204" pitchFamily="34" charset="0"/>
              <a:cs typeface="Times New Roman" panose="02020603050405020304" pitchFamily="18" charset="0"/>
            </a:endParaRPr>
          </a:p>
          <a:p>
            <a:pPr algn="just"/>
            <a:endParaRPr lang="lv-LV" sz="1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Atbilžu varianti:</a:t>
            </a:r>
          </a:p>
          <a:p>
            <a:pPr algn="just"/>
            <a:r>
              <a:rPr lang="lv-LV" sz="2400" b="1" dirty="0">
                <a:latin typeface="Calibri" panose="020F0502020204030204" pitchFamily="34" charset="0"/>
                <a:cs typeface="Times New Roman" panose="02020603050405020304" pitchFamily="18" charset="0"/>
              </a:rPr>
              <a:t>A – </a:t>
            </a:r>
            <a:r>
              <a:rPr lang="lv-LV" sz="2400" dirty="0">
                <a:latin typeface="Calibri" panose="020F0502020204030204" pitchFamily="34" charset="0"/>
                <a:cs typeface="Times New Roman" panose="02020603050405020304" pitchFamily="18" charset="0"/>
              </a:rPr>
              <a:t>jā;</a:t>
            </a:r>
          </a:p>
          <a:p>
            <a:pPr algn="just"/>
            <a:r>
              <a:rPr lang="lv-LV" sz="2400" b="1" dirty="0">
                <a:latin typeface="Calibri" panose="020F0502020204030204" pitchFamily="34" charset="0"/>
                <a:cs typeface="Times New Roman" panose="02020603050405020304" pitchFamily="18" charset="0"/>
              </a:rPr>
              <a:t>B – </a:t>
            </a:r>
            <a:r>
              <a:rPr lang="lv-LV" sz="2400" dirty="0">
                <a:latin typeface="Calibri" panose="020F0502020204030204" pitchFamily="34" charset="0"/>
                <a:cs typeface="Times New Roman" panose="02020603050405020304" pitchFamily="18" charset="0"/>
              </a:rPr>
              <a:t>nē;</a:t>
            </a:r>
          </a:p>
          <a:p>
            <a:pPr algn="just"/>
            <a:r>
              <a:rPr lang="lv-LV" sz="2400" b="1" dirty="0">
                <a:latin typeface="Calibri" panose="020F0502020204030204" pitchFamily="34" charset="0"/>
                <a:cs typeface="Times New Roman" panose="02020603050405020304" pitchFamily="18" charset="0"/>
              </a:rPr>
              <a:t>C – </a:t>
            </a:r>
            <a:r>
              <a:rPr lang="lv-LV" sz="2400" dirty="0">
                <a:latin typeface="Calibri" panose="020F0502020204030204" pitchFamily="34" charset="0"/>
                <a:cs typeface="Times New Roman" panose="02020603050405020304" pitchFamily="18" charset="0"/>
              </a:rPr>
              <a:t>tikai to telpu daļu, kas tiek izīrētas</a:t>
            </a:r>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60241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66539" y="467864"/>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Atbilde uz jautājumu Nr.6</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403835" y="1345865"/>
            <a:ext cx="9161824" cy="2523768"/>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A variants - Jā</a:t>
            </a:r>
          </a:p>
          <a:p>
            <a:pPr algn="just"/>
            <a:endParaRPr lang="lv-LV" sz="2400" b="1" dirty="0">
              <a:latin typeface="Calibri" panose="020F0502020204030204" pitchFamily="34" charset="0"/>
              <a:cs typeface="Times New Roman" panose="02020603050405020304" pitchFamily="18" charset="0"/>
            </a:endParaRPr>
          </a:p>
          <a:p>
            <a:pPr algn="just"/>
            <a:r>
              <a:rPr lang="lv-LV" sz="2400" dirty="0">
                <a:latin typeface="Calibri" panose="020F0502020204030204" pitchFamily="34" charset="0"/>
                <a:cs typeface="Times New Roman" panose="02020603050405020304" pitchFamily="18" charset="0"/>
              </a:rPr>
              <a:t>Ēkas </a:t>
            </a:r>
            <a:r>
              <a:rPr lang="lv-LV" sz="2400" dirty="0" err="1">
                <a:latin typeface="Calibri" panose="020F0502020204030204" pitchFamily="34" charset="0"/>
                <a:cs typeface="Times New Roman" panose="02020603050405020304" pitchFamily="18" charset="0"/>
              </a:rPr>
              <a:t>energosertifikāciju</a:t>
            </a:r>
            <a:r>
              <a:rPr lang="lv-LV" sz="2400" dirty="0">
                <a:latin typeface="Calibri" panose="020F0502020204030204" pitchFamily="34" charset="0"/>
                <a:cs typeface="Times New Roman" panose="02020603050405020304" pitchFamily="18" charset="0"/>
              </a:rPr>
              <a:t> </a:t>
            </a:r>
            <a:r>
              <a:rPr lang="lv-LV" sz="2400" b="1" dirty="0">
                <a:latin typeface="Calibri" panose="020F0502020204030204" pitchFamily="34" charset="0"/>
                <a:cs typeface="Times New Roman" panose="02020603050405020304" pitchFamily="18" charset="0"/>
              </a:rPr>
              <a:t>veic valsts </a:t>
            </a:r>
            <a:r>
              <a:rPr lang="lv-LV" sz="2400" dirty="0">
                <a:latin typeface="Calibri" panose="020F0502020204030204" pitchFamily="34" charset="0"/>
                <a:cs typeface="Times New Roman" panose="02020603050405020304" pitchFamily="18" charset="0"/>
              </a:rPr>
              <a:t>vai </a:t>
            </a:r>
            <a:r>
              <a:rPr lang="lv-LV" sz="2400" b="1" dirty="0">
                <a:latin typeface="Calibri" panose="020F0502020204030204" pitchFamily="34" charset="0"/>
                <a:cs typeface="Times New Roman" panose="02020603050405020304" pitchFamily="18" charset="0"/>
              </a:rPr>
              <a:t>pašvaldības īpašumā esošai </a:t>
            </a:r>
            <a:r>
              <a:rPr lang="lv-LV" sz="2400" dirty="0">
                <a:latin typeface="Calibri" panose="020F0502020204030204" pitchFamily="34" charset="0"/>
                <a:cs typeface="Times New Roman" panose="02020603050405020304" pitchFamily="18" charset="0"/>
              </a:rPr>
              <a:t>vai valsts vai pašvaldības iestādes </a:t>
            </a:r>
            <a:r>
              <a:rPr lang="lv-LV" sz="2400" b="1" dirty="0">
                <a:latin typeface="Calibri" panose="020F0502020204030204" pitchFamily="34" charset="0"/>
                <a:cs typeface="Times New Roman" panose="02020603050405020304" pitchFamily="18" charset="0"/>
              </a:rPr>
              <a:t>lietošanā</a:t>
            </a:r>
            <a:r>
              <a:rPr lang="lv-LV" sz="2400" dirty="0">
                <a:latin typeface="Calibri" panose="020F0502020204030204" pitchFamily="34" charset="0"/>
                <a:cs typeface="Times New Roman" panose="02020603050405020304" pitchFamily="18" charset="0"/>
              </a:rPr>
              <a:t> nodotai </a:t>
            </a:r>
            <a:r>
              <a:rPr lang="lv-LV" sz="2400" b="1" dirty="0">
                <a:latin typeface="Calibri" panose="020F0502020204030204" pitchFamily="34" charset="0"/>
                <a:cs typeface="Times New Roman" panose="02020603050405020304" pitchFamily="18" charset="0"/>
              </a:rPr>
              <a:t>publiskai ēkai</a:t>
            </a:r>
            <a:r>
              <a:rPr lang="lv-LV" sz="2400" dirty="0">
                <a:latin typeface="Calibri" panose="020F0502020204030204" pitchFamily="34" charset="0"/>
                <a:cs typeface="Times New Roman" panose="02020603050405020304" pitchFamily="18" charset="0"/>
              </a:rPr>
              <a:t>, kuras kopējā telpu platība </a:t>
            </a:r>
            <a:r>
              <a:rPr lang="lv-LV" sz="2400" b="1" dirty="0">
                <a:latin typeface="Calibri" panose="020F0502020204030204" pitchFamily="34" charset="0"/>
                <a:cs typeface="Times New Roman" panose="02020603050405020304" pitchFamily="18" charset="0"/>
              </a:rPr>
              <a:t>pārsniedz 250 kvadrātmetrus </a:t>
            </a:r>
            <a:r>
              <a:rPr lang="lv-LV" sz="2400" dirty="0">
                <a:latin typeface="Calibri" panose="020F0502020204030204" pitchFamily="34" charset="0"/>
                <a:cs typeface="Times New Roman" panose="02020603050405020304" pitchFamily="18" charset="0"/>
              </a:rPr>
              <a:t>(Ēku energoefektivitātes likuma 7.panta pirmās daļas 5.punkts)</a:t>
            </a:r>
          </a:p>
          <a:p>
            <a:pPr algn="just"/>
            <a:endParaRPr lang="lv-LV" sz="14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7915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67971" y="299662"/>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Jautājums Nr.7</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484583" y="1177663"/>
            <a:ext cx="9409107" cy="5632311"/>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Situācijas apraksts:</a:t>
            </a:r>
          </a:p>
          <a:p>
            <a:pPr algn="just"/>
            <a:endParaRPr lang="lv-LV" sz="1400" b="1" dirty="0">
              <a:latin typeface="Calibri" panose="020F0502020204030204" pitchFamily="34" charset="0"/>
              <a:cs typeface="Times New Roman" panose="02020603050405020304" pitchFamily="18" charset="0"/>
            </a:endParaRPr>
          </a:p>
          <a:p>
            <a:pPr algn="just"/>
            <a:endParaRPr lang="lv-LV" sz="2400" b="1" dirty="0">
              <a:latin typeface="Calibri" panose="020F0502020204030204" pitchFamily="34" charset="0"/>
              <a:cs typeface="Times New Roman" panose="02020603050405020304" pitchFamily="18" charset="0"/>
            </a:endParaRPr>
          </a:p>
          <a:p>
            <a:pPr algn="just"/>
            <a:endParaRPr lang="lv-LV" sz="2400" b="1" dirty="0">
              <a:latin typeface="Calibri" panose="020F0502020204030204" pitchFamily="34" charset="0"/>
              <a:cs typeface="Times New Roman" panose="02020603050405020304" pitchFamily="18" charset="0"/>
            </a:endParaRPr>
          </a:p>
          <a:p>
            <a:pPr algn="just"/>
            <a:endParaRPr lang="lv-LV" sz="2400" b="1" dirty="0">
              <a:latin typeface="Calibri" panose="020F0502020204030204" pitchFamily="34" charset="0"/>
              <a:cs typeface="Times New Roman" panose="02020603050405020304" pitchFamily="18" charset="0"/>
            </a:endParaRPr>
          </a:p>
          <a:p>
            <a:pPr algn="just"/>
            <a:endParaRPr lang="lv-LV" sz="2400" b="1" dirty="0">
              <a:latin typeface="Calibri" panose="020F0502020204030204" pitchFamily="34" charset="0"/>
              <a:cs typeface="Times New Roman" panose="02020603050405020304" pitchFamily="18" charset="0"/>
            </a:endParaRPr>
          </a:p>
          <a:p>
            <a:pPr algn="just"/>
            <a:endParaRPr lang="lv-LV" sz="2400" b="1" dirty="0">
              <a:latin typeface="Calibri" panose="020F0502020204030204" pitchFamily="34" charset="0"/>
              <a:cs typeface="Times New Roman" panose="02020603050405020304" pitchFamily="18" charset="0"/>
            </a:endParaRPr>
          </a:p>
          <a:p>
            <a:pPr algn="just"/>
            <a:endParaRPr lang="lv-LV" sz="2400" b="1" dirty="0">
              <a:latin typeface="Calibri" panose="020F0502020204030204" pitchFamily="34" charset="0"/>
              <a:cs typeface="Times New Roman" panose="02020603050405020304" pitchFamily="18" charset="0"/>
            </a:endParaRPr>
          </a:p>
          <a:p>
            <a:pPr algn="just"/>
            <a:endParaRPr lang="lv-LV" sz="2400" b="1" dirty="0">
              <a:latin typeface="Calibri" panose="020F0502020204030204" pitchFamily="34" charset="0"/>
              <a:cs typeface="Times New Roman" panose="02020603050405020304" pitchFamily="18" charset="0"/>
            </a:endParaRPr>
          </a:p>
          <a:p>
            <a:pPr algn="just"/>
            <a:endParaRPr lang="lv-LV" sz="24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Jautājums :</a:t>
            </a:r>
          </a:p>
          <a:p>
            <a:pPr algn="just"/>
            <a:r>
              <a:rPr lang="lv-LV" sz="2400" dirty="0">
                <a:latin typeface="Calibri" panose="020F0502020204030204" pitchFamily="34" charset="0"/>
                <a:cs typeface="Times New Roman" panose="02020603050405020304" pitchFamily="18" charset="0"/>
              </a:rPr>
              <a:t>Vai šis objekts atbilst Gandrīz nulles enerģijas ēkas definējumam?</a:t>
            </a:r>
          </a:p>
          <a:p>
            <a:pPr algn="just"/>
            <a:endParaRPr lang="lv-LV" sz="1000" b="1" dirty="0">
              <a:latin typeface="Calibri" panose="020F0502020204030204" pitchFamily="34" charset="0"/>
              <a:cs typeface="Times New Roman" panose="02020603050405020304" pitchFamily="18" charset="0"/>
            </a:endParaRPr>
          </a:p>
          <a:p>
            <a:pPr algn="just"/>
            <a:r>
              <a:rPr lang="lv-LV" sz="2400" b="1" dirty="0">
                <a:latin typeface="Calibri" panose="020F0502020204030204" pitchFamily="34" charset="0"/>
                <a:cs typeface="Times New Roman" panose="02020603050405020304" pitchFamily="18" charset="0"/>
              </a:rPr>
              <a:t>Atbilžu varianti:</a:t>
            </a:r>
          </a:p>
          <a:p>
            <a:pPr algn="just"/>
            <a:r>
              <a:rPr lang="lv-LV" sz="2400" b="1" dirty="0">
                <a:latin typeface="Calibri" panose="020F0502020204030204" pitchFamily="34" charset="0"/>
                <a:cs typeface="Times New Roman" panose="02020603050405020304" pitchFamily="18" charset="0"/>
              </a:rPr>
              <a:t>A – </a:t>
            </a:r>
            <a:r>
              <a:rPr lang="lv-LV" sz="2400" dirty="0">
                <a:latin typeface="Calibri" panose="020F0502020204030204" pitchFamily="34" charset="0"/>
                <a:cs typeface="Times New Roman" panose="02020603050405020304" pitchFamily="18" charset="0"/>
              </a:rPr>
              <a:t>jā;</a:t>
            </a:r>
          </a:p>
          <a:p>
            <a:pPr algn="just"/>
            <a:r>
              <a:rPr lang="lv-LV" sz="2400" b="1" dirty="0">
                <a:latin typeface="Calibri" panose="020F0502020204030204" pitchFamily="34" charset="0"/>
                <a:cs typeface="Times New Roman" panose="02020603050405020304" pitchFamily="18" charset="0"/>
              </a:rPr>
              <a:t>B – </a:t>
            </a:r>
            <a:r>
              <a:rPr lang="lv-LV" sz="2400" dirty="0">
                <a:latin typeface="Calibri" panose="020F0502020204030204" pitchFamily="34" charset="0"/>
                <a:cs typeface="Times New Roman" panose="02020603050405020304" pitchFamily="18" charset="0"/>
              </a:rPr>
              <a:t>nē.</a:t>
            </a:r>
          </a:p>
        </p:txBody>
      </p:sp>
      <p:pic>
        <p:nvPicPr>
          <p:cNvPr id="4" name="Picture 3">
            <a:extLst>
              <a:ext uri="{FF2B5EF4-FFF2-40B4-BE49-F238E27FC236}">
                <a16:creationId xmlns:a16="http://schemas.microsoft.com/office/drawing/2014/main" id="{2D9B1A61-E9D6-47AB-B973-CFDBBA596C62}"/>
              </a:ext>
            </a:extLst>
          </p:cNvPr>
          <p:cNvPicPr>
            <a:picLocks noChangeAspect="1"/>
          </p:cNvPicPr>
          <p:nvPr/>
        </p:nvPicPr>
        <p:blipFill>
          <a:blip r:embed="rId3"/>
          <a:stretch>
            <a:fillRect/>
          </a:stretch>
        </p:blipFill>
        <p:spPr>
          <a:xfrm>
            <a:off x="5105915" y="994141"/>
            <a:ext cx="6624757" cy="3406659"/>
          </a:xfrm>
          <a:prstGeom prst="rect">
            <a:avLst/>
          </a:prstGeom>
        </p:spPr>
      </p:pic>
      <p:pic>
        <p:nvPicPr>
          <p:cNvPr id="7" name="Picture 6">
            <a:extLst>
              <a:ext uri="{FF2B5EF4-FFF2-40B4-BE49-F238E27FC236}">
                <a16:creationId xmlns:a16="http://schemas.microsoft.com/office/drawing/2014/main" id="{46D59F96-45CB-41DD-8997-091D6EA55EB5}"/>
              </a:ext>
            </a:extLst>
          </p:cNvPr>
          <p:cNvPicPr>
            <a:picLocks noChangeAspect="1"/>
          </p:cNvPicPr>
          <p:nvPr/>
        </p:nvPicPr>
        <p:blipFill>
          <a:blip r:embed="rId4"/>
          <a:stretch>
            <a:fillRect/>
          </a:stretch>
        </p:blipFill>
        <p:spPr>
          <a:xfrm>
            <a:off x="4783294" y="4400801"/>
            <a:ext cx="6947378" cy="385252"/>
          </a:xfrm>
          <a:prstGeom prst="rect">
            <a:avLst/>
          </a:prstGeom>
        </p:spPr>
      </p:pic>
    </p:spTree>
    <p:extLst>
      <p:ext uri="{BB962C8B-B14F-4D97-AF65-F5344CB8AC3E}">
        <p14:creationId xmlns:p14="http://schemas.microsoft.com/office/powerpoint/2010/main" val="12448121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304246" y="175633"/>
            <a:ext cx="9299120" cy="878001"/>
          </a:xfrm>
        </p:spPr>
        <p:txBody>
          <a:bodyPr>
            <a:noAutofit/>
          </a:bodyPr>
          <a:lstStyle/>
          <a:p>
            <a:pPr algn="ctr"/>
            <a:r>
              <a:rPr lang="lv-LV" altLang="lv-LV" sz="4000" dirty="0">
                <a:latin typeface="Calibri Light" panose="020F0302020204030204" pitchFamily="34" charset="0"/>
                <a:cs typeface="Times New Roman" panose="02020603050405020304" pitchFamily="18" charset="0"/>
              </a:rPr>
              <a:t>Atbilde uz jautājumu Nr.7</a:t>
            </a:r>
            <a:endParaRPr lang="lv-LV" altLang="lv-LV" sz="4000" dirty="0">
              <a:solidFill>
                <a:schemeClr val="accent1">
                  <a:lumMod val="75000"/>
                </a:schemeClr>
              </a:solidFill>
              <a:cs typeface="Times New Roman" panose="02020603050405020304" pitchFamily="18" charset="0"/>
            </a:endParaRPr>
          </a:p>
        </p:txBody>
      </p:sp>
      <p:sp>
        <p:nvSpPr>
          <p:cNvPr id="2" name="Taisnstūris 1"/>
          <p:cNvSpPr/>
          <p:nvPr/>
        </p:nvSpPr>
        <p:spPr>
          <a:xfrm>
            <a:off x="2484583" y="1428272"/>
            <a:ext cx="780167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989815" y="856357"/>
            <a:ext cx="11311136" cy="6001643"/>
          </a:xfrm>
          <a:prstGeom prst="rect">
            <a:avLst/>
          </a:prstGeom>
        </p:spPr>
        <p:txBody>
          <a:bodyPr wrap="square">
            <a:spAutoFit/>
          </a:bodyPr>
          <a:lstStyle/>
          <a:p>
            <a:pPr algn="just"/>
            <a:r>
              <a:rPr lang="lv-LV" sz="2400" b="1" dirty="0">
                <a:latin typeface="Calibri" panose="020F0502020204030204" pitchFamily="34" charset="0"/>
                <a:cs typeface="Times New Roman" panose="02020603050405020304" pitchFamily="18" charset="0"/>
              </a:rPr>
              <a:t>		A variants - Jā</a:t>
            </a:r>
          </a:p>
          <a:p>
            <a:pPr algn="just"/>
            <a:endParaRPr lang="lv-LV" sz="2400" b="1" dirty="0">
              <a:latin typeface="Calibri" panose="020F0502020204030204" pitchFamily="34" charset="0"/>
              <a:cs typeface="Times New Roman" panose="02020603050405020304" pitchFamily="18" charset="0"/>
            </a:endParaRPr>
          </a:p>
          <a:p>
            <a:r>
              <a:rPr lang="lv-LV" sz="2400" dirty="0"/>
              <a:t>Ēka klasificējama kā gandrīz nulles enerģijas ēka, ja tā atbilst visām šādām prasībām:</a:t>
            </a:r>
          </a:p>
          <a:p>
            <a:r>
              <a:rPr lang="lv-LV" sz="2400" dirty="0"/>
              <a:t>1) ēkas energoefektivitātes rādītājs apkurei atbilst A klasei, vienlaikus nodrošinot telpu mikroklimata atbilstību normatīvo aktu prasībām būvniecības, higiēnas un darba aizsardzības jomā;</a:t>
            </a:r>
          </a:p>
          <a:p>
            <a:r>
              <a:rPr lang="lv-LV" sz="2400" dirty="0"/>
              <a:t>2) kopējais primārās enerģijas patēriņš apkurei, karstā ūdens apgādei, mehāniskajai ventilācijai, dzesēšanai, apgaismojumam sastāda ne vairāk kā 95 </a:t>
            </a:r>
            <a:r>
              <a:rPr lang="lv-LV" sz="2400" dirty="0" err="1"/>
              <a:t>kWh</a:t>
            </a:r>
            <a:r>
              <a:rPr lang="lv-LV" sz="2400" dirty="0"/>
              <a:t> uz kvadrātmetru gadā;</a:t>
            </a:r>
          </a:p>
          <a:p>
            <a:r>
              <a:rPr lang="lv-LV" sz="2400" dirty="0"/>
              <a:t>3) ēkā izmanto augstas efektivitātes sistēmas, kuras:</a:t>
            </a:r>
          </a:p>
          <a:p>
            <a:r>
              <a:rPr lang="lv-LV" sz="2400" dirty="0"/>
              <a:t>	a) nodrošina ne mazāk kā 75 % ventilācijas siltuma zudumu atgūšanu apkures periodā;</a:t>
            </a:r>
          </a:p>
          <a:p>
            <a:r>
              <a:rPr lang="lv-LV" sz="2400" dirty="0"/>
              <a:t>	b) vismaz daļēji nodrošina atjaunojamās enerģijas izmantošanu;</a:t>
            </a:r>
          </a:p>
          <a:p>
            <a:r>
              <a:rPr lang="lv-LV" sz="2400" dirty="0"/>
              <a:t>4) ēkā nav uzstādītas zemas lietderības fosilo kurināmo apkures iekārtas.</a:t>
            </a:r>
          </a:p>
          <a:p>
            <a:r>
              <a:rPr lang="lv-LV" sz="2400" dirty="0"/>
              <a:t>(Ministru kabineta 09.07.2013. noteikumu Nr.383 "Noteikumi par ēku </a:t>
            </a:r>
            <a:r>
              <a:rPr lang="lv-LV" sz="2400" dirty="0" err="1"/>
              <a:t>energosertifikāciju</a:t>
            </a:r>
            <a:r>
              <a:rPr lang="lv-LV" sz="2400" dirty="0"/>
              <a:t>" 17.punkts)</a:t>
            </a:r>
            <a:endParaRPr lang="lv-LV" sz="14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5598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p:cNvSpPr>
            <a:spLocks noGrp="1"/>
          </p:cNvSpPr>
          <p:nvPr>
            <p:ph type="sldNum" sz="quarter" idx="12"/>
          </p:nvPr>
        </p:nvSpPr>
        <p:spPr/>
        <p:txBody>
          <a:bodyPr/>
          <a:lstStyle/>
          <a:p>
            <a:fld id="{32F832BF-1DDA-4BBE-B340-68BC40090DFC}" type="slidenum">
              <a:rPr lang="lv-LV" smtClean="0">
                <a:solidFill>
                  <a:prstClr val="black">
                    <a:tint val="75000"/>
                  </a:prstClr>
                </a:solidFill>
              </a:rPr>
              <a:pPr/>
              <a:t>87</a:t>
            </a:fld>
            <a:endParaRPr lang="lv-LV">
              <a:solidFill>
                <a:prstClr val="black">
                  <a:tint val="75000"/>
                </a:prstClr>
              </a:solidFill>
            </a:endParaRPr>
          </a:p>
        </p:txBody>
      </p:sp>
      <p:sp>
        <p:nvSpPr>
          <p:cNvPr id="6" name="Title 1"/>
          <p:cNvSpPr txBox="1">
            <a:spLocks/>
          </p:cNvSpPr>
          <p:nvPr/>
        </p:nvSpPr>
        <p:spPr>
          <a:xfrm>
            <a:off x="1531936" y="241618"/>
            <a:ext cx="10515600" cy="2667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5000" b="1" dirty="0"/>
              <a:t>PALDIES!</a:t>
            </a:r>
          </a:p>
          <a:p>
            <a:pPr algn="ctr"/>
            <a:endParaRPr lang="lv-LV" sz="3200" b="1" u="sng" dirty="0"/>
          </a:p>
          <a:p>
            <a:pPr algn="ctr"/>
            <a:endParaRPr lang="lv-LV" sz="3200" b="1" u="sng"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937" y="2488066"/>
            <a:ext cx="3449597" cy="3449597"/>
          </a:xfrm>
          <a:prstGeom prst="rect">
            <a:avLst/>
          </a:prstGeom>
        </p:spPr>
      </p:pic>
    </p:spTree>
    <p:extLst>
      <p:ext uri="{BB962C8B-B14F-4D97-AF65-F5344CB8AC3E}">
        <p14:creationId xmlns:p14="http://schemas.microsoft.com/office/powerpoint/2010/main" val="10176217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33F3F68-6EB9-481C-BE6E-D4F009EB9630}" type="slidenum">
              <a:rPr lang="lv-LV" smtClean="0"/>
              <a:pPr>
                <a:defRPr/>
              </a:pPr>
              <a:t>88</a:t>
            </a:fld>
            <a:endParaRPr lang="lv-LV"/>
          </a:p>
        </p:txBody>
      </p:sp>
      <p:sp>
        <p:nvSpPr>
          <p:cNvPr id="13" name="Title 1"/>
          <p:cNvSpPr>
            <a:spLocks noGrp="1"/>
          </p:cNvSpPr>
          <p:nvPr>
            <p:ph type="title"/>
          </p:nvPr>
        </p:nvSpPr>
        <p:spPr>
          <a:xfrm>
            <a:off x="1497677" y="693178"/>
            <a:ext cx="10515600" cy="1325563"/>
          </a:xfrm>
        </p:spPr>
        <p:txBody>
          <a:bodyPr/>
          <a:lstStyle/>
          <a:p>
            <a:pPr algn="ctr"/>
            <a:r>
              <a:rPr lang="lv-LV" dirty="0">
                <a:latin typeface="Arial" panose="020B0604020202020204" pitchFamily="34" charset="0"/>
                <a:cs typeface="Arial" panose="020B0604020202020204" pitchFamily="34" charset="0"/>
              </a:rPr>
              <a:t>Kafijas un tējas pauze</a:t>
            </a:r>
          </a:p>
        </p:txBody>
      </p:sp>
      <p:pic>
        <p:nvPicPr>
          <p:cNvPr id="14" name="Picture 13"/>
          <p:cNvPicPr>
            <a:picLocks noChangeAspect="1"/>
          </p:cNvPicPr>
          <p:nvPr/>
        </p:nvPicPr>
        <p:blipFill rotWithShape="1">
          <a:blip r:embed="rId3"/>
          <a:srcRect l="388" t="1151" r="1144" b="2467"/>
          <a:stretch/>
        </p:blipFill>
        <p:spPr>
          <a:xfrm>
            <a:off x="2242395" y="1710204"/>
            <a:ext cx="8593974" cy="4209393"/>
          </a:xfrm>
          <a:prstGeom prst="rect">
            <a:avLst/>
          </a:prstGeom>
        </p:spPr>
      </p:pic>
    </p:spTree>
    <p:extLst>
      <p:ext uri="{BB962C8B-B14F-4D97-AF65-F5344CB8AC3E}">
        <p14:creationId xmlns:p14="http://schemas.microsoft.com/office/powerpoint/2010/main" val="15140379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5960" y="2782942"/>
            <a:ext cx="8115300" cy="1292115"/>
          </a:xfrm>
        </p:spPr>
        <p:txBody>
          <a:bodyPr>
            <a:normAutofit fontScale="90000"/>
          </a:bodyPr>
          <a:lstStyle/>
          <a:p>
            <a:r>
              <a:rPr lang="lv-LV" sz="4400" b="1" dirty="0"/>
              <a:t>JAUTĀJUMI PAR BŪVDARBU ŽURNĀLU</a:t>
            </a:r>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89</a:t>
            </a:fld>
            <a:endParaRPr lang="lv-LV" dirty="0"/>
          </a:p>
        </p:txBody>
      </p:sp>
      <p:sp>
        <p:nvSpPr>
          <p:cNvPr id="5" name="Text Placeholder 2"/>
          <p:cNvSpPr txBox="1">
            <a:spLocks/>
          </p:cNvSpPr>
          <p:nvPr/>
        </p:nvSpPr>
        <p:spPr>
          <a:xfrm>
            <a:off x="1112010" y="5210629"/>
            <a:ext cx="10363200" cy="1384718"/>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2000" dirty="0">
              <a:solidFill>
                <a:schemeClr val="tx1"/>
              </a:solidFill>
            </a:endParaRPr>
          </a:p>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7" name="Rectangle 6">
            <a:extLst>
              <a:ext uri="{FF2B5EF4-FFF2-40B4-BE49-F238E27FC236}">
                <a16:creationId xmlns:a16="http://schemas.microsoft.com/office/drawing/2014/main" id="{A5A6217D-B73A-4754-AA44-4BB217F4E8AA}"/>
              </a:ext>
            </a:extLst>
          </p:cNvPr>
          <p:cNvSpPr/>
          <p:nvPr/>
        </p:nvSpPr>
        <p:spPr>
          <a:xfrm>
            <a:off x="3245610" y="5208859"/>
            <a:ext cx="6096000" cy="923330"/>
          </a:xfrm>
          <a:prstGeom prst="rect">
            <a:avLst/>
          </a:prstGeom>
        </p:spPr>
        <p:txBody>
          <a:bodyPr>
            <a:spAutoFit/>
          </a:bodyPr>
          <a:lstStyle/>
          <a:p>
            <a:pPr algn="ctr"/>
            <a:r>
              <a:rPr lang="lv-LV" dirty="0"/>
              <a:t>Kontroles departamenta </a:t>
            </a:r>
          </a:p>
          <a:p>
            <a:pPr algn="ctr"/>
            <a:r>
              <a:rPr lang="lv-LV" dirty="0"/>
              <a:t>Būvdarbu kontroles nodaļas vadītājs </a:t>
            </a:r>
          </a:p>
          <a:p>
            <a:pPr algn="ctr"/>
            <a:r>
              <a:rPr lang="lv-LV" b="1" dirty="0"/>
              <a:t>Jānis Palamarčuks</a:t>
            </a:r>
          </a:p>
        </p:txBody>
      </p:sp>
    </p:spTree>
    <p:extLst>
      <p:ext uri="{BB962C8B-B14F-4D97-AF65-F5344CB8AC3E}">
        <p14:creationId xmlns:p14="http://schemas.microsoft.com/office/powerpoint/2010/main" val="2931326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972" y="6061305"/>
            <a:ext cx="8896349" cy="520262"/>
          </a:xfrm>
        </p:spPr>
        <p:txBody>
          <a:bodyPr>
            <a:normAutofit fontScale="47500" lnSpcReduction="20000"/>
          </a:bodyPr>
          <a:lstStyle/>
          <a:p>
            <a:pPr marL="0" indent="0" algn="just">
              <a:buNone/>
            </a:pPr>
            <a:endParaRPr lang="lv-LV" dirty="0">
              <a:latin typeface="Verdana" panose="020B0604030504040204" pitchFamily="34" charset="0"/>
              <a:ea typeface="Verdana" panose="020B0604030504040204" pitchFamily="34" charset="0"/>
              <a:cs typeface="Verdana" panose="020B0604030504040204" pitchFamily="34" charset="0"/>
            </a:endParaRPr>
          </a:p>
          <a:p>
            <a:pPr marL="0" indent="0" algn="just">
              <a:buNone/>
            </a:pPr>
            <a:r>
              <a:rPr lang="lv-LV" dirty="0">
                <a:latin typeface="Verdana" panose="020B0604030504040204" pitchFamily="34" charset="0"/>
                <a:ea typeface="Verdana" panose="020B0604030504040204" pitchFamily="34" charset="0"/>
                <a:cs typeface="Verdana" panose="020B0604030504040204" pitchFamily="34" charset="0"/>
              </a:rPr>
              <a:t>Ēku būvnoteikumu (ĒBN) 6.punkts</a:t>
            </a:r>
          </a:p>
        </p:txBody>
      </p:sp>
      <p:pic>
        <p:nvPicPr>
          <p:cNvPr id="4" name="Picture 3"/>
          <p:cNvPicPr>
            <a:picLocks noChangeAspect="1"/>
          </p:cNvPicPr>
          <p:nvPr/>
        </p:nvPicPr>
        <p:blipFill>
          <a:blip r:embed="rId2"/>
          <a:stretch>
            <a:fillRect/>
          </a:stretch>
        </p:blipFill>
        <p:spPr>
          <a:xfrm>
            <a:off x="9109225" y="4232715"/>
            <a:ext cx="2103302" cy="2170364"/>
          </a:xfrm>
          <a:prstGeom prst="rect">
            <a:avLst/>
          </a:prstGeom>
        </p:spPr>
      </p:pic>
      <p:sp>
        <p:nvSpPr>
          <p:cNvPr id="5" name="Rectangle 4">
            <a:extLst>
              <a:ext uri="{FF2B5EF4-FFF2-40B4-BE49-F238E27FC236}">
                <a16:creationId xmlns:a16="http://schemas.microsoft.com/office/drawing/2014/main" id="{B09A06A7-E2AC-46E2-8DD9-914442545737}"/>
              </a:ext>
            </a:extLst>
          </p:cNvPr>
          <p:cNvSpPr/>
          <p:nvPr/>
        </p:nvSpPr>
        <p:spPr>
          <a:xfrm>
            <a:off x="3579519" y="385247"/>
            <a:ext cx="6581357" cy="1334530"/>
          </a:xfrm>
          <a:prstGeom prst="rect">
            <a:avLst/>
          </a:prstGeom>
          <a:solidFill>
            <a:srgbClr val="1ABCC4"/>
          </a:solidFill>
          <a:ln>
            <a:noFill/>
          </a:ln>
          <a:effectLst>
            <a:glow rad="63500">
              <a:srgbClr val="0ACAD4">
                <a:alpha val="40000"/>
              </a:srgbClr>
            </a:glow>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4000" b="1" dirty="0">
                <a:solidFill>
                  <a:schemeClr val="tx1"/>
                </a:solidFill>
              </a:rPr>
              <a:t>BŪVNIECĪBAS IECERE ĒKĀM</a:t>
            </a:r>
          </a:p>
          <a:p>
            <a:pPr algn="ctr"/>
            <a:r>
              <a:rPr lang="lv-LV" dirty="0">
                <a:solidFill>
                  <a:schemeClr val="tx1"/>
                </a:solidFill>
              </a:rPr>
              <a:t>atkarībā no plānotās būvniecības ieceres, ēku grupas un būvniecības veida ir šādi būvniecības ieceres iesnieguma veidi:</a:t>
            </a:r>
          </a:p>
          <a:p>
            <a:pPr algn="just"/>
            <a:endParaRPr lang="lv-LV" dirty="0">
              <a:latin typeface="Verdana" panose="020B0604030504040204" pitchFamily="34" charset="0"/>
              <a:ea typeface="Verdana" panose="020B0604030504040204" pitchFamily="34" charset="0"/>
              <a:cs typeface="Verdana" panose="020B0604030504040204" pitchFamily="34" charset="0"/>
            </a:endParaRPr>
          </a:p>
          <a:p>
            <a:pPr algn="ctr"/>
            <a:endParaRPr lang="lv-LV" dirty="0">
              <a:solidFill>
                <a:schemeClr val="tx1"/>
              </a:solidFill>
            </a:endParaRPr>
          </a:p>
        </p:txBody>
      </p:sp>
      <p:sp>
        <p:nvSpPr>
          <p:cNvPr id="6" name="Rectangle 5">
            <a:extLst>
              <a:ext uri="{FF2B5EF4-FFF2-40B4-BE49-F238E27FC236}">
                <a16:creationId xmlns:a16="http://schemas.microsoft.com/office/drawing/2014/main" id="{F8A99DD3-BD90-470B-9D6A-3762C3860156}"/>
              </a:ext>
            </a:extLst>
          </p:cNvPr>
          <p:cNvSpPr/>
          <p:nvPr/>
        </p:nvSpPr>
        <p:spPr>
          <a:xfrm>
            <a:off x="2096018" y="2360645"/>
            <a:ext cx="3182787" cy="1579100"/>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3200" b="1" dirty="0">
                <a:solidFill>
                  <a:schemeClr val="tx1"/>
                </a:solidFill>
              </a:rPr>
              <a:t>PASKAIDROJUMA RAKSTS</a:t>
            </a:r>
            <a:endParaRPr lang="lv-LV" dirty="0">
              <a:solidFill>
                <a:schemeClr val="tx1"/>
              </a:solidFill>
            </a:endParaRPr>
          </a:p>
        </p:txBody>
      </p:sp>
      <p:sp>
        <p:nvSpPr>
          <p:cNvPr id="7" name="Rectangle 6">
            <a:extLst>
              <a:ext uri="{FF2B5EF4-FFF2-40B4-BE49-F238E27FC236}">
                <a16:creationId xmlns:a16="http://schemas.microsoft.com/office/drawing/2014/main" id="{83138C24-BDE3-4C89-B8C1-E9CE7AF81E23}"/>
              </a:ext>
            </a:extLst>
          </p:cNvPr>
          <p:cNvSpPr/>
          <p:nvPr/>
        </p:nvSpPr>
        <p:spPr>
          <a:xfrm>
            <a:off x="5278803" y="4505275"/>
            <a:ext cx="3182787" cy="1579101"/>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3200" b="1" dirty="0">
                <a:solidFill>
                  <a:schemeClr val="tx1"/>
                </a:solidFill>
              </a:rPr>
              <a:t>APLIECINĀJUMA KARTE</a:t>
            </a:r>
            <a:endParaRPr lang="lv-LV" dirty="0">
              <a:solidFill>
                <a:schemeClr val="tx1"/>
              </a:solidFill>
            </a:endParaRPr>
          </a:p>
        </p:txBody>
      </p:sp>
      <p:sp>
        <p:nvSpPr>
          <p:cNvPr id="8" name="Rectangle 7">
            <a:extLst>
              <a:ext uri="{FF2B5EF4-FFF2-40B4-BE49-F238E27FC236}">
                <a16:creationId xmlns:a16="http://schemas.microsoft.com/office/drawing/2014/main" id="{E90F3B1F-38A4-44AF-AB8E-B49176E82C4F}"/>
              </a:ext>
            </a:extLst>
          </p:cNvPr>
          <p:cNvSpPr/>
          <p:nvPr/>
        </p:nvSpPr>
        <p:spPr>
          <a:xfrm>
            <a:off x="8440487" y="2357982"/>
            <a:ext cx="3182787" cy="1579102"/>
          </a:xfrm>
          <a:prstGeom prst="rect">
            <a:avLst/>
          </a:prstGeom>
          <a:solidFill>
            <a:srgbClr val="7ACBD4"/>
          </a:solidFill>
          <a:ln>
            <a:noFill/>
          </a:ln>
          <a:effectLst>
            <a:glow rad="63500">
              <a:srgbClr val="0ACAD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v-LV" sz="3200" b="1" dirty="0">
                <a:solidFill>
                  <a:schemeClr val="tx1"/>
                </a:solidFill>
              </a:rPr>
              <a:t>BŪVNIECĪBAS IESNIEGUMS</a:t>
            </a:r>
          </a:p>
          <a:p>
            <a:pPr algn="ctr"/>
            <a:r>
              <a:rPr lang="lv-LV" sz="3200" b="1" dirty="0">
                <a:solidFill>
                  <a:schemeClr val="tx1"/>
                </a:solidFill>
              </a:rPr>
              <a:t>(BŪVATĻAUJA)</a:t>
            </a:r>
          </a:p>
          <a:p>
            <a:pPr algn="ctr"/>
            <a:endParaRPr lang="lv-LV" dirty="0">
              <a:solidFill>
                <a:schemeClr val="tx1"/>
              </a:solidFill>
            </a:endParaRPr>
          </a:p>
        </p:txBody>
      </p:sp>
      <p:cxnSp>
        <p:nvCxnSpPr>
          <p:cNvPr id="9" name="Straight Arrow Connector 8">
            <a:extLst>
              <a:ext uri="{FF2B5EF4-FFF2-40B4-BE49-F238E27FC236}">
                <a16:creationId xmlns:a16="http://schemas.microsoft.com/office/drawing/2014/main" id="{8D245025-ACF2-4DB6-B37E-DBB428A314AC}"/>
              </a:ext>
            </a:extLst>
          </p:cNvPr>
          <p:cNvCxnSpPr>
            <a:cxnSpLocks/>
            <a:endCxn id="6" idx="0"/>
          </p:cNvCxnSpPr>
          <p:nvPr/>
        </p:nvCxnSpPr>
        <p:spPr>
          <a:xfrm flipH="1">
            <a:off x="3687412" y="1737660"/>
            <a:ext cx="953069" cy="6229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0B8EB460-1B5E-4198-87A1-FE57F7AF34C8}"/>
              </a:ext>
            </a:extLst>
          </p:cNvPr>
          <p:cNvCxnSpPr>
            <a:cxnSpLocks/>
            <a:stCxn id="5" idx="2"/>
          </p:cNvCxnSpPr>
          <p:nvPr/>
        </p:nvCxnSpPr>
        <p:spPr>
          <a:xfrm>
            <a:off x="6870198" y="1719777"/>
            <a:ext cx="1" cy="280856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1A91225E-1FEE-40A6-BE21-278E8490DE70}"/>
              </a:ext>
            </a:extLst>
          </p:cNvPr>
          <p:cNvCxnSpPr>
            <a:cxnSpLocks/>
            <a:endCxn id="8" idx="0"/>
          </p:cNvCxnSpPr>
          <p:nvPr/>
        </p:nvCxnSpPr>
        <p:spPr>
          <a:xfrm>
            <a:off x="9060437" y="1743648"/>
            <a:ext cx="971444" cy="6143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199755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2699414" y="95322"/>
            <a:ext cx="6586491"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spcAft>
                <a:spcPts val="600"/>
              </a:spcAft>
            </a:pPr>
            <a:r>
              <a:rPr lang="en-US" altLang="lv-LV" sz="4400" kern="1200" dirty="0">
                <a:solidFill>
                  <a:schemeClr val="tx1"/>
                </a:solidFill>
                <a:latin typeface="+mj-lt"/>
                <a:ea typeface="+mj-ea"/>
                <a:cs typeface="+mj-cs"/>
              </a:rPr>
              <a:t>Būvdarbu </a:t>
            </a:r>
            <a:r>
              <a:rPr lang="en-US" altLang="lv-LV" sz="4400" kern="1200" dirty="0" err="1">
                <a:solidFill>
                  <a:schemeClr val="tx1"/>
                </a:solidFill>
                <a:latin typeface="+mj-lt"/>
                <a:ea typeface="+mj-ea"/>
                <a:cs typeface="+mj-cs"/>
              </a:rPr>
              <a:t>žurnāls</a:t>
            </a:r>
            <a:r>
              <a:rPr lang="en-US" altLang="lv-LV" sz="4400" kern="1200" dirty="0">
                <a:solidFill>
                  <a:schemeClr val="tx1"/>
                </a:solidFill>
                <a:latin typeface="+mj-lt"/>
                <a:ea typeface="+mj-ea"/>
                <a:cs typeface="+mj-cs"/>
              </a:rPr>
              <a:t> (1)</a:t>
            </a:r>
          </a:p>
        </p:txBody>
      </p:sp>
      <p:sp>
        <p:nvSpPr>
          <p:cNvPr id="3" name="Rectangle 2"/>
          <p:cNvSpPr/>
          <p:nvPr/>
        </p:nvSpPr>
        <p:spPr>
          <a:xfrm>
            <a:off x="714917" y="1882218"/>
            <a:ext cx="6586489" cy="3785419"/>
          </a:xfrm>
          <a:prstGeom prst="rect">
            <a:avLst/>
          </a:prstGeom>
        </p:spPr>
        <p:txBody>
          <a:bodyPr vert="horz" lIns="91440" tIns="45720" rIns="91440" bIns="45720" rtlCol="0">
            <a:normAutofit/>
          </a:bodyPr>
          <a:lstStyle/>
          <a:p>
            <a:pPr>
              <a:lnSpc>
                <a:spcPct val="90000"/>
              </a:lnSpc>
              <a:spcAft>
                <a:spcPts val="600"/>
              </a:spcAft>
            </a:pPr>
            <a:endParaRPr lang="en-US" sz="2400"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2400" b="1" kern="1200" dirty="0">
              <a:solidFill>
                <a:schemeClr val="tx1"/>
              </a:solidFill>
              <a:latin typeface="+mn-lt"/>
              <a:ea typeface="+mn-ea"/>
              <a:cs typeface="+mn-cs"/>
            </a:endParaRPr>
          </a:p>
        </p:txBody>
      </p:sp>
      <p:pic>
        <p:nvPicPr>
          <p:cNvPr id="7" name="Picture 6">
            <a:extLst>
              <a:ext uri="{FF2B5EF4-FFF2-40B4-BE49-F238E27FC236}">
                <a16:creationId xmlns:a16="http://schemas.microsoft.com/office/drawing/2014/main" id="{2D7D0AF6-D636-4EF0-AA7D-1854413CD97E}"/>
              </a:ext>
            </a:extLst>
          </p:cNvPr>
          <p:cNvPicPr>
            <a:picLocks noChangeAspect="1"/>
          </p:cNvPicPr>
          <p:nvPr/>
        </p:nvPicPr>
        <p:blipFill rotWithShape="1">
          <a:blip r:embed="rId3"/>
          <a:srcRect l="3091"/>
          <a:stretch/>
        </p:blipFill>
        <p:spPr>
          <a:xfrm>
            <a:off x="7556408" y="10"/>
            <a:ext cx="4635591" cy="6857990"/>
          </a:xfrm>
          <a:prstGeom prst="rect">
            <a:avLst/>
          </a:prstGeom>
          <a:effectLst/>
        </p:spPr>
      </p:pic>
      <p:sp>
        <p:nvSpPr>
          <p:cNvPr id="2" name="Taisnstūris 1"/>
          <p:cNvSpPr/>
          <p:nvPr/>
        </p:nvSpPr>
        <p:spPr>
          <a:xfrm>
            <a:off x="2012273" y="1428272"/>
            <a:ext cx="8273987" cy="2139047"/>
          </a:xfrm>
          <a:prstGeom prst="rect">
            <a:avLst/>
          </a:prstGeom>
        </p:spPr>
        <p:txBody>
          <a:bodyPr wrap="square">
            <a:spAutoFit/>
          </a:bodyPr>
          <a:lstStyle/>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E6C5E2C-C5FE-429A-BD19-05180F45B157}"/>
              </a:ext>
            </a:extLst>
          </p:cNvPr>
          <p:cNvSpPr/>
          <p:nvPr/>
        </p:nvSpPr>
        <p:spPr>
          <a:xfrm>
            <a:off x="1332907" y="1771925"/>
            <a:ext cx="6096000" cy="4585871"/>
          </a:xfrm>
          <a:prstGeom prst="rect">
            <a:avLst/>
          </a:prstGeom>
        </p:spPr>
        <p:txBody>
          <a:bodyPr>
            <a:spAutoFit/>
          </a:bodyPr>
          <a:lstStyle/>
          <a:p>
            <a:pPr algn="just"/>
            <a:r>
              <a:rPr lang="lv-LV" sz="3200" dirty="0">
                <a:solidFill>
                  <a:srgbClr val="414142"/>
                </a:solidFill>
                <a:latin typeface="Arial" panose="020B0604020202020204" pitchFamily="34" charset="0"/>
              </a:rPr>
              <a:t>Būvdarbu žurnāls uzskatāms par pirmo izpildes dokumentu, kurš </a:t>
            </a:r>
            <a:r>
              <a:rPr lang="lv-LV" sz="3200" b="1" dirty="0">
                <a:solidFill>
                  <a:srgbClr val="414142"/>
                </a:solidFill>
                <a:latin typeface="Arial" panose="020B0604020202020204" pitchFamily="34" charset="0"/>
              </a:rPr>
              <a:t>atspoguļo darba gaitu objektā no sākuma līdz nodošanai ekspluatācijā </a:t>
            </a:r>
            <a:r>
              <a:rPr lang="lv-LV" dirty="0">
                <a:solidFill>
                  <a:srgbClr val="414142"/>
                </a:solidFill>
                <a:latin typeface="Arial" panose="020B0604020202020204" pitchFamily="34" charset="0"/>
              </a:rPr>
              <a:t>(VBN 5.pielikuma 1.punkts)</a:t>
            </a:r>
          </a:p>
          <a:p>
            <a:pPr algn="just"/>
            <a:endParaRPr lang="lv-LV" dirty="0">
              <a:solidFill>
                <a:srgbClr val="414142"/>
              </a:solidFill>
              <a:latin typeface="Arial" panose="020B0604020202020204" pitchFamily="34" charset="0"/>
            </a:endParaRPr>
          </a:p>
          <a:p>
            <a:pPr algn="just"/>
            <a:r>
              <a:rPr lang="lv-LV" sz="3200" dirty="0">
                <a:solidFill>
                  <a:srgbClr val="414142"/>
                </a:solidFill>
                <a:latin typeface="Arial" panose="020B0604020202020204" pitchFamily="34" charset="0"/>
              </a:rPr>
              <a:t>Par objektā veiktajiem darbiem </a:t>
            </a:r>
            <a:r>
              <a:rPr lang="lv-LV" sz="3200" b="1" dirty="0">
                <a:solidFill>
                  <a:srgbClr val="414142"/>
                </a:solidFill>
                <a:latin typeface="Arial" panose="020B0604020202020204" pitchFamily="34" charset="0"/>
              </a:rPr>
              <a:t>regulāri</a:t>
            </a:r>
            <a:r>
              <a:rPr lang="lv-LV" sz="3200" dirty="0">
                <a:solidFill>
                  <a:srgbClr val="414142"/>
                </a:solidFill>
                <a:latin typeface="Arial" panose="020B0604020202020204" pitchFamily="34" charset="0"/>
              </a:rPr>
              <a:t> tiek aizpildīts būvdarbu žurnāls  </a:t>
            </a:r>
            <a:r>
              <a:rPr lang="lv-LV" dirty="0">
                <a:solidFill>
                  <a:srgbClr val="414142"/>
                </a:solidFill>
                <a:latin typeface="Arial" panose="020B0604020202020204" pitchFamily="34" charset="0"/>
              </a:rPr>
              <a:t>(VBN 83.punkts)</a:t>
            </a:r>
          </a:p>
          <a:p>
            <a:pPr algn="just"/>
            <a:endParaRPr lang="lv-LV" dirty="0"/>
          </a:p>
        </p:txBody>
      </p:sp>
    </p:spTree>
    <p:extLst>
      <p:ext uri="{BB962C8B-B14F-4D97-AF65-F5344CB8AC3E}">
        <p14:creationId xmlns:p14="http://schemas.microsoft.com/office/powerpoint/2010/main" val="33678305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2856020" y="92494"/>
            <a:ext cx="6586491"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spcAft>
                <a:spcPts val="600"/>
              </a:spcAft>
            </a:pPr>
            <a:r>
              <a:rPr lang="en-US" altLang="lv-LV" sz="4400" kern="1200" dirty="0">
                <a:solidFill>
                  <a:schemeClr val="tx1"/>
                </a:solidFill>
                <a:latin typeface="+mj-lt"/>
                <a:ea typeface="+mj-ea"/>
                <a:cs typeface="+mj-cs"/>
              </a:rPr>
              <a:t>Būvdarbu </a:t>
            </a:r>
            <a:r>
              <a:rPr lang="en-US" altLang="lv-LV" sz="4400" kern="1200" dirty="0" err="1">
                <a:solidFill>
                  <a:schemeClr val="tx1"/>
                </a:solidFill>
                <a:latin typeface="+mj-lt"/>
                <a:ea typeface="+mj-ea"/>
                <a:cs typeface="+mj-cs"/>
              </a:rPr>
              <a:t>žurnāls</a:t>
            </a:r>
            <a:r>
              <a:rPr lang="en-US" altLang="lv-LV" sz="4400" kern="1200" dirty="0">
                <a:solidFill>
                  <a:schemeClr val="tx1"/>
                </a:solidFill>
                <a:latin typeface="+mj-lt"/>
                <a:ea typeface="+mj-ea"/>
                <a:cs typeface="+mj-cs"/>
              </a:rPr>
              <a:t> (2)</a:t>
            </a:r>
          </a:p>
        </p:txBody>
      </p:sp>
      <p:sp>
        <p:nvSpPr>
          <p:cNvPr id="3" name="Rectangle 2"/>
          <p:cNvSpPr/>
          <p:nvPr/>
        </p:nvSpPr>
        <p:spPr>
          <a:xfrm>
            <a:off x="969917" y="1536569"/>
            <a:ext cx="6586491" cy="5228937"/>
          </a:xfrm>
          <a:prstGeom prst="rect">
            <a:avLst/>
          </a:prstGeom>
        </p:spPr>
        <p:txBody>
          <a:bodyPr vert="horz" lIns="91440" tIns="45720" rIns="91440" bIns="45720" rtlCol="0">
            <a:normAutofit/>
          </a:bodyPr>
          <a:lstStyle/>
          <a:p>
            <a:pPr algn="just">
              <a:lnSpc>
                <a:spcPct val="90000"/>
              </a:lnSpc>
              <a:spcAft>
                <a:spcPts val="600"/>
              </a:spcAft>
            </a:pPr>
            <a:r>
              <a:rPr lang="lv-LV" sz="3200" dirty="0"/>
              <a:t>Būvatļaujā iekļauj būvdarbu uzsākšanas nosacījumus, ietverot prasības būvdarbu procesa fiksēšanai nepieciešamajiem dokumentiem (</a:t>
            </a:r>
            <a:r>
              <a:rPr lang="lv-LV" sz="3200" b="1" dirty="0"/>
              <a:t>būvdarbu žurnāls</a:t>
            </a:r>
            <a:r>
              <a:rPr lang="lv-LV" sz="3200" dirty="0"/>
              <a:t>, būvuzraudzības plāns, ja tiek veikta būvuzraudzība) </a:t>
            </a:r>
          </a:p>
          <a:p>
            <a:pPr algn="just">
              <a:lnSpc>
                <a:spcPct val="90000"/>
              </a:lnSpc>
              <a:spcAft>
                <a:spcPts val="600"/>
              </a:spcAft>
            </a:pPr>
            <a:r>
              <a:rPr lang="lv-LV" dirty="0"/>
              <a:t>(ĒBN 54.2.2.apakšpunkts)</a:t>
            </a:r>
            <a:endParaRPr lang="lv-LV" kern="1200" dirty="0">
              <a:solidFill>
                <a:schemeClr val="tx1"/>
              </a:solidFill>
              <a:latin typeface="+mn-lt"/>
              <a:ea typeface="+mn-ea"/>
              <a:cs typeface="+mn-cs"/>
            </a:endParaRPr>
          </a:p>
          <a:p>
            <a:pPr algn="just">
              <a:lnSpc>
                <a:spcPct val="90000"/>
              </a:lnSpc>
              <a:spcAft>
                <a:spcPts val="600"/>
              </a:spcAft>
            </a:pPr>
            <a:endParaRPr lang="lv-LV" sz="3200" dirty="0"/>
          </a:p>
          <a:p>
            <a:pPr algn="just">
              <a:lnSpc>
                <a:spcPct val="90000"/>
              </a:lnSpc>
              <a:spcAft>
                <a:spcPts val="600"/>
              </a:spcAft>
            </a:pPr>
            <a:r>
              <a:rPr lang="en-US" sz="3200" kern="1200" dirty="0">
                <a:solidFill>
                  <a:schemeClr val="tx1"/>
                </a:solidFill>
                <a:latin typeface="+mn-lt"/>
                <a:ea typeface="+mn-ea"/>
                <a:cs typeface="+mn-cs"/>
              </a:rPr>
              <a:t>Būvdarbu </a:t>
            </a:r>
            <a:r>
              <a:rPr lang="en-US" sz="3200" kern="1200" dirty="0" err="1">
                <a:solidFill>
                  <a:schemeClr val="tx1"/>
                </a:solidFill>
                <a:latin typeface="+mn-lt"/>
                <a:ea typeface="+mn-ea"/>
                <a:cs typeface="+mn-cs"/>
              </a:rPr>
              <a:t>žurnāls</a:t>
            </a:r>
            <a:r>
              <a:rPr lang="en-US" sz="3200" kern="1200" dirty="0">
                <a:solidFill>
                  <a:schemeClr val="tx1"/>
                </a:solidFill>
                <a:latin typeface="+mn-lt"/>
                <a:ea typeface="+mn-ea"/>
                <a:cs typeface="+mn-cs"/>
              </a:rPr>
              <a:t> </a:t>
            </a:r>
            <a:r>
              <a:rPr lang="en-US" sz="3200" b="1" kern="1200" dirty="0" err="1">
                <a:solidFill>
                  <a:schemeClr val="tx1"/>
                </a:solidFill>
                <a:latin typeface="+mn-lt"/>
                <a:ea typeface="+mn-ea"/>
                <a:cs typeface="+mn-cs"/>
              </a:rPr>
              <a:t>ir</a:t>
            </a:r>
            <a:r>
              <a:rPr lang="en-US" sz="3200" b="1" kern="1200" dirty="0">
                <a:solidFill>
                  <a:schemeClr val="tx1"/>
                </a:solidFill>
                <a:latin typeface="+mn-lt"/>
                <a:ea typeface="+mn-ea"/>
                <a:cs typeface="+mn-cs"/>
              </a:rPr>
              <a:t> </a:t>
            </a:r>
            <a:r>
              <a:rPr lang="en-US" sz="3200" b="1" kern="1200" dirty="0" err="1">
                <a:solidFill>
                  <a:schemeClr val="tx1"/>
                </a:solidFill>
                <a:latin typeface="+mn-lt"/>
                <a:ea typeface="+mn-ea"/>
                <a:cs typeface="+mn-cs"/>
              </a:rPr>
              <a:t>pieejamas</a:t>
            </a:r>
            <a:r>
              <a:rPr lang="en-US" sz="3200" b="1" kern="1200" dirty="0">
                <a:solidFill>
                  <a:schemeClr val="tx1"/>
                </a:solidFill>
                <a:latin typeface="+mn-lt"/>
                <a:ea typeface="+mn-ea"/>
                <a:cs typeface="+mn-cs"/>
              </a:rPr>
              <a:t> </a:t>
            </a:r>
            <a:r>
              <a:rPr lang="en-US" sz="3200" b="1" kern="1200" dirty="0" err="1">
                <a:solidFill>
                  <a:schemeClr val="tx1"/>
                </a:solidFill>
                <a:latin typeface="+mn-lt"/>
                <a:ea typeface="+mn-ea"/>
                <a:cs typeface="+mn-cs"/>
              </a:rPr>
              <a:t>būvlaukumā</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tām</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amatpersonām</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kurām</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ir</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tiesības</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kontrolēt</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būvdarbus</a:t>
            </a:r>
            <a:r>
              <a:rPr lang="en-US" sz="3200" kern="1200" dirty="0">
                <a:solidFill>
                  <a:schemeClr val="tx1"/>
                </a:solidFill>
                <a:latin typeface="+mn-lt"/>
                <a:ea typeface="+mn-ea"/>
                <a:cs typeface="+mn-cs"/>
              </a:rPr>
              <a:t> </a:t>
            </a:r>
            <a:r>
              <a:rPr lang="en-US" kern="1200" dirty="0">
                <a:solidFill>
                  <a:schemeClr val="tx1"/>
                </a:solidFill>
                <a:latin typeface="+mn-lt"/>
                <a:ea typeface="+mn-ea"/>
                <a:cs typeface="+mn-cs"/>
              </a:rPr>
              <a:t>(VBN 84.punkts)</a:t>
            </a:r>
          </a:p>
        </p:txBody>
      </p:sp>
      <p:pic>
        <p:nvPicPr>
          <p:cNvPr id="5" name="Picture 4">
            <a:extLst>
              <a:ext uri="{FF2B5EF4-FFF2-40B4-BE49-F238E27FC236}">
                <a16:creationId xmlns:a16="http://schemas.microsoft.com/office/drawing/2014/main" id="{D3B1CA62-8D10-432C-9A60-8FAF3C0D0D31}"/>
              </a:ext>
            </a:extLst>
          </p:cNvPr>
          <p:cNvPicPr>
            <a:picLocks noChangeAspect="1"/>
          </p:cNvPicPr>
          <p:nvPr/>
        </p:nvPicPr>
        <p:blipFill rotWithShape="1">
          <a:blip r:embed="rId3"/>
          <a:srcRect l="21822" r="13286" b="-2"/>
          <a:stretch/>
        </p:blipFill>
        <p:spPr>
          <a:xfrm>
            <a:off x="7556408" y="10"/>
            <a:ext cx="4635591" cy="6857990"/>
          </a:xfrm>
          <a:prstGeom prst="rect">
            <a:avLst/>
          </a:prstGeom>
          <a:effectLst/>
        </p:spPr>
      </p:pic>
      <p:sp>
        <p:nvSpPr>
          <p:cNvPr id="2" name="Taisnstūris 1"/>
          <p:cNvSpPr/>
          <p:nvPr/>
        </p:nvSpPr>
        <p:spPr>
          <a:xfrm>
            <a:off x="2012273" y="1428272"/>
            <a:ext cx="8273987" cy="2139047"/>
          </a:xfrm>
          <a:prstGeom prst="rect">
            <a:avLst/>
          </a:prstGeom>
        </p:spPr>
        <p:txBody>
          <a:bodyPr wrap="square">
            <a:spAutoFit/>
          </a:bodyPr>
          <a:lstStyle/>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20828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733773" y="1428272"/>
            <a:ext cx="9162662" cy="5078313"/>
          </a:xfrm>
          <a:prstGeom prst="rect">
            <a:avLst/>
          </a:prstGeom>
        </p:spPr>
        <p:txBody>
          <a:bodyPr wrap="square">
            <a:spAutoFit/>
          </a:bodyPr>
          <a:lstStyle/>
          <a:p>
            <a:pPr algn="just"/>
            <a:r>
              <a:rPr lang="lv-LV" sz="3200" b="1" dirty="0"/>
              <a:t>Atbildīgajam būvdarbu vadītājam </a:t>
            </a:r>
            <a:r>
              <a:rPr lang="lv-LV" sz="3200" dirty="0"/>
              <a:t>ir šādi </a:t>
            </a:r>
            <a:r>
              <a:rPr lang="lv-LV" sz="3200" b="1" dirty="0"/>
              <a:t>pienākumi</a:t>
            </a:r>
            <a:r>
              <a:rPr lang="lv-LV" sz="3200" dirty="0"/>
              <a:t>:</a:t>
            </a:r>
          </a:p>
          <a:p>
            <a:pPr marL="342900" indent="-342900" algn="just">
              <a:buAutoNum type="arabicParenR"/>
            </a:pPr>
            <a:r>
              <a:rPr lang="lv-LV" sz="3200" dirty="0"/>
              <a:t> </a:t>
            </a:r>
            <a:r>
              <a:rPr lang="lv-LV" sz="3200" b="1" dirty="0"/>
              <a:t>izdarīt</a:t>
            </a:r>
            <a:r>
              <a:rPr lang="lv-LV" sz="3200" dirty="0"/>
              <a:t> ierakstus būvdarbu žurnālā par veiktajiem būvdarbiem, iebūvētajiem būvizstrādājumiem un darbu kvalitāti;</a:t>
            </a:r>
          </a:p>
          <a:p>
            <a:pPr marL="342900" indent="-342900" algn="just">
              <a:buAutoNum type="arabicParenR"/>
            </a:pPr>
            <a:r>
              <a:rPr lang="lv-LV" sz="3200" dirty="0"/>
              <a:t> </a:t>
            </a:r>
            <a:r>
              <a:rPr lang="lv-LV" sz="3200" b="1" dirty="0"/>
              <a:t>kontrolēt</a:t>
            </a:r>
            <a:r>
              <a:rPr lang="lv-LV" sz="3200" dirty="0"/>
              <a:t> būvdarbu žurnālā </a:t>
            </a:r>
            <a:r>
              <a:rPr lang="lv-LV" sz="3200" b="1" dirty="0"/>
              <a:t>ierakstīto norādījumu izpildi</a:t>
            </a:r>
            <a:r>
              <a:rPr lang="lv-LV" sz="3200" dirty="0"/>
              <a:t>, attiecīgi to fiksējot žurnālā;</a:t>
            </a:r>
          </a:p>
          <a:p>
            <a:pPr algn="just"/>
            <a:r>
              <a:rPr lang="lv-LV" dirty="0"/>
              <a:t>(VBN 100.7., 100.8.apakšpunkts)</a:t>
            </a:r>
          </a:p>
          <a:p>
            <a:pPr algn="just"/>
            <a:endParaRPr lang="lv-LV" dirty="0"/>
          </a:p>
          <a:p>
            <a:pPr algn="just"/>
            <a:r>
              <a:rPr lang="lv-LV" sz="3200" dirty="0"/>
              <a:t>Ierakstus būvdarbu žurnālā </a:t>
            </a:r>
            <a:r>
              <a:rPr lang="lv-LV" sz="3200" b="1" dirty="0"/>
              <a:t>katru darba dienu </a:t>
            </a:r>
            <a:r>
              <a:rPr lang="lv-LV" sz="3200" dirty="0"/>
              <a:t>veic </a:t>
            </a:r>
            <a:r>
              <a:rPr lang="lv-LV" sz="3200" b="1" dirty="0"/>
              <a:t>būvdarbu vadītājs</a:t>
            </a:r>
            <a:r>
              <a:rPr lang="lv-LV" sz="3200" dirty="0"/>
              <a:t>, un tiem jāraksturo faktiskā situācija būvlaukumā </a:t>
            </a:r>
            <a:r>
              <a:rPr lang="lv-LV" dirty="0"/>
              <a:t>(ĒBN 121.punkts) </a:t>
            </a:r>
            <a:endParaRPr lang="lv-LV" b="1" dirty="0">
              <a:latin typeface="Times New Roman" panose="02020603050405020304" pitchFamily="18" charset="0"/>
            </a:endParaRPr>
          </a:p>
        </p:txBody>
      </p:sp>
      <p:sp>
        <p:nvSpPr>
          <p:cNvPr id="6" name="Title 1"/>
          <p:cNvSpPr txBox="1">
            <a:spLocks/>
          </p:cNvSpPr>
          <p:nvPr/>
        </p:nvSpPr>
        <p:spPr>
          <a:xfrm>
            <a:off x="2634142" y="550271"/>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(3)</a:t>
            </a:r>
          </a:p>
        </p:txBody>
      </p:sp>
      <p:pic>
        <p:nvPicPr>
          <p:cNvPr id="4" name="Picture 3">
            <a:extLst>
              <a:ext uri="{FF2B5EF4-FFF2-40B4-BE49-F238E27FC236}">
                <a16:creationId xmlns:a16="http://schemas.microsoft.com/office/drawing/2014/main" id="{3D3D6135-1309-459F-BC92-57B3466A49AD}"/>
              </a:ext>
            </a:extLst>
          </p:cNvPr>
          <p:cNvPicPr>
            <a:picLocks noChangeAspect="1"/>
          </p:cNvPicPr>
          <p:nvPr/>
        </p:nvPicPr>
        <p:blipFill>
          <a:blip r:embed="rId3"/>
          <a:stretch>
            <a:fillRect/>
          </a:stretch>
        </p:blipFill>
        <p:spPr>
          <a:xfrm>
            <a:off x="173994" y="2305435"/>
            <a:ext cx="2460148" cy="2771256"/>
          </a:xfrm>
          <a:prstGeom prst="rect">
            <a:avLst/>
          </a:prstGeom>
        </p:spPr>
      </p:pic>
    </p:spTree>
    <p:extLst>
      <p:ext uri="{BB962C8B-B14F-4D97-AF65-F5344CB8AC3E}">
        <p14:creationId xmlns:p14="http://schemas.microsoft.com/office/powerpoint/2010/main" val="14921097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988296" y="1428272"/>
            <a:ext cx="8908139" cy="5355312"/>
          </a:xfrm>
          <a:prstGeom prst="rect">
            <a:avLst/>
          </a:prstGeom>
        </p:spPr>
        <p:txBody>
          <a:bodyPr wrap="square">
            <a:spAutoFit/>
          </a:bodyPr>
          <a:lstStyle/>
          <a:p>
            <a:pPr algn="just"/>
            <a:r>
              <a:rPr lang="lv-LV" sz="3200" b="1" dirty="0" err="1"/>
              <a:t>Autoruzraugam</a:t>
            </a:r>
            <a:r>
              <a:rPr lang="lv-LV" sz="3200" dirty="0"/>
              <a:t> ir šādi </a:t>
            </a:r>
            <a:r>
              <a:rPr lang="lv-LV" sz="3200" b="1" dirty="0"/>
              <a:t>pienākumi</a:t>
            </a:r>
            <a:r>
              <a:rPr lang="lv-LV" sz="3200" dirty="0"/>
              <a:t>:</a:t>
            </a:r>
          </a:p>
          <a:p>
            <a:pPr marL="342900" indent="-342900" algn="just">
              <a:buAutoNum type="arabicParenR"/>
            </a:pPr>
            <a:r>
              <a:rPr lang="lv-LV" sz="3200" dirty="0"/>
              <a:t> </a:t>
            </a:r>
            <a:r>
              <a:rPr lang="lv-LV" sz="3200" b="1" dirty="0"/>
              <a:t>apsekot</a:t>
            </a:r>
            <a:r>
              <a:rPr lang="lv-LV" sz="3200" dirty="0"/>
              <a:t> objektu un </a:t>
            </a:r>
            <a:r>
              <a:rPr lang="lv-LV" sz="3200" dirty="0" err="1"/>
              <a:t>apsekojuma</a:t>
            </a:r>
            <a:r>
              <a:rPr lang="lv-LV" sz="3200" b="1" dirty="0"/>
              <a:t> rezultātus ierakstīt </a:t>
            </a:r>
            <a:r>
              <a:rPr lang="lv-LV" sz="3200" dirty="0"/>
              <a:t>būvdarbu žurnālā;</a:t>
            </a:r>
          </a:p>
          <a:p>
            <a:pPr marL="342900" indent="-342900" algn="just">
              <a:buAutoNum type="arabicParenR"/>
            </a:pPr>
            <a:r>
              <a:rPr lang="lv-LV" sz="3200" dirty="0"/>
              <a:t> </a:t>
            </a:r>
            <a:r>
              <a:rPr lang="lv-LV" sz="3200" b="1" dirty="0"/>
              <a:t>atbilstoši kompetencei kontrolēt</a:t>
            </a:r>
            <a:r>
              <a:rPr lang="lv-LV" sz="3200" dirty="0"/>
              <a:t> būvdarbu žurnālā ierakstīto </a:t>
            </a:r>
            <a:r>
              <a:rPr lang="lv-LV" sz="3200" b="1" dirty="0"/>
              <a:t>norādījumu</a:t>
            </a:r>
            <a:r>
              <a:rPr lang="lv-LV" sz="3200" dirty="0"/>
              <a:t> </a:t>
            </a:r>
            <a:r>
              <a:rPr lang="lv-LV" sz="3200" b="1" dirty="0"/>
              <a:t>izpildi</a:t>
            </a:r>
          </a:p>
          <a:p>
            <a:pPr algn="just"/>
            <a:r>
              <a:rPr lang="lv-LV" dirty="0"/>
              <a:t>(VBN 113.1., 113.3.apakšpunkts) </a:t>
            </a:r>
            <a:endParaRPr lang="lv-LV" sz="2400" dirty="0"/>
          </a:p>
          <a:p>
            <a:pPr algn="just"/>
            <a:endParaRPr lang="lv-LV" b="1" dirty="0">
              <a:latin typeface="Times New Roman" panose="02020603050405020304" pitchFamily="18" charset="0"/>
            </a:endParaRPr>
          </a:p>
          <a:p>
            <a:pPr algn="just"/>
            <a:r>
              <a:rPr lang="lv-LV" sz="3200" dirty="0"/>
              <a:t>Ja </a:t>
            </a:r>
            <a:r>
              <a:rPr lang="lv-LV" sz="3200" b="1" dirty="0"/>
              <a:t>autoruzraudzības</a:t>
            </a:r>
            <a:r>
              <a:rPr lang="lv-LV" sz="3200" dirty="0"/>
              <a:t> līgums </a:t>
            </a:r>
            <a:r>
              <a:rPr lang="lv-LV" sz="3200" b="1" dirty="0"/>
              <a:t>nav </a:t>
            </a:r>
            <a:r>
              <a:rPr lang="lv-LV" sz="3200" dirty="0"/>
              <a:t>noslēgts, bet </a:t>
            </a:r>
            <a:r>
              <a:rPr lang="lv-LV" sz="3200" b="1" dirty="0"/>
              <a:t>būvprojekta izstrādātājs izmanto</a:t>
            </a:r>
            <a:r>
              <a:rPr lang="lv-LV" sz="3200" dirty="0"/>
              <a:t> </a:t>
            </a:r>
            <a:r>
              <a:rPr lang="lv-LV" sz="3200" b="1" dirty="0"/>
              <a:t>savas</a:t>
            </a:r>
            <a:r>
              <a:rPr lang="lv-LV" sz="3200" dirty="0"/>
              <a:t> Būvniecības likuma 16.panta trešajā daļā noteiktās </a:t>
            </a:r>
            <a:r>
              <a:rPr lang="lv-LV" sz="3200" b="1" dirty="0"/>
              <a:t>tiesības</a:t>
            </a:r>
            <a:r>
              <a:rPr lang="lv-LV" sz="3200" dirty="0"/>
              <a:t>, tas </a:t>
            </a:r>
            <a:r>
              <a:rPr lang="lv-LV" sz="3200" b="1" dirty="0" err="1"/>
              <a:t>apsekojuma</a:t>
            </a:r>
            <a:r>
              <a:rPr lang="lv-LV" sz="3200" b="1" dirty="0"/>
              <a:t> rezultātus ieraksta būvdarbu žurnālā </a:t>
            </a:r>
            <a:r>
              <a:rPr lang="lv-LV" dirty="0"/>
              <a:t>(VBN 113.</a:t>
            </a:r>
            <a:r>
              <a:rPr lang="lv-LV" baseline="30000" dirty="0"/>
              <a:t>1</a:t>
            </a:r>
            <a:r>
              <a:rPr lang="lv-LV" dirty="0"/>
              <a:t>punkts)</a:t>
            </a:r>
            <a:endParaRPr lang="lv-LV" b="1" dirty="0">
              <a:latin typeface="Times New Roman" panose="02020603050405020304" pitchFamily="18" charset="0"/>
            </a:endParaRPr>
          </a:p>
        </p:txBody>
      </p:sp>
      <p:sp>
        <p:nvSpPr>
          <p:cNvPr id="6" name="Title 1"/>
          <p:cNvSpPr txBox="1">
            <a:spLocks/>
          </p:cNvSpPr>
          <p:nvPr/>
        </p:nvSpPr>
        <p:spPr>
          <a:xfrm>
            <a:off x="2634142" y="550271"/>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(4)</a:t>
            </a:r>
          </a:p>
        </p:txBody>
      </p:sp>
      <p:pic>
        <p:nvPicPr>
          <p:cNvPr id="4" name="Picture 3">
            <a:extLst>
              <a:ext uri="{FF2B5EF4-FFF2-40B4-BE49-F238E27FC236}">
                <a16:creationId xmlns:a16="http://schemas.microsoft.com/office/drawing/2014/main" id="{6D668112-E373-4948-9467-C9FF936BAF74}"/>
              </a:ext>
            </a:extLst>
          </p:cNvPr>
          <p:cNvPicPr>
            <a:picLocks noChangeAspect="1"/>
          </p:cNvPicPr>
          <p:nvPr/>
        </p:nvPicPr>
        <p:blipFill>
          <a:blip r:embed="rId3"/>
          <a:stretch>
            <a:fillRect/>
          </a:stretch>
        </p:blipFill>
        <p:spPr>
          <a:xfrm>
            <a:off x="220150" y="2638159"/>
            <a:ext cx="2768146" cy="2074488"/>
          </a:xfrm>
          <a:prstGeom prst="rect">
            <a:avLst/>
          </a:prstGeom>
        </p:spPr>
      </p:pic>
    </p:spTree>
    <p:extLst>
      <p:ext uri="{BB962C8B-B14F-4D97-AF65-F5344CB8AC3E}">
        <p14:creationId xmlns:p14="http://schemas.microsoft.com/office/powerpoint/2010/main" val="15254282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084932" y="1428272"/>
            <a:ext cx="9811504" cy="3600986"/>
          </a:xfrm>
          <a:prstGeom prst="rect">
            <a:avLst/>
          </a:prstGeom>
        </p:spPr>
        <p:txBody>
          <a:bodyPr wrap="square">
            <a:spAutoFit/>
          </a:bodyPr>
          <a:lstStyle/>
          <a:p>
            <a:pPr algn="just"/>
            <a:r>
              <a:rPr lang="lv-LV" sz="3200" b="1" dirty="0"/>
              <a:t>Būvuzraugam</a:t>
            </a:r>
            <a:r>
              <a:rPr lang="lv-LV" sz="3200" dirty="0"/>
              <a:t> ir šādi </a:t>
            </a:r>
            <a:r>
              <a:rPr lang="lv-LV" sz="3200" b="1" dirty="0"/>
              <a:t>pienākumi</a:t>
            </a:r>
            <a:r>
              <a:rPr lang="lv-LV" sz="3200" dirty="0"/>
              <a:t>:</a:t>
            </a:r>
          </a:p>
          <a:p>
            <a:pPr marL="342900" indent="-342900" algn="just">
              <a:buAutoNum type="arabicParenR"/>
            </a:pPr>
            <a:r>
              <a:rPr lang="lv-LV" sz="3200" b="1" dirty="0"/>
              <a:t>izdarīt</a:t>
            </a:r>
            <a:r>
              <a:rPr lang="lv-LV" sz="3200" dirty="0"/>
              <a:t> ierakstus būvdarbu žurnālā, </a:t>
            </a:r>
            <a:r>
              <a:rPr lang="lv-LV" sz="3200" b="1" dirty="0"/>
              <a:t>tai skaitā </a:t>
            </a:r>
            <a:r>
              <a:rPr lang="lv-LV" sz="3200" dirty="0"/>
              <a:t>par objekta pārbaudēs </a:t>
            </a:r>
            <a:r>
              <a:rPr lang="lv-LV" sz="3200" b="1" dirty="0"/>
              <a:t>konstatētiem trūkumiem </a:t>
            </a:r>
            <a:r>
              <a:rPr lang="lv-LV" sz="3200" dirty="0"/>
              <a:t>un </a:t>
            </a:r>
            <a:r>
              <a:rPr lang="lv-LV" sz="3200" b="1" dirty="0"/>
              <a:t>būvdarbu vadītāja prombūtni</a:t>
            </a:r>
            <a:r>
              <a:rPr lang="lv-LV" sz="3200" dirty="0"/>
              <a:t>;</a:t>
            </a:r>
          </a:p>
          <a:p>
            <a:pPr marL="342900" indent="-342900" algn="just">
              <a:buAutoNum type="arabicParenR"/>
            </a:pPr>
            <a:r>
              <a:rPr lang="lv-LV" sz="3200" b="1" dirty="0"/>
              <a:t>kontrolēt</a:t>
            </a:r>
            <a:r>
              <a:rPr lang="lv-LV" sz="3200" dirty="0"/>
              <a:t> būvdarbu žurnālā ierakstīto </a:t>
            </a:r>
            <a:r>
              <a:rPr lang="lv-LV" sz="3200" b="1" dirty="0"/>
              <a:t>norādījumu izpildi</a:t>
            </a:r>
            <a:r>
              <a:rPr lang="lv-LV" sz="3200" dirty="0"/>
              <a:t>;</a:t>
            </a:r>
          </a:p>
          <a:p>
            <a:pPr algn="just"/>
            <a:r>
              <a:rPr lang="lv-LV" dirty="0"/>
              <a:t>(VBN 125.9., 125.14.apakšpunkts) </a:t>
            </a:r>
            <a:endParaRPr lang="lv-LV" sz="2400" dirty="0"/>
          </a:p>
          <a:p>
            <a:pPr algn="just"/>
            <a:endParaRPr lang="lv-LV" b="1" dirty="0">
              <a:latin typeface="Times New Roman" panose="02020603050405020304" pitchFamily="18" charset="0"/>
            </a:endParaRPr>
          </a:p>
        </p:txBody>
      </p:sp>
      <p:sp>
        <p:nvSpPr>
          <p:cNvPr id="6" name="Title 1"/>
          <p:cNvSpPr txBox="1">
            <a:spLocks/>
          </p:cNvSpPr>
          <p:nvPr/>
        </p:nvSpPr>
        <p:spPr>
          <a:xfrm>
            <a:off x="2634142" y="550271"/>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(5)</a:t>
            </a:r>
          </a:p>
        </p:txBody>
      </p:sp>
      <p:pic>
        <p:nvPicPr>
          <p:cNvPr id="4" name="Picture 3">
            <a:extLst>
              <a:ext uri="{FF2B5EF4-FFF2-40B4-BE49-F238E27FC236}">
                <a16:creationId xmlns:a16="http://schemas.microsoft.com/office/drawing/2014/main" id="{522FCB4A-D517-4579-90DC-9A77ACBBF9CD}"/>
              </a:ext>
            </a:extLst>
          </p:cNvPr>
          <p:cNvPicPr>
            <a:picLocks noChangeAspect="1"/>
          </p:cNvPicPr>
          <p:nvPr/>
        </p:nvPicPr>
        <p:blipFill>
          <a:blip r:embed="rId3"/>
          <a:stretch>
            <a:fillRect/>
          </a:stretch>
        </p:blipFill>
        <p:spPr>
          <a:xfrm>
            <a:off x="6800436" y="3969972"/>
            <a:ext cx="3590855" cy="2688569"/>
          </a:xfrm>
          <a:prstGeom prst="rect">
            <a:avLst/>
          </a:prstGeom>
        </p:spPr>
      </p:pic>
    </p:spTree>
    <p:extLst>
      <p:ext uri="{BB962C8B-B14F-4D97-AF65-F5344CB8AC3E}">
        <p14:creationId xmlns:p14="http://schemas.microsoft.com/office/powerpoint/2010/main" val="40711522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705492" y="1428272"/>
            <a:ext cx="9190943" cy="5016758"/>
          </a:xfrm>
          <a:prstGeom prst="rect">
            <a:avLst/>
          </a:prstGeom>
        </p:spPr>
        <p:txBody>
          <a:bodyPr wrap="square">
            <a:spAutoFit/>
          </a:bodyPr>
          <a:lstStyle/>
          <a:p>
            <a:pPr algn="just"/>
            <a:r>
              <a:rPr lang="lv-LV" sz="3200" dirty="0"/>
              <a:t>Ja </a:t>
            </a:r>
            <a:r>
              <a:rPr lang="lv-LV" sz="3200" b="1" dirty="0"/>
              <a:t>būvuzraugs</a:t>
            </a:r>
            <a:r>
              <a:rPr lang="lv-LV" sz="3200" dirty="0"/>
              <a:t> vai </a:t>
            </a:r>
            <a:r>
              <a:rPr lang="lv-LV" sz="3200" b="1" dirty="0" err="1"/>
              <a:t>autoruzraugs</a:t>
            </a:r>
            <a:r>
              <a:rPr lang="lv-LV" sz="3200" b="1" dirty="0"/>
              <a:t> konstatē </a:t>
            </a:r>
            <a:r>
              <a:rPr lang="lv-LV" sz="3200" dirty="0"/>
              <a:t>veikto darbu </a:t>
            </a:r>
            <a:r>
              <a:rPr lang="lv-LV" sz="3200" b="1" dirty="0"/>
              <a:t>neatbilstību</a:t>
            </a:r>
            <a:r>
              <a:rPr lang="lv-LV" sz="3200" dirty="0"/>
              <a:t> būvniecības ieceres dokumentācijai vai būvdarbu tehnoloģijas prasībām, turpmākie darbi jāpārtrauc un </a:t>
            </a:r>
            <a:r>
              <a:rPr lang="lv-LV" sz="3200" b="1" dirty="0"/>
              <a:t>jāveic attiecīgs ieraksts būvdarbu žurnālā</a:t>
            </a:r>
            <a:r>
              <a:rPr lang="lv-LV" sz="3200" dirty="0"/>
              <a:t>, norādot izpildes termiņu </a:t>
            </a:r>
            <a:r>
              <a:rPr lang="lv-LV" dirty="0"/>
              <a:t>(ĒBN 121.punkts)</a:t>
            </a:r>
          </a:p>
          <a:p>
            <a:pPr algn="just"/>
            <a:endParaRPr lang="lv-LV" sz="3200" dirty="0"/>
          </a:p>
          <a:p>
            <a:pPr algn="just"/>
            <a:r>
              <a:rPr lang="lv-LV" sz="3200" dirty="0"/>
              <a:t>Būvuzrauga un </a:t>
            </a:r>
            <a:r>
              <a:rPr lang="lv-LV" sz="3200" dirty="0" err="1"/>
              <a:t>autoruzrauga</a:t>
            </a:r>
            <a:r>
              <a:rPr lang="lv-LV" sz="3200" dirty="0"/>
              <a:t> būvdarbu žurnālā </a:t>
            </a:r>
            <a:r>
              <a:rPr lang="lv-LV" sz="3200" b="1" dirty="0"/>
              <a:t>izteiktie iebildumi</a:t>
            </a:r>
            <a:r>
              <a:rPr lang="lv-LV" sz="3200" dirty="0"/>
              <a:t> vai </a:t>
            </a:r>
            <a:r>
              <a:rPr lang="lv-LV" sz="3200" b="1" dirty="0"/>
              <a:t>norādījumi</a:t>
            </a:r>
            <a:r>
              <a:rPr lang="lv-LV" sz="3200" dirty="0"/>
              <a:t> </a:t>
            </a:r>
            <a:r>
              <a:rPr lang="lv-LV" sz="3200" b="1" dirty="0"/>
              <a:t>ir uzskatāmi par izpildītiem</a:t>
            </a:r>
            <a:r>
              <a:rPr lang="lv-LV" sz="3200" dirty="0"/>
              <a:t>, ja būvuzraugs vai </a:t>
            </a:r>
            <a:r>
              <a:rPr lang="lv-LV" sz="3200" dirty="0" err="1"/>
              <a:t>autoruzraugs</a:t>
            </a:r>
            <a:r>
              <a:rPr lang="lv-LV" sz="3200" dirty="0"/>
              <a:t> </a:t>
            </a:r>
            <a:r>
              <a:rPr lang="lv-LV" sz="3200" b="1" dirty="0"/>
              <a:t>veicis</a:t>
            </a:r>
            <a:r>
              <a:rPr lang="lv-LV" sz="3200" dirty="0"/>
              <a:t> attiecīgu </a:t>
            </a:r>
            <a:r>
              <a:rPr lang="lv-LV" sz="3200" b="1" dirty="0"/>
              <a:t>atzīmi būvdarbu žurnālā</a:t>
            </a:r>
            <a:r>
              <a:rPr lang="lv-LV" sz="3200" dirty="0"/>
              <a:t> </a:t>
            </a:r>
            <a:r>
              <a:rPr lang="lv-LV" dirty="0"/>
              <a:t>(ĒBN 121.punkts)</a:t>
            </a:r>
            <a:endParaRPr lang="lv-LV" b="1" dirty="0">
              <a:latin typeface="Times New Roman" panose="02020603050405020304" pitchFamily="18" charset="0"/>
            </a:endParaRPr>
          </a:p>
        </p:txBody>
      </p:sp>
      <p:sp>
        <p:nvSpPr>
          <p:cNvPr id="6" name="Title 1"/>
          <p:cNvSpPr txBox="1">
            <a:spLocks/>
          </p:cNvSpPr>
          <p:nvPr/>
        </p:nvSpPr>
        <p:spPr>
          <a:xfrm>
            <a:off x="2634142" y="550271"/>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(6)</a:t>
            </a:r>
          </a:p>
        </p:txBody>
      </p:sp>
      <p:pic>
        <p:nvPicPr>
          <p:cNvPr id="5" name="Picture 4">
            <a:extLst>
              <a:ext uri="{FF2B5EF4-FFF2-40B4-BE49-F238E27FC236}">
                <a16:creationId xmlns:a16="http://schemas.microsoft.com/office/drawing/2014/main" id="{1171547F-8101-46EE-AB35-C0A6E7D74F14}"/>
              </a:ext>
            </a:extLst>
          </p:cNvPr>
          <p:cNvPicPr>
            <a:picLocks noChangeAspect="1"/>
          </p:cNvPicPr>
          <p:nvPr/>
        </p:nvPicPr>
        <p:blipFill>
          <a:blip r:embed="rId3"/>
          <a:stretch>
            <a:fillRect/>
          </a:stretch>
        </p:blipFill>
        <p:spPr>
          <a:xfrm>
            <a:off x="295565" y="2765765"/>
            <a:ext cx="2495550" cy="1819275"/>
          </a:xfrm>
          <a:prstGeom prst="rect">
            <a:avLst/>
          </a:prstGeom>
        </p:spPr>
      </p:pic>
    </p:spTree>
    <p:extLst>
      <p:ext uri="{BB962C8B-B14F-4D97-AF65-F5344CB8AC3E}">
        <p14:creationId xmlns:p14="http://schemas.microsoft.com/office/powerpoint/2010/main" val="3398364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2300140" y="1428272"/>
            <a:ext cx="9596296" cy="3570208"/>
          </a:xfrm>
          <a:prstGeom prst="rect">
            <a:avLst/>
          </a:prstGeom>
        </p:spPr>
        <p:txBody>
          <a:bodyPr wrap="square">
            <a:spAutoFit/>
          </a:bodyPr>
          <a:lstStyle/>
          <a:p>
            <a:pPr algn="just"/>
            <a:r>
              <a:rPr lang="lv-LV" sz="3200" b="1" dirty="0"/>
              <a:t>Ierakstus</a:t>
            </a:r>
            <a:r>
              <a:rPr lang="lv-LV" sz="3200" dirty="0"/>
              <a:t> būvdarbu žurnālā </a:t>
            </a:r>
            <a:r>
              <a:rPr lang="lv-LV" sz="3200" b="1" dirty="0"/>
              <a:t>par saviem </a:t>
            </a:r>
            <a:r>
              <a:rPr lang="lv-LV" sz="3200" dirty="0"/>
              <a:t>veiktajiem darbiem </a:t>
            </a:r>
            <a:r>
              <a:rPr lang="lv-LV" sz="3200" b="1" dirty="0"/>
              <a:t>veic</a:t>
            </a:r>
            <a:r>
              <a:rPr lang="lv-LV" sz="3200" dirty="0"/>
              <a:t> arī </a:t>
            </a:r>
            <a:r>
              <a:rPr lang="lv-LV" sz="3200" b="1" dirty="0"/>
              <a:t>atsevišķu</a:t>
            </a:r>
            <a:r>
              <a:rPr lang="lv-LV" sz="3200" dirty="0"/>
              <a:t> būvdarbu veicēju </a:t>
            </a:r>
            <a:r>
              <a:rPr lang="lv-LV" sz="3200" b="1" dirty="0"/>
              <a:t>būvdarbu vadītāji </a:t>
            </a:r>
            <a:r>
              <a:rPr lang="lv-LV" dirty="0"/>
              <a:t>(ĒBN 121.punkts) </a:t>
            </a:r>
          </a:p>
          <a:p>
            <a:pPr algn="just"/>
            <a:endParaRPr lang="lv-LV" sz="2400" dirty="0"/>
          </a:p>
          <a:p>
            <a:pPr algn="just"/>
            <a:endParaRPr lang="lv-LV" sz="2400" dirty="0"/>
          </a:p>
          <a:p>
            <a:pPr algn="just"/>
            <a:r>
              <a:rPr lang="lv-LV" sz="3200" dirty="0"/>
              <a:t>Būvdarbu žurnālā tiek fiksēti </a:t>
            </a:r>
            <a:r>
              <a:rPr lang="lv-LV" sz="3200" b="1" dirty="0"/>
              <a:t>dienā veiktie būvdarbu apjomi </a:t>
            </a:r>
            <a:r>
              <a:rPr lang="lv-LV" dirty="0"/>
              <a:t>(VBN 5.pielikums 4.punkts)</a:t>
            </a:r>
          </a:p>
          <a:p>
            <a:pPr algn="just"/>
            <a:endParaRPr lang="lv-LV" b="1" dirty="0">
              <a:latin typeface="Times New Roman" panose="02020603050405020304" pitchFamily="18" charset="0"/>
            </a:endParaRPr>
          </a:p>
        </p:txBody>
      </p:sp>
      <p:sp>
        <p:nvSpPr>
          <p:cNvPr id="6" name="Title 1"/>
          <p:cNvSpPr txBox="1">
            <a:spLocks/>
          </p:cNvSpPr>
          <p:nvPr/>
        </p:nvSpPr>
        <p:spPr>
          <a:xfrm>
            <a:off x="2634142" y="550271"/>
            <a:ext cx="8774885"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(7)</a:t>
            </a:r>
          </a:p>
        </p:txBody>
      </p:sp>
      <p:pic>
        <p:nvPicPr>
          <p:cNvPr id="4" name="Picture 3">
            <a:extLst>
              <a:ext uri="{FF2B5EF4-FFF2-40B4-BE49-F238E27FC236}">
                <a16:creationId xmlns:a16="http://schemas.microsoft.com/office/drawing/2014/main" id="{8566B7EE-4BEE-459E-8D39-02AE1DF503D9}"/>
              </a:ext>
            </a:extLst>
          </p:cNvPr>
          <p:cNvPicPr>
            <a:picLocks noChangeAspect="1"/>
          </p:cNvPicPr>
          <p:nvPr/>
        </p:nvPicPr>
        <p:blipFill>
          <a:blip r:embed="rId3"/>
          <a:stretch>
            <a:fillRect/>
          </a:stretch>
        </p:blipFill>
        <p:spPr>
          <a:xfrm>
            <a:off x="7529758" y="4082747"/>
            <a:ext cx="2594630" cy="2534983"/>
          </a:xfrm>
          <a:prstGeom prst="rect">
            <a:avLst/>
          </a:prstGeom>
        </p:spPr>
      </p:pic>
    </p:spTree>
    <p:extLst>
      <p:ext uri="{BB962C8B-B14F-4D97-AF65-F5344CB8AC3E}">
        <p14:creationId xmlns:p14="http://schemas.microsoft.com/office/powerpoint/2010/main" val="40321104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2856020" y="-8914"/>
            <a:ext cx="6586491"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spcAft>
                <a:spcPts val="600"/>
              </a:spcAft>
            </a:pPr>
            <a:r>
              <a:rPr lang="en-US" altLang="lv-LV" sz="4400" kern="1200" dirty="0">
                <a:solidFill>
                  <a:schemeClr val="tx1"/>
                </a:solidFill>
                <a:latin typeface="+mj-lt"/>
                <a:ea typeface="+mj-ea"/>
                <a:cs typeface="+mj-cs"/>
              </a:rPr>
              <a:t>Būvdarbu </a:t>
            </a:r>
            <a:r>
              <a:rPr lang="en-US" altLang="lv-LV" sz="4400" kern="1200" dirty="0" err="1">
                <a:solidFill>
                  <a:schemeClr val="tx1"/>
                </a:solidFill>
                <a:latin typeface="+mj-lt"/>
                <a:ea typeface="+mj-ea"/>
                <a:cs typeface="+mj-cs"/>
              </a:rPr>
              <a:t>žurnāls</a:t>
            </a:r>
            <a:r>
              <a:rPr lang="en-US" altLang="lv-LV" sz="4400" kern="1200" dirty="0">
                <a:solidFill>
                  <a:schemeClr val="tx1"/>
                </a:solidFill>
                <a:latin typeface="+mj-lt"/>
                <a:ea typeface="+mj-ea"/>
                <a:cs typeface="+mj-cs"/>
              </a:rPr>
              <a:t> (8)</a:t>
            </a:r>
          </a:p>
        </p:txBody>
      </p:sp>
      <p:sp>
        <p:nvSpPr>
          <p:cNvPr id="3" name="Rectangle 2"/>
          <p:cNvSpPr/>
          <p:nvPr/>
        </p:nvSpPr>
        <p:spPr>
          <a:xfrm>
            <a:off x="1536568" y="1517828"/>
            <a:ext cx="5764838" cy="5184630"/>
          </a:xfrm>
          <a:prstGeom prst="rect">
            <a:avLst/>
          </a:prstGeom>
        </p:spPr>
        <p:txBody>
          <a:bodyPr vert="horz" lIns="91440" tIns="45720" rIns="91440" bIns="45720" rtlCol="0">
            <a:normAutofit fontScale="92500" lnSpcReduction="20000"/>
          </a:bodyPr>
          <a:lstStyle/>
          <a:p>
            <a:pPr algn="just">
              <a:lnSpc>
                <a:spcPct val="90000"/>
              </a:lnSpc>
              <a:spcAft>
                <a:spcPts val="600"/>
              </a:spcAft>
            </a:pPr>
            <a:r>
              <a:rPr lang="lv-LV" sz="3500" dirty="0"/>
              <a:t>Žurnāls tiek aizpildīts </a:t>
            </a:r>
            <a:r>
              <a:rPr lang="lv-LV" sz="3500" b="1" dirty="0"/>
              <a:t>katram objektam</a:t>
            </a:r>
            <a:r>
              <a:rPr lang="lv-LV" sz="3500" dirty="0"/>
              <a:t>, kuru vada </a:t>
            </a:r>
            <a:r>
              <a:rPr lang="lv-LV" sz="3500" b="1" dirty="0"/>
              <a:t>atbildīgais būvdarbu vadītājs</a:t>
            </a:r>
            <a:r>
              <a:rPr lang="lv-LV" sz="3500" dirty="0"/>
              <a:t>. </a:t>
            </a:r>
          </a:p>
          <a:p>
            <a:pPr algn="just">
              <a:lnSpc>
                <a:spcPct val="90000"/>
              </a:lnSpc>
              <a:spcAft>
                <a:spcPts val="600"/>
              </a:spcAft>
            </a:pPr>
            <a:endParaRPr lang="lv-LV" sz="3500" dirty="0"/>
          </a:p>
          <a:p>
            <a:pPr algn="just">
              <a:lnSpc>
                <a:spcPct val="90000"/>
              </a:lnSpc>
              <a:spcAft>
                <a:spcPts val="600"/>
              </a:spcAft>
            </a:pPr>
            <a:r>
              <a:rPr lang="lv-LV" sz="3500" dirty="0"/>
              <a:t>Ja atbildīgais būvdarbu vadītājs </a:t>
            </a:r>
            <a:r>
              <a:rPr lang="lv-LV" sz="3500" b="1" dirty="0"/>
              <a:t>vada vairāku nelielu objektu </a:t>
            </a:r>
            <a:r>
              <a:rPr lang="lv-LV" sz="3500" dirty="0"/>
              <a:t>būvniecību, kuri </a:t>
            </a:r>
            <a:r>
              <a:rPr lang="lv-LV" sz="3500" b="1" dirty="0"/>
              <a:t>izvietoti vienā būvlaukumā</a:t>
            </a:r>
            <a:r>
              <a:rPr lang="lv-LV" sz="3500" dirty="0"/>
              <a:t> un </a:t>
            </a:r>
            <a:r>
              <a:rPr lang="lv-LV" sz="3500" b="1" dirty="0"/>
              <a:t>pieder vienam būvniecības ierosinātājam</a:t>
            </a:r>
            <a:r>
              <a:rPr lang="lv-LV" sz="3500" dirty="0"/>
              <a:t>, tad šiem objektiem </a:t>
            </a:r>
            <a:r>
              <a:rPr lang="lv-LV" sz="3500" b="1" dirty="0"/>
              <a:t>atļauts</a:t>
            </a:r>
            <a:r>
              <a:rPr lang="lv-LV" sz="3500" dirty="0"/>
              <a:t> aizpildīt </a:t>
            </a:r>
            <a:r>
              <a:rPr lang="lv-LV" sz="3500" b="1" dirty="0"/>
              <a:t>vienu kopēju </a:t>
            </a:r>
            <a:r>
              <a:rPr lang="lv-LV" sz="3500" dirty="0"/>
              <a:t>būvdarbu žurnālu, uzskaitot katrā objektā veiktos darbus</a:t>
            </a:r>
          </a:p>
          <a:p>
            <a:pPr algn="just">
              <a:lnSpc>
                <a:spcPct val="90000"/>
              </a:lnSpc>
              <a:spcAft>
                <a:spcPts val="600"/>
              </a:spcAft>
            </a:pPr>
            <a:r>
              <a:rPr lang="en-US" kern="1200" dirty="0">
                <a:solidFill>
                  <a:schemeClr val="tx1"/>
                </a:solidFill>
                <a:latin typeface="+mn-lt"/>
                <a:ea typeface="+mn-ea"/>
                <a:cs typeface="+mn-cs"/>
              </a:rPr>
              <a:t>(</a:t>
            </a:r>
            <a:r>
              <a:rPr lang="lv-LV" kern="1200" dirty="0">
                <a:solidFill>
                  <a:schemeClr val="tx1"/>
                </a:solidFill>
                <a:latin typeface="+mn-lt"/>
                <a:ea typeface="+mn-ea"/>
                <a:cs typeface="+mn-cs"/>
              </a:rPr>
              <a:t>V</a:t>
            </a:r>
            <a:r>
              <a:rPr lang="en-US" kern="1200" dirty="0">
                <a:solidFill>
                  <a:schemeClr val="tx1"/>
                </a:solidFill>
                <a:latin typeface="+mn-lt"/>
                <a:ea typeface="+mn-ea"/>
                <a:cs typeface="+mn-cs"/>
              </a:rPr>
              <a:t>BN </a:t>
            </a:r>
            <a:r>
              <a:rPr lang="lv-LV" kern="1200" dirty="0">
                <a:solidFill>
                  <a:schemeClr val="tx1"/>
                </a:solidFill>
                <a:latin typeface="+mn-lt"/>
                <a:ea typeface="+mn-ea"/>
                <a:cs typeface="+mn-cs"/>
              </a:rPr>
              <a:t>5.pielikums 2</a:t>
            </a:r>
            <a:r>
              <a:rPr lang="en-US" kern="1200" dirty="0">
                <a:solidFill>
                  <a:schemeClr val="tx1"/>
                </a:solidFill>
                <a:latin typeface="+mn-lt"/>
                <a:ea typeface="+mn-ea"/>
                <a:cs typeface="+mn-cs"/>
              </a:rPr>
              <a:t>.punkts) </a:t>
            </a:r>
            <a:endParaRPr lang="en-US" sz="2400" b="1" kern="1200" dirty="0">
              <a:solidFill>
                <a:schemeClr val="tx1"/>
              </a:solidFill>
              <a:latin typeface="+mn-lt"/>
              <a:ea typeface="+mn-ea"/>
              <a:cs typeface="+mn-cs"/>
            </a:endParaRPr>
          </a:p>
        </p:txBody>
      </p:sp>
      <p:pic>
        <p:nvPicPr>
          <p:cNvPr id="7" name="Picture 6">
            <a:extLst>
              <a:ext uri="{FF2B5EF4-FFF2-40B4-BE49-F238E27FC236}">
                <a16:creationId xmlns:a16="http://schemas.microsoft.com/office/drawing/2014/main" id="{B30A4A58-4D21-478C-9A27-E28E228CF5B8}"/>
              </a:ext>
            </a:extLst>
          </p:cNvPr>
          <p:cNvPicPr>
            <a:picLocks noChangeAspect="1"/>
          </p:cNvPicPr>
          <p:nvPr/>
        </p:nvPicPr>
        <p:blipFill rotWithShape="1">
          <a:blip r:embed="rId3"/>
          <a:srcRect l="29150" r="17281"/>
          <a:stretch/>
        </p:blipFill>
        <p:spPr>
          <a:xfrm>
            <a:off x="7556408" y="10"/>
            <a:ext cx="4635591" cy="6857990"/>
          </a:xfrm>
          <a:prstGeom prst="rect">
            <a:avLst/>
          </a:prstGeom>
          <a:effectLst/>
        </p:spPr>
      </p:pic>
      <p:sp>
        <p:nvSpPr>
          <p:cNvPr id="2" name="Taisnstūris 1"/>
          <p:cNvSpPr/>
          <p:nvPr/>
        </p:nvSpPr>
        <p:spPr>
          <a:xfrm>
            <a:off x="1600216" y="1409419"/>
            <a:ext cx="8273987" cy="2139047"/>
          </a:xfrm>
          <a:prstGeom prst="rect">
            <a:avLst/>
          </a:prstGeom>
        </p:spPr>
        <p:txBody>
          <a:bodyPr wrap="square">
            <a:spAutoFit/>
          </a:bodyPr>
          <a:lstStyle/>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a:p>
            <a:pPr>
              <a:spcAft>
                <a:spcPts val="600"/>
              </a:spcAft>
            </a:pPr>
            <a:endParaRPr lang="lv-LV"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99029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1555423" y="3829290"/>
            <a:ext cx="10026881" cy="2554545"/>
          </a:xfrm>
          <a:prstGeom prst="rect">
            <a:avLst/>
          </a:prstGeom>
        </p:spPr>
        <p:txBody>
          <a:bodyPr wrap="square">
            <a:spAutoFit/>
          </a:bodyPr>
          <a:lstStyle/>
          <a:p>
            <a:pPr algn="just"/>
            <a:r>
              <a:rPr lang="lv-LV" sz="3200" b="1" dirty="0"/>
              <a:t>Kvalificēts būvdarbu izpildītājs </a:t>
            </a:r>
            <a:r>
              <a:rPr lang="lv-LV" sz="3200" dirty="0"/>
              <a:t>– fiziska persona, kas ieguvusi valsts atzītu profesionālo izglītību un vismaz 2. kvalifikācijas līmeni būvniecības vai saistītā profesijā vai Latvijas Amatniecības kameras piešķirto amatnieka kvalifikāciju </a:t>
            </a:r>
            <a:r>
              <a:rPr lang="lv-LV" dirty="0"/>
              <a:t>(VBN 2.19.apakšpunkts) </a:t>
            </a:r>
            <a:endParaRPr lang="lv-LV" b="1" dirty="0">
              <a:latin typeface="Times New Roman" panose="02020603050405020304" pitchFamily="18" charset="0"/>
            </a:endParaRPr>
          </a:p>
        </p:txBody>
      </p:sp>
      <p:sp>
        <p:nvSpPr>
          <p:cNvPr id="6" name="Title 1"/>
          <p:cNvSpPr txBox="1">
            <a:spLocks/>
          </p:cNvSpPr>
          <p:nvPr/>
        </p:nvSpPr>
        <p:spPr>
          <a:xfrm>
            <a:off x="2549302" y="248612"/>
            <a:ext cx="9432166" cy="1674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(9)</a:t>
            </a:r>
          </a:p>
          <a:p>
            <a:pPr algn="ctr"/>
            <a:r>
              <a:rPr lang="lv-LV" b="0" dirty="0"/>
              <a:t>1.3.sadaļa - Galvenā būvdarbu veicēja, atsevišķu būvdarbu veicēju un darbu atbildīgo vadītāju (</a:t>
            </a:r>
            <a:r>
              <a:rPr lang="lv-LV" b="0" dirty="0" err="1"/>
              <a:t>būvspeciālistu</a:t>
            </a:r>
            <a:r>
              <a:rPr lang="lv-LV" b="0" dirty="0"/>
              <a:t>) kvalifikācijas saraksts  </a:t>
            </a:r>
            <a:r>
              <a:rPr lang="lv-LV" sz="1800" b="0" dirty="0"/>
              <a:t>(VBN 5.pielikums 6.2.apakšpunkts)</a:t>
            </a:r>
          </a:p>
          <a:p>
            <a:pPr algn="ctr"/>
            <a:endParaRPr lang="lv-LV" altLang="lv-LV" sz="4400" dirty="0">
              <a:latin typeface="Calibri Light" panose="020F03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C6D67DC-57A2-4BD4-A136-01208AC21B5D}"/>
              </a:ext>
            </a:extLst>
          </p:cNvPr>
          <p:cNvPicPr>
            <a:picLocks noChangeAspect="1"/>
          </p:cNvPicPr>
          <p:nvPr/>
        </p:nvPicPr>
        <p:blipFill>
          <a:blip r:embed="rId3"/>
          <a:stretch>
            <a:fillRect/>
          </a:stretch>
        </p:blipFill>
        <p:spPr>
          <a:xfrm>
            <a:off x="2805079" y="2095362"/>
            <a:ext cx="7704447" cy="1580041"/>
          </a:xfrm>
          <a:prstGeom prst="rect">
            <a:avLst/>
          </a:prstGeom>
        </p:spPr>
      </p:pic>
    </p:spTree>
    <p:extLst>
      <p:ext uri="{BB962C8B-B14F-4D97-AF65-F5344CB8AC3E}">
        <p14:creationId xmlns:p14="http://schemas.microsoft.com/office/powerpoint/2010/main" val="35561171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3" name="Rectangle 2"/>
          <p:cNvSpPr/>
          <p:nvPr/>
        </p:nvSpPr>
        <p:spPr>
          <a:xfrm>
            <a:off x="1093509" y="2124161"/>
            <a:ext cx="10887959" cy="4339650"/>
          </a:xfrm>
          <a:prstGeom prst="rect">
            <a:avLst/>
          </a:prstGeom>
        </p:spPr>
        <p:txBody>
          <a:bodyPr wrap="square">
            <a:spAutoFit/>
          </a:bodyPr>
          <a:lstStyle/>
          <a:p>
            <a:pPr algn="just"/>
            <a:r>
              <a:rPr lang="lv-LV" sz="3200" dirty="0"/>
              <a:t>Galvenā būvdarbu veicēja </a:t>
            </a:r>
            <a:r>
              <a:rPr lang="lv-LV" sz="3200" b="1" dirty="0"/>
              <a:t>pienākums</a:t>
            </a:r>
            <a:r>
              <a:rPr lang="lv-LV" sz="3200" dirty="0"/>
              <a:t> ir </a:t>
            </a:r>
            <a:r>
              <a:rPr lang="lv-LV" sz="3200" b="1" dirty="0"/>
              <a:t>iesaistīt</a:t>
            </a:r>
            <a:r>
              <a:rPr lang="lv-LV" sz="3200" dirty="0"/>
              <a:t> būvniecības procesā </a:t>
            </a:r>
            <a:r>
              <a:rPr lang="lv-LV" sz="3200" b="1" dirty="0"/>
              <a:t>tikai atbilstošas kvalifikācijas būvdarbu izpildītājus </a:t>
            </a:r>
            <a:r>
              <a:rPr lang="lv-LV" dirty="0"/>
              <a:t>(VBN 93.punkts)</a:t>
            </a:r>
          </a:p>
          <a:p>
            <a:pPr algn="just"/>
            <a:endParaRPr lang="lv-LV" sz="1200" dirty="0"/>
          </a:p>
          <a:p>
            <a:pPr algn="just"/>
            <a:r>
              <a:rPr lang="lv-LV" sz="3200" dirty="0"/>
              <a:t>Būvspeciālisti ir personas, kas </a:t>
            </a:r>
            <a:r>
              <a:rPr lang="lv-LV" sz="3200" b="1" dirty="0"/>
              <a:t>ieguvušas patstāvīgas prakses tiesības </a:t>
            </a:r>
            <a:r>
              <a:rPr lang="lv-LV" sz="3200" dirty="0"/>
              <a:t>arhitektūras, būvniecības (inženierizpēte; projektēšana; būvdarbu vadīšana; būvuzraudzība; būvekspertīze) vai elektroenerģētikas jomā reglamentētās profesijās </a:t>
            </a:r>
            <a:r>
              <a:rPr lang="lv-LV" dirty="0"/>
              <a:t>(Būvniecības likuma 13.panta pirmā daļa)</a:t>
            </a:r>
          </a:p>
          <a:p>
            <a:pPr algn="just"/>
            <a:endParaRPr lang="lv-LV" dirty="0"/>
          </a:p>
          <a:p>
            <a:pPr algn="just"/>
            <a:endParaRPr lang="lv-LV" b="1" dirty="0">
              <a:latin typeface="Times New Roman" panose="02020603050405020304" pitchFamily="18" charset="0"/>
            </a:endParaRPr>
          </a:p>
        </p:txBody>
      </p:sp>
      <p:sp>
        <p:nvSpPr>
          <p:cNvPr id="6" name="Title 1"/>
          <p:cNvSpPr txBox="1">
            <a:spLocks/>
          </p:cNvSpPr>
          <p:nvPr/>
        </p:nvSpPr>
        <p:spPr>
          <a:xfrm>
            <a:off x="2549302" y="248612"/>
            <a:ext cx="9432166" cy="1674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altLang="lv-LV" sz="4400" dirty="0">
                <a:latin typeface="Calibri Light" panose="020F0302020204030204" pitchFamily="34" charset="0"/>
                <a:cs typeface="Times New Roman" panose="02020603050405020304" pitchFamily="18" charset="0"/>
              </a:rPr>
              <a:t>Būvdarbu žurnāls (10)</a:t>
            </a:r>
          </a:p>
          <a:p>
            <a:pPr algn="ctr"/>
            <a:r>
              <a:rPr lang="lv-LV" b="0" dirty="0"/>
              <a:t>1.3.sadaļa - Galvenā būvdarbu veicēja, atsevišķu būvdarbu veicēju un darbu atbildīgo vadītāju (</a:t>
            </a:r>
            <a:r>
              <a:rPr lang="lv-LV" b="0" dirty="0" err="1"/>
              <a:t>būvspeciālistu</a:t>
            </a:r>
            <a:r>
              <a:rPr lang="lv-LV" b="0" dirty="0"/>
              <a:t>) kvalifikācijas saraksts  </a:t>
            </a:r>
            <a:r>
              <a:rPr lang="lv-LV" sz="1800" b="0" dirty="0"/>
              <a:t>(VBN 5.pielikums 6.2.apakšpunkts)</a:t>
            </a:r>
          </a:p>
          <a:p>
            <a:pPr algn="ctr"/>
            <a:endParaRPr lang="lv-LV" altLang="lv-LV" sz="4400" dirty="0">
              <a:latin typeface="Calibri Light" panose="020F03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F241D6E-D81D-4CA0-9013-F692BC32432A}"/>
              </a:ext>
            </a:extLst>
          </p:cNvPr>
          <p:cNvPicPr>
            <a:picLocks noChangeAspect="1"/>
          </p:cNvPicPr>
          <p:nvPr/>
        </p:nvPicPr>
        <p:blipFill>
          <a:blip r:embed="rId3"/>
          <a:stretch>
            <a:fillRect/>
          </a:stretch>
        </p:blipFill>
        <p:spPr>
          <a:xfrm>
            <a:off x="5857188" y="5553517"/>
            <a:ext cx="5241303" cy="1265269"/>
          </a:xfrm>
          <a:prstGeom prst="rect">
            <a:avLst/>
          </a:prstGeom>
        </p:spPr>
      </p:pic>
      <p:sp>
        <p:nvSpPr>
          <p:cNvPr id="7" name="Oval 6">
            <a:extLst>
              <a:ext uri="{FF2B5EF4-FFF2-40B4-BE49-F238E27FC236}">
                <a16:creationId xmlns:a16="http://schemas.microsoft.com/office/drawing/2014/main" id="{1C0DF171-4841-43AD-8F57-29506809311E}"/>
              </a:ext>
            </a:extLst>
          </p:cNvPr>
          <p:cNvSpPr/>
          <p:nvPr/>
        </p:nvSpPr>
        <p:spPr>
          <a:xfrm>
            <a:off x="7251246" y="5898648"/>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9376266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14253</Words>
  <Application>Microsoft Office PowerPoint</Application>
  <PresentationFormat>Widescreen</PresentationFormat>
  <Paragraphs>2287</Paragraphs>
  <Slides>169</Slides>
  <Notes>84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169</vt:i4>
      </vt:variant>
    </vt:vector>
  </HeadingPairs>
  <TitlesOfParts>
    <vt:vector size="178" baseType="lpstr">
      <vt:lpstr>Arial</vt:lpstr>
      <vt:lpstr>Calibri</vt:lpstr>
      <vt:lpstr>Calibri Light</vt:lpstr>
      <vt:lpstr>Courier New</vt:lpstr>
      <vt:lpstr>Times New Roman</vt:lpstr>
      <vt:lpstr>Verdana</vt:lpstr>
      <vt:lpstr>Wingdings</vt:lpstr>
      <vt:lpstr>Office Theme</vt:lpstr>
      <vt:lpstr>1_Office Theme</vt:lpstr>
      <vt:lpstr>PowerPoint Presentation</vt:lpstr>
      <vt:lpstr>Darba kārtība</vt:lpstr>
      <vt:lpstr>JAUTĀJUMI PAR BŪVPROJEKTU UN BŪVPROJEKTA IZMAIŅĀM </vt:lpstr>
      <vt:lpstr>BŪVNIECĪBAS JĒDZIENS</vt:lpstr>
      <vt:lpstr>PowerPoint Presentation</vt:lpstr>
      <vt:lpstr>ĒKU IEDALĪJUMS GRUPĀS</vt:lpstr>
      <vt:lpstr>ĒKU BŪVNIECĪBAS VEIDI</vt:lpstr>
      <vt:lpstr>PowerPoint Presentation</vt:lpstr>
      <vt:lpstr>PowerPoint Presentation</vt:lpstr>
      <vt:lpstr>PowerPoint Presentation</vt:lpstr>
      <vt:lpstr>PowerPoint Presentation</vt:lpstr>
      <vt:lpstr>PowerPoint Presentation</vt:lpstr>
      <vt:lpstr>PASKAIDROJUMA RAKSTS (1)</vt:lpstr>
      <vt:lpstr>PowerPoint Presentation</vt:lpstr>
      <vt:lpstr>PowerPoint Presentation</vt:lpstr>
      <vt:lpstr>PowerPoint Presentation</vt:lpstr>
      <vt:lpstr>BŪVNIECĪBAS IECERES IZSKATĪŠANAS TERMIŅI</vt:lpstr>
      <vt:lpstr>BŪVDARBI</vt:lpstr>
      <vt:lpstr>Būvētājs</vt:lpstr>
      <vt:lpstr>Būvkomersants</vt:lpstr>
      <vt:lpstr>PowerPoint Presentation</vt:lpstr>
      <vt:lpstr>PowerPoint Presentation</vt:lpstr>
      <vt:lpstr>PowerPoint Presentation</vt:lpstr>
      <vt:lpstr>PowerPoint Presentation</vt:lpstr>
      <vt:lpstr>AUTORUZRAUDZĪBAS VEIKŠANA (2)</vt:lpstr>
      <vt:lpstr>BŪVNIECĪBAS DALĪBNIEKU MAIŅA</vt:lpstr>
      <vt:lpstr>IZMAIŅAS BŪVPROJEKTĀ (1) </vt:lpstr>
      <vt:lpstr>IZMAIŅAS BŪVPROJEKTĀ (2) </vt:lpstr>
      <vt:lpstr>IZMAIŅAS BŪVPROJEKTĀ (3)</vt:lpstr>
      <vt:lpstr>IZMAIŅAS BŪVPROJEKTĀ (4)</vt:lpstr>
      <vt:lpstr>IZMAIŅAS PASKAIDROJUMA RAKSTĀ UN PALIECINĀJUMA KARTĒ</vt:lpstr>
      <vt:lpstr>PowerPoint Presentation</vt:lpstr>
      <vt:lpstr>JAUTĀJUMI PAR BŪVDARBU ORGANIZĒŠANU </vt:lpstr>
      <vt:lpstr>Būvdarbu organizēšana (1)</vt:lpstr>
      <vt:lpstr>Būvdarbu organizēšana (2)</vt:lpstr>
      <vt:lpstr>Darbu veikšanas projekts (1)</vt:lpstr>
      <vt:lpstr>Darbu veikšanas projekts (2)</vt:lpstr>
      <vt:lpstr>Darbu veikšanas projekts (3)</vt:lpstr>
      <vt:lpstr>Darbu veikšanas projekts (4)</vt:lpstr>
      <vt:lpstr>Kādos gadījumos jāizstrādā DVP? (1)  </vt:lpstr>
      <vt:lpstr>         Kādos gadījumos jāizstrādā DVP? (2)</vt:lpstr>
      <vt:lpstr>         Kādos gadījumos jāizstrādā DVP? (3)</vt:lpstr>
      <vt:lpstr>Demontāžas stadija ar tehnikas pārvietošanās ceļiem</vt:lpstr>
      <vt:lpstr>Paaugstinātie risku veidi būvobjektā</vt:lpstr>
      <vt:lpstr>Vai viss ir ievērtēts DVP ?</vt:lpstr>
      <vt:lpstr>Vai viss ir ievērtēts DVP ?</vt:lpstr>
      <vt:lpstr>Vai viss ir ievērtēts DVP ?</vt:lpstr>
      <vt:lpstr>Jautājumi par DVP (1)</vt:lpstr>
      <vt:lpstr>Jautājumi par DVP (2)</vt:lpstr>
      <vt:lpstr>Jautājumi par DVP (3)</vt:lpstr>
      <vt:lpstr>                 Jautājumi par DVP (4)</vt:lpstr>
      <vt:lpstr>PowerPoint Presentation</vt:lpstr>
      <vt:lpstr>JAUTĀJUMI PAR ĒKU ENERGOSERTIFIKĀTIEM UN TO NOZĪME BŪVNIECĪBAS PROCESĀ</vt:lpstr>
      <vt:lpstr>PowerPoint Presentation</vt:lpstr>
      <vt:lpstr>PowerPoint Presentation</vt:lpstr>
      <vt:lpstr>PowerPoint Presentation</vt:lpstr>
      <vt:lpstr>Kuros gadījumos nepieciešams veikt energosertifikāciju?</vt:lpstr>
      <vt:lpstr>PowerPoint Presentation</vt:lpstr>
      <vt:lpstr>Ko darīt, saņemot pagaidu energosertifikātu? </vt:lpstr>
      <vt:lpstr>Kas ietilpst energosertifikācijas procesā?</vt:lpstr>
      <vt:lpstr>PowerPoint Presentation</vt:lpstr>
      <vt:lpstr>PowerPoint Presentation</vt:lpstr>
      <vt:lpstr>PowerPoint Presentation</vt:lpstr>
      <vt:lpstr>Kas ir gandrīz nulles enerģijas ēka?</vt:lpstr>
      <vt:lpstr>Ko nozīmē Energoefektivitātes klase (atbilstoši MK383) un kā tā tiek piešķirta? </vt:lpstr>
      <vt:lpstr>PowerPoint Presentation</vt:lpstr>
      <vt:lpstr>Cik daudz Energodokumentu tika izsniegti 2018.gadā? </vt:lpstr>
      <vt:lpstr>PowerPoint Presentation</vt:lpstr>
      <vt:lpstr>PowerPoint Presentation</vt:lpstr>
      <vt:lpstr>PowerPoint Presentation</vt:lpstr>
      <vt:lpstr>Energodokumentu pārbaude (minimāla, kas būtu jāveic pasūtītajam, būvvaldes darbiniekam)</vt:lpstr>
      <vt:lpstr>Praktiskie uzdevumi</vt:lpstr>
      <vt:lpstr>Jautājums Nr.1</vt:lpstr>
      <vt:lpstr>Atbilde uz jautājumu Nr.1</vt:lpstr>
      <vt:lpstr>Jautājums Nr.2</vt:lpstr>
      <vt:lpstr>Atbilde uz jautājumu Nr.2</vt:lpstr>
      <vt:lpstr>Jautājums Nr.3</vt:lpstr>
      <vt:lpstr>Atbilde uz jautājumu Nr.3</vt:lpstr>
      <vt:lpstr>Jautājums Nr.4</vt:lpstr>
      <vt:lpstr>Atbilde uz jautājumu Nr.4</vt:lpstr>
      <vt:lpstr>Jautājums Nr.5</vt:lpstr>
      <vt:lpstr>Atbilde uz jautājumu Nr.5</vt:lpstr>
      <vt:lpstr>Jautājums Nr.6</vt:lpstr>
      <vt:lpstr>Atbilde uz jautājumu Nr.6</vt:lpstr>
      <vt:lpstr>Jautājums Nr.7</vt:lpstr>
      <vt:lpstr>Atbilde uz jautājumu Nr.7</vt:lpstr>
      <vt:lpstr>PowerPoint Presentation</vt:lpstr>
      <vt:lpstr>Kafijas un tējas pauze</vt:lpstr>
      <vt:lpstr>JAUTĀJUMI PAR BŪVDARBU ŽURNĀLU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JAUTĀJUMI PAR BŪVDARBU VEIKŠANU</vt:lpstr>
      <vt:lpstr>    Par būvdarbu kvalitātes kontroles sistēmu</vt:lpstr>
      <vt:lpstr>     Par būvdarbu kvalitātes kontroles sistēmu</vt:lpstr>
      <vt:lpstr>Kvalitātes kontroles sistēmas  dokumenta piemērs</vt:lpstr>
      <vt:lpstr> Segto darbu pieņemšanas akts (1) </vt:lpstr>
      <vt:lpstr> Segto darbu pieņemšanas akts (2) </vt:lpstr>
      <vt:lpstr> Segto darbu pieņemšanas akts (3) </vt:lpstr>
      <vt:lpstr>Segto darbu pieņemšanas akts (4)</vt:lpstr>
      <vt:lpstr>Būvizstrādājumi (1) </vt:lpstr>
      <vt:lpstr>Būvizstrādājumi (2) </vt:lpstr>
      <vt:lpstr>Būvizstrādājumi (3)  </vt:lpstr>
      <vt:lpstr> Būvizstrādājumi (4)  </vt:lpstr>
      <vt:lpstr>PowerPoint Presentation</vt:lpstr>
      <vt:lpstr>Būvizstrādājumi (6) </vt:lpstr>
      <vt:lpstr>Būvizstrādājumi (6)</vt:lpstr>
      <vt:lpstr>PowerPoint Presentation</vt:lpstr>
      <vt:lpstr>JAUTĀJUMI PAR ĒKAS PIEŅEMŠANU EKSPLUATĀCIJĀ</vt:lpstr>
      <vt:lpstr>Ēkas pieņemšana ekspluatācijā :</vt:lpstr>
      <vt:lpstr>Ēkas pieņemšana ekspluatācijā: </vt:lpstr>
      <vt:lpstr>Būvniecības process - ēkas pieņemšana ekspluatācijā.  Garantijas termiņi. Dokumentu izskatīšanas termiņi.</vt:lpstr>
      <vt:lpstr> Būvniecības process - ēkas pieņemšana ekspluatācijā.  Garantijas termiņi. Dokumentu izskatīšanas termiņi. </vt:lpstr>
      <vt:lpstr> Būvniecības process - ēkas pieņemšana ekspluatācijā.   Garantijas termiņi. Dokumentu izskatīšanas termiņi. </vt:lpstr>
      <vt:lpstr>Apliecinājums  par ēkas vai tās daļas gatavību ekspluatācijai.</vt:lpstr>
      <vt:lpstr>PowerPoint Presentation</vt:lpstr>
      <vt:lpstr>PowerPoint Presentation</vt:lpstr>
      <vt:lpstr>Apliecinājums BIS sistēmā </vt:lpstr>
      <vt:lpstr>Apliecinājums BIS sistēmā – iesniedzamie dokumenti </vt:lpstr>
      <vt:lpstr>Apliecinājums BIS sistēmā – iesnieguma apskats </vt:lpstr>
      <vt:lpstr> Dokumenti, kuri iesniedzami, ierosinot ēkas vai tās daļas pieņemšanu ekspluatācijā.  </vt:lpstr>
      <vt:lpstr>Dokumenti, kuri iesniedzami, ierosinot ēkas vai tās daļas pieņemšanu ekspluatācijā.</vt:lpstr>
      <vt:lpstr>Dokumenti, kuri iesniedzami, ierosinot ēkas vai tās daļas pieņemšanu ekspluatācijā.</vt:lpstr>
      <vt:lpstr>Būvvaldes vai Būvniecības valsts kontroles biroja arhīvā pasūtītājs nodod glabāšanā šādu dokumentu kopijas (ĒBN 169.punkts): </vt:lpstr>
      <vt:lpstr>Atliktie būvdarbi</vt:lpstr>
      <vt:lpstr>Vides pieejamības prasības publiskajās ēkās novērtējot ēkas gatavību ekspluatācijai. </vt:lpstr>
      <vt:lpstr>Vides pieejamības prasības publiskajās ēkās novērtējot ēkas gatavību ekspluatācijai.</vt:lpstr>
      <vt:lpstr>Vides pieejamības prasības publiskajās ēkās novērtējot ēkas gatavību ekspluatācijai.</vt:lpstr>
      <vt:lpstr>Vides pieejamības prasības publiskajās ēkās novērtējot ēkas gatavību ekspluatācijai.</vt:lpstr>
      <vt:lpstr>Vides pieejamības prasības publiskajās ēkās novērtējot ēkas gatavību ekspluatācijai.</vt:lpstr>
      <vt:lpstr>Vides pieejamības prasības publiskajās ēkās novērtējot ēkas gatavību ekspluatācijai.</vt:lpstr>
      <vt:lpstr>PowerPoint Presentation</vt:lpstr>
      <vt:lpstr>Praktiskie uzdevumi</vt:lpstr>
      <vt:lpstr>Jautājums Nr.1</vt:lpstr>
      <vt:lpstr>Atbilde uz jautājumu Nr.1</vt:lpstr>
      <vt:lpstr>Jautājums Nr.2</vt:lpstr>
      <vt:lpstr>Atbilde uz jautājumu Nr.2</vt:lpstr>
      <vt:lpstr>Jautājums Nr.3</vt:lpstr>
      <vt:lpstr>Atbilde uz jautājumu Nr.3</vt:lpstr>
      <vt:lpstr>Jautājums Nr.4</vt:lpstr>
      <vt:lpstr>Atbilde uz jautājumu Nr.4</vt:lpstr>
      <vt:lpstr>Jautājums Nr.5</vt:lpstr>
      <vt:lpstr>Atbilde uz jautājumu Nr.5</vt:lpstr>
      <vt:lpstr>PowerPoint Presentation</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Jānis Palamarčuks</dc:creator>
  <cp:lastModifiedBy>Jānis Palamarčuks</cp:lastModifiedBy>
  <cp:revision>79</cp:revision>
  <dcterms:created xsi:type="dcterms:W3CDTF">2019-11-08T07:32:19Z</dcterms:created>
  <dcterms:modified xsi:type="dcterms:W3CDTF">2019-11-14T19:51:20Z</dcterms:modified>
</cp:coreProperties>
</file>