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35"/>
  </p:notesMasterIdLst>
  <p:sldIdLst>
    <p:sldId id="1190" r:id="rId3"/>
    <p:sldId id="1186" r:id="rId4"/>
    <p:sldId id="1187" r:id="rId5"/>
    <p:sldId id="1192" r:id="rId6"/>
    <p:sldId id="1193" r:id="rId7"/>
    <p:sldId id="1194" r:id="rId8"/>
    <p:sldId id="1195" r:id="rId9"/>
    <p:sldId id="1196" r:id="rId10"/>
    <p:sldId id="1197" r:id="rId11"/>
    <p:sldId id="1198" r:id="rId12"/>
    <p:sldId id="1199" r:id="rId13"/>
    <p:sldId id="1212" r:id="rId14"/>
    <p:sldId id="1200" r:id="rId15"/>
    <p:sldId id="1211" r:id="rId16"/>
    <p:sldId id="1224" r:id="rId17"/>
    <p:sldId id="1201" r:id="rId18"/>
    <p:sldId id="1202" r:id="rId19"/>
    <p:sldId id="1215" r:id="rId20"/>
    <p:sldId id="1216" r:id="rId21"/>
    <p:sldId id="1217" r:id="rId22"/>
    <p:sldId id="1222" r:id="rId23"/>
    <p:sldId id="1218" r:id="rId24"/>
    <p:sldId id="1203" r:id="rId25"/>
    <p:sldId id="1225" r:id="rId26"/>
    <p:sldId id="1226" r:id="rId27"/>
    <p:sldId id="1223" r:id="rId28"/>
    <p:sldId id="1220" r:id="rId29"/>
    <p:sldId id="1219" r:id="rId30"/>
    <p:sldId id="1228" r:id="rId31"/>
    <p:sldId id="1229" r:id="rId32"/>
    <p:sldId id="1221" r:id="rId33"/>
    <p:sldId id="749" r:id="rId34"/>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ānis Palamarčuks" initials="JP" lastIdx="1" clrIdx="0">
    <p:extLst>
      <p:ext uri="{19B8F6BF-5375-455C-9EA6-DF929625EA0E}">
        <p15:presenceInfo xmlns:p15="http://schemas.microsoft.com/office/powerpoint/2012/main" userId="S-1-5-21-734147818-1251574435-2103723179-7982" providerId="AD"/>
      </p:ext>
    </p:extLst>
  </p:cmAuthor>
  <p:cmAuthor id="2" name="Inese Linde" initials="IL" lastIdx="1" clrIdx="1">
    <p:extLst>
      <p:ext uri="{19B8F6BF-5375-455C-9EA6-DF929625EA0E}">
        <p15:presenceInfo xmlns:p15="http://schemas.microsoft.com/office/powerpoint/2012/main" userId="S::Inese.Linde@bvkb.gov.lv::4f4b4e9b-7ea6-439d-8345-0438bf2703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75" autoAdjust="0"/>
    <p:restoredTop sz="93792" autoAdjust="0"/>
  </p:normalViewPr>
  <p:slideViewPr>
    <p:cSldViewPr snapToGrid="0">
      <p:cViewPr varScale="1">
        <p:scale>
          <a:sx n="112" d="100"/>
          <a:sy n="112" d="100"/>
        </p:scale>
        <p:origin x="108" y="144"/>
      </p:cViewPr>
      <p:guideLst/>
    </p:cSldViewPr>
  </p:slideViewPr>
  <p:outlineViewPr>
    <p:cViewPr>
      <p:scale>
        <a:sx n="33" d="100"/>
        <a:sy n="33" d="100"/>
      </p:scale>
      <p:origin x="0" y="-4076"/>
    </p:cViewPr>
  </p:outlineViewPr>
  <p:notesTextViewPr>
    <p:cViewPr>
      <p:scale>
        <a:sx n="200" d="100"/>
        <a:sy n="200" d="100"/>
      </p:scale>
      <p:origin x="0" y="0"/>
    </p:cViewPr>
  </p:notesTextViewPr>
  <p:sorterViewPr>
    <p:cViewPr>
      <p:scale>
        <a:sx n="100" d="100"/>
        <a:sy n="100" d="100"/>
      </p:scale>
      <p:origin x="0" y="-5552"/>
    </p:cViewPr>
  </p:sorterViewPr>
  <p:notesViewPr>
    <p:cSldViewPr snapToGrid="0">
      <p:cViewPr varScale="1">
        <p:scale>
          <a:sx n="50" d="100"/>
          <a:sy n="50" d="100"/>
        </p:scale>
        <p:origin x="2708"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3EE07-AC93-415F-8623-A5170DCCA4CE}" type="datetimeFigureOut">
              <a:rPr lang="lv-LV" smtClean="0"/>
              <a:t>20.05.2023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E213-FBF0-4FB6-A379-F97F387A85BE}" type="slidenum">
              <a:rPr lang="lv-LV" smtClean="0"/>
              <a:t>‹#›</a:t>
            </a:fld>
            <a:endParaRPr lang="lv-LV"/>
          </a:p>
        </p:txBody>
      </p:sp>
    </p:spTree>
    <p:extLst>
      <p:ext uri="{BB962C8B-B14F-4D97-AF65-F5344CB8AC3E}">
        <p14:creationId xmlns:p14="http://schemas.microsoft.com/office/powerpoint/2010/main" val="116127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2800" dirty="0"/>
              <a:t>Labdien. Mani sauc </a:t>
            </a:r>
            <a:r>
              <a:rPr lang="lv-LV" sz="2800" b="1" i="1" dirty="0"/>
              <a:t>Inese Linde, esmu </a:t>
            </a:r>
            <a:r>
              <a:rPr lang="lv-LV" sz="2800" dirty="0"/>
              <a:t>Būvniecības valsts kontroles biroja Būvdarbu kontroles nodaļas būvinspektore un šodien pastāstīšu par to, kas </a:t>
            </a:r>
            <a:r>
              <a:rPr lang="lv-LV" sz="2800" b="1" dirty="0">
                <a:effectLst/>
                <a:ea typeface="Calibri" panose="020F0502020204030204" pitchFamily="34" charset="0"/>
                <a:cs typeface="Times New Roman" panose="02020603050405020304" pitchFamily="18" charset="0"/>
              </a:rPr>
              <a:t>Aktuāls būvdarbu kontrolē ēku energoefektivitātes nodrošināšanai . </a:t>
            </a:r>
            <a:endParaRPr lang="lv-LV" sz="280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a:t>
            </a:fld>
            <a:endParaRPr lang="lv-LV"/>
          </a:p>
        </p:txBody>
      </p:sp>
    </p:spTree>
    <p:extLst>
      <p:ext uri="{BB962C8B-B14F-4D97-AF65-F5344CB8AC3E}">
        <p14:creationId xmlns:p14="http://schemas.microsoft.com/office/powerpoint/2010/main" val="309210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Būvdarbu kontrolē regulāri pārliecināmies par būvniecības dalībnieku statusu. </a:t>
            </a:r>
          </a:p>
          <a:p>
            <a:r>
              <a:rPr lang="lv-LV" dirty="0"/>
              <a:t>Atgādinu , ka būvatļaujas pielikumā reģistrējami </a:t>
            </a:r>
            <a:r>
              <a:rPr lang="lv-LV" b="1" u="sng" dirty="0"/>
              <a:t>tikai</a:t>
            </a:r>
            <a:r>
              <a:rPr lang="lv-LV" dirty="0"/>
              <a:t> atbildīgie speciālisti un nevajag norādīt visus uzņēmuma darbiniekus. Pašiem pēc tam grūtāk iesniegt Apliecinājumu. Ja būvdarbu laikā nepieciešams nodrošināt piekļuvi lietai atsevišķo darba veicējam, tad tas darāms caur pilnvarojuma sadaļu. JA  piekļuve nepieciešama sava uzņēmuma darbiniekam, tad izmantot deleģējuma funkciju. </a:t>
            </a:r>
          </a:p>
          <a:p>
            <a:r>
              <a:rPr lang="lv-LV" dirty="0"/>
              <a:t>Jo gadījumā kāds no būvniecības dalībniekiem vairs nav, tad Vispārīgo būvnoteikumu 130 . Punkts nosaka, ka </a:t>
            </a:r>
            <a:r>
              <a:rPr lang="lv-LV" sz="1200" b="1" u="sng" kern="100" dirty="0">
                <a:solidFill>
                  <a:srgbClr val="FF0000"/>
                </a:solidFill>
                <a:effectLst/>
                <a:latin typeface="+mj-lt"/>
                <a:ea typeface="SimSun" panose="02010600030101010101" pitchFamily="2" charset="-122"/>
                <a:cs typeface="Lucida Sans" panose="020B0602030504020204" pitchFamily="34" charset="0"/>
              </a:rPr>
              <a:t>Būvniecības ierosinātājs iesniedz iesniegumu par izmaiņām būvatļaujā un ja tiek konstatēts, ka dalībnieka nav,  tad atzinumā tiek norādīts, ka būvdarbus drīkst atsākt tikai ar Biroja lēmumu.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u="sng" kern="100" dirty="0">
                <a:solidFill>
                  <a:srgbClr val="FF0000"/>
                </a:solidFill>
                <a:effectLst/>
                <a:latin typeface="+mj-lt"/>
                <a:ea typeface="SimSun" panose="02010600030101010101" pitchFamily="2" charset="-122"/>
              </a:rPr>
              <a:t>Atsevišķi gribētos uzsvērt  darba aizsardzības koordinatoru. To ir nepieciešams nodrošināt, </a:t>
            </a:r>
            <a:r>
              <a:rPr lang="lv-LV" sz="1200" b="1" i="0" u="sng" dirty="0">
                <a:solidFill>
                  <a:srgbClr val="414142"/>
                </a:solidFill>
                <a:effectLst/>
                <a:latin typeface="+mj-lt"/>
              </a:rPr>
              <a:t>ja būvdarbus veic vairāki būvdarbu veicēji</a:t>
            </a:r>
            <a:r>
              <a:rPr lang="lv-LV" sz="1200" b="0" i="0" dirty="0">
                <a:solidFill>
                  <a:srgbClr val="414142"/>
                </a:solidFill>
                <a:effectLst/>
                <a:latin typeface="+mj-lt"/>
              </a:rPr>
              <a:t>.</a:t>
            </a:r>
            <a:endParaRPr lang="lv-LV" sz="1200" kern="100" dirty="0">
              <a:latin typeface="+mj-lt"/>
              <a:ea typeface="SimSun" panose="02010600030101010101" pitchFamily="2" charset="-122"/>
              <a:cs typeface="Lucida Sans" panose="020B0602030504020204" pitchFamily="34" charset="0"/>
            </a:endParaRPr>
          </a:p>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10</a:t>
            </a:fld>
            <a:endParaRPr lang="lv-LV"/>
          </a:p>
        </p:txBody>
      </p:sp>
    </p:spTree>
    <p:extLst>
      <p:ext uri="{BB962C8B-B14F-4D97-AF65-F5344CB8AC3E}">
        <p14:creationId xmlns:p14="http://schemas.microsoft.com/office/powerpoint/2010/main" val="422750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Veicot siltināšanas darbus noteikti nevar aizmirst darba aizsardzības prasības. Īpaši lūgums pievērst uzmanību Ministru kabineta noteikumiem par Darba aizsardzības prasībām, strādājot augstumā, jo tā ir viena no biežāk konstatētājam neatbilstībām.  </a:t>
            </a:r>
          </a:p>
        </p:txBody>
      </p:sp>
      <p:sp>
        <p:nvSpPr>
          <p:cNvPr id="4" name="Slide Number Placeholder 3"/>
          <p:cNvSpPr>
            <a:spLocks noGrp="1"/>
          </p:cNvSpPr>
          <p:nvPr>
            <p:ph type="sldNum" sz="quarter" idx="10"/>
          </p:nvPr>
        </p:nvSpPr>
        <p:spPr/>
        <p:txBody>
          <a:bodyPr/>
          <a:lstStyle/>
          <a:p>
            <a:fld id="{F8305B67-49ED-4793-B11E-BBC57A637FEB}" type="slidenum">
              <a:rPr lang="lv-LV" smtClean="0"/>
              <a:t>11</a:t>
            </a:fld>
            <a:endParaRPr lang="lv-LV"/>
          </a:p>
        </p:txBody>
      </p:sp>
    </p:spTree>
    <p:extLst>
      <p:ext uri="{BB962C8B-B14F-4D97-AF65-F5344CB8AC3E}">
        <p14:creationId xmlns:p14="http://schemas.microsoft.com/office/powerpoint/2010/main" val="2461466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Vēl gribētu atgādināt par </a:t>
            </a:r>
            <a:r>
              <a:rPr lang="lv-LV" sz="1200" dirty="0">
                <a:latin typeface="+mj-lt"/>
              </a:rPr>
              <a:t>pienākumu pirms būvdarbu uzsākšanas nosūtīt Valsts darba inspekcijai iepriekšēju paziņojumu par būvdarbu veikšanu. Bet, kas būtiskākais arī šo informāciju atjaunot. Piemēram, ja būvdarbu līgums tiek pagarināts, tad attiecīgi būtu jāatjauno paziņojuma informācija.  </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12</a:t>
            </a:fld>
            <a:endParaRPr lang="lv-LV"/>
          </a:p>
        </p:txBody>
      </p:sp>
    </p:spTree>
    <p:extLst>
      <p:ext uri="{BB962C8B-B14F-4D97-AF65-F5344CB8AC3E}">
        <p14:creationId xmlns:p14="http://schemas.microsoft.com/office/powerpoint/2010/main" val="3339427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dirty="0">
                <a:effectLst/>
                <a:latin typeface="Calibri" panose="020F0502020204030204" pitchFamily="34" charset="0"/>
                <a:ea typeface="Calibri" panose="020F0502020204030204" pitchFamily="34" charset="0"/>
                <a:cs typeface="Arial" panose="020B0604020202020204" pitchFamily="34" charset="0"/>
              </a:rPr>
              <a:t>DVP</a:t>
            </a:r>
            <a:r>
              <a:rPr lang="lv-LV" sz="1200" dirty="0">
                <a:effectLst/>
                <a:latin typeface="Calibri" panose="020F0502020204030204" pitchFamily="34" charset="0"/>
                <a:ea typeface="Calibri" panose="020F0502020204030204" pitchFamily="34" charset="0"/>
                <a:cs typeface="Arial" panose="020B0604020202020204" pitchFamily="34" charset="0"/>
              </a:rPr>
              <a:t> </a:t>
            </a:r>
            <a:r>
              <a:rPr lang="lv-LV" sz="1200" b="0" i="0" kern="1200" dirty="0">
                <a:solidFill>
                  <a:schemeClr val="dk1"/>
                </a:solidFill>
                <a:effectLst/>
                <a:latin typeface="+mn-lt"/>
                <a:ea typeface="+mn-ea"/>
                <a:cs typeface="+mn-cs"/>
              </a:rPr>
              <a:t>izstrādā galvenais būvdarbu veicējs, bet atsevišķiem un speciāliem darbu veidiem – atsevišķu būvdarbu veicēji. Tātad šie darbu veikšanas projekti </a:t>
            </a:r>
            <a:r>
              <a:rPr lang="lv-LV" sz="1200" b="1" dirty="0">
                <a:solidFill>
                  <a:srgbClr val="FF0000"/>
                </a:solidFill>
                <a:latin typeface="Times New Roman" panose="02020603050405020304" pitchFamily="18" charset="0"/>
                <a:cs typeface="Times New Roman" panose="02020603050405020304" pitchFamily="18" charset="0"/>
              </a:rPr>
              <a:t>saskaņojami</a:t>
            </a:r>
            <a:r>
              <a:rPr lang="lv-LV" sz="1200" dirty="0">
                <a:latin typeface="Times New Roman" panose="02020603050405020304" pitchFamily="18" charset="0"/>
                <a:cs typeface="Times New Roman" panose="02020603050405020304" pitchFamily="18" charset="0"/>
              </a:rPr>
              <a:t> </a:t>
            </a:r>
            <a:r>
              <a:rPr lang="lv-LV" sz="1200" b="1" dirty="0">
                <a:latin typeface="Times New Roman" panose="02020603050405020304" pitchFamily="18" charset="0"/>
                <a:cs typeface="Times New Roman" panose="02020603050405020304" pitchFamily="18" charset="0"/>
              </a:rPr>
              <a:t>ar galveno būvdarbu veicēju. </a:t>
            </a: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Būvdarbu kontrolē regulāri pārbaudām Darba veikšanas projektu atbilstību  </a:t>
            </a:r>
            <a:r>
              <a:rPr lang="lv-LV" dirty="0">
                <a:latin typeface="+mj-lt"/>
              </a:rPr>
              <a:t>situācijai būvlaukumā , vai  DVP atbilst būvprojekta DOP sadaļai , bet kas būtiskākais , ja ēku paredzēts paralēli būvdarbiem </a:t>
            </a:r>
            <a:r>
              <a:rPr lang="lv-LV" dirty="0" err="1">
                <a:latin typeface="+mj-lt"/>
              </a:rPr>
              <a:t>eksplautēt</a:t>
            </a:r>
            <a:r>
              <a:rPr lang="lv-LV" dirty="0">
                <a:latin typeface="+mj-lt"/>
              </a:rPr>
              <a:t>, tad šim  faktam jau būvprojekta DOP sadaļā ir izvērtētam, pie kādiem nosacījumiem , tas ir iespējams. Ja tā nav,  tad nepieciešams būvprojekta DOP sadaļā veikt izmaiņas.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Times New Roman" panose="02020603050405020304" pitchFamily="18" charset="0"/>
                <a:cs typeface="Times New Roman" panose="02020603050405020304" pitchFamily="18" charset="0"/>
              </a:rPr>
              <a:t>ĒBN 112.p</a:t>
            </a:r>
            <a:r>
              <a:rPr lang="en-US" sz="1200" dirty="0">
                <a:latin typeface="Times New Roman" panose="02020603050405020304" pitchFamily="18" charset="0"/>
                <a:cs typeface="Times New Roman" panose="02020603050405020304" pitchFamily="18" charset="0"/>
              </a:rPr>
              <a:t>.</a:t>
            </a:r>
            <a:r>
              <a:rPr lang="lv-LV" sz="1200" dirty="0">
                <a:latin typeface="Times New Roman" panose="02020603050405020304" pitchFamily="18" charset="0"/>
                <a:cs typeface="Times New Roman" panose="02020603050405020304" pitchFamily="18" charset="0"/>
              </a:rPr>
              <a:t> </a:t>
            </a:r>
            <a:r>
              <a:rPr lang="lv-LV" sz="1200" b="1" dirty="0">
                <a:latin typeface="Times New Roman" panose="02020603050405020304" pitchFamily="18" charset="0"/>
                <a:cs typeface="Times New Roman" panose="02020603050405020304" pitchFamily="18" charset="0"/>
              </a:rPr>
              <a:t>Pirms būvdarbu uzsākšanas</a:t>
            </a:r>
            <a:r>
              <a:rPr lang="lv-LV" sz="1200" dirty="0">
                <a:latin typeface="Times New Roman" panose="02020603050405020304" pitchFamily="18" charset="0"/>
                <a:cs typeface="Times New Roman" panose="02020603050405020304" pitchFamily="18" charset="0"/>
              </a:rPr>
              <a:t> esošos apbūves apstākļos galvenais būvdarbu veicējs </a:t>
            </a:r>
            <a:r>
              <a:rPr lang="lv-LV" sz="1200" b="1" dirty="0">
                <a:latin typeface="Times New Roman" panose="02020603050405020304" pitchFamily="18" charset="0"/>
                <a:cs typeface="Times New Roman" panose="02020603050405020304" pitchFamily="18" charset="0"/>
              </a:rPr>
              <a:t>iezīmē </a:t>
            </a:r>
            <a:r>
              <a:rPr lang="lv-LV" sz="1200" dirty="0">
                <a:latin typeface="Times New Roman" panose="02020603050405020304" pitchFamily="18" charset="0"/>
                <a:cs typeface="Times New Roman" panose="02020603050405020304" pitchFamily="18" charset="0"/>
              </a:rPr>
              <a:t>un </a:t>
            </a:r>
            <a:r>
              <a:rPr lang="lv-LV" sz="1200" b="1" dirty="0">
                <a:latin typeface="Times New Roman" panose="02020603050405020304" pitchFamily="18" charset="0"/>
                <a:cs typeface="Times New Roman" panose="02020603050405020304" pitchFamily="18" charset="0"/>
              </a:rPr>
              <a:t>norobežo </a:t>
            </a:r>
            <a:r>
              <a:rPr lang="lv-LV" sz="1200" dirty="0">
                <a:latin typeface="Times New Roman" panose="02020603050405020304" pitchFamily="18" charset="0"/>
                <a:cs typeface="Times New Roman" panose="02020603050405020304" pitchFamily="18" charset="0"/>
              </a:rPr>
              <a:t>bīstamās zonas, </a:t>
            </a:r>
            <a:r>
              <a:rPr lang="lv-LV" sz="1200" b="1" dirty="0">
                <a:latin typeface="Times New Roman" panose="02020603050405020304" pitchFamily="18" charset="0"/>
                <a:cs typeface="Times New Roman" panose="02020603050405020304" pitchFamily="18" charset="0"/>
              </a:rPr>
              <a:t>nosprauž</a:t>
            </a:r>
            <a:r>
              <a:rPr lang="lv-LV" sz="1200" dirty="0">
                <a:latin typeface="Times New Roman" panose="02020603050405020304" pitchFamily="18" charset="0"/>
                <a:cs typeface="Times New Roman" panose="02020603050405020304" pitchFamily="18" charset="0"/>
              </a:rPr>
              <a:t> esošos pazemes inženiertīklus un citu būvju asis vai iezīmē to robežas, kā arī </a:t>
            </a:r>
            <a:r>
              <a:rPr lang="lv-LV" sz="1200" b="1" dirty="0">
                <a:latin typeface="Times New Roman" panose="02020603050405020304" pitchFamily="18" charset="0"/>
                <a:cs typeface="Times New Roman" panose="02020603050405020304" pitchFamily="18" charset="0"/>
              </a:rPr>
              <a:t>nodrošina</a:t>
            </a:r>
            <a:r>
              <a:rPr lang="lv-LV" sz="1200" dirty="0">
                <a:latin typeface="Times New Roman" panose="02020603050405020304" pitchFamily="18" charset="0"/>
                <a:cs typeface="Times New Roman" panose="02020603050405020304" pitchFamily="18" charset="0"/>
              </a:rPr>
              <a:t> transportam un gājējiem drošu pārvietošanos un pieeju esošajām ēkām un infrastruktūras objektiem. Minētie </a:t>
            </a:r>
            <a:r>
              <a:rPr lang="lv-LV" sz="1200" b="1" dirty="0">
                <a:latin typeface="Times New Roman" panose="02020603050405020304" pitchFamily="18" charset="0"/>
                <a:cs typeface="Times New Roman" panose="02020603050405020304" pitchFamily="18" charset="0"/>
              </a:rPr>
              <a:t>pasākumi DVP </a:t>
            </a:r>
            <a:r>
              <a:rPr lang="lv-LV" sz="1200" b="1" dirty="0">
                <a:solidFill>
                  <a:srgbClr val="FF0000"/>
                </a:solidFill>
                <a:latin typeface="Times New Roman" panose="02020603050405020304" pitchFamily="18" charset="0"/>
                <a:cs typeface="Times New Roman" panose="02020603050405020304" pitchFamily="18" charset="0"/>
              </a:rPr>
              <a:t>saskaņojami</a:t>
            </a:r>
            <a:r>
              <a:rPr lang="lv-LV" sz="1200" dirty="0">
                <a:latin typeface="Times New Roman" panose="02020603050405020304" pitchFamily="18" charset="0"/>
                <a:cs typeface="Times New Roman" panose="02020603050405020304" pitchFamily="18" charset="0"/>
              </a:rPr>
              <a:t> ar skarto inženiertīklu un </a:t>
            </a:r>
            <a:r>
              <a:rPr lang="lv-LV" sz="1200" b="1" dirty="0">
                <a:latin typeface="Times New Roman" panose="02020603050405020304" pitchFamily="18" charset="0"/>
                <a:cs typeface="Times New Roman" panose="02020603050405020304" pitchFamily="18" charset="0"/>
              </a:rPr>
              <a:t>ēku īpašniekiem</a:t>
            </a:r>
            <a:r>
              <a:rPr lang="lv-LV"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Times New Roman" panose="02020603050405020304" pitchFamily="18" charset="0"/>
                <a:cs typeface="Times New Roman" panose="02020603050405020304" pitchFamily="18" charset="0"/>
              </a:rPr>
              <a:t>Arī darbu veikšanai nepieciešamās pagaidu konstrukcijas, ja skar kaimiņu robežu , ir jāsaskaņo. Piemērs pirmajā bildē, šāda konstrukcija būvprojektā nebija ietverta. Šajā gadījumā Birojs lūdza būvprojekta izmaiņas saskaņot būvvaldē.</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Times New Roman" panose="02020603050405020304" pitchFamily="18" charset="0"/>
                <a:cs typeface="Times New Roman" panose="02020603050405020304" pitchFamily="18" charset="0"/>
              </a:rPr>
              <a:t>Savukārt otrajās bildēs redzam, ka uzstādot būvdarbu pagaidu žogu ir aizšķērsota evakuācijas izeja, ekspluatācijā esošai ēkai, kas arī nav pieļaujams. </a:t>
            </a:r>
            <a:endParaRPr lang="en-US" sz="1200" dirty="0">
              <a:latin typeface="Times New Roman" panose="02020603050405020304" pitchFamily="18" charset="0"/>
              <a:cs typeface="Times New Roman" panose="02020603050405020304" pitchFamily="18" charset="0"/>
            </a:endParaRPr>
          </a:p>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13</a:t>
            </a:fld>
            <a:endParaRPr lang="lv-LV"/>
          </a:p>
        </p:txBody>
      </p:sp>
    </p:spTree>
    <p:extLst>
      <p:ext uri="{BB962C8B-B14F-4D97-AF65-F5344CB8AC3E}">
        <p14:creationId xmlns:p14="http://schemas.microsoft.com/office/powerpoint/2010/main" val="391968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Izstrādājot Darbu veikšanas projektu,  būvdarbu veicējam jāsaprot kā nodrošināt kvalitātes kontroli būvobjektā. Kvalitātes kontroles sistēma </a:t>
            </a:r>
            <a:r>
              <a:rPr lang="lv-LV" sz="1200" dirty="0">
                <a:latin typeface="+mj-lt"/>
              </a:rPr>
              <a:t>ir </a:t>
            </a:r>
            <a:r>
              <a:rPr lang="lv-LV" sz="1200" b="1" dirty="0">
                <a:latin typeface="+mj-lt"/>
              </a:rPr>
              <a:t>dokumentēta organizatoriska struktūra, </a:t>
            </a:r>
            <a:r>
              <a:rPr lang="lv-LV" sz="1200" dirty="0">
                <a:latin typeface="+mj-lt"/>
              </a:rPr>
              <a:t>darbinieku atbildības, procesuālo darbību un līdzekļu kvalitātes vadīšanas īstenošanas un būvdarbu kvalitātes nodrošināšanai.</a:t>
            </a:r>
          </a:p>
          <a:p>
            <a:r>
              <a:rPr lang="lv-LV" sz="1200" dirty="0">
                <a:latin typeface="+mj-lt"/>
              </a:rPr>
              <a:t>Birojs ir izstrādājis </a:t>
            </a:r>
            <a:r>
              <a:rPr lang="lv-LV" sz="1200" dirty="0"/>
              <a:t>vadlīnijas kvalitātes kontroles sistēmas izstrādei. Laipni aicinām iepazīties, bet, kas ir pats svarīgākais ……. lai šī sistēma nepaliktu tikai kā dokuments, bet arī tiku iedzīvināta būvobjektos. Esmu pārliecināta , ka tad 90 % no neatbilstībām tiku jau sākotnēji novērstas. </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14</a:t>
            </a:fld>
            <a:endParaRPr lang="lv-LV"/>
          </a:p>
        </p:txBody>
      </p:sp>
    </p:spTree>
    <p:extLst>
      <p:ext uri="{BB962C8B-B14F-4D97-AF65-F5344CB8AC3E}">
        <p14:creationId xmlns:p14="http://schemas.microsoft.com/office/powerpoint/2010/main" val="2077210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Kvalitātes kontroles sistēmā ietver: </a:t>
            </a:r>
          </a:p>
          <a:p>
            <a:pPr algn="just">
              <a:lnSpc>
                <a:spcPct val="120000"/>
              </a:lnSpc>
              <a:spcBef>
                <a:spcPts val="0"/>
              </a:spcBef>
            </a:pPr>
            <a:r>
              <a:rPr lang="lv-LV" sz="1200" dirty="0">
                <a:latin typeface="+mj-lt"/>
              </a:rPr>
              <a:t>1) Pirmkārt -  būvdarbu veikšanas dokumentācijas, piegādāto būvizstrādājumu un konstrukciju, ierīču, mehānismu un līdzīgu iekārtu sākotnējo kontroli; tā ir </a:t>
            </a:r>
            <a:r>
              <a:rPr lang="lv-LV" sz="1200" dirty="0">
                <a:solidFill>
                  <a:srgbClr val="FF0000"/>
                </a:solidFill>
                <a:latin typeface="+mj-lt"/>
              </a:rPr>
              <a:t>kontrole pirms būvmateriālu iestrādes pārliecināties par to atbilstību būvprojekta prasībām, ja nepieciešams laicīgi informēt par izmaiņām būvprojektā)</a:t>
            </a:r>
          </a:p>
          <a:p>
            <a:pPr algn="just">
              <a:lnSpc>
                <a:spcPct val="120000"/>
              </a:lnSpc>
              <a:spcBef>
                <a:spcPts val="0"/>
              </a:spcBef>
            </a:pPr>
            <a:endParaRPr lang="lv-LV" sz="1200" dirty="0">
              <a:latin typeface="+mj-lt"/>
            </a:endParaRPr>
          </a:p>
          <a:p>
            <a:pPr algn="just">
              <a:lnSpc>
                <a:spcPct val="120000"/>
              </a:lnSpc>
              <a:spcBef>
                <a:spcPts val="0"/>
              </a:spcBef>
            </a:pPr>
            <a:r>
              <a:rPr lang="lv-LV" sz="1200" dirty="0">
                <a:latin typeface="+mj-lt"/>
              </a:rPr>
              <a:t>2) Otrkārt -  atsevišķu darba operāciju vai darba procesu tehnoloģisko kontroli; tā ir </a:t>
            </a:r>
            <a:r>
              <a:rPr lang="lv-LV" sz="1200" dirty="0">
                <a:solidFill>
                  <a:srgbClr val="FF0000"/>
                </a:solidFill>
                <a:latin typeface="+mj-lt"/>
              </a:rPr>
              <a:t>kontrole būvdarbu laikā, lai pārliecinātos, ka būvmateriāls tiek iestrādāt atbilstoši ražotāja norādītajām instrukcijām, un standartiem.)</a:t>
            </a:r>
          </a:p>
          <a:p>
            <a:pPr algn="just">
              <a:lnSpc>
                <a:spcPct val="120000"/>
              </a:lnSpc>
              <a:spcBef>
                <a:spcPts val="0"/>
              </a:spcBef>
            </a:pPr>
            <a:endParaRPr lang="lv-LV" sz="1200" dirty="0">
              <a:latin typeface="+mj-lt"/>
            </a:endParaRPr>
          </a:p>
          <a:p>
            <a:pPr algn="just">
              <a:lnSpc>
                <a:spcPct val="120000"/>
              </a:lnSpc>
              <a:spcBef>
                <a:spcPts val="0"/>
              </a:spcBef>
            </a:pPr>
            <a:r>
              <a:rPr lang="lv-LV" sz="1200" dirty="0">
                <a:latin typeface="+mj-lt"/>
              </a:rPr>
              <a:t>3) Treškārt - pabeigtā (nododamā) darba veida vai būvdarbu cikla (konstrukciju elementa) noslēguma kontroli; tā ir </a:t>
            </a:r>
            <a:r>
              <a:rPr lang="lv-LV" sz="1200" dirty="0">
                <a:solidFill>
                  <a:srgbClr val="FF0000"/>
                </a:solidFill>
                <a:latin typeface="+mj-lt"/>
              </a:rPr>
              <a:t>pabeigtu būvdarbu (etapu) kontrole un </a:t>
            </a:r>
            <a:r>
              <a:rPr lang="lv-LV" sz="1200" dirty="0" err="1">
                <a:solidFill>
                  <a:srgbClr val="FF0000"/>
                </a:solidFill>
                <a:latin typeface="+mj-lt"/>
              </a:rPr>
              <a:t>izvērtējums</a:t>
            </a:r>
            <a:r>
              <a:rPr lang="lv-LV" sz="1200" dirty="0">
                <a:solidFill>
                  <a:srgbClr val="FF0000"/>
                </a:solidFill>
                <a:latin typeface="+mj-lt"/>
              </a:rPr>
              <a:t>. </a:t>
            </a:r>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15</a:t>
            </a:fld>
            <a:endParaRPr lang="lv-LV"/>
          </a:p>
        </p:txBody>
      </p:sp>
    </p:spTree>
    <p:extLst>
      <p:ext uri="{BB962C8B-B14F-4D97-AF65-F5344CB8AC3E}">
        <p14:creationId xmlns:p14="http://schemas.microsoft.com/office/powerpoint/2010/main" val="4042359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Veicot siltināšanas darbus nereti tiek uzlaboti arī inženiertīkli. Atgādinu, ka arī tā ir būve, proti, inženierbūve. Tātad , ja nepieciešamas izmaiņas inženiertīklu izbūvē, tad jāatceras, ka tās ir  </a:t>
            </a:r>
            <a:r>
              <a:rPr lang="lv-LV" dirty="0">
                <a:latin typeface="+mj-lt"/>
              </a:rPr>
              <a:t>Izmaiņas būves </a:t>
            </a:r>
            <a:r>
              <a:rPr lang="lv-LV" b="1" u="sng" dirty="0">
                <a:solidFill>
                  <a:srgbClr val="FF0000"/>
                </a:solidFill>
                <a:latin typeface="+mj-lt"/>
              </a:rPr>
              <a:t>novietojumā</a:t>
            </a:r>
            <a:r>
              <a:rPr lang="lv-LV" dirty="0">
                <a:latin typeface="+mj-lt"/>
              </a:rPr>
              <a:t>, </a:t>
            </a:r>
            <a:r>
              <a:rPr lang="lv-LV" b="1" u="sng" dirty="0" err="1">
                <a:solidFill>
                  <a:srgbClr val="FF0000"/>
                </a:solidFill>
                <a:latin typeface="+mj-lt"/>
              </a:rPr>
              <a:t>būvapjomā</a:t>
            </a:r>
            <a:r>
              <a:rPr lang="lv-LV" b="1" u="sng" dirty="0">
                <a:solidFill>
                  <a:srgbClr val="FF0000"/>
                </a:solidFill>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1" u="sng" dirty="0">
                <a:solidFill>
                  <a:srgbClr val="FF0000"/>
                </a:solidFill>
                <a:latin typeface="+mj-lt"/>
              </a:rPr>
              <a:t>Šādas izmaiņas ir saskaņojamas būvvaldē.</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1" u="sng" dirty="0">
                <a:solidFill>
                  <a:srgbClr val="FF0000"/>
                </a:solidFill>
                <a:latin typeface="+mj-lt"/>
              </a:rPr>
              <a:t> Šeit s</a:t>
            </a:r>
            <a:r>
              <a:rPr lang="lv-LV" b="1" dirty="0">
                <a:solidFill>
                  <a:srgbClr val="FF0000"/>
                </a:solidFill>
                <a:latin typeface="+mj-lt"/>
              </a:rPr>
              <a:t>varīgi atcerēties,  ka </a:t>
            </a:r>
            <a:r>
              <a:rPr lang="lv-LV" b="1" dirty="0">
                <a:latin typeface="+mj-lt"/>
              </a:rPr>
              <a:t>arī demontētās inženierbūves </a:t>
            </a:r>
            <a:r>
              <a:rPr lang="lv-LV" b="1" dirty="0" err="1">
                <a:latin typeface="+mj-lt"/>
              </a:rPr>
              <a:t>ttiecīgi</a:t>
            </a:r>
            <a:r>
              <a:rPr lang="lv-LV" b="1" dirty="0">
                <a:latin typeface="+mj-lt"/>
              </a:rPr>
              <a:t> ir jāuzrāda dokumentācijā. </a:t>
            </a:r>
          </a:p>
          <a:p>
            <a:r>
              <a:rPr lang="lv-LV" b="1" u="sng" dirty="0">
                <a:solidFill>
                  <a:srgbClr val="FF0000"/>
                </a:solidFill>
                <a:latin typeface="+mj-lt"/>
              </a:rPr>
              <a:t> </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16</a:t>
            </a:fld>
            <a:endParaRPr lang="lv-LV"/>
          </a:p>
        </p:txBody>
      </p:sp>
    </p:spTree>
    <p:extLst>
      <p:ext uri="{BB962C8B-B14F-4D97-AF65-F5344CB8AC3E}">
        <p14:creationId xmlns:p14="http://schemas.microsoft.com/office/powerpoint/2010/main" val="2542208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Veicot ēkas siltināšanu jāizvērtē esošo konstrukciju tehniskais stāvoklis. Tādēļ arī siltinot, būvprojektos nereti paredz konstrukciju pastiprināšanas vai izbūves risinājumus. Piemēram pirmajā bildē norādītā situācija bija redzams, ka nepieciešama konstrukciju </a:t>
            </a:r>
            <a:r>
              <a:rPr lang="lv-LV" dirty="0" err="1"/>
              <a:t>pastiprināšna</a:t>
            </a:r>
            <a:r>
              <a:rPr lang="lv-LV" dirty="0"/>
              <a:t> tikai pēc demontāžas darbiem. Pēc kā tika veiktas izmaiņas būvprojektā un veikta papildus sienu pastiprināšana. </a:t>
            </a:r>
          </a:p>
          <a:p>
            <a:endParaRPr lang="lv-LV" dirty="0"/>
          </a:p>
          <a:p>
            <a:r>
              <a:rPr lang="lv-LV" dirty="0"/>
              <a:t>Nākamajos piemēros uzskatāmi parādīts, ka mūrēšanas darbi nav veikti atbilstoši ražotāja tehnoloģijai. Kā arī izbūvētais parapeta augstums neatbilst būvprojektā paredzētajam.  </a:t>
            </a:r>
          </a:p>
        </p:txBody>
      </p:sp>
      <p:sp>
        <p:nvSpPr>
          <p:cNvPr id="4" name="Slide Number Placeholder 3"/>
          <p:cNvSpPr>
            <a:spLocks noGrp="1"/>
          </p:cNvSpPr>
          <p:nvPr>
            <p:ph type="sldNum" sz="quarter" idx="10"/>
          </p:nvPr>
        </p:nvSpPr>
        <p:spPr/>
        <p:txBody>
          <a:bodyPr/>
          <a:lstStyle/>
          <a:p>
            <a:fld id="{F8305B67-49ED-4793-B11E-BBC57A637FEB}" type="slidenum">
              <a:rPr lang="lv-LV" smtClean="0"/>
              <a:t>17</a:t>
            </a:fld>
            <a:endParaRPr lang="lv-LV"/>
          </a:p>
        </p:txBody>
      </p:sp>
    </p:spTree>
    <p:extLst>
      <p:ext uri="{BB962C8B-B14F-4D97-AF65-F5344CB8AC3E}">
        <p14:creationId xmlns:p14="http://schemas.microsoft.com/office/powerpoint/2010/main" val="3715208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Šajā piemērā, veicot siltināšanu tiek mainīts jumta veids, no lēzenā jumta uz </a:t>
            </a:r>
            <a:r>
              <a:rPr lang="lv-LV" dirty="0" err="1"/>
              <a:t>divslīpu</a:t>
            </a:r>
            <a:r>
              <a:rPr lang="lv-LV" dirty="0"/>
              <a:t> jumtu. Un </a:t>
            </a:r>
            <a:r>
              <a:rPr lang="lv-LV" dirty="0" err="1"/>
              <a:t>būvinspektos</a:t>
            </a:r>
            <a:r>
              <a:rPr lang="lv-LV" dirty="0"/>
              <a:t> ir konstatējis neatbilstības koka konstrukciju stiprinājumu izbūvē. </a:t>
            </a:r>
          </a:p>
          <a:p>
            <a:endParaRPr lang="lv-LV" dirty="0"/>
          </a:p>
          <a:p>
            <a:r>
              <a:rPr lang="lv-LV" dirty="0"/>
              <a:t>Siltinot jumtu  būtiskākais ir būvprojektā un attiecīgi būvdarbos veikt ne tikai jumta siltināšanu, bet arī nodrošināt dzegas siltināšanu.</a:t>
            </a:r>
          </a:p>
        </p:txBody>
      </p:sp>
      <p:sp>
        <p:nvSpPr>
          <p:cNvPr id="4" name="Slide Number Placeholder 3"/>
          <p:cNvSpPr>
            <a:spLocks noGrp="1"/>
          </p:cNvSpPr>
          <p:nvPr>
            <p:ph type="sldNum" sz="quarter" idx="5"/>
          </p:nvPr>
        </p:nvSpPr>
        <p:spPr/>
        <p:txBody>
          <a:bodyPr/>
          <a:lstStyle/>
          <a:p>
            <a:fld id="{3477E213-FBF0-4FB6-A379-F97F387A85BE}" type="slidenum">
              <a:rPr lang="lv-LV" smtClean="0"/>
              <a:t>18</a:t>
            </a:fld>
            <a:endParaRPr lang="lv-LV"/>
          </a:p>
        </p:txBody>
      </p:sp>
    </p:spTree>
    <p:extLst>
      <p:ext uri="{BB962C8B-B14F-4D97-AF65-F5344CB8AC3E}">
        <p14:creationId xmlns:p14="http://schemas.microsoft.com/office/powerpoint/2010/main" val="3662242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Runājot par fasāžu siltināšanu, tās ir iedalāmas divās kategorijās apmestās fasādes un ventilējamās fasādes.</a:t>
            </a:r>
          </a:p>
          <a:p>
            <a:r>
              <a:rPr lang="lv-LV" dirty="0"/>
              <a:t> Šeit arī attēlotas neatbilstības. Būvdarbu veicējs radoši veicis darbus - pirmajā bildē skaidri var redzēt , ka </a:t>
            </a:r>
            <a:r>
              <a:rPr lang="lv-LV" dirty="0" err="1"/>
              <a:t>kronšteini</a:t>
            </a:r>
            <a:r>
              <a:rPr lang="lv-LV" dirty="0"/>
              <a:t> nav izbūvēti atbilstoši ražotāja tehnoloģijai. Pietam pagarinājumi izbūvēti no materiāliem bez atbilstību apliecinošiem dokumentiem. Otrā, tā lielākā bildē redzams, ka </a:t>
            </a:r>
            <a:r>
              <a:rPr lang="lv-LV" dirty="0" err="1"/>
              <a:t>dībeļi</a:t>
            </a:r>
            <a:r>
              <a:rPr lang="lv-LV" dirty="0"/>
              <a:t> pārvilkti vai izmantoti neatbilstoša garuma. Un pēdējās bildēs redzams, ka virsma nav tikusi sagatavota siltināšanai. </a:t>
            </a:r>
          </a:p>
        </p:txBody>
      </p:sp>
      <p:sp>
        <p:nvSpPr>
          <p:cNvPr id="4" name="Slide Number Placeholder 3"/>
          <p:cNvSpPr>
            <a:spLocks noGrp="1"/>
          </p:cNvSpPr>
          <p:nvPr>
            <p:ph type="sldNum" sz="quarter" idx="5"/>
          </p:nvPr>
        </p:nvSpPr>
        <p:spPr/>
        <p:txBody>
          <a:bodyPr/>
          <a:lstStyle/>
          <a:p>
            <a:fld id="{3477E213-FBF0-4FB6-A379-F97F387A85BE}" type="slidenum">
              <a:rPr lang="lv-LV" smtClean="0"/>
              <a:t>19</a:t>
            </a:fld>
            <a:endParaRPr lang="lv-LV"/>
          </a:p>
        </p:txBody>
      </p:sp>
    </p:spTree>
    <p:extLst>
      <p:ext uri="{BB962C8B-B14F-4D97-AF65-F5344CB8AC3E}">
        <p14:creationId xmlns:p14="http://schemas.microsoft.com/office/powerpoint/2010/main" val="2303920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pc="0" baseline="0" dirty="0">
                <a:latin typeface="+mj-lt"/>
              </a:rPr>
              <a:t>Sākot jau no </a:t>
            </a:r>
            <a:r>
              <a:rPr lang="lv-LV" sz="1200" b="1" spc="0" baseline="0" dirty="0">
                <a:latin typeface="+mj-lt"/>
              </a:rPr>
              <a:t>Būvniecības </a:t>
            </a:r>
            <a:r>
              <a:rPr lang="lv-LV" sz="1200" b="1" u="none" spc="0" baseline="0" dirty="0">
                <a:latin typeface="+mj-lt"/>
              </a:rPr>
              <a:t>likuma </a:t>
            </a:r>
            <a:r>
              <a:rPr lang="lv-LV" b="1" u="none" spc="0" baseline="0" dirty="0">
                <a:latin typeface="+mj-lt"/>
              </a:rPr>
              <a:t> </a:t>
            </a:r>
            <a:r>
              <a:rPr lang="lv-LV" b="1" u="none" dirty="0"/>
              <a:t>energoefektivitāte ir viena no </a:t>
            </a:r>
            <a:r>
              <a:rPr lang="lv-LV" sz="1200" b="1" u="none" dirty="0"/>
              <a:t>Būtiskajām būvei izvirzītajām prasībām. </a:t>
            </a:r>
            <a:endParaRPr lang="lv-LV" u="none" dirty="0"/>
          </a:p>
        </p:txBody>
      </p:sp>
      <p:sp>
        <p:nvSpPr>
          <p:cNvPr id="4" name="Slide Number Placeholder 3"/>
          <p:cNvSpPr>
            <a:spLocks noGrp="1"/>
          </p:cNvSpPr>
          <p:nvPr>
            <p:ph type="sldNum" sz="quarter" idx="10"/>
          </p:nvPr>
        </p:nvSpPr>
        <p:spPr/>
        <p:txBody>
          <a:bodyPr/>
          <a:lstStyle/>
          <a:p>
            <a:fld id="{F8305B67-49ED-4793-B11E-BBC57A637FEB}" type="slidenum">
              <a:rPr lang="lv-LV" smtClean="0"/>
              <a:t>2</a:t>
            </a:fld>
            <a:endParaRPr lang="lv-LV"/>
          </a:p>
        </p:txBody>
      </p:sp>
    </p:spTree>
    <p:extLst>
      <p:ext uri="{BB962C8B-B14F-4D97-AF65-F5344CB8AC3E}">
        <p14:creationId xmlns:p14="http://schemas.microsoft.com/office/powerpoint/2010/main" val="2342996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Apmestajām fasādēm </a:t>
            </a:r>
            <a:r>
              <a:rPr lang="lv-LV" sz="1200" b="1" dirty="0">
                <a:solidFill>
                  <a:srgbClr val="FF0000"/>
                </a:solidFill>
                <a:latin typeface="+mj-lt"/>
              </a:rPr>
              <a:t>Svarīgi atcerēties  </a:t>
            </a:r>
            <a:r>
              <a:rPr lang="lv-LV" sz="1200" dirty="0">
                <a:latin typeface="+mj-lt"/>
              </a:rPr>
              <a:t>- izbūvēt atbilstoši ETAG 004, ja tas norādīts būvprojektā. </a:t>
            </a:r>
          </a:p>
          <a:p>
            <a:pPr marL="0" indent="0">
              <a:buNone/>
            </a:pPr>
            <a:r>
              <a:rPr lang="lv-LV" sz="1200" dirty="0">
                <a:latin typeface="+mj-lt"/>
              </a:rPr>
              <a:t>Biežāk pieļautās kļūdas:</a:t>
            </a:r>
          </a:p>
          <a:p>
            <a:pPr marL="342900" indent="-342900">
              <a:buAutoNum type="arabicParenR"/>
            </a:pPr>
            <a:r>
              <a:rPr lang="lv-LV" sz="1200" dirty="0">
                <a:latin typeface="+mj-lt"/>
              </a:rPr>
              <a:t>Iebūvējamā materiāla nomaiņa, bez izmaiņām būvprojektā, tai skaitā izvēlētās sistēmas pielietojums.</a:t>
            </a:r>
          </a:p>
          <a:p>
            <a:pPr marL="342900" indent="-342900">
              <a:buAutoNum type="arabicParenR"/>
            </a:pPr>
            <a:r>
              <a:rPr lang="lv-LV" sz="1200" dirty="0">
                <a:latin typeface="+mj-lt"/>
              </a:rPr>
              <a:t>Neatbilstoši tehnoloģijai izbūvēti mezgli. Ievērot izvēlētās sistēmas tehnoloģiju . </a:t>
            </a:r>
          </a:p>
          <a:p>
            <a:pPr marL="342900" indent="-342900">
              <a:buAutoNum type="arabicParenR"/>
            </a:pPr>
            <a:r>
              <a:rPr lang="lv-LV" sz="1200" dirty="0">
                <a:latin typeface="+mj-lt"/>
              </a:rPr>
              <a:t>Neatbilstoša garuma izvēlēts siltumizolācijas stiprinājums. </a:t>
            </a:r>
          </a:p>
          <a:p>
            <a:pPr marL="342900" indent="-342900">
              <a:buAutoNum type="arabicParenR"/>
            </a:pPr>
            <a:r>
              <a:rPr lang="lv-LV" sz="1200" dirty="0">
                <a:latin typeface="+mj-lt"/>
              </a:rPr>
              <a:t>Neatbilstoši ražotāja norādījumiem iebūvēts siltumizolācijas materiāls. </a:t>
            </a:r>
          </a:p>
          <a:p>
            <a:pPr marL="342900" indent="-342900">
              <a:buAutoNum type="arabicParenR"/>
            </a:pPr>
            <a:r>
              <a:rPr lang="lv-LV" sz="1200" dirty="0">
                <a:latin typeface="+mj-lt"/>
              </a:rPr>
              <a:t>Fasādes krāsojums neatbilst krāsu pasei.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latin typeface="+mj-lt"/>
            </a:endParaRPr>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20</a:t>
            </a:fld>
            <a:endParaRPr lang="lv-LV"/>
          </a:p>
        </p:txBody>
      </p:sp>
    </p:spTree>
    <p:extLst>
      <p:ext uri="{BB962C8B-B14F-4D97-AF65-F5344CB8AC3E}">
        <p14:creationId xmlns:p14="http://schemas.microsoft.com/office/powerpoint/2010/main" val="664999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Viena no biežāk konstatētajā neatbilstībām ir būvdarbu neatbilstība būvprojektam.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00" dirty="0">
                <a:effectLst/>
                <a:latin typeface="+mj-lt"/>
                <a:ea typeface="SimSun" panose="02010600030101010101" pitchFamily="2" charset="-122"/>
                <a:cs typeface="Times New Roman" panose="02020603050405020304" pitchFamily="18" charset="0"/>
              </a:rPr>
              <a:t>Ja būvprojektā norādītais materiāls atšķiras no būvobjektā iebūvējamā un netiek mainīti ēkas risinājumi un materiāls tiek apstiprināts ar Materiālu apstiprināšanas formu </a:t>
            </a:r>
            <a:r>
              <a:rPr lang="lv-LV" sz="1200" b="1" kern="100" dirty="0">
                <a:solidFill>
                  <a:srgbClr val="FF0000"/>
                </a:solidFill>
                <a:effectLst/>
                <a:latin typeface="+mj-lt"/>
                <a:ea typeface="SimSun" panose="02010600030101010101" pitchFamily="2" charset="-122"/>
                <a:cs typeface="Times New Roman" panose="02020603050405020304" pitchFamily="18" charset="0"/>
              </a:rPr>
              <a:t>pēc vienošanās ar pārējiem būvniecības dalībniekiem, tad šo aktu pievieno būvdarbu žurnālam (segto darbu aktam), jo ar to principā tiek izpildīts vispārīgo būvnoteikumu 115 punkts.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00" dirty="0">
                <a:latin typeface="+mj-lt"/>
                <a:ea typeface="SimSun" panose="02010600030101010101" pitchFamily="2" charset="-122"/>
                <a:cs typeface="Times New Roman" panose="02020603050405020304" pitchFamily="18" charset="0"/>
              </a:rPr>
              <a:t>Ekonomikas</a:t>
            </a:r>
            <a:r>
              <a:rPr lang="lv-LV" sz="1200" kern="100" dirty="0">
                <a:effectLst/>
                <a:latin typeface="+mj-lt"/>
                <a:ea typeface="SimSun" panose="02010600030101010101" pitchFamily="2" charset="-122"/>
                <a:cs typeface="Times New Roman" panose="02020603050405020304" pitchFamily="18" charset="0"/>
              </a:rPr>
              <a:t> </a:t>
            </a:r>
            <a:r>
              <a:rPr lang="lv-LV" sz="1200" kern="100" dirty="0">
                <a:latin typeface="+mj-lt"/>
                <a:ea typeface="SimSun" panose="02010600030101010101" pitchFamily="2" charset="-122"/>
                <a:cs typeface="Times New Roman" panose="02020603050405020304" pitchFamily="18" charset="0"/>
              </a:rPr>
              <a:t>ministrijas skaidrojumu </a:t>
            </a:r>
            <a:r>
              <a:rPr lang="lv-LV" sz="1200" b="1" kern="100" dirty="0">
                <a:solidFill>
                  <a:srgbClr val="FF0000"/>
                </a:solidFill>
                <a:effectLst/>
                <a:latin typeface="+mj-lt"/>
                <a:ea typeface="SimSun" panose="02010600030101010101" pitchFamily="2" charset="-122"/>
                <a:cs typeface="Times New Roman" panose="02020603050405020304" pitchFamily="18" charset="0"/>
              </a:rPr>
              <a:t>Materiālu apstiprināšanas formas un detalizētie rasējumi nevar mainīt </a:t>
            </a:r>
            <a:r>
              <a:rPr lang="lv-LV" sz="1200" kern="100" dirty="0">
                <a:effectLst/>
                <a:latin typeface="+mj-lt"/>
                <a:ea typeface="SimSun" panose="02010600030101010101" pitchFamily="2" charset="-122"/>
                <a:cs typeface="Times New Roman" panose="02020603050405020304" pitchFamily="18" charset="0"/>
              </a:rPr>
              <a:t>būvprojekta risinājumus tai skaitā </a:t>
            </a:r>
            <a:r>
              <a:rPr lang="lv-LV" sz="1200" b="1" kern="100" dirty="0">
                <a:solidFill>
                  <a:srgbClr val="FF0000"/>
                </a:solidFill>
                <a:effectLst/>
                <a:latin typeface="+mj-lt"/>
                <a:ea typeface="SimSun" panose="02010600030101010101" pitchFamily="2" charset="-122"/>
                <a:cs typeface="Times New Roman" panose="02020603050405020304" pitchFamily="18" charset="0"/>
              </a:rPr>
              <a:t>ēkas energoefektivitātes aprēķinu un </a:t>
            </a:r>
            <a:r>
              <a:rPr lang="lv-LV" sz="1200" b="1" kern="100" dirty="0" err="1">
                <a:solidFill>
                  <a:srgbClr val="FF0000"/>
                </a:solidFill>
                <a:effectLst/>
                <a:latin typeface="+mj-lt"/>
                <a:ea typeface="SimSun" panose="02010600030101010101" pitchFamily="2" charset="-122"/>
                <a:cs typeface="Times New Roman" panose="02020603050405020304" pitchFamily="18" charset="0"/>
              </a:rPr>
              <a:t>siltumtehniskos</a:t>
            </a:r>
            <a:r>
              <a:rPr lang="lv-LV" sz="1200" b="1" kern="100" dirty="0">
                <a:solidFill>
                  <a:srgbClr val="FF0000"/>
                </a:solidFill>
                <a:effectLst/>
                <a:latin typeface="+mj-lt"/>
                <a:ea typeface="SimSun" panose="02010600030101010101" pitchFamily="2" charset="-122"/>
                <a:cs typeface="Times New Roman" panose="02020603050405020304" pitchFamily="18" charset="0"/>
              </a:rPr>
              <a:t> risinājumus. </a:t>
            </a:r>
            <a:r>
              <a:rPr lang="lv-LV" sz="1200" b="1" u="sng" kern="100" dirty="0">
                <a:effectLst/>
                <a:latin typeface="+mj-lt"/>
                <a:ea typeface="SimSun" panose="02010600030101010101" pitchFamily="2" charset="-122"/>
                <a:cs typeface="Times New Roman" panose="02020603050405020304" pitchFamily="18" charset="0"/>
              </a:rPr>
              <a:t>Ja detalizētie rasējumi maina būvprojekta risinājumus, tas ir uzskatāms par būvprojekta izmaiņām.</a:t>
            </a:r>
            <a:endParaRPr lang="lv-LV" sz="1200" b="1" u="sng" kern="100" dirty="0">
              <a:effectLst/>
              <a:latin typeface="+mj-lt"/>
              <a:ea typeface="SimSun" panose="02010600030101010101" pitchFamily="2" charset="-122"/>
              <a:cs typeface="Lucida Sans" panose="020B0602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1" kern="100" dirty="0">
              <a:solidFill>
                <a:srgbClr val="FF0000"/>
              </a:solidFill>
              <a:effectLst/>
              <a:latin typeface="+mj-lt"/>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1" kern="100" dirty="0">
              <a:solidFill>
                <a:srgbClr val="FF0000"/>
              </a:solidFill>
              <a:effectLst/>
              <a:latin typeface="+mj-lt"/>
              <a:ea typeface="SimSun" panose="02010600030101010101" pitchFamily="2" charset="-122"/>
              <a:cs typeface="Lucida Sans" panose="020B0602030504020204" pitchFamily="34" charset="0"/>
            </a:endParaRPr>
          </a:p>
          <a:p>
            <a:r>
              <a:rPr lang="lv-LV" sz="1200" kern="100" dirty="0">
                <a:effectLst/>
                <a:latin typeface="+mj-lt"/>
                <a:ea typeface="SimSun" panose="02010600030101010101" pitchFamily="2" charset="-122"/>
                <a:cs typeface="Times New Roman" panose="02020603050405020304" pitchFamily="18" charset="0"/>
              </a:rPr>
              <a:t> </a:t>
            </a:r>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21</a:t>
            </a:fld>
            <a:endParaRPr lang="lv-LV"/>
          </a:p>
        </p:txBody>
      </p:sp>
    </p:spTree>
    <p:extLst>
      <p:ext uri="{BB962C8B-B14F-4D97-AF65-F5344CB8AC3E}">
        <p14:creationId xmlns:p14="http://schemas.microsoft.com/office/powerpoint/2010/main" val="1899414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Viena no biežāk konstatētajām neatbilstībām, izvērtējot atbildīgā darbu vadītāja darbības ir konstatēts, ka būvdarbu žurnāls netiek savlaicīgi aizpildīts tai skaitā nav norādīti visi būvdarbu veicēji (tai skaitā atsevišķu darbu veicēju un to nolīgtie komersanti), laicīgi nereģistrēti ievestie būvmateriāli. </a:t>
            </a:r>
          </a:p>
          <a:p>
            <a:r>
              <a:rPr lang="lv-LV" dirty="0"/>
              <a:t>Kā arī Vispārīgo būvnoteikumu  </a:t>
            </a:r>
            <a:r>
              <a:rPr lang="lv-LV" sz="1200" b="1" i="0" dirty="0">
                <a:solidFill>
                  <a:srgbClr val="414142"/>
                </a:solidFill>
                <a:effectLst/>
                <a:latin typeface="+mj-lt"/>
              </a:rPr>
              <a:t>100.1.</a:t>
            </a:r>
            <a:r>
              <a:rPr lang="lv-LV" sz="1200" b="1" i="0" baseline="30000" dirty="0">
                <a:solidFill>
                  <a:srgbClr val="414142"/>
                </a:solidFill>
                <a:effectLst/>
                <a:latin typeface="+mj-lt"/>
              </a:rPr>
              <a:t>1 punkts , </a:t>
            </a:r>
            <a:r>
              <a:rPr lang="lv-LV" sz="1200" b="1" i="0" dirty="0">
                <a:solidFill>
                  <a:srgbClr val="414142"/>
                </a:solidFill>
                <a:effectLst/>
                <a:latin typeface="+mj-lt"/>
              </a:rPr>
              <a:t>100.4. , 100.5. </a:t>
            </a:r>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22</a:t>
            </a:fld>
            <a:endParaRPr lang="lv-LV"/>
          </a:p>
        </p:txBody>
      </p:sp>
    </p:spTree>
    <p:extLst>
      <p:ext uri="{BB962C8B-B14F-4D97-AF65-F5344CB8AC3E}">
        <p14:creationId xmlns:p14="http://schemas.microsoft.com/office/powerpoint/2010/main" val="1248792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dirty="0" err="1"/>
              <a:t>Galvenam</a:t>
            </a:r>
            <a:r>
              <a:rPr lang="lv-LV" sz="1200" b="1" dirty="0"/>
              <a:t> būvdarbu veicējam  atbilstoši Vispārīgo būvnoteikumu </a:t>
            </a:r>
            <a:r>
              <a:rPr lang="lv-LV" sz="1200" b="1" i="0" dirty="0">
                <a:solidFill>
                  <a:srgbClr val="414142"/>
                </a:solidFill>
                <a:effectLst/>
                <a:latin typeface="+mj-lt"/>
              </a:rPr>
              <a:t> 93.8.apakšpunktam </a:t>
            </a:r>
            <a:r>
              <a:rPr lang="lv-LV" sz="1200" b="1" i="0" dirty="0">
                <a:effectLst/>
                <a:latin typeface="+mj-lt"/>
              </a:rPr>
              <a:t>nodrošināt, ka būvdarbu žurnālā ir informācija par visiem atsevišķu būvdarbu veicējiem, kas piesaistīti konkrētā objekta realizācijai (</a:t>
            </a:r>
            <a:r>
              <a:rPr lang="lv-LV" sz="1200" b="1" i="0" dirty="0">
                <a:solidFill>
                  <a:srgbClr val="FF0000"/>
                </a:solidFill>
                <a:effectLst/>
                <a:latin typeface="+mj-lt"/>
              </a:rPr>
              <a:t>tai skaitā atsevišķu darbu veicēju noslēgtie būvdarbu līgumi ar to darbu veicējiem</a:t>
            </a:r>
            <a:r>
              <a:rPr lang="lv-LV" sz="1200" b="1" i="0" dirty="0">
                <a:effectLst/>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i="0" dirty="0">
                <a:effectLst/>
                <a:latin typeface="+mj-lt"/>
              </a:rPr>
              <a:t>Bet vēl svarīgāk pārliecināties, ka  </a:t>
            </a:r>
            <a:r>
              <a:rPr lang="lv-LV" dirty="0"/>
              <a:t>atsevišķu darbu veicēju un to nolīgtie komersanti ir reģistrēti būvkomersantu reģistrā.  Jo tas ir </a:t>
            </a:r>
            <a:r>
              <a:rPr lang="lv-LV" sz="1200" b="1" dirty="0">
                <a:solidFill>
                  <a:srgbClr val="FF0000"/>
                </a:solidFill>
                <a:latin typeface="+mj-lt"/>
              </a:rPr>
              <a:t>Būvniecības likuma 22.panta </a:t>
            </a:r>
            <a:r>
              <a:rPr lang="lv-LV" sz="1200" b="1" i="0" dirty="0">
                <a:solidFill>
                  <a:srgbClr val="FF0000"/>
                </a:solidFill>
                <a:effectLst/>
                <a:latin typeface="+mj-lt"/>
              </a:rPr>
              <a:t>pārkāpums, kas visdrīzāk rezultēsies ar Administratīvo lietu. </a:t>
            </a:r>
          </a:p>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23</a:t>
            </a:fld>
            <a:endParaRPr lang="lv-LV"/>
          </a:p>
        </p:txBody>
      </p:sp>
    </p:spTree>
    <p:extLst>
      <p:ext uri="{BB962C8B-B14F-4D97-AF65-F5344CB8AC3E}">
        <p14:creationId xmlns:p14="http://schemas.microsoft.com/office/powerpoint/2010/main" val="3208052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Nākamos divos slaidos apkopoju informāciju par to, kādus darbus veicot ir vai nav jāreģistrējas būvkomersantu reģistrā. </a:t>
            </a:r>
          </a:p>
          <a:p>
            <a:r>
              <a:rPr lang="lv-LV" dirty="0"/>
              <a:t>Princips sekojošs, ja tiek veiktas piegādes  iekārtām materiāliem tad nav jāreģistrējas , ja tiek veikta montāža vai </a:t>
            </a:r>
            <a:r>
              <a:rPr lang="lv-LV" dirty="0" err="1"/>
              <a:t>īnženiertīklu</a:t>
            </a:r>
            <a:r>
              <a:rPr lang="lv-LV" dirty="0"/>
              <a:t> izbūve, tad nepieciešams reģistrēt uzņēmumu būvkomersantu reģistrā. </a:t>
            </a:r>
          </a:p>
          <a:p>
            <a:r>
              <a:rPr lang="lv-LV" dirty="0"/>
              <a:t>No saraksta vēlos uzsvērt: </a:t>
            </a:r>
          </a:p>
          <a:p>
            <a:r>
              <a:rPr lang="lv-LV" b="1" dirty="0"/>
              <a:t>gaismekļu montāža (gan iekštelpās, gan uz fasādes) – nav jāreģistrējas, ja veic tikai iepriekš minēto gaismekļu montāžu bez iekšējo vai ārējo inženiertīklu ierīkošanas;</a:t>
            </a:r>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24</a:t>
            </a:fld>
            <a:endParaRPr lang="lv-LV"/>
          </a:p>
        </p:txBody>
      </p:sp>
    </p:spTree>
    <p:extLst>
      <p:ext uri="{BB962C8B-B14F-4D97-AF65-F5344CB8AC3E}">
        <p14:creationId xmlns:p14="http://schemas.microsoft.com/office/powerpoint/2010/main" val="2419972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koka elementu atjaunošana (piemēram, durvju, palodžu slīpēšana, krāsošana) – ir jāreģistrējas;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telpu uzkopšana būvdarbu laikā (piemēram, būvgružu savākšana būvobjektā un iznešana uz konteineriem) – nav jāreģistrējas;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paceļamo vārtu (arī ugunsdrošo) uzstādīšana - ir jāreģistrējas;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sastatņu un darba platformu uzstādīšanas un demontāžas darbi - nav jāreģistrējas;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Konstrukciju metināšanas vai apmešanas darbi, tvaika izolācijas plēves no iekšpuses ierīkošana vai atbalsta rāmju jumta iekārtām izbūve būvlaukumā (būvē) - ir jāreģistrējas;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25</a:t>
            </a:fld>
            <a:endParaRPr lang="lv-LV"/>
          </a:p>
        </p:txBody>
      </p:sp>
    </p:spTree>
    <p:extLst>
      <p:ext uri="{BB962C8B-B14F-4D97-AF65-F5344CB8AC3E}">
        <p14:creationId xmlns:p14="http://schemas.microsoft.com/office/powerpoint/2010/main" val="1898159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Pārbaudes laikā veicam arī </a:t>
            </a:r>
            <a:r>
              <a:rPr lang="lv-LV" b="1" dirty="0"/>
              <a:t>Elektroniskā darba laika uzskaites sistēmas izvērtēšanu – vai vispār ir būvobjektā ieviesta šī sistēma, gribu atgādināt, ka </a:t>
            </a:r>
            <a:r>
              <a:rPr lang="lv-LV" sz="1200" dirty="0">
                <a:latin typeface="+mj-lt"/>
              </a:rPr>
              <a:t>Likumā Par nodokļiem un nodevām </a:t>
            </a:r>
            <a:r>
              <a:rPr lang="lv-LV" sz="1200" b="1" dirty="0">
                <a:latin typeface="+mj-lt"/>
              </a:rPr>
              <a:t>107.pantā noteikts, ja Būvdarbu žurnālā reģistrēts līgums , kura summa mazāka par 350 000 </a:t>
            </a:r>
            <a:r>
              <a:rPr lang="lv-LV" sz="1200" b="1" dirty="0" err="1">
                <a:latin typeface="+mj-lt"/>
              </a:rPr>
              <a:t>euro</a:t>
            </a:r>
            <a:r>
              <a:rPr lang="lv-LV" sz="1200" b="1" dirty="0">
                <a:latin typeface="+mj-lt"/>
              </a:rPr>
              <a:t>, tātad, elektroniskās informācijas uzskaite būvlaukumā var nebūt.</a:t>
            </a:r>
          </a:p>
          <a:p>
            <a:endParaRPr lang="lv-LV" sz="1200" b="1" dirty="0">
              <a:latin typeface="+mj-lt"/>
            </a:endParaRPr>
          </a:p>
          <a:p>
            <a:r>
              <a:rPr lang="lv-LV" sz="1200" b="1" dirty="0">
                <a:latin typeface="+mj-lt"/>
              </a:rPr>
              <a:t>Tad attiecīgi izlases kārtībā izvērtējam atskaišu  datus. Vai no datiem var izsecināt, ka atbildīgie darbu veicēji pilda savus pienākumus. Nereti atskaišu datos neparādās būvuzraugs, bet </a:t>
            </a:r>
            <a:r>
              <a:rPr lang="lv-LV" sz="1200" dirty="0">
                <a:latin typeface="+mj-lt"/>
              </a:rPr>
              <a:t>Likumā Par nodokļiem un nodevām </a:t>
            </a:r>
            <a:r>
              <a:rPr lang="lv-LV" sz="1200" b="1" dirty="0">
                <a:latin typeface="+mj-lt"/>
              </a:rPr>
              <a:t>109.pantā  </a:t>
            </a:r>
            <a:r>
              <a:rPr lang="lv-LV" sz="1200" dirty="0">
                <a:latin typeface="+mj-lt"/>
              </a:rPr>
              <a:t>teikts ka būvuzraugam arī jābūt norādītam atskaitēs. </a:t>
            </a:r>
          </a:p>
          <a:p>
            <a:endParaRPr lang="lv-LV" sz="1200" b="1" dirty="0">
              <a:latin typeface="+mj-lt"/>
            </a:endParaRPr>
          </a:p>
          <a:p>
            <a:r>
              <a:rPr lang="lv-LV" sz="1200" b="1" dirty="0">
                <a:latin typeface="+mj-lt"/>
              </a:rPr>
              <a:t>Detalizētāk par  </a:t>
            </a:r>
            <a:r>
              <a:rPr lang="lv-LV" b="1" dirty="0"/>
              <a:t>Elektroniskās darba laika uzskaiti stāstīs nākamajā prezentācijā. </a:t>
            </a:r>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26</a:t>
            </a:fld>
            <a:endParaRPr lang="lv-LV"/>
          </a:p>
        </p:txBody>
      </p:sp>
    </p:spTree>
    <p:extLst>
      <p:ext uri="{BB962C8B-B14F-4D97-AF65-F5344CB8AC3E}">
        <p14:creationId xmlns:p14="http://schemas.microsoft.com/office/powerpoint/2010/main" val="4094176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Segto darbu aktus arī izskatām izlases kārtībā.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Līdz ar segto darbu aktiem  izskatam </a:t>
            </a:r>
            <a:r>
              <a:rPr lang="lv-LV" sz="1200" dirty="0">
                <a:latin typeface="+mj-lt"/>
              </a:rPr>
              <a:t>būvizstrādājuma izcelsmi apliecinoši dokumentus, kuri pievienoti pārbaudītajiem segto darbu aktiem.  Par būvizstrādājuma izcelsmi apliecinoši dokumentu pārbaudi detalizētāk stāstīs semināra turpinājuma Patērētāju tiesību aizsardzības centra pārstāve.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mj-lt"/>
              </a:rPr>
              <a:t>Pārbaudēs konstatēts, ka segto darbu aktos būvniecības informācijas sistēmā netiek norādīta pilnvērtīga informācija ,piemēram, rasējuma numurs.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mj-lt"/>
              </a:rPr>
              <a:t>Vai segto darbu aktu ir apstiprinājuši visi nepieciešamie būvniecības dalībnieki - atbildīgais būvdarbu vadītājs,   būvuzraugs (ja veikta būvuzraudzība un trešās grupas ēkai </a:t>
            </a:r>
            <a:r>
              <a:rPr lang="lv-LV" b="0" i="0" dirty="0">
                <a:solidFill>
                  <a:srgbClr val="414142"/>
                </a:solidFill>
                <a:effectLst/>
                <a:latin typeface="Arial" panose="020B0604020202020204" pitchFamily="34" charset="0"/>
              </a:rPr>
              <a:t>atsevišķu būvdarbu būvuzraudzībai tiek piesaistīti </a:t>
            </a:r>
            <a:r>
              <a:rPr lang="lv-LV" b="0" i="0" dirty="0" err="1">
                <a:solidFill>
                  <a:srgbClr val="414142"/>
                </a:solidFill>
                <a:effectLst/>
                <a:latin typeface="Arial" panose="020B0604020202020204" pitchFamily="34" charset="0"/>
              </a:rPr>
              <a:t>būvspeciālisti</a:t>
            </a:r>
            <a:r>
              <a:rPr lang="lv-LV" b="0" i="0" dirty="0">
                <a:solidFill>
                  <a:srgbClr val="414142"/>
                </a:solidFill>
                <a:effectLst/>
                <a:latin typeface="Arial" panose="020B0604020202020204" pitchFamily="34" charset="0"/>
              </a:rPr>
              <a:t>, kuriem piešķirti sertifikāti atbilstošās darbības sfērās.</a:t>
            </a:r>
            <a:r>
              <a:rPr lang="lv-LV" sz="1200" dirty="0">
                <a:latin typeface="+mj-lt"/>
              </a:rPr>
              <a:t> ) un </a:t>
            </a:r>
            <a:r>
              <a:rPr lang="lv-LV" sz="1200" dirty="0" err="1">
                <a:latin typeface="+mj-lt"/>
              </a:rPr>
              <a:t>autoruzraugs</a:t>
            </a:r>
            <a:r>
              <a:rPr lang="lv-LV" sz="1200" dirty="0">
                <a:latin typeface="+mj-lt"/>
              </a:rPr>
              <a:t> (ja to paredz autoruzraudzības līgums).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mj-lt"/>
              </a:rPr>
              <a:t>Un atbilstoši ēku būvnoteikumu 128.punktam </a:t>
            </a:r>
            <a:r>
              <a:rPr lang="lv-LV" sz="1200" kern="100" dirty="0">
                <a:effectLst/>
                <a:latin typeface="+mj-lt"/>
                <a:ea typeface="SimSun" panose="02010600030101010101" pitchFamily="2" charset="-122"/>
                <a:cs typeface="Lucida Sans" panose="020B0602030504020204" pitchFamily="34" charset="0"/>
              </a:rPr>
              <a:t>nav pieļaujama būvdarbu turpināšana, ja būvniecības dalībnieki apstiprinājuši iepriekš </a:t>
            </a:r>
            <a:r>
              <a:rPr lang="lv-LV" sz="1200" kern="100" dirty="0" err="1">
                <a:effectLst/>
                <a:latin typeface="+mj-lt"/>
                <a:ea typeface="SimSun" panose="02010600030101010101" pitchFamily="2" charset="-122"/>
                <a:cs typeface="Lucida Sans" panose="020B0602030504020204" pitchFamily="34" charset="0"/>
              </a:rPr>
              <a:t>izbūbvēto</a:t>
            </a:r>
            <a:r>
              <a:rPr lang="lv-LV" sz="1200" kern="100" dirty="0">
                <a:effectLst/>
                <a:latin typeface="+mj-lt"/>
                <a:ea typeface="SimSun" panose="02010600030101010101" pitchFamily="2" charset="-122"/>
                <a:cs typeface="Lucida Sans" panose="020B0602030504020204" pitchFamily="34" charset="0"/>
              </a:rPr>
              <a:t> apjomu segto darbu pieņemšanas aktu</a:t>
            </a:r>
            <a:r>
              <a:rPr lang="lv-LV" sz="1200" dirty="0">
                <a:latin typeface="+mj-lt"/>
              </a:rPr>
              <a:t>.  </a:t>
            </a:r>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27</a:t>
            </a:fld>
            <a:endParaRPr lang="lv-LV"/>
          </a:p>
        </p:txBody>
      </p:sp>
    </p:spTree>
    <p:extLst>
      <p:ext uri="{BB962C8B-B14F-4D97-AF65-F5344CB8AC3E}">
        <p14:creationId xmlns:p14="http://schemas.microsoft.com/office/powerpoint/2010/main" val="2039467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Pārbaudes laikā tiek izvērtēts</a:t>
            </a:r>
          </a:p>
          <a:p>
            <a:pPr marL="514350" indent="-514350">
              <a:buFont typeface="+mj-lt"/>
              <a:buAutoNum type="arabicParenR"/>
            </a:pPr>
            <a:r>
              <a:rPr lang="lv-LV" sz="1200" dirty="0">
                <a:latin typeface="+mj-lt"/>
              </a:rPr>
              <a:t>Tiek ievērotas atkritumu apsaimniekošanas prasības. (pirmais </a:t>
            </a:r>
            <a:r>
              <a:rPr lang="lv-LV" sz="1200" dirty="0" err="1">
                <a:latin typeface="+mj-lt"/>
              </a:rPr>
              <a:t>att</a:t>
            </a:r>
            <a:r>
              <a:rPr lang="lv-LV" sz="1200" dirty="0">
                <a:latin typeface="+mj-lt"/>
              </a:rPr>
              <a:t>)</a:t>
            </a:r>
          </a:p>
          <a:p>
            <a:pPr marL="514350" indent="-514350">
              <a:buFont typeface="+mj-lt"/>
              <a:buAutoNum type="arabicParenR"/>
            </a:pPr>
            <a:r>
              <a:rPr lang="lv-LV" sz="1200" dirty="0">
                <a:latin typeface="+mj-lt"/>
              </a:rPr>
              <a:t>Netiek pieļauta ūdens (arī attīrīta) novadīšana no būvlaukuma pašteces ceļā un nesagatavotās gultnēs. (otrais attēls)</a:t>
            </a: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r>
              <a:rPr lang="lv-LV" sz="1200" dirty="0">
                <a:latin typeface="+mj-lt"/>
              </a:rPr>
              <a:t>Tiek nodrošināta koku aizsardzība. (ļoti spilgti redzams pirmais </a:t>
            </a:r>
            <a:r>
              <a:rPr lang="lv-LV" sz="1200" dirty="0" err="1">
                <a:latin typeface="+mj-lt"/>
              </a:rPr>
              <a:t>att</a:t>
            </a:r>
            <a:r>
              <a:rPr lang="lv-LV" sz="1200" dirty="0">
                <a:latin typeface="+mj-lt"/>
              </a:rPr>
              <a:t>, </a:t>
            </a:r>
            <a:r>
              <a:rPr lang="lv-LV" sz="1200" dirty="0" err="1">
                <a:latin typeface="+mj-lt"/>
              </a:rPr>
              <a:t>itkā</a:t>
            </a:r>
            <a:r>
              <a:rPr lang="lv-LV" sz="1200" dirty="0">
                <a:latin typeface="+mj-lt"/>
              </a:rPr>
              <a:t> jau koks atrodas ārpus būvdarbu teritorijas, bet faktiski nav ievērota būvlaukuma robeža un koks arī tiek bojāts. )</a:t>
            </a:r>
          </a:p>
          <a:p>
            <a:pPr marL="514350" indent="-514350">
              <a:buFont typeface="+mj-lt"/>
              <a:buAutoNum type="arabicParenR"/>
            </a:pPr>
            <a:endParaRPr lang="lv-LV" sz="1200" dirty="0">
              <a:latin typeface="+mj-lt"/>
            </a:endParaRPr>
          </a:p>
          <a:p>
            <a:r>
              <a:rPr lang="lv-LV" dirty="0"/>
              <a:t> </a:t>
            </a:r>
          </a:p>
          <a:p>
            <a:r>
              <a:rPr lang="lv-LV" dirty="0"/>
              <a:t>Pēdējā attēlā siltumizolācijas materiāli tika novietoti zālājā iepriekš par to nevienojoties  ieceres ierosinātāju. </a:t>
            </a:r>
          </a:p>
        </p:txBody>
      </p:sp>
      <p:sp>
        <p:nvSpPr>
          <p:cNvPr id="4" name="Slide Number Placeholder 3"/>
          <p:cNvSpPr>
            <a:spLocks noGrp="1"/>
          </p:cNvSpPr>
          <p:nvPr>
            <p:ph type="sldNum" sz="quarter" idx="5"/>
          </p:nvPr>
        </p:nvSpPr>
        <p:spPr/>
        <p:txBody>
          <a:bodyPr/>
          <a:lstStyle/>
          <a:p>
            <a:fld id="{3477E213-FBF0-4FB6-A379-F97F387A85BE}" type="slidenum">
              <a:rPr lang="lv-LV" smtClean="0"/>
              <a:t>28</a:t>
            </a:fld>
            <a:endParaRPr lang="lv-LV"/>
          </a:p>
        </p:txBody>
      </p:sp>
    </p:spTree>
    <p:extLst>
      <p:ext uri="{BB962C8B-B14F-4D97-AF65-F5344CB8AC3E}">
        <p14:creationId xmlns:p14="http://schemas.microsoft.com/office/powerpoint/2010/main" val="62455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Siltinot ēku, lai būtu mazāks vides piesārņojums iesaku: </a:t>
            </a:r>
          </a:p>
          <a:p>
            <a:endParaRPr lang="lv-LV" dirty="0"/>
          </a:p>
          <a:p>
            <a:pPr marL="228600" indent="-228600">
              <a:buFont typeface="+mj-lt"/>
              <a:buAutoNum type="arabicPeriod"/>
            </a:pPr>
            <a:r>
              <a:rPr lang="lv-LV" dirty="0"/>
              <a:t>Plāno iegādes tā, lai neveidojas pārpalikumi, kas nav derīgi turpmākai izmantošanai ,</a:t>
            </a:r>
          </a:p>
          <a:p>
            <a:pPr marL="228600" indent="-228600">
              <a:buFont typeface="+mj-lt"/>
              <a:buAutoNum type="arabicPeriod"/>
            </a:pPr>
            <a:r>
              <a:rPr lang="lv-LV" dirty="0"/>
              <a:t>Nojaukšanas darbus veic tā, lai palielinātu tādu materiālu daudzumu ko iespējams izmantot atkārtoti (ar vai bez papildus sagatavošanas),</a:t>
            </a:r>
          </a:p>
          <a:p>
            <a:pPr marL="228600" indent="-228600">
              <a:buFont typeface="+mj-lt"/>
              <a:buAutoNum type="arabicPeriod"/>
            </a:pPr>
            <a:r>
              <a:rPr lang="lv-LV" dirty="0"/>
              <a:t>Atkritumus šķiro pa materiālu veidiem, lai varētu tos nodot pārstrādei.</a:t>
            </a:r>
          </a:p>
          <a:p>
            <a:pPr marL="228600" indent="-228600">
              <a:buFont typeface="+mj-lt"/>
              <a:buAutoNum type="arabicPeriod"/>
            </a:pPr>
            <a:endParaRPr lang="lv-LV"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lv-LV" u="sng" dirty="0">
                <a:solidFill>
                  <a:srgbClr val="FF0000"/>
                </a:solidFill>
              </a:rPr>
              <a:t>Nepieļaut bīstamo atkritumu sajaukšanu ar pārstrādei vai reģenerācijai derīgām atkritumu plūsmām!</a:t>
            </a:r>
          </a:p>
          <a:p>
            <a:pPr marL="0" indent="0">
              <a:buFont typeface="+mj-lt"/>
              <a:buNone/>
            </a:pPr>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29</a:t>
            </a:fld>
            <a:endParaRPr lang="lv-LV"/>
          </a:p>
        </p:txBody>
      </p:sp>
    </p:spTree>
    <p:extLst>
      <p:ext uri="{BB962C8B-B14F-4D97-AF65-F5344CB8AC3E}">
        <p14:creationId xmlns:p14="http://schemas.microsoft.com/office/powerpoint/2010/main" val="177930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Tātad Pamatojums energoefektivitātei, par ko šodienas garumā jūs informēsim ir </a:t>
            </a:r>
            <a:r>
              <a:rPr lang="lv-LV" sz="1200" dirty="0"/>
              <a:t>Eiropas Parlamenta un Padomes direktīvas, kas katrai </a:t>
            </a:r>
            <a:r>
              <a:rPr lang="lv-LV" sz="1200" b="1" u="none" dirty="0"/>
              <a:t>dalībvalstij uzliek pienākumu  izstrādāt ēku ilgtermiņa stratēģiju, lai mobilizētu ieguldījumus gan valsts, gan privāto dzīvojamo ēku un </a:t>
            </a:r>
            <a:r>
              <a:rPr lang="lv-LV" sz="1200" b="1" u="none" dirty="0" err="1"/>
              <a:t>komercplatību</a:t>
            </a:r>
            <a:r>
              <a:rPr lang="lv-LV" sz="1200" b="1" u="none" dirty="0"/>
              <a:t> fonda atjaunošanā.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u="none" dirty="0"/>
              <a:t>Un Latvijā šobrīd spēkā esošs ir </a:t>
            </a:r>
            <a:r>
              <a:rPr lang="lv-LV" sz="1200" dirty="0"/>
              <a:t>Ēku energoefektivitātes likums izdots 2012. gada 6.decembrī, kam seko Ministru kabineta noteikumi par neatkarīgu ekspertu kompetences novērtēšanu , par Ēku energoefektivitātes aprēķina metodi un ēku </a:t>
            </a:r>
            <a:r>
              <a:rPr lang="lv-LV" sz="1200" dirty="0" err="1"/>
              <a:t>energosertifikāciju</a:t>
            </a:r>
            <a:r>
              <a:rPr lang="lv-LV" sz="1200" dirty="0"/>
              <a:t>, LBN 002-19 "Ēku norobežojošo konstrukciju siltumtehnika, kā arī krietns skaits standartu, kas vairāk attiecināmi uz energoefektivitātes aprēķina metodi.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p>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3</a:t>
            </a:fld>
            <a:endParaRPr lang="lv-LV"/>
          </a:p>
        </p:txBody>
      </p:sp>
    </p:spTree>
    <p:extLst>
      <p:ext uri="{BB962C8B-B14F-4D97-AF65-F5344CB8AC3E}">
        <p14:creationId xmlns:p14="http://schemas.microsoft.com/office/powerpoint/2010/main" val="3406319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Kā arī veikt būvniecības atkritumu šķirošanu: </a:t>
            </a:r>
          </a:p>
          <a:p>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solidFill>
                  <a:srgbClr val="FF0000"/>
                </a:solidFill>
                <a:latin typeface="+mj-lt"/>
              </a:rPr>
              <a:t>Neveido jauktus, nešķirotus atkritumus!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solidFill>
                <a:srgbClr val="FF000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solidFill>
                  <a:srgbClr val="FF0000"/>
                </a:solidFill>
                <a:latin typeface="+mj-lt"/>
              </a:rPr>
              <a:t>Neveido </a:t>
            </a:r>
            <a:r>
              <a:rPr lang="lv-LV" sz="1200" dirty="0" err="1">
                <a:solidFill>
                  <a:srgbClr val="FF0000"/>
                </a:solidFill>
                <a:latin typeface="+mj-lt"/>
              </a:rPr>
              <a:t>atbērtnes</a:t>
            </a:r>
            <a:r>
              <a:rPr lang="lv-LV" sz="1200" dirty="0">
                <a:solidFill>
                  <a:srgbClr val="FF0000"/>
                </a:solidFill>
                <a:latin typeface="+mj-lt"/>
              </a:rPr>
              <a:t> ar objektu nesaistītās vietās, atkritumus var uzglabāt tikai vietās, kurām ir saņemta atbilstoša atļauja.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solidFill>
                <a:srgbClr val="FF000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solidFill>
                <a:srgbClr val="FF000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dirty="0">
              <a:solidFill>
                <a:srgbClr val="FF0000"/>
              </a:solidFill>
              <a:latin typeface="+mj-lt"/>
            </a:endParaRPr>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30</a:t>
            </a:fld>
            <a:endParaRPr lang="lv-LV"/>
          </a:p>
        </p:txBody>
      </p:sp>
    </p:spTree>
    <p:extLst>
      <p:ext uri="{BB962C8B-B14F-4D97-AF65-F5344CB8AC3E}">
        <p14:creationId xmlns:p14="http://schemas.microsoft.com/office/powerpoint/2010/main" val="1205677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Veicot būvuzraudzības veikšanas pārbaudi principā, ja tiek konstatēts pārkāpums atbildīgajam būvdarbu vadītājam, tad tas uzskatāms, ka arī būvuzraugs nav bijis gana vērīgs. </a:t>
            </a:r>
          </a:p>
          <a:p>
            <a:endParaRPr lang="lv-LV" dirty="0"/>
          </a:p>
          <a:p>
            <a:r>
              <a:rPr lang="lv-LV" dirty="0"/>
              <a:t>Tāpat tiek izvērtēts, vai būvuzraugs pilda būvuzraudzības plānā noteikto. </a:t>
            </a:r>
          </a:p>
          <a:p>
            <a:endParaRPr lang="lv-LV" dirty="0"/>
          </a:p>
          <a:p>
            <a:r>
              <a:rPr lang="lv-LV" dirty="0"/>
              <a:t>Autoruzraudzības veikšanas pārbaude -  gribētu atzīmēt sekojošo , kaut arī </a:t>
            </a:r>
            <a:r>
              <a:rPr lang="lv-LV" dirty="0" err="1"/>
              <a:t>autoruzraugs</a:t>
            </a:r>
            <a:r>
              <a:rPr lang="lv-LV" dirty="0"/>
              <a:t> var neapstiprināt segto darbu aktus, Vispārīgo būvnoteikumi nosaka pienākumus </a:t>
            </a:r>
            <a:r>
              <a:rPr lang="lv-LV" dirty="0" err="1"/>
              <a:t>autoruzraugam</a:t>
            </a:r>
            <a:r>
              <a:rPr lang="lv-LV" dirty="0"/>
              <a:t>, kur viens no pienākumiem ir </a:t>
            </a:r>
            <a:r>
              <a:rPr lang="lv-LV" b="0" i="0" dirty="0">
                <a:solidFill>
                  <a:srgbClr val="414142"/>
                </a:solidFill>
                <a:effectLst/>
                <a:latin typeface="Arial" panose="020B0604020202020204" pitchFamily="34" charset="0"/>
              </a:rPr>
              <a:t>113.2. izskatīt būvdarbu veicēja iesniegtos risinājumus un informāciju par lietotajām konstrukcijām, iekārtām, materiāliem un sniegt atzinumus par to atbilstību būvprojektam; Tātad , ja tiek lūgts sniegt atzinumu par pielietoto materiālu atbilstību  būvprojektam, tas ir arī jāsniedz un jāreģistrē būvdarbu žurnālā. </a:t>
            </a:r>
          </a:p>
          <a:p>
            <a:endParaRPr lang="lv-LV" b="0" i="0" dirty="0">
              <a:solidFill>
                <a:srgbClr val="414142"/>
              </a:solidFill>
              <a:effectLst/>
              <a:latin typeface="Arial" panose="020B0604020202020204" pitchFamily="34" charset="0"/>
            </a:endParaRPr>
          </a:p>
          <a:p>
            <a:r>
              <a:rPr lang="lv-LV" b="0" i="0" dirty="0">
                <a:solidFill>
                  <a:srgbClr val="414142"/>
                </a:solidFill>
                <a:effectLst/>
                <a:latin typeface="Arial" panose="020B0604020202020204" pitchFamily="34" charset="0"/>
              </a:rPr>
              <a:t>Savukārt Ekonomikas ministrija ir sniegusi skaidrojumu par </a:t>
            </a:r>
            <a:r>
              <a:rPr lang="lv-LV" b="0" i="0" dirty="0" err="1">
                <a:solidFill>
                  <a:srgbClr val="414142"/>
                </a:solidFill>
                <a:effectLst/>
                <a:latin typeface="Arial" panose="020B0604020202020204" pitchFamily="34" charset="0"/>
              </a:rPr>
              <a:t>autoruzraugu</a:t>
            </a:r>
            <a:r>
              <a:rPr lang="lv-LV" b="0" i="0" dirty="0">
                <a:solidFill>
                  <a:srgbClr val="414142"/>
                </a:solidFill>
                <a:effectLst/>
                <a:latin typeface="Arial" panose="020B0604020202020204" pitchFamily="34" charset="0"/>
              </a:rPr>
              <a:t> ierakstiem, ko es vēlētos arī uzsvērt - </a:t>
            </a:r>
            <a:r>
              <a:rPr lang="lv-LV" sz="1200" b="1" u="sng" dirty="0">
                <a:solidFill>
                  <a:srgbClr val="FF0000"/>
                </a:solidFill>
                <a:effectLst/>
                <a:latin typeface="+mj-lt"/>
                <a:ea typeface="SimSun" panose="02010600030101010101" pitchFamily="2" charset="-122"/>
                <a:cs typeface="Lucida Sans" panose="020B0602030504020204" pitchFamily="34" charset="0"/>
              </a:rPr>
              <a:t>autoruzraudzības žurnālā veic ierakstus par konstatētām atkāpēm no būvprojekta un to novēršanas termiņiem nevis saskaņo cita veida risinājuma iespējamību būvprojektā.</a:t>
            </a:r>
            <a:r>
              <a:rPr lang="lv-LV" sz="1200" b="1" u="sng" dirty="0">
                <a:solidFill>
                  <a:srgbClr val="FF0000"/>
                </a:solidFill>
                <a:latin typeface="+mj-lt"/>
              </a:rPr>
              <a:t> </a:t>
            </a:r>
          </a:p>
          <a:p>
            <a:r>
              <a:rPr lang="lv-LV" sz="1200" b="1" u="sng" dirty="0">
                <a:solidFill>
                  <a:srgbClr val="FF0000"/>
                </a:solidFill>
                <a:latin typeface="+mj-lt"/>
              </a:rPr>
              <a:t> </a:t>
            </a:r>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31</a:t>
            </a:fld>
            <a:endParaRPr lang="lv-LV"/>
          </a:p>
        </p:txBody>
      </p:sp>
    </p:spTree>
    <p:extLst>
      <p:ext uri="{BB962C8B-B14F-4D97-AF65-F5344CB8AC3E}">
        <p14:creationId xmlns:p14="http://schemas.microsoft.com/office/powerpoint/2010/main" val="2306496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Ar to Mana prezentācija noslēdzas. </a:t>
            </a:r>
          </a:p>
          <a:p>
            <a:r>
              <a:rPr lang="lv-LV" dirty="0"/>
              <a:t>Vēlu visiem efektīvu, pārdomātu darbību. </a:t>
            </a:r>
          </a:p>
          <a:p>
            <a:r>
              <a:rPr lang="lv-LV" dirty="0"/>
              <a:t>Sargāsim savu dabu. </a:t>
            </a:r>
          </a:p>
          <a:p>
            <a:r>
              <a:rPr lang="lv-LV" dirty="0"/>
              <a:t>Un novēlu mazāk neatbilstību objektos. </a:t>
            </a:r>
          </a:p>
          <a:p>
            <a:r>
              <a:rPr lang="lv-LV"/>
              <a:t>Paldies. </a:t>
            </a:r>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32</a:t>
            </a:fld>
            <a:endParaRPr lang="lv-LV"/>
          </a:p>
        </p:txBody>
      </p:sp>
    </p:spTree>
    <p:extLst>
      <p:ext uri="{BB962C8B-B14F-4D97-AF65-F5344CB8AC3E}">
        <p14:creationId xmlns:p14="http://schemas.microsoft.com/office/powerpoint/2010/main" val="233329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dirty="0"/>
              <a:t>Šeit redzamas prasības , ko nosaka ēku </a:t>
            </a:r>
            <a:r>
              <a:rPr lang="lv-LV" sz="1200" b="1" dirty="0" err="1"/>
              <a:t>energoefktivitātes</a:t>
            </a:r>
            <a:r>
              <a:rPr lang="lv-LV" sz="1200" b="1" dirty="0"/>
              <a:t> likums. </a:t>
            </a:r>
          </a:p>
          <a:p>
            <a:pPr marL="0" indent="0">
              <a:lnSpc>
                <a:spcPct val="120000"/>
              </a:lnSpc>
              <a:buNone/>
            </a:pPr>
            <a:r>
              <a:rPr lang="lv-LV" dirty="0"/>
              <a:t>1) ekspluatējamu ēku minimālās energoefektivitātes prasības;</a:t>
            </a:r>
          </a:p>
          <a:p>
            <a:pPr marL="0" indent="0">
              <a:lnSpc>
                <a:spcPct val="120000"/>
              </a:lnSpc>
              <a:buNone/>
            </a:pPr>
            <a:r>
              <a:rPr lang="lv-LV" dirty="0"/>
              <a:t>2) ēku </a:t>
            </a:r>
            <a:r>
              <a:rPr lang="lv-LV" dirty="0" err="1"/>
              <a:t>energosertifikācijas</a:t>
            </a:r>
            <a:r>
              <a:rPr lang="lv-LV" dirty="0"/>
              <a:t> prasības;</a:t>
            </a:r>
          </a:p>
          <a:p>
            <a:pPr marL="0" indent="0">
              <a:lnSpc>
                <a:spcPct val="120000"/>
              </a:lnSpc>
              <a:buNone/>
            </a:pPr>
            <a:r>
              <a:rPr lang="lv-LV" dirty="0"/>
              <a:t>3)ekspluatējamas ēkas apkures sistēmu un gaisa kondicionēšanas sistēmu pārbaudes prasības;</a:t>
            </a:r>
          </a:p>
          <a:p>
            <a:pPr marL="0" indent="0">
              <a:lnSpc>
                <a:spcPct val="120000"/>
              </a:lnSpc>
              <a:buNone/>
            </a:pPr>
            <a:r>
              <a:rPr lang="lv-LV" dirty="0"/>
              <a:t>4) prasības augstas efektivitātes sistēmu izmantošanai.</a:t>
            </a:r>
          </a:p>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4</a:t>
            </a:fld>
            <a:endParaRPr lang="lv-LV"/>
          </a:p>
        </p:txBody>
      </p:sp>
    </p:spTree>
    <p:extLst>
      <p:ext uri="{BB962C8B-B14F-4D97-AF65-F5344CB8AC3E}">
        <p14:creationId xmlns:p14="http://schemas.microsoft.com/office/powerpoint/2010/main" val="142115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Tāpat Ēku energoefektivitātes likums nosaka izņēmuma ēkas uz , kurām likuma prasības nav attiecināmas. Tās ir neapkurināmas ēkas, ēkas ar kultūras pieminekļa statusu, reliģisku darbību ēkas, vasarnīcas, ēkas ar kopējo platību zem 50kvm, pagaidu ēkas,  rūpnieciskās ražošanas ēkas </a:t>
            </a:r>
            <a:r>
              <a:rPr lang="lv-LV" sz="1200" dirty="0"/>
              <a:t>un lauku saimniecību nedzīvojamās ēkas ar zemu enerģijas pieprasījumu un konsulārās pārstāvniecības ēkas ārvalstīs. </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5</a:t>
            </a:fld>
            <a:endParaRPr lang="lv-LV"/>
          </a:p>
        </p:txBody>
      </p:sp>
    </p:spTree>
    <p:extLst>
      <p:ext uri="{BB962C8B-B14F-4D97-AF65-F5344CB8AC3E}">
        <p14:creationId xmlns:p14="http://schemas.microsoft.com/office/powerpoint/2010/main" val="3741100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Likumā ir arī noteikti kritēriji , kas jāņem vērā  </a:t>
            </a:r>
            <a:r>
              <a:rPr lang="lv-LV" sz="1200" b="1" dirty="0"/>
              <a:t>novērtējot ēkas vai tās daļas energoefektivitāti.  Tātad tās ir ne tikai </a:t>
            </a:r>
            <a:r>
              <a:rPr lang="lv-LV" sz="1200" dirty="0"/>
              <a:t>norobežojošo konstrukciju </a:t>
            </a:r>
            <a:r>
              <a:rPr lang="lv-LV" sz="1200" dirty="0" err="1"/>
              <a:t>siltumvadītspēja</a:t>
            </a:r>
            <a:r>
              <a:rPr lang="lv-LV" sz="1200" dirty="0"/>
              <a:t>, bet arī klimatu regulējošās sistēmas, kā arī siltuma ieguvumi atkarībā no saules ietekmes un atrašanās vietas . </a:t>
            </a:r>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6</a:t>
            </a:fld>
            <a:endParaRPr lang="lv-LV"/>
          </a:p>
        </p:txBody>
      </p:sp>
    </p:spTree>
    <p:extLst>
      <p:ext uri="{BB962C8B-B14F-4D97-AF65-F5344CB8AC3E}">
        <p14:creationId xmlns:p14="http://schemas.microsoft.com/office/powerpoint/2010/main" val="927947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Šeit skaists attēls tam ko </a:t>
            </a:r>
            <a:r>
              <a:rPr lang="lv-LV" dirty="0" err="1"/>
              <a:t>tiko</a:t>
            </a:r>
            <a:r>
              <a:rPr lang="lv-LV" dirty="0"/>
              <a:t> stāstīju. Tie procenti gan katrai ēkai ir atšķirīgi. Tādēļ, lai darbības būtu efektīvas un mērķtiecīgas attiecībā pret katru izmatoto eiro būvdarbu laikā, vispirms tiek veikts ēkas energoefektivitātes aprēķins, kas ir arī būvprojekta sastāvdaļā. Tad tiek veikti būvdarbi, kas ir vesels ēkas energoefektivitātes pasākumu kopums, kas visbeidzot noslēdzot būvdarbus, rezultējas ar ēkas </a:t>
            </a:r>
            <a:r>
              <a:rPr lang="lv-LV" dirty="0" err="1"/>
              <a:t>energosertifikāciju</a:t>
            </a:r>
            <a:r>
              <a:rPr lang="lv-LV" dirty="0"/>
              <a:t>. </a:t>
            </a:r>
          </a:p>
        </p:txBody>
      </p:sp>
      <p:sp>
        <p:nvSpPr>
          <p:cNvPr id="4" name="Slide Number Placeholder 3"/>
          <p:cNvSpPr>
            <a:spLocks noGrp="1"/>
          </p:cNvSpPr>
          <p:nvPr>
            <p:ph type="sldNum" sz="quarter" idx="10"/>
          </p:nvPr>
        </p:nvSpPr>
        <p:spPr/>
        <p:txBody>
          <a:bodyPr/>
          <a:lstStyle/>
          <a:p>
            <a:fld id="{F8305B67-49ED-4793-B11E-BBC57A637FEB}" type="slidenum">
              <a:rPr lang="lv-LV" smtClean="0"/>
              <a:t>7</a:t>
            </a:fld>
            <a:endParaRPr lang="lv-LV"/>
          </a:p>
        </p:txBody>
      </p:sp>
    </p:spTree>
    <p:extLst>
      <p:ext uri="{BB962C8B-B14F-4D97-AF65-F5344CB8AC3E}">
        <p14:creationId xmlns:p14="http://schemas.microsoft.com/office/powerpoint/2010/main" val="3058833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Tālāk stāstīšu par būvdarbu kontroli. Tātad veicot būvdarbus Biroja būvinspektors pēc būvobjekta apmeklējuma sastāda Atzinumu par būves pārbaudi. Atzinums tiek sastādīt un nosūtīts caur būvniecības informācijas sistēmu visiem būvniecības dalībniekiem, pat ja būvprojekts un būvatļauja ir diezgan sen izdota un iespējams, ka dalībnieki izvēlas darbus pabeigt reģistrēt «papīra  formātā». Tālāk es mēģināju apkopot un </a:t>
            </a:r>
            <a:r>
              <a:rPr lang="lv-LV" dirty="0" err="1"/>
              <a:t>tulīt</a:t>
            </a:r>
            <a:r>
              <a:rPr lang="lv-LV" dirty="0"/>
              <a:t> arī izstāstīs būvobjektos biežāk konstatētās neatbilstības. Precizēšu vēl, ka mans stāstījums būs vairāk tikai par Biroja kontrolē esošajām ēkām, tātad trešās grupas publiskām ēkām. Attiecīgi pašvaldības prasības 1. un 2.  grupas ēkām jāskatās normatīvajos aktos. </a:t>
            </a:r>
          </a:p>
        </p:txBody>
      </p:sp>
      <p:sp>
        <p:nvSpPr>
          <p:cNvPr id="4" name="Slide Number Placeholder 3"/>
          <p:cNvSpPr>
            <a:spLocks noGrp="1"/>
          </p:cNvSpPr>
          <p:nvPr>
            <p:ph type="sldNum" sz="quarter" idx="10"/>
          </p:nvPr>
        </p:nvSpPr>
        <p:spPr/>
        <p:txBody>
          <a:bodyPr/>
          <a:lstStyle/>
          <a:p>
            <a:fld id="{F8305B67-49ED-4793-B11E-BBC57A637FEB}" type="slidenum">
              <a:rPr lang="lv-LV" smtClean="0"/>
              <a:t>8</a:t>
            </a:fld>
            <a:endParaRPr lang="lv-LV"/>
          </a:p>
        </p:txBody>
      </p:sp>
    </p:spTree>
    <p:extLst>
      <p:ext uri="{BB962C8B-B14F-4D97-AF65-F5344CB8AC3E}">
        <p14:creationId xmlns:p14="http://schemas.microsoft.com/office/powerpoint/2010/main" val="3517773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Par </a:t>
            </a:r>
            <a:r>
              <a:rPr lang="lv-LV" sz="1200" b="1" dirty="0"/>
              <a:t>Civiltiesiskās atbildības obligātās apdrošināšanas polisēm sekojoši - </a:t>
            </a:r>
            <a:r>
              <a:rPr lang="lv-LV" sz="1200" b="0" i="0" dirty="0">
                <a:solidFill>
                  <a:srgbClr val="414142"/>
                </a:solidFill>
                <a:effectLst/>
                <a:latin typeface="+mj-lt"/>
              </a:rPr>
              <a:t>Būvdarbu veicējam ir pienākums apdrošināt savu civiltiesisko atbildību par tā darbības vai bezdarbības rezultātā nodarīto kaitējumu trešo personu dzīvībai un veselībai vai mantai nodarītajiem zaudējumiem. Ja būvdarbu veikšanai nepieciešama būvatļauja, būvdarbu veicēja civiltiesiskā atbildība apdrošināma uz visu būvdarbu veikšanas laiku. Un te nu ir tā, ka būvvalde šīs polises izskata apstiprinot (BUN) būvdarbu uzsākšanas nosacījumus būvatļaujā, bet  iespējams, ka jau pēc dažiem mēnešiem polises termiņš beidzās. Te nu man ir lūgums dalībniekiem pašiem sekot līdzi šim termiņam.</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0" i="0" dirty="0">
                <a:solidFill>
                  <a:srgbClr val="414142"/>
                </a:solidFill>
                <a:effectLst/>
                <a:latin typeface="+mj-lt"/>
              </a:rPr>
              <a:t>Biežāk atzinumos ir konstatēts , ka nav atsūtīta informācija par aktuālajām polisē.  Ja skatāmies Ēku būvnoteikumus </a:t>
            </a:r>
            <a:r>
              <a:rPr lang="lv-LV" sz="1200" i="0" dirty="0">
                <a:solidFill>
                  <a:srgbClr val="414142"/>
                </a:solidFill>
                <a:effectLst/>
                <a:latin typeface="+mj-lt"/>
              </a:rPr>
              <a:t>99.</a:t>
            </a:r>
            <a:r>
              <a:rPr lang="lv-LV" sz="1200" i="0" baseline="30000" dirty="0">
                <a:solidFill>
                  <a:srgbClr val="414142"/>
                </a:solidFill>
                <a:effectLst/>
                <a:latin typeface="+mj-lt"/>
              </a:rPr>
              <a:t>1 </a:t>
            </a:r>
            <a:r>
              <a:rPr lang="lv-LV" sz="1200" i="0" dirty="0">
                <a:solidFill>
                  <a:srgbClr val="414142"/>
                </a:solidFill>
                <a:effectLst/>
                <a:latin typeface="+mj-lt"/>
              </a:rPr>
              <a:t> punktu tas nosaka, ka </a:t>
            </a:r>
            <a:r>
              <a:rPr lang="lv-LV" sz="1200" b="1" i="0" u="sng" dirty="0">
                <a:effectLst/>
                <a:latin typeface="+mj-lt"/>
              </a:rPr>
              <a:t>būvniecības ierosinātājs </a:t>
            </a:r>
            <a:r>
              <a:rPr lang="lv-LV" sz="1200" b="1" i="0" u="sng" dirty="0">
                <a:solidFill>
                  <a:srgbClr val="FF0000"/>
                </a:solidFill>
                <a:effectLst/>
                <a:latin typeface="+mj-lt"/>
              </a:rPr>
              <a:t>institūcijā, kura pilda būvvaldes funkcijas</a:t>
            </a:r>
            <a:r>
              <a:rPr lang="lv-LV" sz="1200" b="1" i="0" u="sng" dirty="0">
                <a:effectLst/>
                <a:latin typeface="+mj-lt"/>
              </a:rPr>
              <a:t>, iesniedz informāciju, norādot jaunās polises izdevēju, datumu, numuru un polises darbības termiņu.  Bet šeit ir domāts, ka šī te informācija         ir ievietojama būvniecības sistēmā attiecīgajā lietā       tādejādi nodrošinot būvvaldes informēšanu.  </a:t>
            </a:r>
            <a:endParaRPr lang="lv-LV" sz="1200" b="1" u="sng"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0" i="0" dirty="0">
              <a:solidFill>
                <a:srgbClr val="414142"/>
              </a:solidFill>
              <a:effectLst/>
              <a:latin typeface="+mj-lt"/>
            </a:endParaRPr>
          </a:p>
          <a:p>
            <a:endParaRPr lang="lv-LV" dirty="0"/>
          </a:p>
        </p:txBody>
      </p:sp>
      <p:sp>
        <p:nvSpPr>
          <p:cNvPr id="4" name="Slide Number Placeholder 3"/>
          <p:cNvSpPr>
            <a:spLocks noGrp="1"/>
          </p:cNvSpPr>
          <p:nvPr>
            <p:ph type="sldNum" sz="quarter" idx="10"/>
          </p:nvPr>
        </p:nvSpPr>
        <p:spPr/>
        <p:txBody>
          <a:bodyPr/>
          <a:lstStyle/>
          <a:p>
            <a:fld id="{F8305B67-49ED-4793-B11E-BBC57A637FEB}" type="slidenum">
              <a:rPr lang="lv-LV" smtClean="0"/>
              <a:t>9</a:t>
            </a:fld>
            <a:endParaRPr lang="lv-LV"/>
          </a:p>
        </p:txBody>
      </p:sp>
    </p:spTree>
    <p:extLst>
      <p:ext uri="{BB962C8B-B14F-4D97-AF65-F5344CB8AC3E}">
        <p14:creationId xmlns:p14="http://schemas.microsoft.com/office/powerpoint/2010/main" val="76722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20.05.2023</a:t>
            </a:fld>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354207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20.05.2023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722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20.05.2023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67516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a:latin typeface="Arial" panose="020B0604020202020204" pitchFamily="34" charset="0"/>
              </a:rPr>
              <a:t>Būvniecības valsts kontroles birojs</a:t>
            </a: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962798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4264663" y="0"/>
            <a:ext cx="3672454" cy="2446421"/>
          </a:xfrm>
          <a:prstGeom prst="rect">
            <a:avLst/>
          </a:prstGeom>
        </p:spPr>
      </p:pic>
    </p:spTree>
    <p:extLst>
      <p:ext uri="{BB962C8B-B14F-4D97-AF65-F5344CB8AC3E}">
        <p14:creationId xmlns:p14="http://schemas.microsoft.com/office/powerpoint/2010/main" val="834244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567E8C-B793-463C-ACEC-3F1FF2FF6ACF}" type="datetime1">
              <a:rPr lang="lv-LV" smtClean="0"/>
              <a:t>20.05.2023</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pic>
        <p:nvPicPr>
          <p:cNvPr id="7" name="Picture 6"/>
          <p:cNvPicPr>
            <a:picLocks noChangeAspect="1"/>
          </p:cNvPicPr>
          <p:nvPr userDrawn="1"/>
        </p:nvPicPr>
        <p:blipFill rotWithShape="1">
          <a:blip r:embed="rId2" cstate="print"/>
          <a:srcRect l="42765" t="13473" r="28727" b="56141"/>
          <a:stretch/>
        </p:blipFill>
        <p:spPr>
          <a:xfrm>
            <a:off x="3832044" y="1"/>
            <a:ext cx="4879337" cy="2446421"/>
          </a:xfrm>
          <a:prstGeom prst="rect">
            <a:avLst/>
          </a:prstGeom>
        </p:spPr>
      </p:pic>
    </p:spTree>
    <p:extLst>
      <p:ext uri="{BB962C8B-B14F-4D97-AF65-F5344CB8AC3E}">
        <p14:creationId xmlns:p14="http://schemas.microsoft.com/office/powerpoint/2010/main" val="56029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EC8909-50AC-4927-AA21-A90BDEF10CC7}" type="datetime1">
              <a:rPr lang="lv-LV" smtClean="0"/>
              <a:t>20.05.2023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05578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368565-E790-4FD6-BF3C-2690D6FE8811}" type="datetime1">
              <a:rPr lang="lv-LV" smtClean="0"/>
              <a:t>20.05.2023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782450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1C9B7F-20CF-49BE-87F6-AD8DDA063F1F}" type="datetime1">
              <a:rPr lang="lv-LV" smtClean="0"/>
              <a:t>20.05.2023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4130528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B2CE54-D69E-400D-9DEE-7AEAD2727570}" type="datetime1">
              <a:rPr lang="lv-LV" smtClean="0"/>
              <a:t>20.05.2023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B8919222-AB26-4AEB-B881-CC7E9661B6C6}"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3561775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822675-33F6-400E-9C3A-1607C02E3EE2}" type="datetime1">
              <a:rPr lang="lv-LV" smtClean="0"/>
              <a:t>20.05.2023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B8919222-AB26-4AEB-B881-CC7E9661B6C6}" type="slidenum">
              <a:rPr lang="lv-LV" smtClean="0"/>
              <a:t>‹#›</a:t>
            </a:fld>
            <a:endParaRPr lang="lv-LV"/>
          </a:p>
        </p:txBody>
      </p:sp>
      <p:pic>
        <p:nvPicPr>
          <p:cNvPr id="6" name="Picture 5"/>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240091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20.05.2023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9"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3029524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D52FD-8F2C-4F21-BBF8-8194012C7D0A}" type="datetime1">
              <a:rPr lang="lv-LV" smtClean="0"/>
              <a:t>20.05.2023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B8919222-AB26-4AEB-B881-CC7E9661B6C6}" type="slidenum">
              <a:rPr lang="lv-LV" smtClean="0"/>
              <a:t>‹#›</a:t>
            </a:fld>
            <a:endParaRPr lang="lv-LV"/>
          </a:p>
        </p:txBody>
      </p:sp>
      <p:pic>
        <p:nvPicPr>
          <p:cNvPr id="5" name="Picture 4"/>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67484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17840E-5AE7-425E-B83A-7BC2512BD907}" type="datetime1">
              <a:rPr lang="lv-LV" smtClean="0"/>
              <a:t>20.05.2023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2241261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1C8D56-6826-4E91-ACB3-67F53736BCAB}" type="datetime1">
              <a:rPr lang="lv-LV" smtClean="0"/>
              <a:t>20.05.2023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91379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70C446-9BAE-4E95-9E77-5CBA150F4F94}" type="datetime1">
              <a:rPr lang="lv-LV" smtClean="0"/>
              <a:t>20.05.2023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3206059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4483C3-F0C4-41F2-8118-517B3CABDC13}" type="datetime1">
              <a:rPr lang="lv-LV" smtClean="0"/>
              <a:t>20.05.2023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2514077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a:latin typeface="Arial" panose="020B0604020202020204" pitchFamily="34" charset="0"/>
              </a:rPr>
              <a:t>Būvniecības valsts kontroles birojs</a:t>
            </a: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210153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E999DC-9EA0-4259-819B-1AF7B4303B19}" type="datetimeFigureOut">
              <a:rPr lang="lv-LV" smtClean="0"/>
              <a:t>20.05.2023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14035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14E999DC-9EA0-4259-819B-1AF7B4303B19}" type="datetimeFigureOut">
              <a:rPr lang="lv-LV" smtClean="0"/>
              <a:t>20.05.2023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295627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14E999DC-9EA0-4259-819B-1AF7B4303B19}" type="datetimeFigureOut">
              <a:rPr lang="lv-LV" smtClean="0"/>
              <a:t>20.05.2023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2260439-F6DD-4523-A801-03781BC0D091}" type="slidenum">
              <a:rPr lang="lv-LV" smtClean="0"/>
              <a:t>‹#›</a:t>
            </a:fld>
            <a:endParaRPr lang="lv-LV"/>
          </a:p>
        </p:txBody>
      </p:sp>
      <p:pic>
        <p:nvPicPr>
          <p:cNvPr id="11" name="Picture 10"/>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2" name="Slide Number Placeholder 8"/>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119888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14E999DC-9EA0-4259-819B-1AF7B4303B19}" type="datetimeFigureOut">
              <a:rPr lang="lv-LV" smtClean="0"/>
              <a:t>20.05.2023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7" name="Slide Number Placeholder 8"/>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218690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2" name="Date Placeholder 1"/>
          <p:cNvSpPr>
            <a:spLocks noGrp="1"/>
          </p:cNvSpPr>
          <p:nvPr>
            <p:ph type="dt" sz="half" idx="10"/>
          </p:nvPr>
        </p:nvSpPr>
        <p:spPr/>
        <p:txBody>
          <a:bodyPr/>
          <a:lstStyle/>
          <a:p>
            <a:fld id="{14E999DC-9EA0-4259-819B-1AF7B4303B19}" type="datetimeFigureOut">
              <a:rPr lang="lv-LV" smtClean="0"/>
              <a:t>20.05.2023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spTree>
    <p:extLst>
      <p:ext uri="{BB962C8B-B14F-4D97-AF65-F5344CB8AC3E}">
        <p14:creationId xmlns:p14="http://schemas.microsoft.com/office/powerpoint/2010/main" val="229721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20.05.2023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3450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20.05.2023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0"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260439-F6DD-4523-A801-03781BC0D091}" type="slidenum">
              <a:rPr lang="lv-LV" smtClean="0"/>
              <a:pPr/>
              <a:t>‹#›</a:t>
            </a:fld>
            <a:endParaRPr lang="lv-LV"/>
          </a:p>
        </p:txBody>
      </p:sp>
    </p:spTree>
    <p:extLst>
      <p:ext uri="{BB962C8B-B14F-4D97-AF65-F5344CB8AC3E}">
        <p14:creationId xmlns:p14="http://schemas.microsoft.com/office/powerpoint/2010/main" val="365324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999DC-9EA0-4259-819B-1AF7B4303B19}" type="datetimeFigureOut">
              <a:rPr lang="lv-LV" smtClean="0"/>
              <a:t>20.05.2023</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60439-F6DD-4523-A801-03781BC0D091}" type="slidenum">
              <a:rPr lang="lv-LV" smtClean="0"/>
              <a:t>‹#›</a:t>
            </a:fld>
            <a:endParaRPr lang="lv-LV"/>
          </a:p>
        </p:txBody>
      </p:sp>
    </p:spTree>
    <p:extLst>
      <p:ext uri="{BB962C8B-B14F-4D97-AF65-F5344CB8AC3E}">
        <p14:creationId xmlns:p14="http://schemas.microsoft.com/office/powerpoint/2010/main" val="259787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A4AD5-E6E9-43A4-9260-70DC14904314}" type="datetime1">
              <a:rPr lang="lv-LV" smtClean="0"/>
              <a:t>20.05.2023</a:t>
            </a:fld>
            <a:endParaRPr lang="lv-LV"/>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2"/>
            <a:ext cx="30209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19222-AB26-4AEB-B881-CC7E9661B6C6}" type="slidenum">
              <a:rPr lang="lv-LV" smtClean="0"/>
              <a:t>‹#›</a:t>
            </a:fld>
            <a:endParaRPr lang="lv-LV" dirty="0"/>
          </a:p>
        </p:txBody>
      </p:sp>
    </p:spTree>
    <p:extLst>
      <p:ext uri="{BB962C8B-B14F-4D97-AF65-F5344CB8AC3E}">
        <p14:creationId xmlns:p14="http://schemas.microsoft.com/office/powerpoint/2010/main" val="243785138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likumi.lv/ta/id/71958#piel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likumi.lv/ta/id/170203-grozijumi-ministru-kabineta-2003-gada-25-februara-noteikumos-nr-92-darba-aizsardzibas-prasibas-veicot-buvdarbu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hyperlink" Target="https://www.bvkb.gov.lv/lv/buvdarbu-valsts-kontrole-un-buvju-pienemsana-ekspluatacij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bvkb.gov.lv/"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1</a:t>
            </a:fld>
            <a:endParaRPr lang="lv-LV" dirty="0"/>
          </a:p>
        </p:txBody>
      </p:sp>
      <p:sp>
        <p:nvSpPr>
          <p:cNvPr id="8" name="Title 1">
            <a:extLst>
              <a:ext uri="{FF2B5EF4-FFF2-40B4-BE49-F238E27FC236}">
                <a16:creationId xmlns:a16="http://schemas.microsoft.com/office/drawing/2014/main" id="{8EA3377B-B9D2-4546-BA68-42EE314838B1}"/>
              </a:ext>
            </a:extLst>
          </p:cNvPr>
          <p:cNvSpPr>
            <a:spLocks noGrp="1"/>
          </p:cNvSpPr>
          <p:nvPr>
            <p:ph type="ctrTitle"/>
          </p:nvPr>
        </p:nvSpPr>
        <p:spPr>
          <a:xfrm>
            <a:off x="716437" y="3026578"/>
            <a:ext cx="10363200" cy="1556055"/>
          </a:xfrm>
        </p:spPr>
        <p:txBody>
          <a:bodyPr>
            <a:noAutofit/>
          </a:bodyPr>
          <a:lstStyle/>
          <a:p>
            <a:r>
              <a:rPr lang="lv-LV" sz="4400" b="1" dirty="0">
                <a:effectLst/>
                <a:ea typeface="Calibri" panose="020F0502020204030204" pitchFamily="34" charset="0"/>
                <a:cs typeface="Times New Roman" panose="02020603050405020304" pitchFamily="18" charset="0"/>
              </a:rPr>
              <a:t>Aktuālais būvdarbu kontrolē ēku energoefektivitātes nodrošināšanai </a:t>
            </a:r>
            <a:endParaRPr lang="lv-LV" sz="4400" b="1" spc="300" dirty="0"/>
          </a:p>
        </p:txBody>
      </p:sp>
      <p:sp>
        <p:nvSpPr>
          <p:cNvPr id="9" name="Subtitle 2">
            <a:extLst>
              <a:ext uri="{FF2B5EF4-FFF2-40B4-BE49-F238E27FC236}">
                <a16:creationId xmlns:a16="http://schemas.microsoft.com/office/drawing/2014/main" id="{8B06BAD5-EB7C-404F-BA3E-8597097AF74C}"/>
              </a:ext>
            </a:extLst>
          </p:cNvPr>
          <p:cNvSpPr>
            <a:spLocks noGrp="1"/>
          </p:cNvSpPr>
          <p:nvPr>
            <p:ph type="subTitle" idx="1"/>
          </p:nvPr>
        </p:nvSpPr>
        <p:spPr>
          <a:xfrm>
            <a:off x="2033268" y="5680947"/>
            <a:ext cx="7315200" cy="914400"/>
          </a:xfrm>
        </p:spPr>
        <p:txBody>
          <a:bodyPr/>
          <a:lstStyle/>
          <a:p>
            <a:r>
              <a:rPr lang="lv-LV" b="1" i="1" dirty="0"/>
              <a:t>Inese Linde</a:t>
            </a:r>
            <a:r>
              <a:rPr lang="lv-LV" dirty="0"/>
              <a:t>, BVKB Būvdarbu kontroles nodaļas būvinspektore</a:t>
            </a:r>
          </a:p>
        </p:txBody>
      </p:sp>
    </p:spTree>
    <p:extLst>
      <p:ext uri="{BB962C8B-B14F-4D97-AF65-F5344CB8AC3E}">
        <p14:creationId xmlns:p14="http://schemas.microsoft.com/office/powerpoint/2010/main" val="953175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712720" y="365125"/>
            <a:ext cx="8641080" cy="1325563"/>
          </a:xfrm>
        </p:spPr>
        <p:txBody>
          <a:bodyPr>
            <a:normAutofit fontScale="90000"/>
          </a:bodyPr>
          <a:lstStyle/>
          <a:p>
            <a:r>
              <a:rPr lang="lv-LV" b="1" dirty="0"/>
              <a:t>Būvniecības dalībnieku un būvniecībā iesaistīto personu atbilstības būvatļaujai pārbaude</a:t>
            </a:r>
            <a:endParaRPr lang="en-US" altLang="lv-LV" b="1" dirty="0"/>
          </a:p>
        </p:txBody>
      </p:sp>
      <p:sp>
        <p:nvSpPr>
          <p:cNvPr id="5" name="Content Placeholder 2">
            <a:extLst>
              <a:ext uri="{FF2B5EF4-FFF2-40B4-BE49-F238E27FC236}">
                <a16:creationId xmlns:a16="http://schemas.microsoft.com/office/drawing/2014/main" id="{DF79E783-7318-466F-AC51-F2AAB2CDE1DF}"/>
              </a:ext>
            </a:extLst>
          </p:cNvPr>
          <p:cNvSpPr>
            <a:spLocks noGrp="1"/>
          </p:cNvSpPr>
          <p:nvPr>
            <p:ph idx="1"/>
          </p:nvPr>
        </p:nvSpPr>
        <p:spPr>
          <a:xfrm>
            <a:off x="838200" y="2088522"/>
            <a:ext cx="10515600" cy="4404353"/>
          </a:xfrm>
        </p:spPr>
        <p:txBody>
          <a:bodyPr>
            <a:normAutofit/>
          </a:bodyPr>
          <a:lstStyle/>
          <a:p>
            <a:pPr marL="0" indent="0">
              <a:lnSpc>
                <a:spcPct val="110000"/>
              </a:lnSpc>
              <a:buNone/>
            </a:pPr>
            <a:r>
              <a:rPr lang="lv-LV" sz="2000" b="1" dirty="0">
                <a:latin typeface="+mj-lt"/>
              </a:rPr>
              <a:t>1) Vai ir visi būvniecības dalībnieki atbilstoši būvatļaujas pielikumam?</a:t>
            </a:r>
          </a:p>
          <a:p>
            <a:pPr marL="0" indent="0">
              <a:lnSpc>
                <a:spcPct val="110000"/>
              </a:lnSpc>
              <a:buNone/>
            </a:pPr>
            <a:r>
              <a:rPr lang="lv-LV" sz="2000" kern="100" dirty="0">
                <a:effectLst/>
                <a:latin typeface="+mj-lt"/>
                <a:ea typeface="SimSun" panose="02010600030101010101" pitchFamily="2" charset="-122"/>
                <a:cs typeface="Lucida Sans" panose="020B0602030504020204" pitchFamily="34" charset="0"/>
              </a:rPr>
              <a:t>Ministru kabineta 19.08.2014. noteikumu Nr.500 „Vispārīgie būvnoteikumi”  130. punkts nosaka, ka </a:t>
            </a:r>
            <a:r>
              <a:rPr lang="lv-LV" sz="2000" b="1" u="sng" kern="100" dirty="0">
                <a:solidFill>
                  <a:srgbClr val="FF0000"/>
                </a:solidFill>
                <a:effectLst/>
                <a:latin typeface="+mj-lt"/>
                <a:ea typeface="SimSun" panose="02010600030101010101" pitchFamily="2" charset="-122"/>
                <a:cs typeface="Lucida Sans" panose="020B0602030504020204" pitchFamily="34" charset="0"/>
              </a:rPr>
              <a:t>Būvniecības ierosinātājs iesniedz iesniegumu par izmaiņām būvatļaujā</a:t>
            </a:r>
            <a:r>
              <a:rPr lang="lv-LV" sz="2000" kern="100" dirty="0">
                <a:effectLst/>
                <a:latin typeface="+mj-lt"/>
                <a:ea typeface="SimSun" panose="02010600030101010101" pitchFamily="2" charset="-122"/>
                <a:cs typeface="Lucida Sans" panose="020B0602030504020204" pitchFamily="34" charset="0"/>
              </a:rPr>
              <a:t>, ja mainās būvdarbu veicējs, būvdarbu vadītājs, būvuzraugs vai </a:t>
            </a:r>
            <a:r>
              <a:rPr lang="lv-LV" sz="2000" kern="100" dirty="0" err="1">
                <a:effectLst/>
                <a:latin typeface="+mj-lt"/>
                <a:ea typeface="SimSun" panose="02010600030101010101" pitchFamily="2" charset="-122"/>
                <a:cs typeface="Lucida Sans" panose="020B0602030504020204" pitchFamily="34" charset="0"/>
              </a:rPr>
              <a:t>autoruzraugs</a:t>
            </a:r>
            <a:r>
              <a:rPr lang="lv-LV" sz="2000" kern="100" dirty="0">
                <a:latin typeface="+mj-lt"/>
                <a:ea typeface="SimSun" panose="02010600030101010101" pitchFamily="2" charset="-122"/>
                <a:cs typeface="Lucida Sans" panose="020B0602030504020204" pitchFamily="34" charset="0"/>
              </a:rPr>
              <a:t>. </a:t>
            </a:r>
          </a:p>
          <a:p>
            <a:pPr marL="0" indent="0">
              <a:lnSpc>
                <a:spcPct val="110000"/>
              </a:lnSpc>
              <a:buNone/>
            </a:pPr>
            <a:r>
              <a:rPr lang="lv-LV" sz="2000" b="1" kern="100" dirty="0">
                <a:effectLst/>
                <a:latin typeface="+mj-lt"/>
                <a:ea typeface="SimSun" panose="02010600030101010101" pitchFamily="2" charset="-122"/>
                <a:cs typeface="Lucida Sans" panose="020B0602030504020204" pitchFamily="34" charset="0"/>
              </a:rPr>
              <a:t>2) Darba aizsardzības koordinators! </a:t>
            </a:r>
          </a:p>
          <a:p>
            <a:pPr marL="0" indent="0">
              <a:lnSpc>
                <a:spcPct val="110000"/>
              </a:lnSpc>
              <a:buNone/>
            </a:pPr>
            <a:r>
              <a:rPr lang="lv-LV" sz="2000" kern="100" dirty="0">
                <a:effectLst/>
                <a:latin typeface="+mj-lt"/>
                <a:ea typeface="SimSun" panose="02010600030101010101" pitchFamily="2" charset="-122"/>
                <a:cs typeface="Lucida Sans" panose="020B0602030504020204" pitchFamily="34" charset="0"/>
              </a:rPr>
              <a:t>Ministru kabineta 19.08.2014. noteikumu Nr.500 „Vispārīgie būvnoteikumi” </a:t>
            </a:r>
            <a:r>
              <a:rPr lang="lv-LV" sz="2000" b="0" i="0" dirty="0">
                <a:solidFill>
                  <a:srgbClr val="414142"/>
                </a:solidFill>
                <a:effectLst/>
                <a:latin typeface="+mj-lt"/>
              </a:rPr>
              <a:t>94.punkts Būvniecības ierosinātāja pienākums ir norīkot darba aizsardzības koordinatoru būvdarbu izpildes sagatavošanas posmam, kā arī būvdarbu veikšanas posmam, </a:t>
            </a:r>
            <a:r>
              <a:rPr lang="lv-LV" sz="2000" b="1" i="0" u="sng" dirty="0">
                <a:solidFill>
                  <a:srgbClr val="414142"/>
                </a:solidFill>
                <a:effectLst/>
                <a:latin typeface="+mj-lt"/>
              </a:rPr>
              <a:t>ja būvdarbus veic vairāki būvdarbu veicēji</a:t>
            </a:r>
            <a:r>
              <a:rPr lang="lv-LV" sz="2000" b="0" i="0" dirty="0">
                <a:solidFill>
                  <a:srgbClr val="414142"/>
                </a:solidFill>
                <a:effectLst/>
                <a:latin typeface="+mj-lt"/>
              </a:rPr>
              <a:t>.</a:t>
            </a:r>
            <a:endParaRPr lang="lv-LV" sz="2000" kern="100" dirty="0">
              <a:latin typeface="+mj-lt"/>
              <a:ea typeface="SimSun" panose="02010600030101010101" pitchFamily="2" charset="-122"/>
              <a:cs typeface="Lucida Sans" panose="020B0602030504020204" pitchFamily="34" charset="0"/>
            </a:endParaRPr>
          </a:p>
          <a:p>
            <a:pPr marL="0" indent="0">
              <a:lnSpc>
                <a:spcPct val="110000"/>
              </a:lnSpc>
              <a:buNone/>
            </a:pPr>
            <a:endParaRPr lang="lv-LV" b="1" u="sng" dirty="0"/>
          </a:p>
          <a:p>
            <a:endParaRPr lang="lv-LV" dirty="0"/>
          </a:p>
        </p:txBody>
      </p:sp>
    </p:spTree>
    <p:extLst>
      <p:ext uri="{BB962C8B-B14F-4D97-AF65-F5344CB8AC3E}">
        <p14:creationId xmlns:p14="http://schemas.microsoft.com/office/powerpoint/2010/main" val="3689472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682240" y="365125"/>
            <a:ext cx="8671560" cy="1325563"/>
          </a:xfrm>
        </p:spPr>
        <p:txBody>
          <a:bodyPr vert="horz" lIns="91440" tIns="45720" rIns="91440" bIns="45720" rtlCol="0" anchor="ctr">
            <a:normAutofit/>
          </a:bodyPr>
          <a:lstStyle/>
          <a:p>
            <a:r>
              <a:rPr lang="lv-LV" sz="4400" b="1" dirty="0"/>
              <a:t>Darba aizsardzības prasību ievērošanas pārbaude</a:t>
            </a:r>
            <a:endParaRPr lang="en-US" altLang="lv-LV" sz="4400" b="1" dirty="0">
              <a:solidFill>
                <a:srgbClr val="000000"/>
              </a:solidFill>
              <a:latin typeface="Times New Roman" panose="02020603050405020304" pitchFamily="18" charset="0"/>
              <a:ea typeface="+mj-ea"/>
              <a:cs typeface="Times New Roman" panose="02020603050405020304" pitchFamily="18" charset="0"/>
            </a:endParaRPr>
          </a:p>
        </p:txBody>
      </p:sp>
      <p:sp>
        <p:nvSpPr>
          <p:cNvPr id="2" name="Taisnstūris 1"/>
          <p:cNvSpPr/>
          <p:nvPr/>
        </p:nvSpPr>
        <p:spPr>
          <a:xfrm>
            <a:off x="6319111" y="1935477"/>
            <a:ext cx="5778056" cy="646331"/>
          </a:xfrm>
          <a:prstGeom prst="rect">
            <a:avLst/>
          </a:prstGeom>
        </p:spPr>
        <p:txBody>
          <a:bodyPr wrap="square">
            <a:spAutoFit/>
          </a:bodyPr>
          <a:lstStyle/>
          <a:p>
            <a:pPr>
              <a:spcAft>
                <a:spcPts val="600"/>
              </a:spcAft>
            </a:pPr>
            <a:r>
              <a:rPr lang="lv-LV" b="1" dirty="0">
                <a:latin typeface="+mj-lt"/>
                <a:cs typeface="Times New Roman" panose="02020603050405020304" pitchFamily="18" charset="0"/>
              </a:rPr>
              <a:t>Ministru kabineta 18.03.2014 noteikumi Nr. 143 </a:t>
            </a:r>
            <a:r>
              <a:rPr lang="lv-LV" b="1" i="0" dirty="0">
                <a:effectLst/>
                <a:latin typeface="+mj-lt"/>
              </a:rPr>
              <a:t>Darba aizsardzības prasības, strādājot augstumā. </a:t>
            </a:r>
            <a:endParaRPr lang="lv-LV" b="1" dirty="0">
              <a:latin typeface="+mj-lt"/>
              <a:cs typeface="Times New Roman" panose="02020603050405020304" pitchFamily="18" charset="0"/>
            </a:endParaRPr>
          </a:p>
        </p:txBody>
      </p:sp>
      <p:pic>
        <p:nvPicPr>
          <p:cNvPr id="4" name="Content Placeholder 3">
            <a:extLst>
              <a:ext uri="{FF2B5EF4-FFF2-40B4-BE49-F238E27FC236}">
                <a16:creationId xmlns:a16="http://schemas.microsoft.com/office/drawing/2014/main" id="{84909B26-33A1-47AC-8A04-1ACE5954F19B}"/>
              </a:ext>
            </a:extLst>
          </p:cNvPr>
          <p:cNvPicPr>
            <a:picLocks noGrp="1" noChangeAspect="1"/>
          </p:cNvPicPr>
          <p:nvPr>
            <p:ph idx="1"/>
          </p:nvPr>
        </p:nvPicPr>
        <p:blipFill>
          <a:blip r:embed="rId3"/>
          <a:stretch>
            <a:fillRect/>
          </a:stretch>
        </p:blipFill>
        <p:spPr>
          <a:xfrm>
            <a:off x="670764" y="2073349"/>
            <a:ext cx="5497457" cy="4419526"/>
          </a:xfrm>
        </p:spPr>
      </p:pic>
      <p:pic>
        <p:nvPicPr>
          <p:cNvPr id="5" name="Picture 4">
            <a:extLst>
              <a:ext uri="{FF2B5EF4-FFF2-40B4-BE49-F238E27FC236}">
                <a16:creationId xmlns:a16="http://schemas.microsoft.com/office/drawing/2014/main" id="{AE06C900-4253-4497-A2B4-25B26ECA7C3D}"/>
              </a:ext>
            </a:extLst>
          </p:cNvPr>
          <p:cNvPicPr>
            <a:picLocks noChangeAspect="1"/>
          </p:cNvPicPr>
          <p:nvPr/>
        </p:nvPicPr>
        <p:blipFill>
          <a:blip r:embed="rId4"/>
          <a:stretch>
            <a:fillRect/>
          </a:stretch>
        </p:blipFill>
        <p:spPr>
          <a:xfrm>
            <a:off x="6494400" y="2761246"/>
            <a:ext cx="4975505" cy="3731629"/>
          </a:xfrm>
          <a:prstGeom prst="rect">
            <a:avLst/>
          </a:prstGeom>
        </p:spPr>
      </p:pic>
    </p:spTree>
    <p:extLst>
      <p:ext uri="{BB962C8B-B14F-4D97-AF65-F5344CB8AC3E}">
        <p14:creationId xmlns:p14="http://schemas.microsoft.com/office/powerpoint/2010/main" val="131688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560320" y="365125"/>
            <a:ext cx="8793480" cy="1325563"/>
          </a:xfrm>
        </p:spPr>
        <p:txBody>
          <a:bodyPr vert="horz" lIns="91440" tIns="45720" rIns="91440" bIns="45720" rtlCol="0" anchor="ctr">
            <a:normAutofit fontScale="90000"/>
          </a:bodyPr>
          <a:lstStyle/>
          <a:p>
            <a:r>
              <a:rPr lang="lv-LV" b="1" dirty="0"/>
              <a:t>Ministru kabineta 25.02.2003. noteikumi Nr.92 „</a:t>
            </a:r>
            <a:r>
              <a:rPr lang="lv-LV" sz="4400" b="1" dirty="0"/>
              <a:t>Darba aizsardzības prasības, veicot būvdarbus"</a:t>
            </a:r>
            <a:endParaRPr lang="en-US" altLang="lv-LV" sz="4400" b="1" dirty="0">
              <a:solidFill>
                <a:srgbClr val="000000"/>
              </a:solidFill>
              <a:latin typeface="Times New Roman" panose="02020603050405020304" pitchFamily="18" charset="0"/>
              <a:ea typeface="+mj-ea"/>
              <a:cs typeface="Times New Roman" panose="02020603050405020304" pitchFamily="18" charset="0"/>
            </a:endParaRPr>
          </a:p>
        </p:txBody>
      </p:sp>
      <p:sp>
        <p:nvSpPr>
          <p:cNvPr id="4" name="Content Placeholder 3">
            <a:extLst>
              <a:ext uri="{FF2B5EF4-FFF2-40B4-BE49-F238E27FC236}">
                <a16:creationId xmlns:a16="http://schemas.microsoft.com/office/drawing/2014/main" id="{ABF6F658-59C4-4682-9BC9-0D3972BB9F12}"/>
              </a:ext>
            </a:extLst>
          </p:cNvPr>
          <p:cNvSpPr>
            <a:spLocks noGrp="1"/>
          </p:cNvSpPr>
          <p:nvPr>
            <p:ph idx="1"/>
          </p:nvPr>
        </p:nvSpPr>
        <p:spPr>
          <a:xfrm>
            <a:off x="767862" y="2141537"/>
            <a:ext cx="10515600" cy="4351338"/>
          </a:xfrm>
        </p:spPr>
        <p:txBody>
          <a:bodyPr>
            <a:normAutofit lnSpcReduction="10000"/>
          </a:bodyPr>
          <a:lstStyle/>
          <a:p>
            <a:pPr marL="0" indent="0">
              <a:buNone/>
            </a:pPr>
            <a:r>
              <a:rPr lang="lv-LV" sz="2400" dirty="0">
                <a:latin typeface="+mj-lt"/>
              </a:rPr>
              <a:t>12. Pasūtītājam ir pienākums pirms būvdarbu uzsākšanas nosūtīt Valsts darba inspekcijai iepriekšēju paziņojumu par būvdarbu veikšanu (</a:t>
            </a:r>
            <a:r>
              <a:rPr lang="lv-LV" sz="2400" dirty="0">
                <a:latin typeface="+mj-lt"/>
                <a:hlinkClick r:id="rId3"/>
              </a:rPr>
              <a:t>pielikums</a:t>
            </a:r>
            <a:r>
              <a:rPr lang="lv-LV" sz="2400" dirty="0">
                <a:latin typeface="+mj-lt"/>
              </a:rPr>
              <a:t>) vienā no šādiem gadījumiem:</a:t>
            </a:r>
          </a:p>
          <a:p>
            <a:pPr marL="0" indent="0">
              <a:buNone/>
            </a:pPr>
            <a:r>
              <a:rPr lang="lv-LV" sz="2400" dirty="0">
                <a:latin typeface="+mj-lt"/>
              </a:rPr>
              <a:t>    12.1. ja paredzētais būvdarbu ilgums pārsniedz 30 darbadienas un būvdarbos vienlaikus tiek nodarbināti vairāk nekā 20 nodarbinātie;</a:t>
            </a:r>
          </a:p>
          <a:p>
            <a:pPr marL="0" indent="0">
              <a:buNone/>
            </a:pPr>
            <a:r>
              <a:rPr lang="lv-LV" sz="2400" dirty="0">
                <a:latin typeface="+mj-lt"/>
              </a:rPr>
              <a:t>    12.2. ja plānotais būvdarbu apjoms pārsniedz 500 cilvēkdienas (viena vai vairāku nodarbināto kopā nostrādātas darbadienas).</a:t>
            </a:r>
          </a:p>
          <a:p>
            <a:pPr marL="0" indent="0">
              <a:buNone/>
            </a:pPr>
            <a:r>
              <a:rPr lang="lv-LV" sz="2000" i="1" dirty="0">
                <a:latin typeface="+mj-lt"/>
              </a:rPr>
              <a:t>(Grozīts ar MK </a:t>
            </a:r>
            <a:r>
              <a:rPr lang="lv-LV" sz="2000" i="1" dirty="0">
                <a:latin typeface="+mj-lt"/>
                <a:hlinkClick r:id="rId4"/>
              </a:rPr>
              <a:t>29.01.2008.</a:t>
            </a:r>
            <a:r>
              <a:rPr lang="lv-LV" sz="2000" i="1" dirty="0">
                <a:latin typeface="+mj-lt"/>
              </a:rPr>
              <a:t> noteikumiem Nr.48)</a:t>
            </a:r>
          </a:p>
          <a:p>
            <a:pPr marL="0" indent="0">
              <a:buNone/>
            </a:pPr>
            <a:r>
              <a:rPr lang="lv-LV" sz="2600" dirty="0">
                <a:latin typeface="+mj-lt"/>
              </a:rPr>
              <a:t>13. Iepriekšējā paziņojumā par būvdarbu veikšanu sniegto informāciju pasūtītājs novieto būvlaukumā redzamā vietā un, ja nepieciešams, to regulāri atjauno.</a:t>
            </a:r>
          </a:p>
          <a:p>
            <a:pPr marL="0" indent="0">
              <a:buNone/>
            </a:pPr>
            <a:r>
              <a:rPr lang="lv-LV" sz="2000" i="1" dirty="0">
                <a:latin typeface="+mj-lt"/>
              </a:rPr>
              <a:t>(Grozīts ar MK 29.01.2008. noteikumiem Nr.48)</a:t>
            </a: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089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636876" y="-25797"/>
            <a:ext cx="8663762" cy="1325563"/>
          </a:xfrm>
        </p:spPr>
        <p:txBody>
          <a:bodyPr vert="horz" lIns="91440" tIns="45720" rIns="91440" bIns="45720" rtlCol="0" anchor="ctr">
            <a:normAutofit/>
          </a:bodyPr>
          <a:lstStyle/>
          <a:p>
            <a:r>
              <a:rPr lang="lv-LV" altLang="lv-LV" sz="4400" b="1" dirty="0">
                <a:solidFill>
                  <a:srgbClr val="000000"/>
                </a:solidFill>
                <a:ea typeface="+mj-ea"/>
                <a:cs typeface="Times New Roman" panose="02020603050405020304" pitchFamily="18" charset="0"/>
              </a:rPr>
              <a:t>Darba veikšanas projekta pārbaude</a:t>
            </a:r>
            <a:endParaRPr lang="en-US" altLang="lv-LV" sz="4400" b="1" dirty="0">
              <a:solidFill>
                <a:srgbClr val="000000"/>
              </a:solidFill>
              <a:ea typeface="+mj-ea"/>
              <a:cs typeface="Times New Roman" panose="02020603050405020304" pitchFamily="18" charset="0"/>
            </a:endParaRPr>
          </a:p>
        </p:txBody>
      </p:sp>
      <p:sp>
        <p:nvSpPr>
          <p:cNvPr id="2" name="Taisnstūris 1"/>
          <p:cNvSpPr/>
          <p:nvPr/>
        </p:nvSpPr>
        <p:spPr>
          <a:xfrm>
            <a:off x="2436298" y="1036387"/>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6CED92E-1380-468A-8805-D7914960F168}"/>
              </a:ext>
            </a:extLst>
          </p:cNvPr>
          <p:cNvPicPr>
            <a:picLocks noChangeAspect="1"/>
          </p:cNvPicPr>
          <p:nvPr/>
        </p:nvPicPr>
        <p:blipFill>
          <a:blip r:embed="rId3"/>
          <a:stretch>
            <a:fillRect/>
          </a:stretch>
        </p:blipFill>
        <p:spPr>
          <a:xfrm>
            <a:off x="5261290" y="1628256"/>
            <a:ext cx="6188412" cy="5229744"/>
          </a:xfrm>
          <a:prstGeom prst="rect">
            <a:avLst/>
          </a:prstGeom>
        </p:spPr>
      </p:pic>
      <p:pic>
        <p:nvPicPr>
          <p:cNvPr id="5" name="Picture 4" descr="Table&#10;&#10;Description automatically generated with low confidence">
            <a:extLst>
              <a:ext uri="{FF2B5EF4-FFF2-40B4-BE49-F238E27FC236}">
                <a16:creationId xmlns:a16="http://schemas.microsoft.com/office/drawing/2014/main" id="{1397A4DB-F3FA-4076-A4D6-FDE4C35B3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318" y="4162829"/>
            <a:ext cx="2921000" cy="1885950"/>
          </a:xfrm>
          <a:prstGeom prst="rect">
            <a:avLst/>
          </a:prstGeom>
        </p:spPr>
      </p:pic>
      <p:pic>
        <p:nvPicPr>
          <p:cNvPr id="7" name="Picture 6" descr="A picture containing outdoor&#10;&#10;Description automatically generated">
            <a:extLst>
              <a:ext uri="{FF2B5EF4-FFF2-40B4-BE49-F238E27FC236}">
                <a16:creationId xmlns:a16="http://schemas.microsoft.com/office/drawing/2014/main" id="{B123D7F4-3D3D-4392-A5E3-B401CC661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82694" y="4107994"/>
            <a:ext cx="2557192" cy="2674614"/>
          </a:xfrm>
          <a:prstGeom prst="rect">
            <a:avLst/>
          </a:prstGeom>
        </p:spPr>
      </p:pic>
      <p:sp>
        <p:nvSpPr>
          <p:cNvPr id="10" name="TextBox 9">
            <a:extLst>
              <a:ext uri="{FF2B5EF4-FFF2-40B4-BE49-F238E27FC236}">
                <a16:creationId xmlns:a16="http://schemas.microsoft.com/office/drawing/2014/main" id="{32EFC17B-5C7C-4EEF-ABB4-C48E86BAB656}"/>
              </a:ext>
            </a:extLst>
          </p:cNvPr>
          <p:cNvSpPr txBox="1"/>
          <p:nvPr/>
        </p:nvSpPr>
        <p:spPr>
          <a:xfrm>
            <a:off x="516522" y="1720402"/>
            <a:ext cx="5033673" cy="2308324"/>
          </a:xfrm>
          <a:prstGeom prst="rect">
            <a:avLst/>
          </a:prstGeom>
          <a:noFill/>
        </p:spPr>
        <p:txBody>
          <a:bodyPr wrap="square">
            <a:spAutoFit/>
          </a:bodyPr>
          <a:lstStyle/>
          <a:p>
            <a:pPr marL="342900" indent="-342900">
              <a:buFont typeface="+mj-lt"/>
              <a:buAutoNum type="arabicParenR"/>
            </a:pPr>
            <a:r>
              <a:rPr lang="lv-LV" dirty="0">
                <a:latin typeface="+mj-lt"/>
              </a:rPr>
              <a:t>vai būvdarbu veicējs ir izstrādājis DVP</a:t>
            </a:r>
          </a:p>
          <a:p>
            <a:pPr marL="342900" indent="-342900">
              <a:buFont typeface="+mj-lt"/>
              <a:buAutoNum type="arabicParenR"/>
            </a:pPr>
            <a:r>
              <a:rPr lang="lv-LV" dirty="0">
                <a:latin typeface="+mj-lt"/>
              </a:rPr>
              <a:t>vai DVP ir pieejams būvlaukumā jeb BIS</a:t>
            </a:r>
          </a:p>
          <a:p>
            <a:pPr marL="342900" indent="-342900">
              <a:buFont typeface="+mj-lt"/>
              <a:buAutoNum type="arabicParenR"/>
            </a:pPr>
            <a:r>
              <a:rPr lang="lv-LV" dirty="0">
                <a:latin typeface="+mj-lt"/>
              </a:rPr>
              <a:t>vai situācija būvlaukumā atbilst DVP</a:t>
            </a:r>
          </a:p>
          <a:p>
            <a:pPr marL="342900" indent="-342900">
              <a:buFont typeface="+mj-lt"/>
              <a:buAutoNum type="arabicParenR"/>
            </a:pPr>
            <a:r>
              <a:rPr lang="lv-LV" dirty="0">
                <a:latin typeface="+mj-lt"/>
              </a:rPr>
              <a:t>vai DVP ir saskaņots ( ar galveno būvdarbu veicēju) </a:t>
            </a:r>
          </a:p>
          <a:p>
            <a:pPr marL="342900" indent="-342900">
              <a:buFont typeface="+mj-lt"/>
              <a:buAutoNum type="arabicParenR"/>
            </a:pPr>
            <a:r>
              <a:rPr lang="lv-LV" dirty="0">
                <a:latin typeface="+mj-lt"/>
              </a:rPr>
              <a:t>vai DVP atbilst būvprojekta DOP sadaļai </a:t>
            </a:r>
          </a:p>
          <a:p>
            <a:pPr marL="342900" indent="-342900">
              <a:buFont typeface="+mj-lt"/>
              <a:buAutoNum type="arabicParenR"/>
            </a:pPr>
            <a:r>
              <a:rPr lang="lv-LV" dirty="0">
                <a:latin typeface="+mj-lt"/>
              </a:rPr>
              <a:t>Vai DOP paredzēts būvdarbi paralēli ēkas ekspluatācijai. </a:t>
            </a:r>
          </a:p>
        </p:txBody>
      </p:sp>
    </p:spTree>
    <p:extLst>
      <p:ext uri="{BB962C8B-B14F-4D97-AF65-F5344CB8AC3E}">
        <p14:creationId xmlns:p14="http://schemas.microsoft.com/office/powerpoint/2010/main" val="2488931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F8301FC-B9A1-4264-8067-1844F452E9F7}"/>
              </a:ext>
            </a:extLst>
          </p:cNvPr>
          <p:cNvSpPr>
            <a:spLocks noGrp="1"/>
          </p:cNvSpPr>
          <p:nvPr>
            <p:ph type="title"/>
          </p:nvPr>
        </p:nvSpPr>
        <p:spPr>
          <a:xfrm>
            <a:off x="2641600" y="365125"/>
            <a:ext cx="9185310" cy="1325563"/>
          </a:xfrm>
        </p:spPr>
        <p:txBody>
          <a:bodyPr vert="horz" lIns="91440" tIns="45720" rIns="91440" bIns="45720" rtlCol="0" anchor="ctr">
            <a:noAutofit/>
          </a:bodyPr>
          <a:lstStyle/>
          <a:p>
            <a:r>
              <a:rPr lang="lv-LV" sz="3600" b="1" dirty="0"/>
              <a:t>Nesošo konstrukciju darba operāciju un darba procesu tehnoloģiskā kontrole jeb kvalitātes kontroles sistēma (KKS)</a:t>
            </a:r>
            <a:endParaRPr lang="en-US" altLang="lv-LV" sz="3600" b="1" dirty="0">
              <a:solidFill>
                <a:srgbClr val="000000"/>
              </a:solidFill>
              <a:latin typeface="Times New Roman" panose="02020603050405020304" pitchFamily="18" charset="0"/>
              <a:ea typeface="+mj-ea"/>
              <a:cs typeface="Times New Roman" panose="02020603050405020304" pitchFamily="18" charset="0"/>
            </a:endParaRPr>
          </a:p>
        </p:txBody>
      </p:sp>
      <p:sp>
        <p:nvSpPr>
          <p:cNvPr id="5" name="Content Placeholder 2">
            <a:extLst>
              <a:ext uri="{FF2B5EF4-FFF2-40B4-BE49-F238E27FC236}">
                <a16:creationId xmlns:a16="http://schemas.microsoft.com/office/drawing/2014/main" id="{CFF35A78-7EA0-4E43-BA15-0F4870019405}"/>
              </a:ext>
            </a:extLst>
          </p:cNvPr>
          <p:cNvSpPr>
            <a:spLocks noGrp="1"/>
          </p:cNvSpPr>
          <p:nvPr>
            <p:ph sz="half" idx="1"/>
          </p:nvPr>
        </p:nvSpPr>
        <p:spPr>
          <a:xfrm>
            <a:off x="777240" y="2272062"/>
            <a:ext cx="10376313" cy="3455035"/>
          </a:xfrm>
        </p:spPr>
        <p:txBody>
          <a:bodyPr>
            <a:normAutofit/>
          </a:bodyPr>
          <a:lstStyle/>
          <a:p>
            <a:pPr marL="0" indent="0">
              <a:buNone/>
            </a:pPr>
            <a:r>
              <a:rPr lang="lv-LV" sz="3200" b="1" dirty="0">
                <a:solidFill>
                  <a:srgbClr val="FF0000"/>
                </a:solidFill>
                <a:latin typeface="+mj-lt"/>
              </a:rPr>
              <a:t>Kvalitātes kontroles sistēma* būvniecībā </a:t>
            </a:r>
            <a:r>
              <a:rPr lang="lv-LV" sz="3200" dirty="0">
                <a:latin typeface="+mj-lt"/>
              </a:rPr>
              <a:t>ir dokumentēta organizatoriska struktūra, darbinieku atbildības, procesuālo darbību un līdzekļu kvalitātes vadīšanas īstenošanas un būvdarbu kvalitātes nodrošināšanai.</a:t>
            </a:r>
          </a:p>
        </p:txBody>
      </p:sp>
      <p:sp>
        <p:nvSpPr>
          <p:cNvPr id="6" name="Title 5">
            <a:extLst>
              <a:ext uri="{FF2B5EF4-FFF2-40B4-BE49-F238E27FC236}">
                <a16:creationId xmlns:a16="http://schemas.microsoft.com/office/drawing/2014/main" id="{F723368B-A79D-47B1-9837-265510668196}"/>
              </a:ext>
            </a:extLst>
          </p:cNvPr>
          <p:cNvSpPr txBox="1">
            <a:spLocks/>
          </p:cNvSpPr>
          <p:nvPr/>
        </p:nvSpPr>
        <p:spPr>
          <a:xfrm>
            <a:off x="777240" y="5845780"/>
            <a:ext cx="1051560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000" dirty="0"/>
              <a:t>*BVKB izstrādātas vadlīnijas kvalitātes kontroles sistēmas izstrādei</a:t>
            </a:r>
            <a:br>
              <a:rPr lang="lv-LV" sz="2000" dirty="0"/>
            </a:br>
            <a:r>
              <a:rPr lang="lv-LV" sz="2000" dirty="0">
                <a:hlinkClick r:id="rId3"/>
              </a:rPr>
              <a:t>https://www.bvkb.gov.lv/lv/buvdarbu-valsts-kontrole-un-buvju-pienemsana-ekspluatacija</a:t>
            </a:r>
            <a:endParaRPr lang="lv-LV" sz="2000" dirty="0"/>
          </a:p>
        </p:txBody>
      </p:sp>
    </p:spTree>
    <p:extLst>
      <p:ext uri="{BB962C8B-B14F-4D97-AF65-F5344CB8AC3E}">
        <p14:creationId xmlns:p14="http://schemas.microsoft.com/office/powerpoint/2010/main" val="2791641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D39C-FA6C-4B85-A10B-7DF70405F8C5}"/>
              </a:ext>
            </a:extLst>
          </p:cNvPr>
          <p:cNvSpPr>
            <a:spLocks noGrp="1"/>
          </p:cNvSpPr>
          <p:nvPr>
            <p:ph type="title"/>
          </p:nvPr>
        </p:nvSpPr>
        <p:spPr>
          <a:xfrm>
            <a:off x="3274828" y="365125"/>
            <a:ext cx="8078972" cy="1325563"/>
          </a:xfrm>
        </p:spPr>
        <p:txBody>
          <a:bodyPr/>
          <a:lstStyle/>
          <a:p>
            <a:r>
              <a:rPr lang="lv-LV" b="1" dirty="0"/>
              <a:t>Prasības kvalitātes kontroles sistēmas izstrādāšanai</a:t>
            </a:r>
          </a:p>
        </p:txBody>
      </p:sp>
      <p:sp>
        <p:nvSpPr>
          <p:cNvPr id="4" name="Content Placeholder 2">
            <a:extLst>
              <a:ext uri="{FF2B5EF4-FFF2-40B4-BE49-F238E27FC236}">
                <a16:creationId xmlns:a16="http://schemas.microsoft.com/office/drawing/2014/main" id="{BCE43967-EAC7-4953-9D34-6665734236B0}"/>
              </a:ext>
            </a:extLst>
          </p:cNvPr>
          <p:cNvSpPr>
            <a:spLocks noGrp="1"/>
          </p:cNvSpPr>
          <p:nvPr>
            <p:ph idx="1"/>
          </p:nvPr>
        </p:nvSpPr>
        <p:spPr>
          <a:xfrm>
            <a:off x="838200" y="1825625"/>
            <a:ext cx="10515600" cy="4351338"/>
          </a:xfrm>
        </p:spPr>
        <p:txBody>
          <a:bodyPr>
            <a:normAutofit fontScale="92500" lnSpcReduction="20000"/>
          </a:bodyPr>
          <a:lstStyle/>
          <a:p>
            <a:pPr marL="0" indent="0" algn="just">
              <a:lnSpc>
                <a:spcPct val="120000"/>
              </a:lnSpc>
              <a:spcBef>
                <a:spcPts val="0"/>
              </a:spcBef>
              <a:buNone/>
            </a:pPr>
            <a:r>
              <a:rPr lang="lv-LV" sz="2200" b="1" dirty="0">
                <a:latin typeface="+mj-lt"/>
              </a:rPr>
              <a:t>Būvdarbu kvalitātes kontroles sistēmu katrs uzņēmums izstrādā atbilstoši savam profilam, veicamo darbu veidam un apjomam</a:t>
            </a:r>
            <a:r>
              <a:rPr lang="lv-LV" sz="2200" dirty="0">
                <a:latin typeface="+mj-lt"/>
              </a:rPr>
              <a:t>. Būvdarbu kvalitātes kontrole ietver (ĒBN 125.p; AIBN 117.p; </a:t>
            </a:r>
            <a:r>
              <a:rPr lang="lv-LV" sz="2200" dirty="0" err="1">
                <a:latin typeface="+mj-lt"/>
              </a:rPr>
              <a:t>ACuIBN</a:t>
            </a:r>
            <a:r>
              <a:rPr lang="lv-LV" sz="2200" dirty="0">
                <a:latin typeface="+mj-lt"/>
              </a:rPr>
              <a:t> 132.p) :</a:t>
            </a:r>
          </a:p>
          <a:p>
            <a:pPr marL="0" indent="0" algn="just">
              <a:lnSpc>
                <a:spcPct val="120000"/>
              </a:lnSpc>
              <a:spcBef>
                <a:spcPts val="0"/>
              </a:spcBef>
              <a:buNone/>
            </a:pPr>
            <a:endParaRPr lang="lv-LV" sz="2200" dirty="0">
              <a:latin typeface="+mj-lt"/>
            </a:endParaRPr>
          </a:p>
          <a:p>
            <a:pPr algn="just">
              <a:lnSpc>
                <a:spcPct val="120000"/>
              </a:lnSpc>
              <a:spcBef>
                <a:spcPts val="0"/>
              </a:spcBef>
            </a:pPr>
            <a:r>
              <a:rPr lang="lv-LV" sz="2200" dirty="0">
                <a:latin typeface="+mj-lt"/>
              </a:rPr>
              <a:t>būvdarbu veikšanas dokumentācijas, piegādāto būvizstrādājumu un konstrukciju, ierīču, mehānismu un līdzīgu iekārtu sākotnējo kontroli;</a:t>
            </a:r>
          </a:p>
          <a:p>
            <a:pPr marL="0" indent="0" algn="just">
              <a:lnSpc>
                <a:spcPct val="120000"/>
              </a:lnSpc>
              <a:spcBef>
                <a:spcPts val="0"/>
              </a:spcBef>
              <a:buNone/>
            </a:pPr>
            <a:r>
              <a:rPr lang="lv-LV" sz="2200" dirty="0">
                <a:solidFill>
                  <a:srgbClr val="009999"/>
                </a:solidFill>
                <a:latin typeface="+mj-lt"/>
              </a:rPr>
              <a:t> </a:t>
            </a:r>
            <a:r>
              <a:rPr lang="lv-LV" sz="2200" dirty="0">
                <a:solidFill>
                  <a:srgbClr val="FF0000"/>
                </a:solidFill>
                <a:latin typeface="+mj-lt"/>
              </a:rPr>
              <a:t>    (kontrole pirms būvdarbiem)</a:t>
            </a:r>
          </a:p>
          <a:p>
            <a:pPr algn="just">
              <a:lnSpc>
                <a:spcPct val="120000"/>
              </a:lnSpc>
              <a:spcBef>
                <a:spcPts val="0"/>
              </a:spcBef>
            </a:pPr>
            <a:endParaRPr lang="lv-LV" sz="2200" dirty="0">
              <a:latin typeface="+mj-lt"/>
            </a:endParaRPr>
          </a:p>
          <a:p>
            <a:pPr algn="just">
              <a:lnSpc>
                <a:spcPct val="120000"/>
              </a:lnSpc>
              <a:spcBef>
                <a:spcPts val="0"/>
              </a:spcBef>
            </a:pPr>
            <a:r>
              <a:rPr lang="lv-LV" sz="2200" dirty="0">
                <a:latin typeface="+mj-lt"/>
              </a:rPr>
              <a:t>atsevišķu darba operāciju vai darba procesu tehnoloģisko kontroli;</a:t>
            </a:r>
          </a:p>
          <a:p>
            <a:pPr marL="0" indent="0" algn="just">
              <a:lnSpc>
                <a:spcPct val="120000"/>
              </a:lnSpc>
              <a:spcBef>
                <a:spcPts val="0"/>
              </a:spcBef>
              <a:buNone/>
            </a:pPr>
            <a:r>
              <a:rPr lang="lv-LV" sz="2200" dirty="0">
                <a:solidFill>
                  <a:srgbClr val="009999"/>
                </a:solidFill>
                <a:latin typeface="+mj-lt"/>
              </a:rPr>
              <a:t>     </a:t>
            </a:r>
            <a:r>
              <a:rPr lang="lv-LV" sz="2200" dirty="0">
                <a:solidFill>
                  <a:srgbClr val="FF0000"/>
                </a:solidFill>
                <a:latin typeface="+mj-lt"/>
              </a:rPr>
              <a:t>(kontrole būvdarbu laikā)</a:t>
            </a:r>
          </a:p>
          <a:p>
            <a:pPr algn="just">
              <a:lnSpc>
                <a:spcPct val="120000"/>
              </a:lnSpc>
              <a:spcBef>
                <a:spcPts val="0"/>
              </a:spcBef>
            </a:pPr>
            <a:endParaRPr lang="lv-LV" sz="2200" dirty="0">
              <a:latin typeface="+mj-lt"/>
            </a:endParaRPr>
          </a:p>
          <a:p>
            <a:pPr algn="just">
              <a:lnSpc>
                <a:spcPct val="120000"/>
              </a:lnSpc>
              <a:spcBef>
                <a:spcPts val="0"/>
              </a:spcBef>
            </a:pPr>
            <a:r>
              <a:rPr lang="lv-LV" sz="2200" dirty="0">
                <a:latin typeface="+mj-lt"/>
              </a:rPr>
              <a:t>pabeigtā (nododamā) darba veida vai būvdarbu cikla (konstrukciju elementa) noslēguma kontroli</a:t>
            </a:r>
          </a:p>
          <a:p>
            <a:pPr marL="0" indent="0" algn="just">
              <a:lnSpc>
                <a:spcPct val="120000"/>
              </a:lnSpc>
              <a:spcBef>
                <a:spcPts val="0"/>
              </a:spcBef>
              <a:buNone/>
            </a:pPr>
            <a:r>
              <a:rPr lang="lv-LV" sz="2200" dirty="0">
                <a:solidFill>
                  <a:srgbClr val="009999"/>
                </a:solidFill>
                <a:latin typeface="+mj-lt"/>
              </a:rPr>
              <a:t>     </a:t>
            </a:r>
            <a:r>
              <a:rPr lang="lv-LV" sz="2200" dirty="0">
                <a:solidFill>
                  <a:srgbClr val="FF0000"/>
                </a:solidFill>
                <a:latin typeface="+mj-lt"/>
              </a:rPr>
              <a:t>(pabeigtu būvdarbu (etapu) kontrole)</a:t>
            </a:r>
          </a:p>
          <a:p>
            <a:pPr algn="just">
              <a:buFont typeface="Wingdings" panose="05000000000000000000" pitchFamily="2" charset="2"/>
              <a:buChar char="§"/>
            </a:pPr>
            <a:endParaRPr lang="lv-LV" sz="2400" dirty="0"/>
          </a:p>
          <a:p>
            <a:pPr marL="0" indent="0" algn="just">
              <a:buNone/>
            </a:pPr>
            <a:endParaRPr lang="lv-LV" dirty="0"/>
          </a:p>
        </p:txBody>
      </p:sp>
    </p:spTree>
    <p:extLst>
      <p:ext uri="{BB962C8B-B14F-4D97-AF65-F5344CB8AC3E}">
        <p14:creationId xmlns:p14="http://schemas.microsoft.com/office/powerpoint/2010/main" val="771394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763520" y="175554"/>
            <a:ext cx="8590280" cy="1325563"/>
          </a:xfrm>
        </p:spPr>
        <p:txBody>
          <a:bodyPr vert="horz" lIns="91440" tIns="45720" rIns="91440" bIns="45720" rtlCol="0" anchor="ctr">
            <a:noAutofit/>
          </a:bodyPr>
          <a:lstStyle/>
          <a:p>
            <a:r>
              <a:rPr lang="lv-LV" sz="4000" b="1" dirty="0"/>
              <a:t>Būves novietojums, </a:t>
            </a:r>
            <a:r>
              <a:rPr lang="lv-LV" sz="4000" b="1" dirty="0" err="1"/>
              <a:t>būvapjoms</a:t>
            </a:r>
            <a:r>
              <a:rPr lang="lv-LV" sz="4000" b="1" dirty="0"/>
              <a:t> atbilst būvprojektam.</a:t>
            </a:r>
            <a:endParaRPr lang="en-US" altLang="lv-LV" sz="4000" b="1" dirty="0">
              <a:solidFill>
                <a:srgbClr val="000000"/>
              </a:solidFill>
              <a:latin typeface="Times New Roman" panose="02020603050405020304" pitchFamily="18" charset="0"/>
              <a:ea typeface="+mj-ea"/>
              <a:cs typeface="Times New Roman" panose="02020603050405020304" pitchFamily="18" charset="0"/>
            </a:endParaRPr>
          </a:p>
        </p:txBody>
      </p:sp>
      <p:pic>
        <p:nvPicPr>
          <p:cNvPr id="5" name="Content Placeholder 4" descr="Diagram&#10;&#10;Description automatically generated">
            <a:extLst>
              <a:ext uri="{FF2B5EF4-FFF2-40B4-BE49-F238E27FC236}">
                <a16:creationId xmlns:a16="http://schemas.microsoft.com/office/drawing/2014/main" id="{6F0ADE27-5C62-4699-B4C2-4F093FED4E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24474" y="1769869"/>
            <a:ext cx="3930410" cy="4895850"/>
          </a:xfrm>
        </p:spPr>
      </p:pic>
      <p:sp>
        <p:nvSpPr>
          <p:cNvPr id="2" name="Taisnstūris 1"/>
          <p:cNvSpPr/>
          <p:nvPr/>
        </p:nvSpPr>
        <p:spPr>
          <a:xfrm>
            <a:off x="555423" y="1769869"/>
            <a:ext cx="5912285"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0F8658E-44EE-4778-B681-4060AFBB0255}"/>
              </a:ext>
            </a:extLst>
          </p:cNvPr>
          <p:cNvSpPr txBox="1"/>
          <p:nvPr/>
        </p:nvSpPr>
        <p:spPr>
          <a:xfrm>
            <a:off x="555423" y="1769869"/>
            <a:ext cx="6094140" cy="4801314"/>
          </a:xfrm>
          <a:prstGeom prst="rect">
            <a:avLst/>
          </a:prstGeom>
          <a:noFill/>
        </p:spPr>
        <p:txBody>
          <a:bodyPr wrap="square">
            <a:spAutoFit/>
          </a:bodyPr>
          <a:lstStyle/>
          <a:p>
            <a:r>
              <a:rPr lang="lv-LV" b="0" i="0" dirty="0">
                <a:solidFill>
                  <a:srgbClr val="414142"/>
                </a:solidFill>
                <a:effectLst/>
                <a:latin typeface="+mj-lt"/>
              </a:rPr>
              <a:t>Būvniecības likums </a:t>
            </a:r>
          </a:p>
          <a:p>
            <a:r>
              <a:rPr lang="fr-FR" i="0" dirty="0">
                <a:solidFill>
                  <a:srgbClr val="414142"/>
                </a:solidFill>
                <a:effectLst/>
                <a:latin typeface="+mj-lt"/>
              </a:rPr>
              <a:t>1.pants. </a:t>
            </a:r>
            <a:r>
              <a:rPr lang="fr-FR" i="0" dirty="0" err="1">
                <a:solidFill>
                  <a:srgbClr val="414142"/>
                </a:solidFill>
                <a:effectLst/>
                <a:latin typeface="+mj-lt"/>
              </a:rPr>
              <a:t>Likumā</a:t>
            </a:r>
            <a:r>
              <a:rPr lang="fr-FR" i="0" dirty="0">
                <a:solidFill>
                  <a:srgbClr val="414142"/>
                </a:solidFill>
                <a:effectLst/>
                <a:latin typeface="+mj-lt"/>
              </a:rPr>
              <a:t> </a:t>
            </a:r>
            <a:r>
              <a:rPr lang="fr-FR" i="0" dirty="0" err="1">
                <a:solidFill>
                  <a:srgbClr val="414142"/>
                </a:solidFill>
                <a:effectLst/>
                <a:latin typeface="+mj-lt"/>
              </a:rPr>
              <a:t>lietotie</a:t>
            </a:r>
            <a:r>
              <a:rPr lang="fr-FR" i="0" dirty="0">
                <a:solidFill>
                  <a:srgbClr val="414142"/>
                </a:solidFill>
                <a:effectLst/>
                <a:latin typeface="+mj-lt"/>
              </a:rPr>
              <a:t> </a:t>
            </a:r>
            <a:r>
              <a:rPr lang="fr-FR" i="0" dirty="0" err="1">
                <a:solidFill>
                  <a:srgbClr val="414142"/>
                </a:solidFill>
                <a:effectLst/>
                <a:latin typeface="+mj-lt"/>
              </a:rPr>
              <a:t>termini</a:t>
            </a:r>
            <a:endParaRPr lang="lv-LV" dirty="0">
              <a:solidFill>
                <a:srgbClr val="414142"/>
              </a:solidFill>
              <a:latin typeface="+mj-lt"/>
            </a:endParaRPr>
          </a:p>
          <a:p>
            <a:r>
              <a:rPr lang="lv-LV" i="0" dirty="0">
                <a:solidFill>
                  <a:srgbClr val="414142"/>
                </a:solidFill>
                <a:effectLst/>
                <a:latin typeface="+mj-lt"/>
              </a:rPr>
              <a:t>3) būve </a:t>
            </a:r>
            <a:r>
              <a:rPr lang="lv-LV" b="0" i="0" dirty="0">
                <a:solidFill>
                  <a:srgbClr val="414142"/>
                </a:solidFill>
                <a:effectLst/>
                <a:latin typeface="+mj-lt"/>
              </a:rPr>
              <a:t>— būvdarbu rezultātā radusies ar zemi vai gultni saistīta ķermeniska lieta (ēka vai </a:t>
            </a:r>
            <a:r>
              <a:rPr lang="lv-LV" b="1" i="0" u="sng" dirty="0">
                <a:solidFill>
                  <a:srgbClr val="FF0000"/>
                </a:solidFill>
                <a:effectLst/>
                <a:latin typeface="+mj-lt"/>
              </a:rPr>
              <a:t>inženierbūve</a:t>
            </a:r>
            <a:r>
              <a:rPr lang="lv-LV" b="0" i="0" dirty="0">
                <a:solidFill>
                  <a:srgbClr val="414142"/>
                </a:solidFill>
                <a:effectLst/>
                <a:latin typeface="+mj-lt"/>
              </a:rPr>
              <a:t>), kurai ir nosakāms būves lietošanas veids;</a:t>
            </a:r>
          </a:p>
          <a:p>
            <a:endParaRPr lang="lv-LV" dirty="0">
              <a:solidFill>
                <a:srgbClr val="414142"/>
              </a:solidFill>
              <a:latin typeface="+mj-lt"/>
            </a:endParaRPr>
          </a:p>
          <a:p>
            <a:endParaRPr lang="lv-LV" dirty="0">
              <a:solidFill>
                <a:srgbClr val="414142"/>
              </a:solidFill>
              <a:latin typeface="+mj-lt"/>
            </a:endParaRPr>
          </a:p>
          <a:p>
            <a:r>
              <a:rPr lang="lv-LV" b="1" u="sng" dirty="0">
                <a:latin typeface="+mj-lt"/>
              </a:rPr>
              <a:t>Būvvaldē saskaņojamās būvprojekta izmaiņas: </a:t>
            </a:r>
          </a:p>
          <a:p>
            <a:r>
              <a:rPr lang="lv-LV" dirty="0">
                <a:latin typeface="+mj-lt"/>
              </a:rPr>
              <a:t>Būvniecības likums  16.panta 2.2 daļa, 17.panta 2.1 daļa - </a:t>
            </a:r>
          </a:p>
          <a:p>
            <a:r>
              <a:rPr lang="lv-LV" dirty="0">
                <a:latin typeface="+mj-lt"/>
              </a:rPr>
              <a:t>Izmaiņas būves </a:t>
            </a:r>
            <a:r>
              <a:rPr lang="lv-LV" b="1" u="sng" dirty="0">
                <a:solidFill>
                  <a:srgbClr val="FF0000"/>
                </a:solidFill>
                <a:latin typeface="+mj-lt"/>
              </a:rPr>
              <a:t>novietojumā</a:t>
            </a:r>
            <a:r>
              <a:rPr lang="lv-LV" dirty="0">
                <a:latin typeface="+mj-lt"/>
              </a:rPr>
              <a:t>, </a:t>
            </a:r>
            <a:r>
              <a:rPr lang="lv-LV" b="1" u="sng" dirty="0" err="1">
                <a:solidFill>
                  <a:srgbClr val="FF0000"/>
                </a:solidFill>
                <a:latin typeface="+mj-lt"/>
              </a:rPr>
              <a:t>būvapjomā</a:t>
            </a:r>
            <a:r>
              <a:rPr lang="lv-LV" dirty="0">
                <a:latin typeface="+mj-lt"/>
              </a:rPr>
              <a:t> un fasādes risinājumā pieļaujamas pēc to saskaņošanas ar būvvaldi vai institūciju, kura pilda būvvaldes funkcijas. Ar izmaiņām var paredzēt arī būvprojektā neparedzētus pirmās vai otrās grupas inženierbūvju, pirmās grupas ēkas vai otrās grupas palīgēkas būvdarbus.</a:t>
            </a:r>
          </a:p>
          <a:p>
            <a:endParaRPr lang="lv-LV" dirty="0">
              <a:latin typeface="+mj-lt"/>
            </a:endParaRPr>
          </a:p>
          <a:p>
            <a:r>
              <a:rPr lang="lv-LV" b="1" dirty="0">
                <a:solidFill>
                  <a:srgbClr val="FF0000"/>
                </a:solidFill>
                <a:latin typeface="+mj-lt"/>
              </a:rPr>
              <a:t>Svarīgi atcerēties - </a:t>
            </a:r>
            <a:r>
              <a:rPr lang="lv-LV" b="1" dirty="0">
                <a:latin typeface="+mj-lt"/>
              </a:rPr>
              <a:t>Tai skaitā demontētās būves!</a:t>
            </a:r>
          </a:p>
        </p:txBody>
      </p:sp>
    </p:spTree>
    <p:extLst>
      <p:ext uri="{BB962C8B-B14F-4D97-AF65-F5344CB8AC3E}">
        <p14:creationId xmlns:p14="http://schemas.microsoft.com/office/powerpoint/2010/main" val="3091795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68B223-9BAF-44D1-B41C-232E3245FE48}"/>
              </a:ext>
            </a:extLst>
          </p:cNvPr>
          <p:cNvPicPr>
            <a:picLocks noChangeAspect="1"/>
          </p:cNvPicPr>
          <p:nvPr/>
        </p:nvPicPr>
        <p:blipFill>
          <a:blip r:embed="rId3"/>
          <a:stretch>
            <a:fillRect/>
          </a:stretch>
        </p:blipFill>
        <p:spPr>
          <a:xfrm>
            <a:off x="7391393" y="1708914"/>
            <a:ext cx="3962406" cy="4805276"/>
          </a:xfrm>
          <a:prstGeom prst="rect">
            <a:avLst/>
          </a:prstGeom>
        </p:spPr>
      </p:pic>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3618A5E4-A137-4F03-80C3-C259070998D3}"/>
              </a:ext>
            </a:extLst>
          </p:cNvPr>
          <p:cNvSpPr>
            <a:spLocks noGrp="1"/>
          </p:cNvSpPr>
          <p:nvPr>
            <p:ph type="title"/>
          </p:nvPr>
        </p:nvSpPr>
        <p:spPr>
          <a:xfrm>
            <a:off x="2484582" y="365125"/>
            <a:ext cx="8869217" cy="1325563"/>
          </a:xfrm>
        </p:spPr>
        <p:txBody>
          <a:bodyPr vert="horz" lIns="91440" tIns="45720" rIns="91440" bIns="45720" rtlCol="0" anchor="ctr">
            <a:noAutofit/>
          </a:bodyPr>
          <a:lstStyle/>
          <a:p>
            <a:r>
              <a:rPr lang="lv-LV" sz="4000" b="1" dirty="0"/>
              <a:t>Būves nesošo konstrukciju/to daļu izbūve  - mūris</a:t>
            </a:r>
            <a:endParaRPr lang="en-US" altLang="lv-LV" sz="4000" b="1" dirty="0">
              <a:solidFill>
                <a:srgbClr val="000000"/>
              </a:solidFill>
              <a:latin typeface="Times New Roman" panose="02020603050405020304" pitchFamily="18" charset="0"/>
              <a:ea typeface="+mj-ea"/>
              <a:cs typeface="Times New Roman" panose="02020603050405020304" pitchFamily="18" charset="0"/>
            </a:endParaRPr>
          </a:p>
        </p:txBody>
      </p:sp>
      <p:pic>
        <p:nvPicPr>
          <p:cNvPr id="3" name="Content Placeholder 2">
            <a:extLst>
              <a:ext uri="{FF2B5EF4-FFF2-40B4-BE49-F238E27FC236}">
                <a16:creationId xmlns:a16="http://schemas.microsoft.com/office/drawing/2014/main" id="{A900CB53-C87A-4B20-ADC2-3EF48D8F74CD}"/>
              </a:ext>
            </a:extLst>
          </p:cNvPr>
          <p:cNvPicPr>
            <a:picLocks noGrp="1" noChangeAspect="1"/>
          </p:cNvPicPr>
          <p:nvPr>
            <p:ph idx="1"/>
          </p:nvPr>
        </p:nvPicPr>
        <p:blipFill>
          <a:blip r:embed="rId4"/>
          <a:stretch>
            <a:fillRect/>
          </a:stretch>
        </p:blipFill>
        <p:spPr>
          <a:xfrm>
            <a:off x="2460747" y="1654523"/>
            <a:ext cx="5273497" cy="2627604"/>
          </a:xfrm>
          <a:prstGeom prst="rect">
            <a:avLst/>
          </a:prstGeom>
        </p:spPr>
      </p:pic>
      <p:sp>
        <p:nvSpPr>
          <p:cNvPr id="10" name="TextBox 9">
            <a:extLst>
              <a:ext uri="{FF2B5EF4-FFF2-40B4-BE49-F238E27FC236}">
                <a16:creationId xmlns:a16="http://schemas.microsoft.com/office/drawing/2014/main" id="{085519DB-8CF7-4EF6-B398-C0D04C72D1CC}"/>
              </a:ext>
            </a:extLst>
          </p:cNvPr>
          <p:cNvSpPr txBox="1"/>
          <p:nvPr/>
        </p:nvSpPr>
        <p:spPr>
          <a:xfrm>
            <a:off x="987725" y="5657966"/>
            <a:ext cx="5658402" cy="646331"/>
          </a:xfrm>
          <a:prstGeom prst="rect">
            <a:avLst/>
          </a:prstGeom>
          <a:noFill/>
        </p:spPr>
        <p:txBody>
          <a:bodyPr wrap="square">
            <a:spAutoFit/>
          </a:bodyPr>
          <a:lstStyle/>
          <a:p>
            <a:r>
              <a:rPr lang="lv-LV" b="1" dirty="0">
                <a:solidFill>
                  <a:srgbClr val="FF0000"/>
                </a:solidFill>
              </a:rPr>
              <a:t>Svarīgi atcerēties  </a:t>
            </a:r>
            <a:r>
              <a:rPr lang="lv-LV" dirty="0"/>
              <a:t>- izbūve atbilstoši ražotāja instrukcijām un nodrošināt atbilstību būvprojektam. </a:t>
            </a:r>
          </a:p>
        </p:txBody>
      </p:sp>
      <p:pic>
        <p:nvPicPr>
          <p:cNvPr id="5" name="Picture 4">
            <a:extLst>
              <a:ext uri="{FF2B5EF4-FFF2-40B4-BE49-F238E27FC236}">
                <a16:creationId xmlns:a16="http://schemas.microsoft.com/office/drawing/2014/main" id="{C1F49BDD-E9BE-4E2D-8E76-1B3507A7A2B2}"/>
              </a:ext>
            </a:extLst>
          </p:cNvPr>
          <p:cNvPicPr>
            <a:picLocks noChangeAspect="1"/>
          </p:cNvPicPr>
          <p:nvPr/>
        </p:nvPicPr>
        <p:blipFill>
          <a:blip r:embed="rId5"/>
          <a:stretch>
            <a:fillRect/>
          </a:stretch>
        </p:blipFill>
        <p:spPr>
          <a:xfrm>
            <a:off x="1194812" y="3223507"/>
            <a:ext cx="3020350" cy="2265262"/>
          </a:xfrm>
          <a:prstGeom prst="rect">
            <a:avLst/>
          </a:prstGeom>
        </p:spPr>
      </p:pic>
    </p:spTree>
    <p:extLst>
      <p:ext uri="{BB962C8B-B14F-4D97-AF65-F5344CB8AC3E}">
        <p14:creationId xmlns:p14="http://schemas.microsoft.com/office/powerpoint/2010/main" val="327618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CD91-967C-4F7D-BA72-7CE032775B2B}"/>
              </a:ext>
            </a:extLst>
          </p:cNvPr>
          <p:cNvSpPr>
            <a:spLocks noGrp="1"/>
          </p:cNvSpPr>
          <p:nvPr>
            <p:ph type="title"/>
          </p:nvPr>
        </p:nvSpPr>
        <p:spPr>
          <a:xfrm>
            <a:off x="3062176" y="365125"/>
            <a:ext cx="8291623" cy="1325563"/>
          </a:xfrm>
        </p:spPr>
        <p:txBody>
          <a:bodyPr>
            <a:normAutofit/>
          </a:bodyPr>
          <a:lstStyle/>
          <a:p>
            <a:r>
              <a:rPr lang="lv-LV" sz="4000" b="1" dirty="0"/>
              <a:t>Būves nesošo konstrukciju/to daļu izbūve  - koka konstrukcijas</a:t>
            </a:r>
            <a:endParaRPr lang="lv-LV" sz="4000" dirty="0"/>
          </a:p>
        </p:txBody>
      </p:sp>
      <p:pic>
        <p:nvPicPr>
          <p:cNvPr id="4" name="Content Placeholder 3">
            <a:extLst>
              <a:ext uri="{FF2B5EF4-FFF2-40B4-BE49-F238E27FC236}">
                <a16:creationId xmlns:a16="http://schemas.microsoft.com/office/drawing/2014/main" id="{DA0BBC7A-5355-463D-AFCE-7DE386CE1DC7}"/>
              </a:ext>
            </a:extLst>
          </p:cNvPr>
          <p:cNvPicPr>
            <a:picLocks noGrp="1" noChangeAspect="1"/>
          </p:cNvPicPr>
          <p:nvPr>
            <p:ph idx="1"/>
          </p:nvPr>
        </p:nvPicPr>
        <p:blipFill>
          <a:blip r:embed="rId3"/>
          <a:stretch>
            <a:fillRect/>
          </a:stretch>
        </p:blipFill>
        <p:spPr>
          <a:xfrm>
            <a:off x="673996" y="1804359"/>
            <a:ext cx="3741458" cy="4351338"/>
          </a:xfrm>
          <a:prstGeom prst="rect">
            <a:avLst/>
          </a:prstGeom>
        </p:spPr>
      </p:pic>
      <p:pic>
        <p:nvPicPr>
          <p:cNvPr id="5" name="Picture 4">
            <a:extLst>
              <a:ext uri="{FF2B5EF4-FFF2-40B4-BE49-F238E27FC236}">
                <a16:creationId xmlns:a16="http://schemas.microsoft.com/office/drawing/2014/main" id="{A5D09005-EB97-4B40-8B51-41067C2FBF5B}"/>
              </a:ext>
            </a:extLst>
          </p:cNvPr>
          <p:cNvPicPr>
            <a:picLocks noChangeAspect="1"/>
          </p:cNvPicPr>
          <p:nvPr/>
        </p:nvPicPr>
        <p:blipFill>
          <a:blip r:embed="rId4"/>
          <a:stretch>
            <a:fillRect/>
          </a:stretch>
        </p:blipFill>
        <p:spPr>
          <a:xfrm>
            <a:off x="4654665" y="1549177"/>
            <a:ext cx="2202583" cy="5053641"/>
          </a:xfrm>
          <a:prstGeom prst="rect">
            <a:avLst/>
          </a:prstGeom>
        </p:spPr>
      </p:pic>
      <p:sp>
        <p:nvSpPr>
          <p:cNvPr id="6" name="TextBox 5">
            <a:extLst>
              <a:ext uri="{FF2B5EF4-FFF2-40B4-BE49-F238E27FC236}">
                <a16:creationId xmlns:a16="http://schemas.microsoft.com/office/drawing/2014/main" id="{3F6053AE-78AF-4788-928E-4E87B87E99F0}"/>
              </a:ext>
            </a:extLst>
          </p:cNvPr>
          <p:cNvSpPr txBox="1"/>
          <p:nvPr/>
        </p:nvSpPr>
        <p:spPr>
          <a:xfrm>
            <a:off x="7832049" y="1690688"/>
            <a:ext cx="4055152" cy="1200329"/>
          </a:xfrm>
          <a:prstGeom prst="rect">
            <a:avLst/>
          </a:prstGeom>
          <a:noFill/>
        </p:spPr>
        <p:txBody>
          <a:bodyPr wrap="square">
            <a:spAutoFit/>
          </a:bodyPr>
          <a:lstStyle/>
          <a:p>
            <a:r>
              <a:rPr lang="lv-LV" b="1" dirty="0">
                <a:solidFill>
                  <a:srgbClr val="FF0000"/>
                </a:solidFill>
                <a:latin typeface="+mj-lt"/>
              </a:rPr>
              <a:t>Svarīgi atcerēties  </a:t>
            </a:r>
            <a:r>
              <a:rPr lang="lv-LV" dirty="0">
                <a:latin typeface="+mj-lt"/>
              </a:rPr>
              <a:t>- izbūvēt atbilstošus stiprinājuma mezglus, nodrošināt dzegas siltināšanu un gaisa plūsmu «kore – dzega». </a:t>
            </a:r>
          </a:p>
        </p:txBody>
      </p:sp>
      <p:pic>
        <p:nvPicPr>
          <p:cNvPr id="7" name="Picture 6">
            <a:extLst>
              <a:ext uri="{FF2B5EF4-FFF2-40B4-BE49-F238E27FC236}">
                <a16:creationId xmlns:a16="http://schemas.microsoft.com/office/drawing/2014/main" id="{3302C48F-CBA1-46AD-A837-634BA4E4775D}"/>
              </a:ext>
            </a:extLst>
          </p:cNvPr>
          <p:cNvPicPr>
            <a:picLocks noChangeAspect="1"/>
          </p:cNvPicPr>
          <p:nvPr/>
        </p:nvPicPr>
        <p:blipFill>
          <a:blip r:embed="rId5"/>
          <a:stretch>
            <a:fillRect/>
          </a:stretch>
        </p:blipFill>
        <p:spPr>
          <a:xfrm>
            <a:off x="7890294" y="3059721"/>
            <a:ext cx="3463505" cy="3558396"/>
          </a:xfrm>
          <a:prstGeom prst="rect">
            <a:avLst/>
          </a:prstGeom>
        </p:spPr>
      </p:pic>
      <p:sp>
        <p:nvSpPr>
          <p:cNvPr id="8" name="TextBox 7">
            <a:extLst>
              <a:ext uri="{FF2B5EF4-FFF2-40B4-BE49-F238E27FC236}">
                <a16:creationId xmlns:a16="http://schemas.microsoft.com/office/drawing/2014/main" id="{D6A17A08-6869-49AB-A3E4-48BF1B2BEDD3}"/>
              </a:ext>
            </a:extLst>
          </p:cNvPr>
          <p:cNvSpPr txBox="1"/>
          <p:nvPr/>
        </p:nvSpPr>
        <p:spPr>
          <a:xfrm>
            <a:off x="11168789" y="5878994"/>
            <a:ext cx="718412" cy="369332"/>
          </a:xfrm>
          <a:prstGeom prst="rect">
            <a:avLst/>
          </a:prstGeom>
          <a:noFill/>
        </p:spPr>
        <p:txBody>
          <a:bodyPr wrap="square">
            <a:spAutoFit/>
          </a:bodyPr>
          <a:lstStyle/>
          <a:p>
            <a:r>
              <a:rPr lang="lv-LV" b="1" dirty="0"/>
              <a:t>*2</a:t>
            </a:r>
            <a:endParaRPr lang="lv-LV" dirty="0"/>
          </a:p>
        </p:txBody>
      </p:sp>
    </p:spTree>
    <p:extLst>
      <p:ext uri="{BB962C8B-B14F-4D97-AF65-F5344CB8AC3E}">
        <p14:creationId xmlns:p14="http://schemas.microsoft.com/office/powerpoint/2010/main" val="1364468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4368B-4C74-4037-9883-FE958D6A3E09}"/>
              </a:ext>
            </a:extLst>
          </p:cNvPr>
          <p:cNvSpPr>
            <a:spLocks noGrp="1"/>
          </p:cNvSpPr>
          <p:nvPr>
            <p:ph type="title"/>
          </p:nvPr>
        </p:nvSpPr>
        <p:spPr>
          <a:xfrm>
            <a:off x="2604976" y="365125"/>
            <a:ext cx="8748823" cy="1325563"/>
          </a:xfrm>
        </p:spPr>
        <p:txBody>
          <a:bodyPr>
            <a:normAutofit/>
          </a:bodyPr>
          <a:lstStyle/>
          <a:p>
            <a:r>
              <a:rPr lang="lv-LV" sz="4000" b="1" dirty="0"/>
              <a:t>Būves arhitektoniskais risinājums  - ventilējamā fasāde</a:t>
            </a:r>
          </a:p>
        </p:txBody>
      </p:sp>
      <p:pic>
        <p:nvPicPr>
          <p:cNvPr id="5" name="Content Placeholder 4">
            <a:extLst>
              <a:ext uri="{FF2B5EF4-FFF2-40B4-BE49-F238E27FC236}">
                <a16:creationId xmlns:a16="http://schemas.microsoft.com/office/drawing/2014/main" id="{92E74DAF-4B07-4E5A-AB9C-EB5598F9109F}"/>
              </a:ext>
            </a:extLst>
          </p:cNvPr>
          <p:cNvPicPr>
            <a:picLocks noGrp="1" noChangeAspect="1"/>
          </p:cNvPicPr>
          <p:nvPr>
            <p:ph idx="1"/>
          </p:nvPr>
        </p:nvPicPr>
        <p:blipFill>
          <a:blip r:embed="rId3"/>
          <a:stretch>
            <a:fillRect/>
          </a:stretch>
        </p:blipFill>
        <p:spPr>
          <a:xfrm>
            <a:off x="305828" y="1777767"/>
            <a:ext cx="5149028" cy="2934475"/>
          </a:xfrm>
        </p:spPr>
      </p:pic>
      <p:pic>
        <p:nvPicPr>
          <p:cNvPr id="7" name="Picture 6">
            <a:extLst>
              <a:ext uri="{FF2B5EF4-FFF2-40B4-BE49-F238E27FC236}">
                <a16:creationId xmlns:a16="http://schemas.microsoft.com/office/drawing/2014/main" id="{46892478-32F9-4763-8BD2-DF88551CDC68}"/>
              </a:ext>
            </a:extLst>
          </p:cNvPr>
          <p:cNvPicPr>
            <a:picLocks noChangeAspect="1"/>
          </p:cNvPicPr>
          <p:nvPr/>
        </p:nvPicPr>
        <p:blipFill>
          <a:blip r:embed="rId4"/>
          <a:stretch>
            <a:fillRect/>
          </a:stretch>
        </p:blipFill>
        <p:spPr>
          <a:xfrm>
            <a:off x="6485861" y="1434590"/>
            <a:ext cx="4623307" cy="5431676"/>
          </a:xfrm>
          <a:prstGeom prst="rect">
            <a:avLst/>
          </a:prstGeom>
        </p:spPr>
      </p:pic>
      <p:sp>
        <p:nvSpPr>
          <p:cNvPr id="9" name="TextBox 8">
            <a:extLst>
              <a:ext uri="{FF2B5EF4-FFF2-40B4-BE49-F238E27FC236}">
                <a16:creationId xmlns:a16="http://schemas.microsoft.com/office/drawing/2014/main" id="{66427135-22E5-49A9-97F9-141034A525A8}"/>
              </a:ext>
            </a:extLst>
          </p:cNvPr>
          <p:cNvSpPr txBox="1"/>
          <p:nvPr/>
        </p:nvSpPr>
        <p:spPr>
          <a:xfrm>
            <a:off x="375535" y="5443758"/>
            <a:ext cx="3500770" cy="923330"/>
          </a:xfrm>
          <a:prstGeom prst="rect">
            <a:avLst/>
          </a:prstGeom>
          <a:noFill/>
        </p:spPr>
        <p:txBody>
          <a:bodyPr wrap="square">
            <a:spAutoFit/>
          </a:bodyPr>
          <a:lstStyle/>
          <a:p>
            <a:r>
              <a:rPr lang="lv-LV" b="1" dirty="0">
                <a:solidFill>
                  <a:srgbClr val="FF0000"/>
                </a:solidFill>
                <a:latin typeface="+mj-lt"/>
              </a:rPr>
              <a:t>Svarīgi atcerēties  </a:t>
            </a:r>
            <a:r>
              <a:rPr lang="lv-LV" dirty="0">
                <a:latin typeface="+mj-lt"/>
              </a:rPr>
              <a:t>- izbūvēt atbilstoši ražotāja instrukcijām un nodrošināt atbilstošu virsmas sagatavošanu . </a:t>
            </a:r>
          </a:p>
        </p:txBody>
      </p:sp>
      <p:pic>
        <p:nvPicPr>
          <p:cNvPr id="11" name="Picture 10" descr="A picture containing text, building&#10;&#10;Description automatically generated">
            <a:extLst>
              <a:ext uri="{FF2B5EF4-FFF2-40B4-BE49-F238E27FC236}">
                <a16:creationId xmlns:a16="http://schemas.microsoft.com/office/drawing/2014/main" id="{C4B31FEB-1778-4E40-9078-AA0FF02CF1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8524" y="3245005"/>
            <a:ext cx="2560421" cy="3412015"/>
          </a:xfrm>
          <a:prstGeom prst="rect">
            <a:avLst/>
          </a:prstGeom>
        </p:spPr>
      </p:pic>
    </p:spTree>
    <p:extLst>
      <p:ext uri="{BB962C8B-B14F-4D97-AF65-F5344CB8AC3E}">
        <p14:creationId xmlns:p14="http://schemas.microsoft.com/office/powerpoint/2010/main" val="2955174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61785" y="42114"/>
            <a:ext cx="8387080" cy="1325563"/>
          </a:xfrm>
        </p:spPr>
        <p:txBody>
          <a:bodyPr vert="horz" lIns="91440" tIns="45720" rIns="91440" bIns="45720" rtlCol="0" anchor="ctr">
            <a:normAutofit/>
          </a:bodyPr>
          <a:lstStyle/>
          <a:p>
            <a:r>
              <a:rPr lang="lv-LV" sz="4400" b="1" spc="300" dirty="0"/>
              <a:t>Būvniecības likums</a:t>
            </a:r>
            <a:endParaRPr lang="en-US" altLang="lv-LV" sz="4400" b="1" spc="300" dirty="0">
              <a:solidFill>
                <a:srgbClr val="000000"/>
              </a:solidFill>
              <a:latin typeface="Times New Roman" panose="02020603050405020304" pitchFamily="18" charset="0"/>
              <a:ea typeface="+mj-ea"/>
              <a:cs typeface="Times New Roman" panose="02020603050405020304" pitchFamily="18" charset="0"/>
            </a:endParaRP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
        <p:nvSpPr>
          <p:cNvPr id="6" name="Text Placeholder 4">
            <a:extLst>
              <a:ext uri="{FF2B5EF4-FFF2-40B4-BE49-F238E27FC236}">
                <a16:creationId xmlns:a16="http://schemas.microsoft.com/office/drawing/2014/main" id="{6A8E0075-283E-4D8A-9055-6F260CD040E4}"/>
              </a:ext>
            </a:extLst>
          </p:cNvPr>
          <p:cNvSpPr txBox="1">
            <a:spLocks/>
          </p:cNvSpPr>
          <p:nvPr/>
        </p:nvSpPr>
        <p:spPr>
          <a:xfrm>
            <a:off x="851555" y="1761081"/>
            <a:ext cx="7801677" cy="8131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400" b="1" u="sng" dirty="0"/>
              <a:t>9. pants. Būtiskās būvei izvirzāmās prasības</a:t>
            </a:r>
          </a:p>
        </p:txBody>
      </p:sp>
      <p:sp>
        <p:nvSpPr>
          <p:cNvPr id="8" name="Content Placeholder 5">
            <a:extLst>
              <a:ext uri="{FF2B5EF4-FFF2-40B4-BE49-F238E27FC236}">
                <a16:creationId xmlns:a16="http://schemas.microsoft.com/office/drawing/2014/main" id="{A296D78A-B76B-4677-B524-DA0F1BFB81AA}"/>
              </a:ext>
            </a:extLst>
          </p:cNvPr>
          <p:cNvSpPr txBox="1">
            <a:spLocks/>
          </p:cNvSpPr>
          <p:nvPr/>
        </p:nvSpPr>
        <p:spPr>
          <a:xfrm>
            <a:off x="808074" y="2337795"/>
            <a:ext cx="10532371" cy="402336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lv-LV" dirty="0"/>
              <a:t>Būve projektējama, būvējama un ekspluatējama atbilstoši tās lietošanas veidam, turklāt tā, lai nodrošinātu tās atbilstību šādām būtiskām prasībām:</a:t>
            </a:r>
          </a:p>
          <a:p>
            <a:pPr marL="0" indent="0">
              <a:lnSpc>
                <a:spcPct val="120000"/>
              </a:lnSpc>
              <a:buNone/>
            </a:pPr>
            <a:r>
              <a:rPr lang="lv-LV" dirty="0"/>
              <a:t>1) mehāniskā stiprība un stabilitāte;</a:t>
            </a:r>
          </a:p>
          <a:p>
            <a:pPr marL="0" indent="0">
              <a:lnSpc>
                <a:spcPct val="120000"/>
              </a:lnSpc>
              <a:buNone/>
            </a:pPr>
            <a:r>
              <a:rPr lang="lv-LV" dirty="0"/>
              <a:t>2) ugunsdrošība;</a:t>
            </a:r>
          </a:p>
          <a:p>
            <a:pPr marL="0" indent="0">
              <a:lnSpc>
                <a:spcPct val="120000"/>
              </a:lnSpc>
              <a:buNone/>
            </a:pPr>
            <a:r>
              <a:rPr lang="lv-LV" dirty="0"/>
              <a:t>3) vides aizsardzība un higiēna, tai skaitā nekaitīgums;</a:t>
            </a:r>
          </a:p>
          <a:p>
            <a:pPr marL="0" indent="0">
              <a:lnSpc>
                <a:spcPct val="120000"/>
              </a:lnSpc>
              <a:buNone/>
            </a:pPr>
            <a:r>
              <a:rPr lang="lv-LV" dirty="0"/>
              <a:t>4) lietošanas drošība un vides pieejamība;</a:t>
            </a:r>
          </a:p>
          <a:p>
            <a:pPr marL="0" indent="0">
              <a:lnSpc>
                <a:spcPct val="120000"/>
              </a:lnSpc>
              <a:buNone/>
            </a:pPr>
            <a:r>
              <a:rPr lang="lv-LV" dirty="0"/>
              <a:t>5) akustika (aizsardzība pret trokšņiem);</a:t>
            </a:r>
          </a:p>
          <a:p>
            <a:pPr marL="0" indent="0">
              <a:lnSpc>
                <a:spcPct val="120000"/>
              </a:lnSpc>
              <a:buNone/>
            </a:pPr>
            <a:r>
              <a:rPr lang="lv-LV" b="1" u="sng" dirty="0"/>
              <a:t>6) energoefektivitāte;</a:t>
            </a:r>
          </a:p>
          <a:p>
            <a:pPr marL="0" indent="0">
              <a:lnSpc>
                <a:spcPct val="120000"/>
              </a:lnSpc>
              <a:buNone/>
            </a:pPr>
            <a:r>
              <a:rPr lang="lv-LV" dirty="0"/>
              <a:t>7) ilgtspējīga dabas resursu izmantošana.</a:t>
            </a:r>
          </a:p>
          <a:p>
            <a:endParaRPr lang="lv-LV" dirty="0"/>
          </a:p>
        </p:txBody>
      </p:sp>
    </p:spTree>
    <p:extLst>
      <p:ext uri="{BB962C8B-B14F-4D97-AF65-F5344CB8AC3E}">
        <p14:creationId xmlns:p14="http://schemas.microsoft.com/office/powerpoint/2010/main" val="1443905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7620-92C8-407C-A74D-8A7CADE00886}"/>
              </a:ext>
            </a:extLst>
          </p:cNvPr>
          <p:cNvSpPr>
            <a:spLocks noGrp="1"/>
          </p:cNvSpPr>
          <p:nvPr>
            <p:ph type="title"/>
          </p:nvPr>
        </p:nvSpPr>
        <p:spPr>
          <a:xfrm>
            <a:off x="2604976" y="365125"/>
            <a:ext cx="8748823" cy="1325563"/>
          </a:xfrm>
        </p:spPr>
        <p:txBody>
          <a:bodyPr/>
          <a:lstStyle/>
          <a:p>
            <a:r>
              <a:rPr lang="lv-LV" sz="4400" b="1" dirty="0"/>
              <a:t>Būves arhitektoniskais risinājums  - apmestā fasāde</a:t>
            </a:r>
            <a:endParaRPr lang="lv-LV" dirty="0"/>
          </a:p>
        </p:txBody>
      </p:sp>
      <p:sp>
        <p:nvSpPr>
          <p:cNvPr id="3" name="Content Placeholder 2">
            <a:extLst>
              <a:ext uri="{FF2B5EF4-FFF2-40B4-BE49-F238E27FC236}">
                <a16:creationId xmlns:a16="http://schemas.microsoft.com/office/drawing/2014/main" id="{834C4BAF-28A6-493E-9F79-EA266426B915}"/>
              </a:ext>
            </a:extLst>
          </p:cNvPr>
          <p:cNvSpPr>
            <a:spLocks noGrp="1"/>
          </p:cNvSpPr>
          <p:nvPr>
            <p:ph idx="1"/>
          </p:nvPr>
        </p:nvSpPr>
        <p:spPr>
          <a:xfrm>
            <a:off x="838199" y="1825624"/>
            <a:ext cx="6189921" cy="4667251"/>
          </a:xfrm>
        </p:spPr>
        <p:txBody>
          <a:bodyPr>
            <a:normAutofit/>
          </a:bodyPr>
          <a:lstStyle/>
          <a:p>
            <a:pPr marL="0" indent="0">
              <a:buNone/>
            </a:pPr>
            <a:r>
              <a:rPr lang="lv-LV" sz="1800" b="1" dirty="0">
                <a:solidFill>
                  <a:srgbClr val="FF0000"/>
                </a:solidFill>
                <a:latin typeface="+mj-lt"/>
              </a:rPr>
              <a:t>Svarīgi atcerēties  </a:t>
            </a:r>
            <a:r>
              <a:rPr lang="lv-LV" sz="1800" dirty="0">
                <a:latin typeface="+mj-lt"/>
              </a:rPr>
              <a:t>- izbūvēt atbilstoši ETAG 004, ja tas norādīts būvprojektā. </a:t>
            </a:r>
          </a:p>
          <a:p>
            <a:pPr marL="0" indent="0">
              <a:buNone/>
            </a:pPr>
            <a:endParaRPr lang="lv-LV" sz="1800" dirty="0">
              <a:latin typeface="+mj-lt"/>
            </a:endParaRPr>
          </a:p>
          <a:p>
            <a:pPr marL="0" indent="0">
              <a:buNone/>
            </a:pPr>
            <a:r>
              <a:rPr lang="lv-LV" sz="1800" dirty="0">
                <a:latin typeface="+mj-lt"/>
              </a:rPr>
              <a:t>Biežāk pieļautās kļūdas:</a:t>
            </a:r>
          </a:p>
          <a:p>
            <a:pPr marL="342900" indent="-342900">
              <a:buAutoNum type="arabicParenR"/>
            </a:pPr>
            <a:r>
              <a:rPr lang="lv-LV" sz="1800" dirty="0">
                <a:latin typeface="+mj-lt"/>
              </a:rPr>
              <a:t>Iebūvējamā materiāla nomaiņa, bez izmaiņām būvprojektā, tai skaitā izvēlētās sistēmas pielietojums.</a:t>
            </a:r>
          </a:p>
          <a:p>
            <a:pPr marL="342900" indent="-342900">
              <a:buAutoNum type="arabicParenR"/>
            </a:pPr>
            <a:r>
              <a:rPr lang="lv-LV" sz="1800" dirty="0">
                <a:latin typeface="+mj-lt"/>
              </a:rPr>
              <a:t>Neatbilstoši tehnoloģijai izbūvēti mezgli. Ievērot izvēlētās sistēmas tehnoloģiju . </a:t>
            </a:r>
          </a:p>
          <a:p>
            <a:pPr marL="342900" indent="-342900">
              <a:buAutoNum type="arabicParenR"/>
            </a:pPr>
            <a:r>
              <a:rPr lang="lv-LV" sz="1800" dirty="0">
                <a:latin typeface="+mj-lt"/>
              </a:rPr>
              <a:t>Neatbilstoša garuma izvēlēts siltumizolācijas stiprinājums. </a:t>
            </a:r>
          </a:p>
          <a:p>
            <a:pPr marL="342900" indent="-342900">
              <a:buAutoNum type="arabicParenR"/>
            </a:pPr>
            <a:r>
              <a:rPr lang="lv-LV" sz="1800" dirty="0">
                <a:latin typeface="+mj-lt"/>
              </a:rPr>
              <a:t>Neatbilstoši ražotāja norādījumiem iebūvēts siltumizolācijas materiāls. </a:t>
            </a:r>
          </a:p>
          <a:p>
            <a:pPr marL="342900" indent="-342900">
              <a:buAutoNum type="arabicParenR"/>
            </a:pPr>
            <a:r>
              <a:rPr lang="lv-LV" sz="1800" dirty="0">
                <a:latin typeface="+mj-lt"/>
              </a:rPr>
              <a:t>Fasādes krāsojums neatbilst krāsu pasei. </a:t>
            </a:r>
          </a:p>
        </p:txBody>
      </p:sp>
      <p:pic>
        <p:nvPicPr>
          <p:cNvPr id="4" name="Picture 3">
            <a:extLst>
              <a:ext uri="{FF2B5EF4-FFF2-40B4-BE49-F238E27FC236}">
                <a16:creationId xmlns:a16="http://schemas.microsoft.com/office/drawing/2014/main" id="{9B0B8514-3C10-4816-98CC-FE0D08DA6733}"/>
              </a:ext>
            </a:extLst>
          </p:cNvPr>
          <p:cNvPicPr>
            <a:picLocks noChangeAspect="1"/>
          </p:cNvPicPr>
          <p:nvPr/>
        </p:nvPicPr>
        <p:blipFill>
          <a:blip r:embed="rId3"/>
          <a:stretch>
            <a:fillRect/>
          </a:stretch>
        </p:blipFill>
        <p:spPr>
          <a:xfrm>
            <a:off x="7406783" y="1347376"/>
            <a:ext cx="4179208" cy="5145499"/>
          </a:xfrm>
          <a:prstGeom prst="rect">
            <a:avLst/>
          </a:prstGeom>
        </p:spPr>
      </p:pic>
    </p:spTree>
    <p:extLst>
      <p:ext uri="{BB962C8B-B14F-4D97-AF65-F5344CB8AC3E}">
        <p14:creationId xmlns:p14="http://schemas.microsoft.com/office/powerpoint/2010/main" val="963482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260E-0865-4617-A566-CBAFCE15D51A}"/>
              </a:ext>
            </a:extLst>
          </p:cNvPr>
          <p:cNvSpPr>
            <a:spLocks noGrp="1"/>
          </p:cNvSpPr>
          <p:nvPr>
            <p:ph type="title"/>
          </p:nvPr>
        </p:nvSpPr>
        <p:spPr>
          <a:xfrm>
            <a:off x="3040912" y="365125"/>
            <a:ext cx="8312888" cy="1325563"/>
          </a:xfrm>
        </p:spPr>
        <p:txBody>
          <a:bodyPr/>
          <a:lstStyle/>
          <a:p>
            <a:r>
              <a:rPr lang="lv-LV" b="1" dirty="0"/>
              <a:t>Izmaiņas būvprojektā </a:t>
            </a:r>
          </a:p>
        </p:txBody>
      </p:sp>
      <p:sp>
        <p:nvSpPr>
          <p:cNvPr id="3" name="Content Placeholder 2">
            <a:extLst>
              <a:ext uri="{FF2B5EF4-FFF2-40B4-BE49-F238E27FC236}">
                <a16:creationId xmlns:a16="http://schemas.microsoft.com/office/drawing/2014/main" id="{93415448-69D5-4FCC-BF31-29B9208B3E68}"/>
              </a:ext>
            </a:extLst>
          </p:cNvPr>
          <p:cNvSpPr>
            <a:spLocks noGrp="1"/>
          </p:cNvSpPr>
          <p:nvPr>
            <p:ph idx="1"/>
          </p:nvPr>
        </p:nvSpPr>
        <p:spPr/>
        <p:txBody>
          <a:bodyPr/>
          <a:lstStyle/>
          <a:p>
            <a:pPr algn="just"/>
            <a:r>
              <a:rPr lang="lv-LV" sz="2000" kern="100" dirty="0">
                <a:effectLst/>
                <a:latin typeface="+mj-lt"/>
                <a:ea typeface="SimSun" panose="02010600030101010101" pitchFamily="2" charset="-122"/>
                <a:cs typeface="Times New Roman" panose="02020603050405020304" pitchFamily="18" charset="0"/>
              </a:rPr>
              <a:t>Ja būvprojektā norādītais materiāls atšķiras no būvobjektā iebūvējamā un netiek mainīti ēkas risinājumi, informāciju (piemēram Materiālu apstiprināšanas formu) </a:t>
            </a:r>
            <a:r>
              <a:rPr lang="lv-LV" sz="2000" b="1" kern="100" dirty="0">
                <a:solidFill>
                  <a:srgbClr val="FF0000"/>
                </a:solidFill>
                <a:effectLst/>
                <a:latin typeface="+mj-lt"/>
                <a:ea typeface="SimSun" panose="02010600030101010101" pitchFamily="2" charset="-122"/>
                <a:cs typeface="Times New Roman" panose="02020603050405020304" pitchFamily="18" charset="0"/>
              </a:rPr>
              <a:t>pēc vienošanās ar pārējiem būvniecības dalībniekiem</a:t>
            </a:r>
            <a:r>
              <a:rPr lang="lv-LV" sz="2000" kern="100" dirty="0">
                <a:effectLst/>
                <a:latin typeface="+mj-lt"/>
                <a:ea typeface="SimSun" panose="02010600030101010101" pitchFamily="2" charset="-122"/>
                <a:cs typeface="Times New Roman" panose="02020603050405020304" pitchFamily="18" charset="0"/>
              </a:rPr>
              <a:t> saskaņā ar Ministru kabineta 19.08.2014. noteikumu Nr.500 „Vispārīgie būvnoteikumi” </a:t>
            </a:r>
            <a:r>
              <a:rPr lang="lv-LV" sz="2000" b="1" u="sng" kern="100" dirty="0">
                <a:effectLst/>
                <a:latin typeface="+mj-lt"/>
                <a:ea typeface="SimSun" panose="02010600030101010101" pitchFamily="2" charset="-122"/>
                <a:cs typeface="Times New Roman" panose="02020603050405020304" pitchFamily="18" charset="0"/>
              </a:rPr>
              <a:t>(turpmāk - VBN ) </a:t>
            </a:r>
            <a:r>
              <a:rPr lang="lv-LV" sz="2000" kern="100" dirty="0">
                <a:effectLst/>
                <a:latin typeface="+mj-lt"/>
                <a:ea typeface="SimSun" panose="02010600030101010101" pitchFamily="2" charset="-122"/>
                <a:cs typeface="Times New Roman" panose="02020603050405020304" pitchFamily="18" charset="0"/>
              </a:rPr>
              <a:t>115.punktu,  </a:t>
            </a:r>
            <a:r>
              <a:rPr lang="lv-LV" sz="2000" b="1" kern="100" dirty="0">
                <a:solidFill>
                  <a:srgbClr val="FF0000"/>
                </a:solidFill>
                <a:effectLst/>
                <a:latin typeface="+mj-lt"/>
                <a:ea typeface="SimSun" panose="02010600030101010101" pitchFamily="2" charset="-122"/>
                <a:cs typeface="Times New Roman" panose="02020603050405020304" pitchFamily="18" charset="0"/>
              </a:rPr>
              <a:t>pievieno būvdarbu žurnālam (segto darbu aktam).</a:t>
            </a:r>
            <a:endParaRPr lang="lv-LV" sz="2000" b="1" kern="100" dirty="0">
              <a:solidFill>
                <a:srgbClr val="FF0000"/>
              </a:solidFill>
              <a:effectLst/>
              <a:latin typeface="+mj-lt"/>
              <a:ea typeface="SimSun" panose="02010600030101010101" pitchFamily="2" charset="-122"/>
              <a:cs typeface="Lucida Sans" panose="020B0602030504020204" pitchFamily="34" charset="0"/>
            </a:endParaRPr>
          </a:p>
          <a:p>
            <a:pPr algn="just"/>
            <a:r>
              <a:rPr lang="lv-LV" sz="2000" kern="100" dirty="0">
                <a:effectLst/>
                <a:latin typeface="+mj-lt"/>
                <a:ea typeface="SimSun" panose="02010600030101010101" pitchFamily="2" charset="-122"/>
                <a:cs typeface="Times New Roman" panose="02020603050405020304" pitchFamily="18" charset="0"/>
              </a:rPr>
              <a:t>Saskaņā ar </a:t>
            </a:r>
            <a:r>
              <a:rPr lang="lv-LV" sz="2000" kern="100" dirty="0">
                <a:latin typeface="+mj-lt"/>
                <a:ea typeface="SimSun" panose="02010600030101010101" pitchFamily="2" charset="-122"/>
                <a:cs typeface="Times New Roman" panose="02020603050405020304" pitchFamily="18" charset="0"/>
              </a:rPr>
              <a:t>Ekonomikas</a:t>
            </a:r>
            <a:r>
              <a:rPr lang="lv-LV" sz="2000" kern="100" dirty="0">
                <a:effectLst/>
                <a:latin typeface="+mj-lt"/>
                <a:ea typeface="SimSun" panose="02010600030101010101" pitchFamily="2" charset="-122"/>
                <a:cs typeface="Times New Roman" panose="02020603050405020304" pitchFamily="18" charset="0"/>
              </a:rPr>
              <a:t> </a:t>
            </a:r>
            <a:r>
              <a:rPr lang="lv-LV" sz="2000" kern="100" dirty="0">
                <a:latin typeface="+mj-lt"/>
                <a:ea typeface="SimSun" panose="02010600030101010101" pitchFamily="2" charset="-122"/>
                <a:cs typeface="Times New Roman" panose="02020603050405020304" pitchFamily="18" charset="0"/>
              </a:rPr>
              <a:t>ministrijas skaidrojumu </a:t>
            </a:r>
            <a:r>
              <a:rPr lang="lv-LV" sz="2000" b="1" kern="100" dirty="0">
                <a:solidFill>
                  <a:srgbClr val="FF0000"/>
                </a:solidFill>
                <a:effectLst/>
                <a:latin typeface="+mj-lt"/>
                <a:ea typeface="SimSun" panose="02010600030101010101" pitchFamily="2" charset="-122"/>
                <a:cs typeface="Times New Roman" panose="02020603050405020304" pitchFamily="18" charset="0"/>
              </a:rPr>
              <a:t>Materiālu apstiprināšanas formas un detalizētie rasējumi nevar mainīt </a:t>
            </a:r>
            <a:r>
              <a:rPr lang="lv-LV" sz="2000" kern="100" dirty="0">
                <a:effectLst/>
                <a:latin typeface="+mj-lt"/>
                <a:ea typeface="SimSun" panose="02010600030101010101" pitchFamily="2" charset="-122"/>
                <a:cs typeface="Times New Roman" panose="02020603050405020304" pitchFamily="18" charset="0"/>
              </a:rPr>
              <a:t>būvprojekta risinājumus, piemēram, būvprojektā dotās slodzes un slodžu shēmas, </a:t>
            </a:r>
            <a:r>
              <a:rPr lang="lv-LV" sz="2000" b="1" kern="100" dirty="0">
                <a:solidFill>
                  <a:srgbClr val="FF0000"/>
                </a:solidFill>
                <a:effectLst/>
                <a:latin typeface="+mj-lt"/>
                <a:ea typeface="SimSun" panose="02010600030101010101" pitchFamily="2" charset="-122"/>
                <a:cs typeface="Times New Roman" panose="02020603050405020304" pitchFamily="18" charset="0"/>
              </a:rPr>
              <a:t>ēkas energoefektivitātes aprēķinu</a:t>
            </a:r>
            <a:r>
              <a:rPr lang="lv-LV" sz="2000" kern="100" dirty="0">
                <a:effectLst/>
                <a:latin typeface="+mj-lt"/>
                <a:ea typeface="SimSun" panose="02010600030101010101" pitchFamily="2" charset="-122"/>
                <a:cs typeface="Times New Roman" panose="02020603050405020304" pitchFamily="18" charset="0"/>
              </a:rPr>
              <a:t>, ugunsdrošības, </a:t>
            </a:r>
            <a:r>
              <a:rPr lang="lv-LV" sz="2000" b="1" kern="100" dirty="0" err="1">
                <a:solidFill>
                  <a:srgbClr val="FF0000"/>
                </a:solidFill>
                <a:effectLst/>
                <a:latin typeface="+mj-lt"/>
                <a:ea typeface="SimSun" panose="02010600030101010101" pitchFamily="2" charset="-122"/>
                <a:cs typeface="Times New Roman" panose="02020603050405020304" pitchFamily="18" charset="0"/>
              </a:rPr>
              <a:t>siltumtehniskos</a:t>
            </a:r>
            <a:r>
              <a:rPr lang="lv-LV" sz="2000" b="1" kern="100" dirty="0">
                <a:solidFill>
                  <a:srgbClr val="FF0000"/>
                </a:solidFill>
                <a:effectLst/>
                <a:latin typeface="+mj-lt"/>
                <a:ea typeface="SimSun" panose="02010600030101010101" pitchFamily="2" charset="-122"/>
                <a:cs typeface="Times New Roman" panose="02020603050405020304" pitchFamily="18" charset="0"/>
              </a:rPr>
              <a:t> </a:t>
            </a:r>
            <a:r>
              <a:rPr lang="lv-LV" sz="2000" kern="100" dirty="0">
                <a:effectLst/>
                <a:latin typeface="+mj-lt"/>
                <a:ea typeface="SimSun" panose="02010600030101010101" pitchFamily="2" charset="-122"/>
                <a:cs typeface="Times New Roman" panose="02020603050405020304" pitchFamily="18" charset="0"/>
              </a:rPr>
              <a:t>un akustiskos </a:t>
            </a:r>
            <a:r>
              <a:rPr lang="lv-LV" sz="2000" b="1" kern="100" dirty="0">
                <a:solidFill>
                  <a:srgbClr val="FF0000"/>
                </a:solidFill>
                <a:effectLst/>
                <a:latin typeface="+mj-lt"/>
                <a:ea typeface="SimSun" panose="02010600030101010101" pitchFamily="2" charset="-122"/>
                <a:cs typeface="Times New Roman" panose="02020603050405020304" pitchFamily="18" charset="0"/>
              </a:rPr>
              <a:t>risinājumus</a:t>
            </a:r>
            <a:r>
              <a:rPr lang="lv-LV" sz="2000" kern="100" dirty="0">
                <a:effectLst/>
                <a:latin typeface="+mj-lt"/>
                <a:ea typeface="SimSun" panose="02010600030101010101" pitchFamily="2" charset="-122"/>
                <a:cs typeface="Times New Roman" panose="02020603050405020304" pitchFamily="18" charset="0"/>
              </a:rPr>
              <a:t>. </a:t>
            </a:r>
            <a:r>
              <a:rPr lang="lv-LV" sz="2000" b="1" u="sng" kern="100" dirty="0">
                <a:effectLst/>
                <a:latin typeface="+mj-lt"/>
                <a:ea typeface="SimSun" panose="02010600030101010101" pitchFamily="2" charset="-122"/>
                <a:cs typeface="Times New Roman" panose="02020603050405020304" pitchFamily="18" charset="0"/>
              </a:rPr>
              <a:t>Ja detalizētie rasējumi maina būvprojekta risinājumus, tas ir uzskatāms par būvprojekta izmaiņām.</a:t>
            </a:r>
            <a:endParaRPr lang="lv-LV" sz="2000" b="1" u="sng" kern="100" dirty="0">
              <a:effectLst/>
              <a:latin typeface="+mj-lt"/>
              <a:ea typeface="SimSun" panose="02010600030101010101" pitchFamily="2" charset="-122"/>
              <a:cs typeface="Lucida Sans" panose="020B0602030504020204" pitchFamily="34" charset="0"/>
            </a:endParaRPr>
          </a:p>
          <a:p>
            <a:pPr marL="0" indent="0">
              <a:buNone/>
            </a:pPr>
            <a:endParaRPr lang="lv-LV" dirty="0"/>
          </a:p>
        </p:txBody>
      </p:sp>
    </p:spTree>
    <p:extLst>
      <p:ext uri="{BB962C8B-B14F-4D97-AF65-F5344CB8AC3E}">
        <p14:creationId xmlns:p14="http://schemas.microsoft.com/office/powerpoint/2010/main" val="4269773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59CE-2AC8-4328-8DF2-F9E511E2A128}"/>
              </a:ext>
            </a:extLst>
          </p:cNvPr>
          <p:cNvSpPr>
            <a:spLocks noGrp="1"/>
          </p:cNvSpPr>
          <p:nvPr>
            <p:ph type="title"/>
          </p:nvPr>
        </p:nvSpPr>
        <p:spPr>
          <a:xfrm>
            <a:off x="2792818" y="120577"/>
            <a:ext cx="9399182" cy="1325563"/>
          </a:xfrm>
        </p:spPr>
        <p:txBody>
          <a:bodyPr>
            <a:normAutofit fontScale="90000"/>
          </a:bodyPr>
          <a:lstStyle/>
          <a:p>
            <a:r>
              <a:rPr lang="lv-LV" b="1" dirty="0"/>
              <a:t>Būvdarbu vadītājs aizpilda būvdarbu žurnālu un ievēro VBN noteiktos pienākumus </a:t>
            </a:r>
          </a:p>
        </p:txBody>
      </p:sp>
      <p:sp>
        <p:nvSpPr>
          <p:cNvPr id="3" name="Content Placeholder 2">
            <a:extLst>
              <a:ext uri="{FF2B5EF4-FFF2-40B4-BE49-F238E27FC236}">
                <a16:creationId xmlns:a16="http://schemas.microsoft.com/office/drawing/2014/main" id="{E120C607-D354-4675-BB2C-4C8FDE4E521F}"/>
              </a:ext>
            </a:extLst>
          </p:cNvPr>
          <p:cNvSpPr>
            <a:spLocks noGrp="1"/>
          </p:cNvSpPr>
          <p:nvPr>
            <p:ph idx="1"/>
          </p:nvPr>
        </p:nvSpPr>
        <p:spPr>
          <a:xfrm>
            <a:off x="574158" y="1562986"/>
            <a:ext cx="11227982" cy="5295014"/>
          </a:xfrm>
        </p:spPr>
        <p:txBody>
          <a:bodyPr>
            <a:normAutofit/>
          </a:bodyPr>
          <a:lstStyle/>
          <a:p>
            <a:pPr marL="0" indent="0">
              <a:buNone/>
            </a:pPr>
            <a:r>
              <a:rPr lang="lv-LV" sz="1400" kern="100" dirty="0">
                <a:effectLst/>
                <a:latin typeface="+mj-lt"/>
                <a:ea typeface="SimSun" panose="02010600030101010101" pitchFamily="2" charset="-122"/>
                <a:cs typeface="Lucida Sans" panose="020B0602030504020204" pitchFamily="34" charset="0"/>
              </a:rPr>
              <a:t>1) Ministru kabineta 19.08.2014. noteikumu Nr.500 „Vispārīgie būvnoteikumi” 5.pielikuma I sadaļa "Būvdarbu žurnāla saturs" un II sadaļa “Būvdarbu žurnālā norādāmas ziņas” savukārt 5</a:t>
            </a:r>
            <a:r>
              <a:rPr lang="lv-LV" sz="1400" kern="100" baseline="30000" dirty="0">
                <a:effectLst/>
                <a:latin typeface="+mj-lt"/>
                <a:ea typeface="SimSun" panose="02010600030101010101" pitchFamily="2" charset="-122"/>
                <a:cs typeface="Lucida Sans" panose="020B0602030504020204" pitchFamily="34" charset="0"/>
              </a:rPr>
              <a:t>1.</a:t>
            </a:r>
            <a:r>
              <a:rPr lang="lv-LV" sz="1400" kern="100" dirty="0">
                <a:effectLst/>
                <a:latin typeface="+mj-lt"/>
                <a:ea typeface="SimSun" panose="02010600030101010101" pitchFamily="2" charset="-122"/>
                <a:cs typeface="Lucida Sans" panose="020B0602030504020204" pitchFamily="34" charset="0"/>
              </a:rPr>
              <a:t>pielikums </a:t>
            </a:r>
            <a:r>
              <a:rPr lang="lv-LV" sz="1400" i="0" dirty="0">
                <a:solidFill>
                  <a:srgbClr val="414142"/>
                </a:solidFill>
                <a:effectLst/>
                <a:latin typeface="+mj-lt"/>
              </a:rPr>
              <a:t>Būvdarbu žurnāla saturs būvniecības informācijas sistēmā</a:t>
            </a:r>
            <a:r>
              <a:rPr lang="lv-LV" sz="1400" kern="100" dirty="0">
                <a:effectLst/>
                <a:latin typeface="+mj-lt"/>
                <a:ea typeface="SimSun" panose="02010600030101010101" pitchFamily="2" charset="-122"/>
                <a:cs typeface="Lucida Sans" panose="020B0602030504020204" pitchFamily="34" charset="0"/>
              </a:rPr>
              <a:t>.</a:t>
            </a:r>
          </a:p>
          <a:p>
            <a:pPr marL="0" indent="0" algn="just">
              <a:buNone/>
            </a:pPr>
            <a:r>
              <a:rPr lang="lv-LV" sz="1400" b="0" i="0" dirty="0">
                <a:solidFill>
                  <a:srgbClr val="414142"/>
                </a:solidFill>
                <a:effectLst/>
                <a:latin typeface="+mj-lt"/>
              </a:rPr>
              <a:t>2) </a:t>
            </a:r>
            <a:r>
              <a:rPr lang="lv-LV" sz="1400" kern="100" dirty="0">
                <a:effectLst/>
                <a:latin typeface="+mj-lt"/>
                <a:ea typeface="SimSun" panose="02010600030101010101" pitchFamily="2" charset="-122"/>
                <a:cs typeface="Lucida Sans" panose="020B0602030504020204" pitchFamily="34" charset="0"/>
              </a:rPr>
              <a:t>Ministru kabineta 19.08.2014. noteikumu Nr.500 „Vispārīgie būvnoteikumi” </a:t>
            </a:r>
            <a:r>
              <a:rPr lang="lv-LV" sz="1400" b="0" i="0" dirty="0">
                <a:solidFill>
                  <a:srgbClr val="414142"/>
                </a:solidFill>
                <a:effectLst/>
                <a:latin typeface="+mj-lt"/>
              </a:rPr>
              <a:t>100. punkts Atbildīgajam būvdarbu vadītājam ir šādi pienākumi:</a:t>
            </a:r>
          </a:p>
          <a:p>
            <a:pPr marL="0" indent="0" algn="just">
              <a:buNone/>
            </a:pPr>
            <a:r>
              <a:rPr lang="lv-LV" sz="1400" b="0" i="0" dirty="0">
                <a:solidFill>
                  <a:srgbClr val="414142"/>
                </a:solidFill>
                <a:effectLst/>
                <a:latin typeface="+mj-lt"/>
              </a:rPr>
              <a:t>100.1. kontrolēt būvlaukuma sagatavošanas darbus pirms būvdarbu uzsākšanas;</a:t>
            </a:r>
          </a:p>
          <a:p>
            <a:pPr marL="0" indent="0" algn="just">
              <a:buNone/>
            </a:pPr>
            <a:r>
              <a:rPr lang="lv-LV" sz="1400" b="1" i="0" dirty="0">
                <a:solidFill>
                  <a:srgbClr val="414142"/>
                </a:solidFill>
                <a:effectLst/>
                <a:latin typeface="+mj-lt"/>
              </a:rPr>
              <a:t>100.1.</a:t>
            </a:r>
            <a:r>
              <a:rPr lang="lv-LV" sz="1400" b="1" i="0" baseline="30000" dirty="0">
                <a:solidFill>
                  <a:srgbClr val="414142"/>
                </a:solidFill>
                <a:effectLst/>
                <a:latin typeface="+mj-lt"/>
              </a:rPr>
              <a:t>1</a:t>
            </a:r>
            <a:r>
              <a:rPr lang="lv-LV" sz="1400" b="1" i="0" dirty="0">
                <a:solidFill>
                  <a:srgbClr val="414142"/>
                </a:solidFill>
                <a:effectLst/>
                <a:latin typeface="+mj-lt"/>
              </a:rPr>
              <a:t> nepieļaut patvaļīgu būvniecību, kā arī objekta patvaļīgu ekspluatāciju;</a:t>
            </a:r>
          </a:p>
          <a:p>
            <a:pPr marL="0" indent="0" algn="just">
              <a:buNone/>
            </a:pPr>
            <a:r>
              <a:rPr lang="lv-LV" sz="1400" b="0" i="0" dirty="0">
                <a:solidFill>
                  <a:srgbClr val="414142"/>
                </a:solidFill>
                <a:effectLst/>
                <a:latin typeface="+mj-lt"/>
              </a:rPr>
              <a:t>100.2. atbilstoši plānotajiem darbiem atrasties būvlaukumā; </a:t>
            </a:r>
          </a:p>
          <a:p>
            <a:pPr marL="0" indent="0" algn="just">
              <a:buNone/>
            </a:pPr>
            <a:r>
              <a:rPr lang="lv-LV" sz="1400" b="1" i="0" dirty="0">
                <a:solidFill>
                  <a:srgbClr val="414142"/>
                </a:solidFill>
                <a:effectLst/>
                <a:latin typeface="+mj-lt"/>
              </a:rPr>
              <a:t>100.4. nodrošināt, ka būvdarbos tiek izmantoti tikai būvprojektam atbilstoši būvizstrādājumi, kuriem ir atbilstību apliecinoši dokumenti;</a:t>
            </a:r>
          </a:p>
          <a:p>
            <a:pPr marL="0" indent="0" algn="just">
              <a:buNone/>
            </a:pPr>
            <a:r>
              <a:rPr lang="lv-LV" sz="1400" b="1" i="0" dirty="0">
                <a:solidFill>
                  <a:srgbClr val="414142"/>
                </a:solidFill>
                <a:effectLst/>
                <a:latin typeface="+mj-lt"/>
              </a:rPr>
              <a:t>100.5. ievērot būvdarbu secību un kvalitātes atbilstību būvprojektam, darbu organizēšanas projektam un darbu veikšanas projektam, kā arī būvniecību, vides aizsardzību, darba aizsardzību un ugunsdrošību reglamentējošos normatīvos aktus;</a:t>
            </a:r>
          </a:p>
          <a:p>
            <a:pPr marL="0" indent="0" algn="just">
              <a:buNone/>
            </a:pPr>
            <a:r>
              <a:rPr lang="lv-LV" sz="1400" b="0" i="0" dirty="0">
                <a:solidFill>
                  <a:srgbClr val="414142"/>
                </a:solidFill>
                <a:effectLst/>
                <a:latin typeface="+mj-lt"/>
              </a:rPr>
              <a:t>100.6. organizēt būvkonstrukciju, segto darbu un citu izpildīto būvdarbu pieņemšanu, kā arī, ja nepieciešams, vizuāli fiksēt izpildītos segtos darbus pirms to aizsegšanas;</a:t>
            </a:r>
          </a:p>
          <a:p>
            <a:pPr marL="0" indent="0" algn="just">
              <a:buNone/>
            </a:pPr>
            <a:r>
              <a:rPr lang="lv-LV" sz="1400" b="0" i="0" dirty="0">
                <a:solidFill>
                  <a:srgbClr val="414142"/>
                </a:solidFill>
                <a:effectLst/>
                <a:latin typeface="+mj-lt"/>
              </a:rPr>
              <a:t>100.7. izdarīt ierakstus būvdarbu žurnālā par veiktajiem būvdarbiem, iebūvētajiem būvizstrādājumiem un darbu kvalitāti, kā arī būvdarbu laikā radītiem atkritumiem;</a:t>
            </a:r>
          </a:p>
          <a:p>
            <a:pPr marL="0" indent="0" algn="just">
              <a:buNone/>
            </a:pPr>
            <a:r>
              <a:rPr lang="lv-LV" sz="1400" b="0" i="0" dirty="0">
                <a:solidFill>
                  <a:srgbClr val="414142"/>
                </a:solidFill>
                <a:effectLst/>
                <a:latin typeface="+mj-lt"/>
              </a:rPr>
              <a:t>100.8. kontrolēt būvdarbu žurnālā ierakstīto norādījumu izpildi, attiecīgi to fiksējot žurnālā;</a:t>
            </a:r>
          </a:p>
          <a:p>
            <a:pPr marL="0" indent="0" algn="just">
              <a:buNone/>
            </a:pPr>
            <a:r>
              <a:rPr lang="lv-LV" sz="1400" b="0" i="0" dirty="0">
                <a:solidFill>
                  <a:srgbClr val="414142"/>
                </a:solidFill>
                <a:effectLst/>
                <a:latin typeface="+mj-lt"/>
              </a:rPr>
              <a:t>100.9. būvniecības informācijas sistēmā apstiprināt būves gatavību ekspluatācijai;</a:t>
            </a:r>
          </a:p>
          <a:p>
            <a:pPr marL="0" indent="0" algn="just">
              <a:buNone/>
            </a:pPr>
            <a:r>
              <a:rPr lang="lv-LV" sz="1400" b="0" i="0" dirty="0">
                <a:solidFill>
                  <a:srgbClr val="414142"/>
                </a:solidFill>
                <a:effectLst/>
                <a:latin typeface="+mj-lt"/>
              </a:rPr>
              <a:t>100.10. pēc būvuzrauga pieprasījuma sniegt detalizētu informāciju par būvdarbu sagatavošanās posmiem un izvēlētajām metodēm darbu izpildē;</a:t>
            </a:r>
          </a:p>
          <a:p>
            <a:pPr marL="0" indent="0" algn="just">
              <a:buNone/>
            </a:pPr>
            <a:r>
              <a:rPr lang="lv-LV" sz="1400" b="0" i="0" dirty="0">
                <a:solidFill>
                  <a:srgbClr val="414142"/>
                </a:solidFill>
                <a:effectLst/>
                <a:latin typeface="+mj-lt"/>
              </a:rPr>
              <a:t>100.12. nodrošināt, lai būvlaukumā netiktu ielaistas un neuzturētos nepiederošas personas;</a:t>
            </a:r>
          </a:p>
          <a:p>
            <a:pPr marL="0" indent="0" algn="just">
              <a:buNone/>
            </a:pPr>
            <a:r>
              <a:rPr lang="lv-LV" sz="1400" b="0" i="0" dirty="0">
                <a:solidFill>
                  <a:srgbClr val="414142"/>
                </a:solidFill>
                <a:effectLst/>
                <a:latin typeface="+mj-lt"/>
              </a:rPr>
              <a:t>100.15. informēt būvniecības ierosinātāju par objektiem, kuriem </a:t>
            </a:r>
            <a:r>
              <a:rPr lang="lv-LV" sz="1400" b="0" i="0" dirty="0" err="1">
                <a:solidFill>
                  <a:srgbClr val="414142"/>
                </a:solidFill>
                <a:effectLst/>
                <a:latin typeface="+mj-lt"/>
              </a:rPr>
              <a:t>būvspeciālists</a:t>
            </a:r>
            <a:r>
              <a:rPr lang="lv-LV" sz="1400" b="0" i="0" dirty="0">
                <a:solidFill>
                  <a:srgbClr val="414142"/>
                </a:solidFill>
                <a:effectLst/>
                <a:latin typeface="+mj-lt"/>
              </a:rPr>
              <a:t> ir piesaistīts.</a:t>
            </a:r>
          </a:p>
        </p:txBody>
      </p:sp>
    </p:spTree>
    <p:extLst>
      <p:ext uri="{BB962C8B-B14F-4D97-AF65-F5344CB8AC3E}">
        <p14:creationId xmlns:p14="http://schemas.microsoft.com/office/powerpoint/2010/main" val="3069619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767304" y="102709"/>
            <a:ext cx="9250402" cy="1325563"/>
          </a:xfrm>
        </p:spPr>
        <p:txBody>
          <a:bodyPr vert="horz" lIns="91440" tIns="45720" rIns="91440" bIns="45720" rtlCol="0" anchor="ctr">
            <a:noAutofit/>
          </a:bodyPr>
          <a:lstStyle/>
          <a:p>
            <a:r>
              <a:rPr lang="lv-LV" sz="3600" b="1" dirty="0"/>
              <a:t>Galvenā būvdarbu veicēja darbības pārbaude</a:t>
            </a:r>
            <a:endParaRPr lang="en-US" altLang="lv-LV" sz="3600" b="1" dirty="0">
              <a:solidFill>
                <a:srgbClr val="000000"/>
              </a:solidFill>
              <a:latin typeface="Times New Roman" panose="02020603050405020304" pitchFamily="18" charset="0"/>
              <a:ea typeface="+mj-ea"/>
              <a:cs typeface="Times New Roman" panose="02020603050405020304" pitchFamily="18" charset="0"/>
            </a:endParaRPr>
          </a:p>
        </p:txBody>
      </p:sp>
      <p:sp>
        <p:nvSpPr>
          <p:cNvPr id="5" name="Content Placeholder 2">
            <a:extLst>
              <a:ext uri="{FF2B5EF4-FFF2-40B4-BE49-F238E27FC236}">
                <a16:creationId xmlns:a16="http://schemas.microsoft.com/office/drawing/2014/main" id="{B650BCDA-44CA-4399-B989-2B1365C14C69}"/>
              </a:ext>
            </a:extLst>
          </p:cNvPr>
          <p:cNvSpPr>
            <a:spLocks noGrp="1"/>
          </p:cNvSpPr>
          <p:nvPr>
            <p:ph idx="1"/>
          </p:nvPr>
        </p:nvSpPr>
        <p:spPr>
          <a:xfrm>
            <a:off x="753137" y="1619769"/>
            <a:ext cx="10985205" cy="5141765"/>
          </a:xfrm>
        </p:spPr>
        <p:txBody>
          <a:bodyPr>
            <a:noAutofit/>
          </a:bodyPr>
          <a:lstStyle/>
          <a:p>
            <a:pPr marL="0" indent="0" algn="just">
              <a:buNone/>
            </a:pPr>
            <a:r>
              <a:rPr lang="lv-LV" sz="1800" kern="100" dirty="0">
                <a:effectLst/>
                <a:latin typeface="+mj-lt"/>
                <a:ea typeface="SimSun" panose="02010600030101010101" pitchFamily="2" charset="-122"/>
                <a:cs typeface="Lucida Sans" panose="020B0602030504020204" pitchFamily="34" charset="0"/>
              </a:rPr>
              <a:t>1) Ministru kabineta 19.08.2014. noteikumu Nr.500 „Vispārīgie būvnoteikumi” </a:t>
            </a:r>
            <a:r>
              <a:rPr lang="lv-LV" sz="1800" b="0" i="0" dirty="0">
                <a:solidFill>
                  <a:srgbClr val="414142"/>
                </a:solidFill>
                <a:effectLst/>
                <a:latin typeface="+mj-lt"/>
              </a:rPr>
              <a:t>93. punkts Galvenā būvdarbu veicēja pienākums ir:</a:t>
            </a:r>
          </a:p>
          <a:p>
            <a:pPr marL="0" indent="0" algn="just">
              <a:buNone/>
            </a:pPr>
            <a:r>
              <a:rPr lang="lv-LV" sz="1800" b="0" i="0" dirty="0">
                <a:solidFill>
                  <a:srgbClr val="414142"/>
                </a:solidFill>
                <a:effectLst/>
                <a:latin typeface="+mj-lt"/>
              </a:rPr>
              <a:t>    93.1. organizēt būvdarbus būvlaukumā atbilstoši darbu organizēšanas projektam, darba aizsardzības plānam un darbu veikšanas projektam;</a:t>
            </a:r>
          </a:p>
          <a:p>
            <a:pPr marL="0" indent="0" algn="just">
              <a:buNone/>
            </a:pPr>
            <a:r>
              <a:rPr lang="lv-LV" sz="1800" b="0" i="0" dirty="0">
                <a:solidFill>
                  <a:srgbClr val="414142"/>
                </a:solidFill>
                <a:effectLst/>
                <a:latin typeface="+mj-lt"/>
              </a:rPr>
              <a:t>    93.2. nodrošināt veikto darbību un metožu piemērotību konkrētajā būvlaukumā, darbību stabilitāti un drošību;</a:t>
            </a:r>
          </a:p>
          <a:p>
            <a:pPr marL="0" indent="0" algn="just">
              <a:buNone/>
            </a:pPr>
            <a:r>
              <a:rPr lang="lv-LV" sz="1800" b="0" i="0" dirty="0">
                <a:solidFill>
                  <a:srgbClr val="414142"/>
                </a:solidFill>
                <a:effectLst/>
                <a:latin typeface="+mj-lt"/>
              </a:rPr>
              <a:t>    93.3. nodrošināt to personu drošību, kurām ir tiesības atrasties būvlaukumā;</a:t>
            </a:r>
          </a:p>
          <a:p>
            <a:pPr marL="0" indent="0" algn="just">
              <a:buNone/>
            </a:pPr>
            <a:r>
              <a:rPr lang="lv-LV" sz="1800" b="0" i="0" dirty="0">
                <a:solidFill>
                  <a:srgbClr val="414142"/>
                </a:solidFill>
                <a:effectLst/>
                <a:latin typeface="+mj-lt"/>
              </a:rPr>
              <a:t>    93.4. organizēt papildu pasākumus, kas, veicot būvdarbus, nepieciešami sabiedrības drošības garantēšanai;</a:t>
            </a:r>
          </a:p>
          <a:p>
            <a:pPr marL="0" indent="0" algn="just">
              <a:buNone/>
            </a:pPr>
            <a:r>
              <a:rPr lang="lv-LV" sz="1800" b="0" i="0" dirty="0">
                <a:solidFill>
                  <a:srgbClr val="414142"/>
                </a:solidFill>
                <a:effectLst/>
                <a:latin typeface="+mj-lt"/>
              </a:rPr>
              <a:t>    93.5. iesaistīt būvniecības procesā tikai atbilstošas kvalifikācijas būvdarbu izpildītājus;</a:t>
            </a:r>
          </a:p>
          <a:p>
            <a:pPr marL="0" indent="0" algn="just">
              <a:buNone/>
            </a:pPr>
            <a:r>
              <a:rPr lang="lv-LV" sz="1800" b="0" i="0" dirty="0">
                <a:solidFill>
                  <a:srgbClr val="414142"/>
                </a:solidFill>
                <a:effectLst/>
                <a:latin typeface="+mj-lt"/>
              </a:rPr>
              <a:t>    93.6. nodrošināt, ka būvdarbos tiek izmantoti tikai būvprojektam atbilstoši būvizstrādājumi, kuriem ir atbilstību apliecinošie dokumenti;</a:t>
            </a:r>
          </a:p>
          <a:p>
            <a:pPr marL="0" indent="0" algn="just">
              <a:buNone/>
            </a:pPr>
            <a:r>
              <a:rPr lang="lv-LV" sz="1800" b="1" i="0" dirty="0">
                <a:solidFill>
                  <a:srgbClr val="414142"/>
                </a:solidFill>
                <a:effectLst/>
                <a:latin typeface="+mj-lt"/>
              </a:rPr>
              <a:t>    93.8. </a:t>
            </a:r>
            <a:r>
              <a:rPr lang="lv-LV" sz="1800" b="1" i="0" dirty="0">
                <a:effectLst/>
                <a:latin typeface="+mj-lt"/>
              </a:rPr>
              <a:t>nodrošināt, ka būvdarbu žurnālā ir informācija par visiem atsevišķu būvdarbu veicējiem, kas piesaistīti konkrētā objekta realizācijai (</a:t>
            </a:r>
            <a:r>
              <a:rPr lang="lv-LV" sz="1800" b="1" i="0" dirty="0">
                <a:solidFill>
                  <a:srgbClr val="FF0000"/>
                </a:solidFill>
                <a:effectLst/>
                <a:latin typeface="+mj-lt"/>
              </a:rPr>
              <a:t>tai skaitā atsevišķu darbu veicēju noslēgtie būvdarbu līgumi ar to darbu veicējiem</a:t>
            </a:r>
            <a:r>
              <a:rPr lang="lv-LV" sz="1800" b="1" i="0" dirty="0">
                <a:effectLst/>
                <a:latin typeface="+mj-lt"/>
              </a:rPr>
              <a:t>) .</a:t>
            </a:r>
          </a:p>
          <a:p>
            <a:pPr marL="0" indent="0" algn="just">
              <a:buNone/>
            </a:pPr>
            <a:r>
              <a:rPr lang="lv-LV" sz="1800" b="1" dirty="0">
                <a:solidFill>
                  <a:srgbClr val="FF0000"/>
                </a:solidFill>
                <a:latin typeface="+mj-lt"/>
              </a:rPr>
              <a:t>2) Būvniecības likums 22.pants </a:t>
            </a:r>
            <a:r>
              <a:rPr lang="lv-LV" sz="1800" b="1" i="0" dirty="0">
                <a:solidFill>
                  <a:srgbClr val="FF0000"/>
                </a:solidFill>
                <a:effectLst/>
                <a:latin typeface="+mj-lt"/>
              </a:rPr>
              <a:t>Būvkomersants un būvkomersantu reģistrs. </a:t>
            </a:r>
          </a:p>
          <a:p>
            <a:pPr marL="0" indent="0" algn="just">
              <a:buNone/>
            </a:pPr>
            <a:r>
              <a:rPr lang="lv-LV" sz="1800" b="1" i="0" dirty="0">
                <a:solidFill>
                  <a:srgbClr val="FF0000"/>
                </a:solidFill>
                <a:effectLst/>
                <a:latin typeface="+mj-lt"/>
              </a:rPr>
              <a:t>Pirmā daļa. Lai sniegtu būvniecības pakalpojumus, komersants reģistrējas būvkomersantu reģistrā. Būvkomersants ir būvkomersantu reģistrā reģistrēts komersants!!!</a:t>
            </a:r>
          </a:p>
          <a:p>
            <a:pPr marL="0" indent="0">
              <a:buNone/>
            </a:pPr>
            <a:endParaRPr lang="lv-LV" sz="1800" dirty="0">
              <a:latin typeface="+mj-lt"/>
            </a:endParaRP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318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847-BEA3-4A0A-9585-E58B5D438834}"/>
              </a:ext>
            </a:extLst>
          </p:cNvPr>
          <p:cNvSpPr>
            <a:spLocks noGrp="1"/>
          </p:cNvSpPr>
          <p:nvPr>
            <p:ph type="title"/>
          </p:nvPr>
        </p:nvSpPr>
        <p:spPr>
          <a:xfrm>
            <a:off x="2208362" y="365125"/>
            <a:ext cx="9145438" cy="1325563"/>
          </a:xfrm>
        </p:spPr>
        <p:txBody>
          <a:bodyPr/>
          <a:lstStyle/>
          <a:p>
            <a:r>
              <a:rPr lang="lv-LV" b="1" dirty="0"/>
              <a:t>Reģistrēšanās būvkomersantu reģistrā</a:t>
            </a:r>
          </a:p>
        </p:txBody>
      </p:sp>
      <p:sp>
        <p:nvSpPr>
          <p:cNvPr id="3" name="Content Placeholder 2">
            <a:extLst>
              <a:ext uri="{FF2B5EF4-FFF2-40B4-BE49-F238E27FC236}">
                <a16:creationId xmlns:a16="http://schemas.microsoft.com/office/drawing/2014/main" id="{5A8286AC-0CEB-4945-BA38-4E42CF2D64D4}"/>
              </a:ext>
            </a:extLst>
          </p:cNvPr>
          <p:cNvSpPr>
            <a:spLocks noGrp="1"/>
          </p:cNvSpPr>
          <p:nvPr>
            <p:ph idx="1"/>
          </p:nvPr>
        </p:nvSpPr>
        <p:spPr/>
        <p:txBody>
          <a:bodyPr>
            <a:normAutofit fontScale="77500" lnSpcReduction="20000"/>
          </a:bodyPr>
          <a:lstStyle/>
          <a:p>
            <a:r>
              <a:rPr lang="lv-LV" dirty="0"/>
              <a:t>liftu un pacēlāju montāža – nav jāreģistrējas, ja veic tikai iekārtu montāžu;</a:t>
            </a:r>
          </a:p>
          <a:p>
            <a:r>
              <a:rPr lang="lv-LV" dirty="0"/>
              <a:t>labiekārtojuma elementu uzstādīšana un apzaļumošana (t. sk. soliņi, </a:t>
            </a:r>
            <a:r>
              <a:rPr lang="lv-LV" dirty="0" err="1"/>
              <a:t>velostendi</a:t>
            </a:r>
            <a:r>
              <a:rPr lang="lv-LV" dirty="0"/>
              <a:t>, utt.) – nav jāreģistrējas, ja veic tikai labiekārtojuma elementu, kas nav 1. grupas inženierbūves, uzstādīšanu un apzaļumošanu;</a:t>
            </a:r>
          </a:p>
          <a:p>
            <a:r>
              <a:rPr lang="lv-LV" dirty="0"/>
              <a:t>mēbeļu, iebūvējamo mēbeļu un cita aprīkojuma uzstādīšana (t. sk. virtuves iekārtas, skatuves drapērijas, aizkari, skatītāju krēsli utt.) – nav jāreģistrējas, ja veic tikai iepriekš minētā aprīkojuma uzstādīšanu;</a:t>
            </a:r>
          </a:p>
          <a:p>
            <a:r>
              <a:rPr lang="lv-LV" dirty="0"/>
              <a:t>skatuves aprīkojums (t. sk. dekorāciju pacēlāji, vinčas, skatuves apgaismojums) – nav jāreģistrējas, ja veic tikai iepriekš minētā skatuves aprīkojuma uzstādīšanu, bet ir jāreģistrējas, ja veic arī nesošo konstrukciju, pie kurām tiek stiprināts iepriekš minētais skatuves aprīkojums, būvniecību;</a:t>
            </a:r>
          </a:p>
          <a:p>
            <a:r>
              <a:rPr lang="lv-LV" b="1" dirty="0"/>
              <a:t>gaismekļu montāža (gan iekštelpās, gan uz fasādes) – nav jāreģistrējas, ja veic tikai iepriekš minēto gaismekļu montāžu bez iekšējo vai ārējo inženiertīklu ierīkošanas;</a:t>
            </a:r>
          </a:p>
          <a:p>
            <a:r>
              <a:rPr lang="lv-LV" dirty="0"/>
              <a:t>santehnikas montāža (izlietnes, dušas, klozetpodi utt.) – nav jāreģistrējas, ja veic tikai iepriekš minētās santehnikas montāžu bez iekšējo vai ārējo inženiertīklu ierīkošanas;</a:t>
            </a:r>
          </a:p>
          <a:p>
            <a:endParaRPr lang="lv-LV" dirty="0"/>
          </a:p>
        </p:txBody>
      </p:sp>
    </p:spTree>
    <p:extLst>
      <p:ext uri="{BB962C8B-B14F-4D97-AF65-F5344CB8AC3E}">
        <p14:creationId xmlns:p14="http://schemas.microsoft.com/office/powerpoint/2010/main" val="2323953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50E6-590E-4984-B757-D87A36FFB3BF}"/>
              </a:ext>
            </a:extLst>
          </p:cNvPr>
          <p:cNvSpPr>
            <a:spLocks noGrp="1"/>
          </p:cNvSpPr>
          <p:nvPr>
            <p:ph type="title"/>
          </p:nvPr>
        </p:nvSpPr>
        <p:spPr>
          <a:xfrm>
            <a:off x="2794958" y="365125"/>
            <a:ext cx="8558842" cy="1325563"/>
          </a:xfrm>
        </p:spPr>
        <p:txBody>
          <a:bodyPr/>
          <a:lstStyle/>
          <a:p>
            <a:r>
              <a:rPr lang="lv-LV" b="1" dirty="0"/>
              <a:t>Reģistrēšanās būvkomersantu reģistrā</a:t>
            </a:r>
          </a:p>
        </p:txBody>
      </p:sp>
      <p:sp>
        <p:nvSpPr>
          <p:cNvPr id="3" name="Content Placeholder 2">
            <a:extLst>
              <a:ext uri="{FF2B5EF4-FFF2-40B4-BE49-F238E27FC236}">
                <a16:creationId xmlns:a16="http://schemas.microsoft.com/office/drawing/2014/main" id="{F1A1AB6C-3C4B-49BE-9AD5-A3FEA9B1653E}"/>
              </a:ext>
            </a:extLst>
          </p:cNvPr>
          <p:cNvSpPr>
            <a:spLocks noGrp="1"/>
          </p:cNvSpPr>
          <p:nvPr>
            <p:ph idx="1"/>
          </p:nvPr>
        </p:nvSpPr>
        <p:spPr>
          <a:xfrm>
            <a:off x="838200" y="1825624"/>
            <a:ext cx="10515600" cy="5196277"/>
          </a:xfrm>
        </p:spPr>
        <p:txBody>
          <a:bodyPr>
            <a:normAutofit fontScale="70000" lnSpcReduction="20000"/>
          </a:bodyPr>
          <a:lstStyle/>
          <a:p>
            <a:r>
              <a:rPr lang="lv-LV" dirty="0"/>
              <a:t>koka elementu atjaunošana (piemēram, durvju, palodžu slīpēšana, krāsošana) – ir jāreģistrējas;</a:t>
            </a:r>
          </a:p>
          <a:p>
            <a:r>
              <a:rPr lang="lv-LV" dirty="0"/>
              <a:t>akmens elementu atjaunošana (piemēram, kāpņu slīpēšana, izsisto robu aizpildīšana) – ir jāreģistrējas;</a:t>
            </a:r>
          </a:p>
          <a:p>
            <a:r>
              <a:rPr lang="lv-LV" dirty="0"/>
              <a:t>telpu uzkopšana būvdarbu laikā (piemēram, būvgružu savākšana būvobjektā un iznešana uz konteineriem) – nav jāreģistrējas;</a:t>
            </a:r>
          </a:p>
          <a:p>
            <a:r>
              <a:rPr lang="lv-LV" dirty="0"/>
              <a:t>medicīnas gāzes sistēmu izbūve (medicīniskā gāze, māsu izsaukumu sistēma) - ir jāreģistrējas;</a:t>
            </a:r>
          </a:p>
          <a:p>
            <a:r>
              <a:rPr lang="lv-LV" dirty="0"/>
              <a:t>paceļamo vārtu (arī ugunsdrošo) uzstādīšana - ir jāreģistrējas;</a:t>
            </a:r>
          </a:p>
          <a:p>
            <a:r>
              <a:rPr lang="lv-LV" dirty="0"/>
              <a:t>esošā dzeramā ūdens sūkņa nomaiņa pret jaunu, neveicot inženiertīklu izbūves vai pārbūves būvdarbus - nav jāreģistrējas;</a:t>
            </a:r>
          </a:p>
          <a:p>
            <a:r>
              <a:rPr lang="lv-LV" dirty="0"/>
              <a:t>sastatņu un darba platformu uzstādīšanas un demontāžas darbi - ir jāreģistrējas (precizēts*);</a:t>
            </a:r>
          </a:p>
          <a:p>
            <a:r>
              <a:rPr lang="lv-LV" dirty="0"/>
              <a:t>Iekārtu (bez operatora) gruntsūdens līmeņa pagaidu pazemināšanai būvobjektos iznomāšana, nesniedzot būvniecības pakalpojumus - nav jāreģistrējas;</a:t>
            </a:r>
          </a:p>
          <a:p>
            <a:r>
              <a:rPr lang="lv-LV" dirty="0"/>
              <a:t>Konstrukciju metināšanas vai apmešanas darbi, tvaika izolācijas plēves no iekšpuses ierīkošana vai atbalsta rāmju jumta iekārtām izbūve būvlaukumā (būvē) - ir jāreģistrējas;</a:t>
            </a:r>
          </a:p>
          <a:p>
            <a:r>
              <a:rPr lang="lv-LV" dirty="0"/>
              <a:t>būvlaukumā (būvē) veic polihromo gleznojumu restaurāciju - ir jāreģistrējas;</a:t>
            </a:r>
          </a:p>
          <a:p>
            <a:pPr marL="0" indent="0" algn="just">
              <a:buNone/>
            </a:pPr>
            <a:r>
              <a:rPr lang="lv-LV" sz="1900" dirty="0"/>
              <a:t>* jo ir klasificējami kā būvdarbi un atbilst saimnieciskas darbības veidam sadaļā “Citur neklasificētie specializētie būvdarbi” (NACE 43.99, versija 2.0) iekļautajam darbības veidam “Sastatņu un darba platformu uzstādīšana un demontāža, izņemot sastatņu un darba platformu iznomāšanu”</a:t>
            </a:r>
          </a:p>
        </p:txBody>
      </p:sp>
    </p:spTree>
    <p:extLst>
      <p:ext uri="{BB962C8B-B14F-4D97-AF65-F5344CB8AC3E}">
        <p14:creationId xmlns:p14="http://schemas.microsoft.com/office/powerpoint/2010/main" val="1194864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173-E8CB-4073-8C7F-E599F5B44C73}"/>
              </a:ext>
            </a:extLst>
          </p:cNvPr>
          <p:cNvSpPr>
            <a:spLocks noGrp="1"/>
          </p:cNvSpPr>
          <p:nvPr>
            <p:ph type="title"/>
          </p:nvPr>
        </p:nvSpPr>
        <p:spPr>
          <a:xfrm>
            <a:off x="2860157" y="212651"/>
            <a:ext cx="8748823" cy="1325563"/>
          </a:xfrm>
        </p:spPr>
        <p:txBody>
          <a:bodyPr/>
          <a:lstStyle/>
          <a:p>
            <a:r>
              <a:rPr lang="lv-LV" b="1" dirty="0"/>
              <a:t>Elektroniskā darba laika uzskaites sistēma</a:t>
            </a:r>
          </a:p>
        </p:txBody>
      </p:sp>
      <p:sp>
        <p:nvSpPr>
          <p:cNvPr id="3" name="Content Placeholder 2">
            <a:extLst>
              <a:ext uri="{FF2B5EF4-FFF2-40B4-BE49-F238E27FC236}">
                <a16:creationId xmlns:a16="http://schemas.microsoft.com/office/drawing/2014/main" id="{B84521CA-F7FC-42DB-B5B2-2148F898575B}"/>
              </a:ext>
            </a:extLst>
          </p:cNvPr>
          <p:cNvSpPr>
            <a:spLocks noGrp="1"/>
          </p:cNvSpPr>
          <p:nvPr>
            <p:ph idx="1"/>
          </p:nvPr>
        </p:nvSpPr>
        <p:spPr>
          <a:xfrm>
            <a:off x="838200" y="1825625"/>
            <a:ext cx="10932042" cy="4819724"/>
          </a:xfrm>
        </p:spPr>
        <p:txBody>
          <a:bodyPr>
            <a:normAutofit fontScale="55000" lnSpcReduction="20000"/>
          </a:bodyPr>
          <a:lstStyle/>
          <a:p>
            <a:pPr marL="0" indent="0">
              <a:lnSpc>
                <a:spcPct val="120000"/>
              </a:lnSpc>
              <a:buNone/>
            </a:pPr>
            <a:r>
              <a:rPr lang="lv-LV" sz="3300" dirty="0">
                <a:latin typeface="+mj-lt"/>
              </a:rPr>
              <a:t>Ieviesta un uzturēta elektroniskā darba laika uzskaite . </a:t>
            </a:r>
          </a:p>
          <a:p>
            <a:pPr>
              <a:lnSpc>
                <a:spcPct val="120000"/>
              </a:lnSpc>
            </a:pPr>
            <a:r>
              <a:rPr lang="lv-LV" sz="3300" dirty="0">
                <a:latin typeface="+mj-lt"/>
              </a:rPr>
              <a:t>Likumā Par nodokļiem un nodevām </a:t>
            </a:r>
            <a:r>
              <a:rPr lang="lv-LV" sz="3300" b="1" dirty="0">
                <a:latin typeface="+mj-lt"/>
              </a:rPr>
              <a:t>107.panta </a:t>
            </a:r>
            <a:r>
              <a:rPr lang="lv-LV" sz="3300" dirty="0">
                <a:latin typeface="+mj-lt"/>
              </a:rPr>
              <a:t>pirmajā daļā   teikts, ka šīs nodaļas izpratnē </a:t>
            </a:r>
            <a:r>
              <a:rPr lang="lv-LV" sz="3300" b="1" dirty="0">
                <a:latin typeface="+mj-lt"/>
              </a:rPr>
              <a:t>galvenais būvdarbu veicējs</a:t>
            </a:r>
            <a:r>
              <a:rPr lang="lv-LV" sz="3300" dirty="0">
                <a:latin typeface="+mj-lt"/>
              </a:rPr>
              <a:t> ir būvdarbu veicējs, kurš veic būvdarbus savām vajadzībām vai ir noslēdzis līgumu ar būvniecības ierosinātāju par jaunas trešās grupas būves būvniecību vai par būvdarbiem, kuru izmaksas ir 350 000 </a:t>
            </a:r>
            <a:r>
              <a:rPr lang="lv-LV" sz="3300" dirty="0" err="1">
                <a:latin typeface="+mj-lt"/>
              </a:rPr>
              <a:t>euro</a:t>
            </a:r>
            <a:r>
              <a:rPr lang="lv-LV" sz="3300" dirty="0">
                <a:latin typeface="+mj-lt"/>
              </a:rPr>
              <a:t> vai vairāk (turpmāk — būvdarbu līgums), un kurš būvdarbus veic pats vai būvdarbu līgumā noteiktu saistību vai tās daļu nodod izpildei apakšuzņēmējam</a:t>
            </a:r>
            <a:r>
              <a:rPr lang="lv-LV" sz="3300" b="1" dirty="0">
                <a:latin typeface="+mj-lt"/>
              </a:rPr>
              <a:t>.  Būvdarbu žurnālā reģistrēts līgums , kura summa mazāka par 350 000 </a:t>
            </a:r>
            <a:r>
              <a:rPr lang="lv-LV" sz="3300" b="1" dirty="0" err="1">
                <a:latin typeface="+mj-lt"/>
              </a:rPr>
              <a:t>euro</a:t>
            </a:r>
            <a:r>
              <a:rPr lang="lv-LV" sz="3300" b="1" dirty="0">
                <a:latin typeface="+mj-lt"/>
              </a:rPr>
              <a:t>, tātad, elektroniskās informācijas uzskaite būvlaukumā var nebūt.</a:t>
            </a:r>
          </a:p>
          <a:p>
            <a:pPr>
              <a:lnSpc>
                <a:spcPct val="120000"/>
              </a:lnSpc>
            </a:pPr>
            <a:r>
              <a:rPr lang="lv-LV" sz="3300" dirty="0">
                <a:latin typeface="+mj-lt"/>
              </a:rPr>
              <a:t>Likumā Par nodokļiem un nodevām </a:t>
            </a:r>
            <a:r>
              <a:rPr lang="lv-LV" sz="3300" b="1" dirty="0">
                <a:latin typeface="+mj-lt"/>
              </a:rPr>
              <a:t>109.pantā  </a:t>
            </a:r>
            <a:r>
              <a:rPr lang="lv-LV" sz="3300" dirty="0">
                <a:latin typeface="+mj-lt"/>
              </a:rPr>
              <a:t>teikts "</a:t>
            </a:r>
            <a:r>
              <a:rPr lang="lv-LV" sz="3300" b="1" dirty="0">
                <a:latin typeface="+mj-lt"/>
              </a:rPr>
              <a:t>Šīs nodaļas izpratnē par būvlaukumā nodarbinātu personu uzskatāms galvenā būvdarbu veicēja vai apakšuzņēmēja darba ņēmējs, kas veic darbu būvlaukumā būvdarbu līguma izpildei. </a:t>
            </a:r>
            <a:r>
              <a:rPr lang="lv-LV" sz="3300" dirty="0">
                <a:latin typeface="+mj-lt"/>
              </a:rPr>
              <a:t>Par būvlaukumā nodarbinātu personu uzskatāma arī fiziskā persona, kas reģistrējusies kā saimnieciskās darbības veicēja, iekšzemes darba ņēmējs pie darba devēja — ārvalstnieka, ārvalstu darba ņēmējs pie darba devēja — ārvalstnieka, ja minētās personas veic darbu būvlaukumā būvdarbu līguma izpildei, kā arī persona, kas darbu būvlaukumā būvdarbu līguma izpildei veic darbaspēka nodrošināšanas pakalpojuma saņēmēja labā un vadībā, un </a:t>
            </a:r>
            <a:r>
              <a:rPr lang="lv-LV" sz="3300" b="1" dirty="0">
                <a:latin typeface="+mj-lt"/>
              </a:rPr>
              <a:t>būvuzraugs</a:t>
            </a:r>
            <a:r>
              <a:rPr lang="lv-LV" sz="3300" dirty="0">
                <a:latin typeface="+mj-lt"/>
              </a:rPr>
              <a:t>". Tātad arī būvuzraugam jāreģistrējas elektroniskajā laika uzskaites sistēmā. </a:t>
            </a:r>
          </a:p>
          <a:p>
            <a:endParaRPr lang="lv-LV" dirty="0"/>
          </a:p>
        </p:txBody>
      </p:sp>
    </p:spTree>
    <p:extLst>
      <p:ext uri="{BB962C8B-B14F-4D97-AF65-F5344CB8AC3E}">
        <p14:creationId xmlns:p14="http://schemas.microsoft.com/office/powerpoint/2010/main" val="1880017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4928-B7FA-4FB5-906A-79486BCAA1CA}"/>
              </a:ext>
            </a:extLst>
          </p:cNvPr>
          <p:cNvSpPr>
            <a:spLocks noGrp="1"/>
          </p:cNvSpPr>
          <p:nvPr>
            <p:ph type="title"/>
          </p:nvPr>
        </p:nvSpPr>
        <p:spPr>
          <a:xfrm>
            <a:off x="2860158" y="365125"/>
            <a:ext cx="8493642" cy="1325563"/>
          </a:xfrm>
        </p:spPr>
        <p:txBody>
          <a:bodyPr/>
          <a:lstStyle/>
          <a:p>
            <a:r>
              <a:rPr lang="lv-LV" b="1" dirty="0"/>
              <a:t>Nesošo konstrukciju noslēguma kontrole jeb segto darbu akti</a:t>
            </a:r>
          </a:p>
        </p:txBody>
      </p:sp>
      <p:sp>
        <p:nvSpPr>
          <p:cNvPr id="3" name="Content Placeholder 2">
            <a:extLst>
              <a:ext uri="{FF2B5EF4-FFF2-40B4-BE49-F238E27FC236}">
                <a16:creationId xmlns:a16="http://schemas.microsoft.com/office/drawing/2014/main" id="{82FB5511-D14C-4247-9363-A95B5D02ED2E}"/>
              </a:ext>
            </a:extLst>
          </p:cNvPr>
          <p:cNvSpPr>
            <a:spLocks noGrp="1"/>
          </p:cNvSpPr>
          <p:nvPr>
            <p:ph idx="1"/>
          </p:nvPr>
        </p:nvSpPr>
        <p:spPr>
          <a:xfrm>
            <a:off x="219739" y="1690688"/>
            <a:ext cx="11837581" cy="5245027"/>
          </a:xfrm>
        </p:spPr>
        <p:txBody>
          <a:bodyPr>
            <a:normAutofit fontScale="70000" lnSpcReduction="20000"/>
          </a:bodyPr>
          <a:lstStyle/>
          <a:p>
            <a:pPr marL="514350" indent="-514350">
              <a:lnSpc>
                <a:spcPct val="120000"/>
              </a:lnSpc>
              <a:buFont typeface="+mj-lt"/>
              <a:buAutoNum type="arabicParenR"/>
            </a:pPr>
            <a:r>
              <a:rPr lang="lv-LV" sz="2600" dirty="0">
                <a:latin typeface="+mj-lt"/>
              </a:rPr>
              <a:t>Dokumenti tiek pārbaudīti izlases kārtībā. </a:t>
            </a:r>
          </a:p>
          <a:p>
            <a:pPr marL="514350" indent="-514350">
              <a:lnSpc>
                <a:spcPct val="120000"/>
              </a:lnSpc>
              <a:buFont typeface="+mj-lt"/>
              <a:buAutoNum type="arabicParenR"/>
            </a:pPr>
            <a:r>
              <a:rPr lang="lv-LV" sz="2600" dirty="0">
                <a:latin typeface="+mj-lt"/>
              </a:rPr>
              <a:t>Tika pārbaudīti būvizstrādājuma izcelsmi apliecinoši dokumenti, kuri pievienoti pārbaudītajiem segto darbu aktiem. </a:t>
            </a:r>
          </a:p>
          <a:p>
            <a:pPr marL="514350" indent="-514350">
              <a:lnSpc>
                <a:spcPct val="120000"/>
              </a:lnSpc>
              <a:buFont typeface="+mj-lt"/>
              <a:buAutoNum type="arabicParenR"/>
            </a:pPr>
            <a:r>
              <a:rPr lang="lv-LV" sz="2600" dirty="0">
                <a:latin typeface="+mj-lt"/>
              </a:rPr>
              <a:t>Segto darbu aktos (būvniecības informācijas sistēmā) jānorāda visi informācija atbilstoši  Ministru kabineta 02.09.2014. noteikumi Nr.529 „Ēku būvnoteikumi” 12. pielikuma  5 punkts - Būvniecības ieceres dokumentācija, uz kuras pamata veikti segtie darbi (piemēram, rasējuma numurs).</a:t>
            </a:r>
          </a:p>
          <a:p>
            <a:pPr marL="514350" indent="-514350">
              <a:lnSpc>
                <a:spcPct val="120000"/>
              </a:lnSpc>
              <a:buFont typeface="+mj-lt"/>
              <a:buAutoNum type="arabicParenR"/>
            </a:pPr>
            <a:r>
              <a:rPr lang="lv-LV" sz="2600" dirty="0">
                <a:latin typeface="+mj-lt"/>
              </a:rPr>
              <a:t>Ministru kabineta 02.09.2014. noteikumi Nr.529 „Ēku būvnoteikumi” 127.</a:t>
            </a:r>
            <a:r>
              <a:rPr lang="lv-LV" sz="2600" baseline="30000" dirty="0">
                <a:latin typeface="+mj-lt"/>
              </a:rPr>
              <a:t>1</a:t>
            </a:r>
            <a:r>
              <a:rPr lang="lv-LV" sz="2600" dirty="0">
                <a:latin typeface="+mj-lt"/>
              </a:rPr>
              <a:t> punkts Nozīmīgo konstrukciju, segto darbu un ugunsdrošībai nozīmīgas inženiertehniskās sistēmas pieņemšanas aktu veido būvniecības informācijas sistēmā no būvdarbu žurnālā veiktajiem ierakstiem par izpildītajiem speciālajiem un ikdienas būvdarbiem un to apstiprina atbildīgais būvdarbu vadītājs, būvuzraugs (ja veikta būvuzraudzība) un </a:t>
            </a:r>
            <a:r>
              <a:rPr lang="lv-LV" sz="2600" dirty="0" err="1">
                <a:latin typeface="+mj-lt"/>
              </a:rPr>
              <a:t>autoruzraugs</a:t>
            </a:r>
            <a:r>
              <a:rPr lang="lv-LV" sz="2600" dirty="0">
                <a:latin typeface="+mj-lt"/>
              </a:rPr>
              <a:t> (ja to paredz autoruzraudzības līgums).</a:t>
            </a:r>
          </a:p>
          <a:p>
            <a:pPr marL="514350" indent="-514350">
              <a:lnSpc>
                <a:spcPct val="120000"/>
              </a:lnSpc>
              <a:buFont typeface="+mj-lt"/>
              <a:buAutoNum type="arabicParenR"/>
            </a:pPr>
            <a:r>
              <a:rPr lang="lv-LV" sz="2600" kern="100" dirty="0">
                <a:effectLst/>
                <a:latin typeface="+mj-lt"/>
                <a:ea typeface="SimSun" panose="02010600030101010101" pitchFamily="2" charset="-122"/>
                <a:cs typeface="Lucida Sans" panose="020B0602030504020204" pitchFamily="34" charset="0"/>
              </a:rPr>
              <a:t>Ministru kabineta 02.09.2014. noteikumi Nr.529 „Ēku būvnoteikumi” 128.punkts, proti,  nav pieļaujama būvdarbu turpināšana, ja būvdarbu veicēja pārstāvji un būvuzraugs (ja būvniecībai tiek veikta būvuzraudzība) nav būvniecības informācijas sistēmā izveidojuši un apstiprinājuši iepriekšējo segto darbu pieņemšanas aktu. Ja būvuzraugs vai </a:t>
            </a:r>
            <a:r>
              <a:rPr lang="lv-LV" sz="2600" kern="100" dirty="0" err="1">
                <a:effectLst/>
                <a:latin typeface="+mj-lt"/>
                <a:ea typeface="SimSun" panose="02010600030101010101" pitchFamily="2" charset="-122"/>
                <a:cs typeface="Lucida Sans" panose="020B0602030504020204" pitchFamily="34" charset="0"/>
              </a:rPr>
              <a:t>autoruzraugs</a:t>
            </a:r>
            <a:r>
              <a:rPr lang="lv-LV" sz="2600" kern="100" dirty="0">
                <a:effectLst/>
                <a:latin typeface="+mj-lt"/>
                <a:ea typeface="SimSun" panose="02010600030101010101" pitchFamily="2" charset="-122"/>
                <a:cs typeface="Lucida Sans" panose="020B0602030504020204" pitchFamily="34" charset="0"/>
              </a:rPr>
              <a:t> konstatē veikto darbu neatbilstību būvniecības ieceres dokumentācijai vai būvdarbu tehnoloģijas prasībām, turpmākie darbi jāpārtrauc un jāveic attiecīgs ieraksts būvdarbu žurnālā, norādot izpildes termiņu. Darbus var turpināt tikai tad, kad visas šajā punktā minētās personas ir apstiprinājušas attiecīgo segto darbu pieņemšanas aktu.</a:t>
            </a:r>
          </a:p>
          <a:p>
            <a:pPr marL="0" indent="0">
              <a:buNone/>
            </a:pPr>
            <a:endParaRPr lang="lv-LV" dirty="0"/>
          </a:p>
        </p:txBody>
      </p:sp>
    </p:spTree>
    <p:extLst>
      <p:ext uri="{BB962C8B-B14F-4D97-AF65-F5344CB8AC3E}">
        <p14:creationId xmlns:p14="http://schemas.microsoft.com/office/powerpoint/2010/main" val="1012568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BBD4A-A1AE-4E76-85CF-79FA0893B5CC}"/>
              </a:ext>
            </a:extLst>
          </p:cNvPr>
          <p:cNvSpPr>
            <a:spLocks noGrp="1"/>
          </p:cNvSpPr>
          <p:nvPr>
            <p:ph type="title"/>
          </p:nvPr>
        </p:nvSpPr>
        <p:spPr>
          <a:xfrm>
            <a:off x="2551814" y="365125"/>
            <a:ext cx="8801986" cy="1325563"/>
          </a:xfrm>
        </p:spPr>
        <p:txBody>
          <a:bodyPr/>
          <a:lstStyle/>
          <a:p>
            <a:r>
              <a:rPr lang="lv-LV" b="1" dirty="0"/>
              <a:t>Vides aizsardzības prasību ievērošana būvlaukumā</a:t>
            </a:r>
          </a:p>
        </p:txBody>
      </p:sp>
      <p:sp>
        <p:nvSpPr>
          <p:cNvPr id="3" name="Content Placeholder 2">
            <a:extLst>
              <a:ext uri="{FF2B5EF4-FFF2-40B4-BE49-F238E27FC236}">
                <a16:creationId xmlns:a16="http://schemas.microsoft.com/office/drawing/2014/main" id="{33494A2A-10DC-4F4E-8584-21F69C5E5282}"/>
              </a:ext>
            </a:extLst>
          </p:cNvPr>
          <p:cNvSpPr>
            <a:spLocks noGrp="1"/>
          </p:cNvSpPr>
          <p:nvPr>
            <p:ph idx="1"/>
          </p:nvPr>
        </p:nvSpPr>
        <p:spPr>
          <a:xfrm>
            <a:off x="838200" y="1825625"/>
            <a:ext cx="10515600" cy="4351338"/>
          </a:xfrm>
        </p:spPr>
        <p:txBody>
          <a:bodyPr>
            <a:normAutofit/>
          </a:bodyPr>
          <a:lstStyle/>
          <a:p>
            <a:pPr marL="514350" indent="-514350">
              <a:buFont typeface="+mj-lt"/>
              <a:buAutoNum type="arabicParenR"/>
            </a:pPr>
            <a:r>
              <a:rPr lang="lv-LV" sz="2000" dirty="0">
                <a:latin typeface="+mj-lt"/>
              </a:rPr>
              <a:t>Tiek ievērotas atkritumu apsaimniekošanas prasības.</a:t>
            </a:r>
          </a:p>
          <a:p>
            <a:pPr marL="514350" indent="-514350">
              <a:buFont typeface="+mj-lt"/>
              <a:buAutoNum type="arabicParenR"/>
            </a:pPr>
            <a:r>
              <a:rPr lang="lv-LV" sz="2000" dirty="0">
                <a:latin typeface="+mj-lt"/>
              </a:rPr>
              <a:t>Netiek pieļauta ūdens (arī attīrīta) novadīšana no būvlaukuma pašteces ceļā un nesagatavotās gultnēs. </a:t>
            </a:r>
          </a:p>
          <a:p>
            <a:pPr marL="514350" indent="-514350">
              <a:buFont typeface="+mj-lt"/>
              <a:buAutoNum type="arabicParenR"/>
            </a:pPr>
            <a:r>
              <a:rPr lang="lv-LV" sz="2000" dirty="0">
                <a:latin typeface="+mj-lt"/>
              </a:rPr>
              <a:t>Tiek nodrošināta koku aizsardzība. </a:t>
            </a:r>
          </a:p>
        </p:txBody>
      </p:sp>
      <p:pic>
        <p:nvPicPr>
          <p:cNvPr id="5" name="Picture 4">
            <a:extLst>
              <a:ext uri="{FF2B5EF4-FFF2-40B4-BE49-F238E27FC236}">
                <a16:creationId xmlns:a16="http://schemas.microsoft.com/office/drawing/2014/main" id="{8A6C83B4-AED3-4F59-8969-D335EA703116}"/>
              </a:ext>
            </a:extLst>
          </p:cNvPr>
          <p:cNvPicPr>
            <a:picLocks noChangeAspect="1"/>
          </p:cNvPicPr>
          <p:nvPr/>
        </p:nvPicPr>
        <p:blipFill>
          <a:blip r:embed="rId3"/>
          <a:stretch>
            <a:fillRect/>
          </a:stretch>
        </p:blipFill>
        <p:spPr>
          <a:xfrm>
            <a:off x="838200" y="3822192"/>
            <a:ext cx="3141020" cy="2393583"/>
          </a:xfrm>
          <a:prstGeom prst="rect">
            <a:avLst/>
          </a:prstGeom>
        </p:spPr>
      </p:pic>
      <p:pic>
        <p:nvPicPr>
          <p:cNvPr id="8" name="Picture 7">
            <a:extLst>
              <a:ext uri="{FF2B5EF4-FFF2-40B4-BE49-F238E27FC236}">
                <a16:creationId xmlns:a16="http://schemas.microsoft.com/office/drawing/2014/main" id="{3D6F6907-52F8-4C56-811E-3DF7898D3484}"/>
              </a:ext>
            </a:extLst>
          </p:cNvPr>
          <p:cNvPicPr>
            <a:picLocks noChangeAspect="1"/>
          </p:cNvPicPr>
          <p:nvPr/>
        </p:nvPicPr>
        <p:blipFill>
          <a:blip r:embed="rId4"/>
          <a:stretch>
            <a:fillRect/>
          </a:stretch>
        </p:blipFill>
        <p:spPr>
          <a:xfrm>
            <a:off x="4525490" y="3861004"/>
            <a:ext cx="3141020" cy="2354771"/>
          </a:xfrm>
          <a:prstGeom prst="rect">
            <a:avLst/>
          </a:prstGeom>
        </p:spPr>
      </p:pic>
      <p:pic>
        <p:nvPicPr>
          <p:cNvPr id="9" name="Picture 8">
            <a:extLst>
              <a:ext uri="{FF2B5EF4-FFF2-40B4-BE49-F238E27FC236}">
                <a16:creationId xmlns:a16="http://schemas.microsoft.com/office/drawing/2014/main" id="{2F41AF6B-5501-417D-B8BC-9B39E63D0B27}"/>
              </a:ext>
            </a:extLst>
          </p:cNvPr>
          <p:cNvPicPr>
            <a:picLocks noChangeAspect="1"/>
          </p:cNvPicPr>
          <p:nvPr/>
        </p:nvPicPr>
        <p:blipFill>
          <a:blip r:embed="rId5"/>
          <a:stretch>
            <a:fillRect/>
          </a:stretch>
        </p:blipFill>
        <p:spPr>
          <a:xfrm>
            <a:off x="8162693" y="3867912"/>
            <a:ext cx="3141977" cy="2354771"/>
          </a:xfrm>
          <a:prstGeom prst="rect">
            <a:avLst/>
          </a:prstGeom>
        </p:spPr>
      </p:pic>
    </p:spTree>
    <p:extLst>
      <p:ext uri="{BB962C8B-B14F-4D97-AF65-F5344CB8AC3E}">
        <p14:creationId xmlns:p14="http://schemas.microsoft.com/office/powerpoint/2010/main" val="606561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9AAF5-344E-4A8F-9440-DB17090542D9}"/>
              </a:ext>
            </a:extLst>
          </p:cNvPr>
          <p:cNvSpPr>
            <a:spLocks noGrp="1"/>
          </p:cNvSpPr>
          <p:nvPr>
            <p:ph type="title"/>
          </p:nvPr>
        </p:nvSpPr>
        <p:spPr>
          <a:xfrm>
            <a:off x="2523744" y="365125"/>
            <a:ext cx="8830056" cy="1325563"/>
          </a:xfrm>
        </p:spPr>
        <p:txBody>
          <a:bodyPr/>
          <a:lstStyle/>
          <a:p>
            <a:r>
              <a:rPr lang="lv-LV" b="1" dirty="0"/>
              <a:t>Būvniecības atkritumu samazināšana</a:t>
            </a:r>
          </a:p>
        </p:txBody>
      </p:sp>
      <p:sp>
        <p:nvSpPr>
          <p:cNvPr id="3" name="Content Placeholder 2">
            <a:extLst>
              <a:ext uri="{FF2B5EF4-FFF2-40B4-BE49-F238E27FC236}">
                <a16:creationId xmlns:a16="http://schemas.microsoft.com/office/drawing/2014/main" id="{3D78A713-760F-487F-8DCB-6D2DF957BCBB}"/>
              </a:ext>
            </a:extLst>
          </p:cNvPr>
          <p:cNvSpPr>
            <a:spLocks noGrp="1"/>
          </p:cNvSpPr>
          <p:nvPr>
            <p:ph idx="1"/>
          </p:nvPr>
        </p:nvSpPr>
        <p:spPr>
          <a:xfrm>
            <a:off x="838200" y="1825625"/>
            <a:ext cx="10515600" cy="4667250"/>
          </a:xfrm>
        </p:spPr>
        <p:txBody>
          <a:bodyPr>
            <a:normAutofit/>
          </a:bodyPr>
          <a:lstStyle/>
          <a:p>
            <a:pPr marL="0" indent="0">
              <a:buNone/>
            </a:pPr>
            <a:r>
              <a:rPr lang="lv-LV" dirty="0"/>
              <a:t>Veicot būvdarbus, atkritumu apjomu pēc iespējas samazina:</a:t>
            </a:r>
          </a:p>
          <a:p>
            <a:r>
              <a:rPr lang="lv-LV" dirty="0"/>
              <a:t> Plāno iegādes tā, lai neveidojas pārpalikumi, kas nav derīgi turpmākai izmantošanai ,</a:t>
            </a:r>
          </a:p>
          <a:p>
            <a:r>
              <a:rPr lang="lv-LV" dirty="0"/>
              <a:t>Nojaukšanas darbus veic tā, lai palielinātu tādu materiālu daudzumu ko iespējams izmantot atkārtoti (ar vai bez papildus sagatavošanas),</a:t>
            </a:r>
          </a:p>
          <a:p>
            <a:r>
              <a:rPr lang="lv-LV" dirty="0"/>
              <a:t> Atkritumus šķiro pa materiālu veidiem, lai varētu tos nodot pārstrādei.</a:t>
            </a:r>
          </a:p>
          <a:p>
            <a:pPr marL="0" indent="0">
              <a:buNone/>
            </a:pPr>
            <a:endParaRPr lang="lv-LV" dirty="0"/>
          </a:p>
          <a:p>
            <a:pPr marL="0" indent="0">
              <a:buNone/>
            </a:pPr>
            <a:r>
              <a:rPr lang="lv-LV" u="sng" dirty="0">
                <a:solidFill>
                  <a:srgbClr val="FF0000"/>
                </a:solidFill>
              </a:rPr>
              <a:t>Nepieļaut bīstamo atkritumu sajaukšanu ar pārstrādei vai reģenerācijai derīgām atkritumu plūsmām!</a:t>
            </a:r>
          </a:p>
        </p:txBody>
      </p:sp>
    </p:spTree>
    <p:extLst>
      <p:ext uri="{BB962C8B-B14F-4D97-AF65-F5344CB8AC3E}">
        <p14:creationId xmlns:p14="http://schemas.microsoft.com/office/powerpoint/2010/main" val="243228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590800" y="365125"/>
            <a:ext cx="8763000" cy="1325563"/>
          </a:xfrm>
        </p:spPr>
        <p:txBody>
          <a:bodyPr vert="horz" lIns="91440" tIns="45720" rIns="91440" bIns="45720" rtlCol="0" anchor="ctr">
            <a:normAutofit/>
          </a:bodyPr>
          <a:lstStyle/>
          <a:p>
            <a:r>
              <a:rPr lang="lv-LV" sz="4400" b="1" dirty="0"/>
              <a:t>Ēku energoefektivitāte </a:t>
            </a:r>
            <a:endParaRPr lang="en-US" altLang="lv-LV" sz="4400" b="1" dirty="0">
              <a:solidFill>
                <a:srgbClr val="000000"/>
              </a:solidFill>
              <a:latin typeface="Times New Roman" panose="02020603050405020304" pitchFamily="18" charset="0"/>
              <a:ea typeface="+mj-ea"/>
              <a:cs typeface="Times New Roman" panose="02020603050405020304" pitchFamily="18" charset="0"/>
            </a:endParaRPr>
          </a:p>
        </p:txBody>
      </p:sp>
      <p:sp>
        <p:nvSpPr>
          <p:cNvPr id="9" name="TextBox 8">
            <a:extLst>
              <a:ext uri="{FF2B5EF4-FFF2-40B4-BE49-F238E27FC236}">
                <a16:creationId xmlns:a16="http://schemas.microsoft.com/office/drawing/2014/main" id="{4D0D969F-15C2-48A0-AC83-1F586040104A}"/>
              </a:ext>
            </a:extLst>
          </p:cNvPr>
          <p:cNvSpPr txBox="1"/>
          <p:nvPr/>
        </p:nvSpPr>
        <p:spPr>
          <a:xfrm>
            <a:off x="741686" y="2213241"/>
            <a:ext cx="10991850" cy="4478149"/>
          </a:xfrm>
          <a:prstGeom prst="rect">
            <a:avLst/>
          </a:prstGeom>
          <a:noFill/>
        </p:spPr>
        <p:txBody>
          <a:bodyPr wrap="square">
            <a:spAutoFit/>
          </a:bodyPr>
          <a:lstStyle/>
          <a:p>
            <a:pPr marL="457200" indent="-457200">
              <a:spcAft>
                <a:spcPts val="600"/>
              </a:spcAft>
              <a:buFont typeface="+mj-lt"/>
              <a:buAutoNum type="arabicParenR"/>
            </a:pPr>
            <a:r>
              <a:rPr lang="lv-LV" sz="2000" dirty="0"/>
              <a:t>Saskaņā ar Eiropas Parlamenta un Padomes direktīvas 2012/27/ES (2012.gada 25.oktobris) par energoefektivitāti, ar ko groza Direktīvas 2009/125/EK un 2010/30/ES un atceļ Direktīvas 2004/8/EK un 2006/32/EK (turpmāk- Direktīvā 2012/27/ES) 4.pantu, Latvijai kā Eiropas Savienības (turpmāk – ES) </a:t>
            </a:r>
            <a:r>
              <a:rPr lang="lv-LV" sz="2000" b="1" u="sng" dirty="0"/>
              <a:t>dalībvalstij ir jāizstrādā ēku ilgtermiņa stratēģiju, lai mobilizētu ieguldījumus gan valsts, gan privāto dzīvojamo ēku un </a:t>
            </a:r>
            <a:r>
              <a:rPr lang="lv-LV" sz="2000" b="1" u="sng" dirty="0" err="1"/>
              <a:t>komercplatību</a:t>
            </a:r>
            <a:r>
              <a:rPr lang="lv-LV" sz="2000" b="1" u="sng" dirty="0"/>
              <a:t> fonda atjaunošanā </a:t>
            </a:r>
            <a:r>
              <a:rPr lang="lv-LV" sz="2000" dirty="0"/>
              <a:t>.</a:t>
            </a:r>
          </a:p>
          <a:p>
            <a:pPr marL="457200" indent="-457200">
              <a:spcAft>
                <a:spcPts val="600"/>
              </a:spcAft>
              <a:buFont typeface="+mj-lt"/>
              <a:buAutoNum type="arabicParenR"/>
            </a:pPr>
            <a:r>
              <a:rPr lang="lv-LV" sz="2000" dirty="0"/>
              <a:t> 06.12.2012. Ēku energoefektivitātes likums</a:t>
            </a:r>
          </a:p>
          <a:p>
            <a:pPr marL="457200" indent="-457200">
              <a:spcAft>
                <a:spcPts val="600"/>
              </a:spcAft>
              <a:buFont typeface="+mj-lt"/>
              <a:buAutoNum type="arabicParenR"/>
            </a:pPr>
            <a:r>
              <a:rPr lang="lv-LV" sz="2000" dirty="0"/>
              <a:t>21.08.2018. Ministru kabineta noteikumi Nr.531 Noteikumi par neatkarīgu ekspertu kompetences novērtēšanu un profesionālās darbības uzraudzību ēku energoefektivitātes jomā</a:t>
            </a:r>
          </a:p>
          <a:p>
            <a:pPr marL="457200" indent="-457200">
              <a:spcAft>
                <a:spcPts val="600"/>
              </a:spcAft>
              <a:buFont typeface="+mj-lt"/>
              <a:buAutoNum type="arabicParenR"/>
            </a:pPr>
            <a:r>
              <a:rPr lang="lv-LV" sz="2000" dirty="0"/>
              <a:t>08.04.2021. Ministru kabineta noteikumi Nr. 222 Ēku energoefektivitātes aprēķina metodes un ēku </a:t>
            </a:r>
            <a:r>
              <a:rPr lang="lv-LV" sz="2000" dirty="0" err="1"/>
              <a:t>energosertifikācijas</a:t>
            </a:r>
            <a:r>
              <a:rPr lang="lv-LV" sz="2000" dirty="0"/>
              <a:t> noteikumi</a:t>
            </a:r>
          </a:p>
          <a:p>
            <a:pPr marL="457200" indent="-457200">
              <a:spcAft>
                <a:spcPts val="600"/>
              </a:spcAft>
              <a:buFont typeface="+mj-lt"/>
              <a:buAutoNum type="arabicParenR"/>
            </a:pPr>
            <a:r>
              <a:rPr lang="lv-LV" sz="2000" dirty="0"/>
              <a:t>25.06.2019. Ministru kabineta noteikumi Nr. 280 Noteikumi par Latvijas būvnormatīvu LBN 002-19 "Ēku norobežojošo konstrukciju siltumtehnika</a:t>
            </a:r>
          </a:p>
          <a:p>
            <a:pPr marL="457200" indent="-457200">
              <a:spcAft>
                <a:spcPts val="600"/>
              </a:spcAft>
              <a:buFont typeface="+mj-lt"/>
              <a:buAutoNum type="arabicParenR"/>
            </a:pPr>
            <a:r>
              <a:rPr lang="lv-LV" sz="2000" dirty="0"/>
              <a:t>Standarti</a:t>
            </a:r>
          </a:p>
        </p:txBody>
      </p:sp>
      <p:pic>
        <p:nvPicPr>
          <p:cNvPr id="3" name="Picture 2">
            <a:extLst>
              <a:ext uri="{FF2B5EF4-FFF2-40B4-BE49-F238E27FC236}">
                <a16:creationId xmlns:a16="http://schemas.microsoft.com/office/drawing/2014/main" id="{839B8714-88EE-49CE-AF4F-0063CC3243B9}"/>
              </a:ext>
            </a:extLst>
          </p:cNvPr>
          <p:cNvPicPr>
            <a:picLocks noChangeAspect="1"/>
          </p:cNvPicPr>
          <p:nvPr/>
        </p:nvPicPr>
        <p:blipFill>
          <a:blip r:embed="rId3"/>
          <a:stretch>
            <a:fillRect/>
          </a:stretch>
        </p:blipFill>
        <p:spPr>
          <a:xfrm>
            <a:off x="8882440" y="365125"/>
            <a:ext cx="2471360" cy="1848116"/>
          </a:xfrm>
          <a:prstGeom prst="rect">
            <a:avLst/>
          </a:prstGeom>
        </p:spPr>
      </p:pic>
    </p:spTree>
    <p:extLst>
      <p:ext uri="{BB962C8B-B14F-4D97-AF65-F5344CB8AC3E}">
        <p14:creationId xmlns:p14="http://schemas.microsoft.com/office/powerpoint/2010/main" val="2732853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33766-8431-4C97-804D-FBFFEB864310}"/>
              </a:ext>
            </a:extLst>
          </p:cNvPr>
          <p:cNvSpPr>
            <a:spLocks noGrp="1"/>
          </p:cNvSpPr>
          <p:nvPr>
            <p:ph type="title"/>
          </p:nvPr>
        </p:nvSpPr>
        <p:spPr>
          <a:xfrm>
            <a:off x="2651760" y="365125"/>
            <a:ext cx="8702040" cy="1325563"/>
          </a:xfrm>
        </p:spPr>
        <p:txBody>
          <a:bodyPr/>
          <a:lstStyle/>
          <a:p>
            <a:r>
              <a:rPr lang="lv-LV" b="1" dirty="0"/>
              <a:t>Būvniecības atkritumu šķirošana</a:t>
            </a:r>
          </a:p>
        </p:txBody>
      </p:sp>
      <p:sp>
        <p:nvSpPr>
          <p:cNvPr id="3" name="Content Placeholder 2">
            <a:extLst>
              <a:ext uri="{FF2B5EF4-FFF2-40B4-BE49-F238E27FC236}">
                <a16:creationId xmlns:a16="http://schemas.microsoft.com/office/drawing/2014/main" id="{9C99E8F0-27C5-4088-A428-BF3C0BB6DAC7}"/>
              </a:ext>
            </a:extLst>
          </p:cNvPr>
          <p:cNvSpPr>
            <a:spLocks noGrp="1"/>
          </p:cNvSpPr>
          <p:nvPr>
            <p:ph idx="1"/>
          </p:nvPr>
        </p:nvSpPr>
        <p:spPr>
          <a:xfrm>
            <a:off x="346334" y="1690688"/>
            <a:ext cx="5496682" cy="2782952"/>
          </a:xfrm>
        </p:spPr>
        <p:txBody>
          <a:bodyPr>
            <a:noAutofit/>
          </a:bodyPr>
          <a:lstStyle/>
          <a:p>
            <a:pPr marL="0" indent="0">
              <a:buNone/>
            </a:pPr>
            <a:r>
              <a:rPr lang="lv-LV" sz="2400" dirty="0">
                <a:latin typeface="+mj-lt"/>
              </a:rPr>
              <a:t>Turpmākās apsaimniekošanas uzlabošanai dalīti vāc:</a:t>
            </a:r>
          </a:p>
          <a:p>
            <a:pPr>
              <a:spcBef>
                <a:spcPts val="0"/>
              </a:spcBef>
            </a:pPr>
            <a:r>
              <a:rPr lang="lv-LV" sz="2400" dirty="0">
                <a:latin typeface="+mj-lt"/>
              </a:rPr>
              <a:t> koksni </a:t>
            </a:r>
          </a:p>
          <a:p>
            <a:pPr>
              <a:spcBef>
                <a:spcPts val="0"/>
              </a:spcBef>
            </a:pPr>
            <a:r>
              <a:rPr lang="lv-LV" sz="2400" dirty="0">
                <a:latin typeface="+mj-lt"/>
              </a:rPr>
              <a:t>minerālus saturošas frakcijas (betons, ķieģeļi, flīzes u.c.)</a:t>
            </a:r>
          </a:p>
          <a:p>
            <a:pPr>
              <a:spcBef>
                <a:spcPts val="0"/>
              </a:spcBef>
            </a:pPr>
            <a:r>
              <a:rPr lang="lv-LV" sz="2400" dirty="0">
                <a:latin typeface="+mj-lt"/>
              </a:rPr>
              <a:t> metālus</a:t>
            </a:r>
          </a:p>
          <a:p>
            <a:pPr>
              <a:spcBef>
                <a:spcPts val="0"/>
              </a:spcBef>
            </a:pPr>
            <a:r>
              <a:rPr lang="lv-LV" sz="2400" dirty="0">
                <a:latin typeface="+mj-lt"/>
              </a:rPr>
              <a:t> stiklu</a:t>
            </a:r>
          </a:p>
          <a:p>
            <a:pPr>
              <a:spcBef>
                <a:spcPts val="0"/>
              </a:spcBef>
            </a:pPr>
            <a:r>
              <a:rPr lang="lv-LV" sz="2400" dirty="0">
                <a:latin typeface="+mj-lt"/>
              </a:rPr>
              <a:t> plastmasu </a:t>
            </a:r>
          </a:p>
          <a:p>
            <a:pPr>
              <a:spcBef>
                <a:spcPts val="0"/>
              </a:spcBef>
            </a:pPr>
            <a:r>
              <a:rPr lang="lv-LV" sz="2400" dirty="0">
                <a:latin typeface="+mj-lt"/>
              </a:rPr>
              <a:t>apmetumu</a:t>
            </a:r>
          </a:p>
        </p:txBody>
      </p:sp>
      <p:pic>
        <p:nvPicPr>
          <p:cNvPr id="4" name="Picture 3">
            <a:extLst>
              <a:ext uri="{FF2B5EF4-FFF2-40B4-BE49-F238E27FC236}">
                <a16:creationId xmlns:a16="http://schemas.microsoft.com/office/drawing/2014/main" id="{FA472321-E637-48A9-8BC2-84F096596483}"/>
              </a:ext>
            </a:extLst>
          </p:cNvPr>
          <p:cNvPicPr>
            <a:picLocks noChangeAspect="1"/>
          </p:cNvPicPr>
          <p:nvPr/>
        </p:nvPicPr>
        <p:blipFill>
          <a:blip r:embed="rId3"/>
          <a:stretch>
            <a:fillRect/>
          </a:stretch>
        </p:blipFill>
        <p:spPr>
          <a:xfrm>
            <a:off x="6348985" y="1392983"/>
            <a:ext cx="5004815" cy="3215594"/>
          </a:xfrm>
          <a:prstGeom prst="rect">
            <a:avLst/>
          </a:prstGeom>
        </p:spPr>
      </p:pic>
      <p:sp>
        <p:nvSpPr>
          <p:cNvPr id="6" name="TextBox 5">
            <a:extLst>
              <a:ext uri="{FF2B5EF4-FFF2-40B4-BE49-F238E27FC236}">
                <a16:creationId xmlns:a16="http://schemas.microsoft.com/office/drawing/2014/main" id="{AC12D522-B62D-4662-A318-E3EC9AE409D8}"/>
              </a:ext>
            </a:extLst>
          </p:cNvPr>
          <p:cNvSpPr txBox="1"/>
          <p:nvPr/>
        </p:nvSpPr>
        <p:spPr>
          <a:xfrm>
            <a:off x="346334" y="4759272"/>
            <a:ext cx="11007466" cy="1938992"/>
          </a:xfrm>
          <a:prstGeom prst="rect">
            <a:avLst/>
          </a:prstGeom>
          <a:noFill/>
        </p:spPr>
        <p:txBody>
          <a:bodyPr wrap="square">
            <a:spAutoFit/>
          </a:bodyPr>
          <a:lstStyle/>
          <a:p>
            <a:r>
              <a:rPr lang="lv-LV" sz="2000" dirty="0">
                <a:latin typeface="+mj-lt"/>
              </a:rPr>
              <a:t> Atsevišķi uzkrāj jebkuru bīstamo atkritumu veidu, t.sk. būvmateriālu iepakojumu, kas piesārņots ar bīstamām vielām.</a:t>
            </a:r>
          </a:p>
          <a:p>
            <a:r>
              <a:rPr lang="lv-LV" sz="2000" dirty="0">
                <a:solidFill>
                  <a:srgbClr val="FF0000"/>
                </a:solidFill>
                <a:latin typeface="+mj-lt"/>
              </a:rPr>
              <a:t> Neveido jauktus, nešķirotus atkritumus!</a:t>
            </a:r>
          </a:p>
          <a:p>
            <a:r>
              <a:rPr lang="lv-LV" sz="2000" dirty="0">
                <a:latin typeface="+mj-lt"/>
              </a:rPr>
              <a:t>Organizē regulāru izvešanu, ja ierobežotas uzglabāšanas iespējas. </a:t>
            </a:r>
          </a:p>
          <a:p>
            <a:r>
              <a:rPr lang="lv-LV" sz="2000" dirty="0">
                <a:solidFill>
                  <a:srgbClr val="FF0000"/>
                </a:solidFill>
                <a:latin typeface="+mj-lt"/>
              </a:rPr>
              <a:t>Neveido </a:t>
            </a:r>
            <a:r>
              <a:rPr lang="lv-LV" sz="2000" dirty="0" err="1">
                <a:solidFill>
                  <a:srgbClr val="FF0000"/>
                </a:solidFill>
                <a:latin typeface="+mj-lt"/>
              </a:rPr>
              <a:t>atbērtnes</a:t>
            </a:r>
            <a:r>
              <a:rPr lang="lv-LV" sz="2000" dirty="0">
                <a:solidFill>
                  <a:srgbClr val="FF0000"/>
                </a:solidFill>
                <a:latin typeface="+mj-lt"/>
              </a:rPr>
              <a:t> ar objektu nesaistītās vietās, atkritumus var uzglabāt tikai vietās, kurām ir saņemta atbilstoša atļauja. </a:t>
            </a:r>
          </a:p>
        </p:txBody>
      </p:sp>
    </p:spTree>
    <p:extLst>
      <p:ext uri="{BB962C8B-B14F-4D97-AF65-F5344CB8AC3E}">
        <p14:creationId xmlns:p14="http://schemas.microsoft.com/office/powerpoint/2010/main" val="4180712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4163-E43F-4499-9A53-02DD61601CE6}"/>
              </a:ext>
            </a:extLst>
          </p:cNvPr>
          <p:cNvSpPr>
            <a:spLocks noGrp="1"/>
          </p:cNvSpPr>
          <p:nvPr>
            <p:ph type="title"/>
          </p:nvPr>
        </p:nvSpPr>
        <p:spPr>
          <a:xfrm>
            <a:off x="2594344" y="365125"/>
            <a:ext cx="8759456" cy="1325563"/>
          </a:xfrm>
        </p:spPr>
        <p:txBody>
          <a:bodyPr>
            <a:normAutofit/>
          </a:bodyPr>
          <a:lstStyle/>
          <a:p>
            <a:r>
              <a:rPr lang="lv-LV" b="1" dirty="0"/>
              <a:t>Autoruzraudzības un būvuzraudzības veikšanas pārbaude</a:t>
            </a:r>
          </a:p>
        </p:txBody>
      </p:sp>
      <p:sp>
        <p:nvSpPr>
          <p:cNvPr id="3" name="Content Placeholder 2">
            <a:extLst>
              <a:ext uri="{FF2B5EF4-FFF2-40B4-BE49-F238E27FC236}">
                <a16:creationId xmlns:a16="http://schemas.microsoft.com/office/drawing/2014/main" id="{A6B27119-AA5C-4C01-9073-F896FB18697C}"/>
              </a:ext>
            </a:extLst>
          </p:cNvPr>
          <p:cNvSpPr>
            <a:spLocks noGrp="1"/>
          </p:cNvSpPr>
          <p:nvPr>
            <p:ph idx="1"/>
          </p:nvPr>
        </p:nvSpPr>
        <p:spPr/>
        <p:txBody>
          <a:bodyPr>
            <a:normAutofit/>
          </a:bodyPr>
          <a:lstStyle/>
          <a:p>
            <a:pPr marL="514350" indent="-514350">
              <a:buFont typeface="+mj-lt"/>
              <a:buAutoNum type="arabicParenR"/>
            </a:pPr>
            <a:r>
              <a:rPr lang="lv-LV" sz="2000" dirty="0">
                <a:latin typeface="+mj-lt"/>
              </a:rPr>
              <a:t>Aizpilda būvdarbu žurnālu. </a:t>
            </a:r>
          </a:p>
          <a:p>
            <a:pPr marL="514350" indent="-514350">
              <a:buFont typeface="+mj-lt"/>
              <a:buAutoNum type="arabicParenR"/>
            </a:pPr>
            <a:r>
              <a:rPr lang="lv-LV" sz="2000" dirty="0">
                <a:latin typeface="+mj-lt"/>
              </a:rPr>
              <a:t>Ministru kabineta 19.08.2014. noteikumu Nr.500 „Vispārīgie būvnoteikumi” noteiktos pienākumus.  </a:t>
            </a:r>
          </a:p>
          <a:p>
            <a:pPr marL="514350" indent="-514350">
              <a:buFont typeface="+mj-lt"/>
              <a:buAutoNum type="arabicParenR"/>
            </a:pPr>
            <a:r>
              <a:rPr lang="lv-LV" sz="2000" dirty="0">
                <a:latin typeface="+mj-lt"/>
              </a:rPr>
              <a:t>Būvuzraugs ievēro būvuzraudzības plānu. </a:t>
            </a:r>
          </a:p>
          <a:p>
            <a:pPr marL="0" indent="0">
              <a:buNone/>
            </a:pPr>
            <a:r>
              <a:rPr lang="lv-LV" sz="2000" dirty="0">
                <a:effectLst/>
                <a:latin typeface="+mj-lt"/>
                <a:ea typeface="SimSun" panose="02010600030101010101" pitchFamily="2" charset="-122"/>
                <a:cs typeface="Lucida Sans" panose="020B0602030504020204" pitchFamily="34" charset="0"/>
              </a:rPr>
              <a:t>Informācijai no Ekonomikas ministrijas skaidrojuma - Vispārīgo būvnoteikumu 6. pielikumā ir dots autoruzraudzības žurnāla saturs, kur 3. punktā ir noteikts kādus </a:t>
            </a:r>
            <a:r>
              <a:rPr lang="lv-LV" sz="2000" dirty="0" err="1">
                <a:effectLst/>
                <a:latin typeface="+mj-lt"/>
                <a:ea typeface="SimSun" panose="02010600030101010101" pitchFamily="2" charset="-122"/>
                <a:cs typeface="Lucida Sans" panose="020B0602030504020204" pitchFamily="34" charset="0"/>
              </a:rPr>
              <a:t>autoruzrauga</a:t>
            </a:r>
            <a:r>
              <a:rPr lang="lv-LV" sz="2000" dirty="0">
                <a:effectLst/>
                <a:latin typeface="+mj-lt"/>
                <a:ea typeface="SimSun" panose="02010600030101010101" pitchFamily="2" charset="-122"/>
                <a:cs typeface="Lucida Sans" panose="020B0602030504020204" pitchFamily="34" charset="0"/>
              </a:rPr>
              <a:t> ierakstus veic, piemēram, konstatētās atkāpes no būvprojekta un būvnormatīvu pārkāpumus, norādījumus par konstatēto atkāpju un pārkāpumu novēršanu un to izpildes termiņu, atbildīgā būvdarbu vadītāja un būvniecības ierosinātāja vai būvuzrauga informāciju par norādījumu izpildi. </a:t>
            </a:r>
            <a:r>
              <a:rPr lang="lv-LV" sz="2000" b="1" u="sng" dirty="0">
                <a:solidFill>
                  <a:srgbClr val="FF0000"/>
                </a:solidFill>
                <a:effectLst/>
                <a:latin typeface="+mj-lt"/>
                <a:ea typeface="SimSun" panose="02010600030101010101" pitchFamily="2" charset="-122"/>
                <a:cs typeface="Lucida Sans" panose="020B0602030504020204" pitchFamily="34" charset="0"/>
              </a:rPr>
              <a:t>Tādejādi autoruzraudzības žurnālā veic ierakstus par konstatētām atkāpēm no būvprojekta un to novēršanas termiņiem nevis saskaņo cita veida risinājuma iespējamību būvprojektā.</a:t>
            </a:r>
            <a:r>
              <a:rPr lang="lv-LV" sz="2000" b="1" u="sng" dirty="0">
                <a:solidFill>
                  <a:srgbClr val="FF0000"/>
                </a:solidFill>
                <a:latin typeface="+mj-lt"/>
              </a:rPr>
              <a:t> </a:t>
            </a:r>
          </a:p>
        </p:txBody>
      </p:sp>
    </p:spTree>
    <p:extLst>
      <p:ext uri="{BB962C8B-B14F-4D97-AF65-F5344CB8AC3E}">
        <p14:creationId xmlns:p14="http://schemas.microsoft.com/office/powerpoint/2010/main" val="1059737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33090" y="2872159"/>
            <a:ext cx="7772400" cy="960438"/>
          </a:xfrm>
        </p:spPr>
        <p:txBody>
          <a:bodyPr>
            <a:normAutofit/>
          </a:bodyPr>
          <a:lstStyle/>
          <a:p>
            <a:r>
              <a:rPr lang="lv-LV" altLang="lv-LV" sz="3600" dirty="0"/>
              <a:t>Paldies par uzmanību!</a:t>
            </a:r>
          </a:p>
        </p:txBody>
      </p:sp>
      <p:sp>
        <p:nvSpPr>
          <p:cNvPr id="5" name="Title 1"/>
          <p:cNvSpPr txBox="1">
            <a:spLocks/>
          </p:cNvSpPr>
          <p:nvPr/>
        </p:nvSpPr>
        <p:spPr bwMode="auto">
          <a:xfrm>
            <a:off x="16029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r>
              <a:rPr lang="lv-LV" altLang="lv-LV" sz="2000" dirty="0"/>
              <a:t>Vairāk informācijas</a:t>
            </a:r>
          </a:p>
          <a:p>
            <a:r>
              <a:rPr lang="lv-LV" dirty="0">
                <a:solidFill>
                  <a:srgbClr val="3892AE"/>
                </a:solidFill>
                <a:hlinkClick r:id="rId3"/>
              </a:rPr>
              <a:t>www.bvkb.gov.lv</a:t>
            </a:r>
            <a:endParaRPr lang="lv-LV" dirty="0">
              <a:solidFill>
                <a:srgbClr val="3892AE"/>
              </a:solidFill>
            </a:endParaRPr>
          </a:p>
          <a:p>
            <a:endParaRPr lang="lv-LV" dirty="0">
              <a:solidFill>
                <a:srgbClr val="3892AE"/>
              </a:solidFill>
            </a:endParaRPr>
          </a:p>
        </p:txBody>
      </p:sp>
      <p:sp>
        <p:nvSpPr>
          <p:cNvPr id="4" name="Rectangle 3"/>
          <p:cNvSpPr/>
          <p:nvPr/>
        </p:nvSpPr>
        <p:spPr>
          <a:xfrm>
            <a:off x="1916917" y="3459976"/>
            <a:ext cx="8754320" cy="553998"/>
          </a:xfrm>
          <a:prstGeom prst="rect">
            <a:avLst/>
          </a:prstGeom>
        </p:spPr>
        <p:txBody>
          <a:bodyPr wrap="none">
            <a:spAutoFit/>
          </a:bodyPr>
          <a:lstStyle/>
          <a:p>
            <a:r>
              <a:rPr lang="lv-LV" sz="3000" b="1" dirty="0">
                <a:solidFill>
                  <a:srgbClr val="3892AE"/>
                </a:solidFill>
                <a:latin typeface="Verdana" panose="020B0604030504040204" pitchFamily="34" charset="0"/>
                <a:ea typeface="Verdana" panose="020B0604030504040204" pitchFamily="34" charset="0"/>
                <a:cs typeface="Verdana" panose="020B0604030504040204" pitchFamily="34" charset="0"/>
              </a:rPr>
              <a:t>Plāno – kontrolē – iedziļinies – rīkojies!</a:t>
            </a:r>
          </a:p>
        </p:txBody>
      </p:sp>
    </p:spTree>
    <p:extLst>
      <p:ext uri="{BB962C8B-B14F-4D97-AF65-F5344CB8AC3E}">
        <p14:creationId xmlns:p14="http://schemas.microsoft.com/office/powerpoint/2010/main" val="328099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84582" y="365125"/>
            <a:ext cx="8869217" cy="1325563"/>
          </a:xfrm>
        </p:spPr>
        <p:txBody>
          <a:bodyPr vert="horz" lIns="91440" tIns="45720" rIns="91440" bIns="45720" rtlCol="0" anchor="ctr">
            <a:normAutofit/>
          </a:bodyPr>
          <a:lstStyle/>
          <a:p>
            <a:r>
              <a:rPr lang="lv-LV" sz="4400" b="1" dirty="0"/>
              <a:t>Ēku energoefektivitātes likums</a:t>
            </a:r>
            <a:endParaRPr lang="en-US" altLang="lv-LV" sz="4400" b="1" dirty="0">
              <a:latin typeface="Times New Roman" panose="02020603050405020304" pitchFamily="18" charset="0"/>
              <a:ea typeface="+mj-ea"/>
              <a:cs typeface="Times New Roman" panose="02020603050405020304" pitchFamily="18" charset="0"/>
            </a:endParaRPr>
          </a:p>
        </p:txBody>
      </p:sp>
      <p:sp>
        <p:nvSpPr>
          <p:cNvPr id="5" name="Content Placeholder 2">
            <a:extLst>
              <a:ext uri="{FF2B5EF4-FFF2-40B4-BE49-F238E27FC236}">
                <a16:creationId xmlns:a16="http://schemas.microsoft.com/office/drawing/2014/main" id="{9D953606-178C-42A4-B488-C05D058B4CF0}"/>
              </a:ext>
            </a:extLst>
          </p:cNvPr>
          <p:cNvSpPr>
            <a:spLocks noGrp="1"/>
          </p:cNvSpPr>
          <p:nvPr>
            <p:ph idx="1"/>
          </p:nvPr>
        </p:nvSpPr>
        <p:spPr>
          <a:xfrm>
            <a:off x="754911" y="1846891"/>
            <a:ext cx="10386237" cy="4213668"/>
          </a:xfrm>
        </p:spPr>
        <p:txBody>
          <a:bodyPr>
            <a:normAutofit/>
          </a:bodyPr>
          <a:lstStyle/>
          <a:p>
            <a:pPr marL="0" indent="0">
              <a:lnSpc>
                <a:spcPct val="120000"/>
              </a:lnSpc>
              <a:buNone/>
            </a:pPr>
            <a:r>
              <a:rPr lang="lv-LV" b="1" dirty="0"/>
              <a:t> Likums nosaka:</a:t>
            </a:r>
          </a:p>
          <a:p>
            <a:pPr marL="0" indent="0">
              <a:lnSpc>
                <a:spcPct val="120000"/>
              </a:lnSpc>
              <a:buNone/>
            </a:pPr>
            <a:r>
              <a:rPr lang="lv-LV" dirty="0"/>
              <a:t>1) ekspluatējamu ēku minimālās energoefektivitātes prasības;</a:t>
            </a:r>
          </a:p>
          <a:p>
            <a:pPr marL="0" indent="0">
              <a:lnSpc>
                <a:spcPct val="120000"/>
              </a:lnSpc>
              <a:buNone/>
            </a:pPr>
            <a:r>
              <a:rPr lang="lv-LV" dirty="0"/>
              <a:t>2) ēku </a:t>
            </a:r>
            <a:r>
              <a:rPr lang="lv-LV" dirty="0" err="1"/>
              <a:t>energosertifikācijas</a:t>
            </a:r>
            <a:r>
              <a:rPr lang="lv-LV" dirty="0"/>
              <a:t> prasības;</a:t>
            </a:r>
          </a:p>
          <a:p>
            <a:pPr marL="0" indent="0">
              <a:lnSpc>
                <a:spcPct val="120000"/>
              </a:lnSpc>
              <a:buNone/>
            </a:pPr>
            <a:r>
              <a:rPr lang="lv-LV" dirty="0"/>
              <a:t>3)ekspluatējamas ēkas apkures sistēmu un gaisa kondicionēšanas sistēmu pārbaudes prasības;</a:t>
            </a:r>
          </a:p>
          <a:p>
            <a:pPr marL="0" indent="0">
              <a:lnSpc>
                <a:spcPct val="120000"/>
              </a:lnSpc>
              <a:buNone/>
            </a:pPr>
            <a:r>
              <a:rPr lang="lv-LV" dirty="0"/>
              <a:t>4) prasības augstas efektivitātes sistēmu izmantošanai.</a:t>
            </a: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4238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753833" y="365125"/>
            <a:ext cx="9260958" cy="1325563"/>
          </a:xfrm>
        </p:spPr>
        <p:txBody>
          <a:bodyPr vert="horz" lIns="91440" tIns="45720" rIns="91440" bIns="45720" rtlCol="0" anchor="ctr">
            <a:normAutofit/>
          </a:bodyPr>
          <a:lstStyle/>
          <a:p>
            <a:r>
              <a:rPr lang="lv-LV" sz="4400" b="1" dirty="0"/>
              <a:t>Ēku energoefektivitātes likuma izņēmumi – ēkas: </a:t>
            </a:r>
            <a:endParaRPr lang="en-US" altLang="lv-LV" sz="4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Content Placeholder 2">
            <a:extLst>
              <a:ext uri="{FF2B5EF4-FFF2-40B4-BE49-F238E27FC236}">
                <a16:creationId xmlns:a16="http://schemas.microsoft.com/office/drawing/2014/main" id="{9F5E0996-FFA1-4F39-9790-D061EF39332E}"/>
              </a:ext>
            </a:extLst>
          </p:cNvPr>
          <p:cNvSpPr>
            <a:spLocks noGrp="1"/>
          </p:cNvSpPr>
          <p:nvPr>
            <p:ph idx="1"/>
          </p:nvPr>
        </p:nvSpPr>
        <p:spPr>
          <a:xfrm>
            <a:off x="425302" y="1690688"/>
            <a:ext cx="11440633" cy="5326800"/>
          </a:xfrm>
        </p:spPr>
        <p:txBody>
          <a:bodyPr>
            <a:normAutofit fontScale="47500" lnSpcReduction="20000"/>
          </a:bodyPr>
          <a:lstStyle/>
          <a:p>
            <a:pPr marL="0" indent="0">
              <a:lnSpc>
                <a:spcPct val="120000"/>
              </a:lnSpc>
              <a:spcBef>
                <a:spcPts val="600"/>
              </a:spcBef>
              <a:spcAft>
                <a:spcPts val="600"/>
              </a:spcAft>
              <a:buNone/>
            </a:pPr>
            <a:r>
              <a:rPr lang="lv-LV" sz="3600" dirty="0"/>
              <a:t>1) kurām enerģiju neizmanto iekštelpu mikroklimata regulēšanai;</a:t>
            </a:r>
          </a:p>
          <a:p>
            <a:pPr marL="0" indent="0">
              <a:lnSpc>
                <a:spcPct val="120000"/>
              </a:lnSpc>
              <a:spcBef>
                <a:spcPts val="600"/>
              </a:spcBef>
              <a:spcAft>
                <a:spcPts val="600"/>
              </a:spcAft>
              <a:buNone/>
            </a:pPr>
            <a:r>
              <a:rPr lang="lv-LV" sz="3600" dirty="0"/>
              <a:t>2) kuras ir kultūras pieminekļi vai kurās atrodas kultūras pieminekļi, kā arī kultūras pieminekļu teritorijās esošām ēkām, ja likuma prasību izpilde apdraud šo kultūras pieminekļu saglabāšanu vai pazemina to kultūrvēsturisko vērtību;</a:t>
            </a:r>
          </a:p>
          <a:p>
            <a:pPr marL="0" indent="0">
              <a:lnSpc>
                <a:spcPct val="120000"/>
              </a:lnSpc>
              <a:spcBef>
                <a:spcPts val="600"/>
              </a:spcBef>
              <a:spcAft>
                <a:spcPts val="600"/>
              </a:spcAft>
              <a:buNone/>
            </a:pPr>
            <a:r>
              <a:rPr lang="lv-LV" sz="3600" dirty="0"/>
              <a:t>3) kuras projektētas un būvētas dievkalpojumiem un citām reliģiskām darbībām;</a:t>
            </a:r>
          </a:p>
          <a:p>
            <a:pPr marL="0" indent="0">
              <a:lnSpc>
                <a:spcPct val="120000"/>
              </a:lnSpc>
              <a:spcBef>
                <a:spcPts val="600"/>
              </a:spcBef>
              <a:spcAft>
                <a:spcPts val="600"/>
              </a:spcAft>
              <a:buNone/>
            </a:pPr>
            <a:r>
              <a:rPr lang="lv-LV" sz="3600" dirty="0"/>
              <a:t>4) kuras ir dzīvojamās ēkas, ko izmanto vai paredzēts izmantot mazāk par četriem mēnešiem gadā vai arī ierobežotu laiku katru gadu, un kuru paredzamais enerģijas patēriņš ir mazāks par 40 kilovatstundām uz kvadrātmetru gadā (piemēram, vasarnīcas, dārza mājas);</a:t>
            </a:r>
          </a:p>
          <a:p>
            <a:pPr marL="0" indent="0">
              <a:lnSpc>
                <a:spcPct val="120000"/>
              </a:lnSpc>
              <a:spcBef>
                <a:spcPts val="600"/>
              </a:spcBef>
              <a:spcAft>
                <a:spcPts val="600"/>
              </a:spcAft>
              <a:buNone/>
            </a:pPr>
            <a:r>
              <a:rPr lang="lv-LV" sz="3600" dirty="0"/>
              <a:t>5) kuras ir brīvi stāvošas un kuru kopējā iekštelpu platība ir mazāka par 50 kvadrātmetriem;</a:t>
            </a:r>
          </a:p>
          <a:p>
            <a:pPr marL="0" indent="0">
              <a:lnSpc>
                <a:spcPct val="120000"/>
              </a:lnSpc>
              <a:spcBef>
                <a:spcPts val="600"/>
              </a:spcBef>
              <a:spcAft>
                <a:spcPts val="600"/>
              </a:spcAft>
              <a:buNone/>
            </a:pPr>
            <a:r>
              <a:rPr lang="lv-LV" sz="3600" dirty="0"/>
              <a:t>6) kuras paredzētas lietošanai uz laiku, ne ilgāku par diviem gadiem;</a:t>
            </a:r>
          </a:p>
          <a:p>
            <a:pPr marL="0" indent="0">
              <a:lnSpc>
                <a:spcPct val="120000"/>
              </a:lnSpc>
              <a:spcBef>
                <a:spcPts val="600"/>
              </a:spcBef>
              <a:spcAft>
                <a:spcPts val="600"/>
              </a:spcAft>
              <a:buNone/>
            </a:pPr>
            <a:r>
              <a:rPr lang="lv-LV" sz="3600" dirty="0"/>
              <a:t>7) kuras ir rūpnieciskās ražošanas ēkas un lauku saimniecību nedzīvojamās ēkas ar zemu enerģijas pieprasījumu (kopējais enerģijas patēriņš nepārsniedz 50 kilovatstundas uz kopējās iekštelpu platības kvadrātmetru gadā);</a:t>
            </a:r>
          </a:p>
          <a:p>
            <a:pPr marL="0" indent="0">
              <a:lnSpc>
                <a:spcPct val="120000"/>
              </a:lnSpc>
              <a:spcBef>
                <a:spcPts val="600"/>
              </a:spcBef>
              <a:spcAft>
                <a:spcPts val="600"/>
              </a:spcAft>
              <a:buNone/>
            </a:pPr>
            <a:r>
              <a:rPr lang="lv-LV" sz="3600" dirty="0"/>
              <a:t>8) kuras ir Latvijas Republikas diplomātiskās un konsulārās pārstāvniecības ēkas ārvalstīs. Šādu ēku projektēšanu, būvniecību un ekspluatācijas uzraudzību organizē valsts akciju sabiedrība "Valsts nekustamie īpašumi", kas koordinē energoefektivitātes principu ievērošanu ēkās, kā arī energoefektivitātes pasākumu veikšanu atbilstoši konkrētās vietas klimatiskajiem apstākļiem un uzņemošās valsts normatīvo aktu prasībām, ja to piemērošana nepieciešama.</a:t>
            </a:r>
          </a:p>
          <a:p>
            <a:endParaRPr lang="lv-LV" dirty="0"/>
          </a:p>
        </p:txBody>
      </p:sp>
    </p:spTree>
    <p:extLst>
      <p:ext uri="{BB962C8B-B14F-4D97-AF65-F5344CB8AC3E}">
        <p14:creationId xmlns:p14="http://schemas.microsoft.com/office/powerpoint/2010/main" val="3860197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814320" y="365125"/>
            <a:ext cx="8539480" cy="1325563"/>
          </a:xfrm>
        </p:spPr>
        <p:txBody>
          <a:bodyPr vert="horz" lIns="91440" tIns="45720" rIns="91440" bIns="45720" rtlCol="0" anchor="ctr">
            <a:normAutofit/>
          </a:bodyPr>
          <a:lstStyle/>
          <a:p>
            <a:r>
              <a:rPr lang="lv-LV" sz="4400" b="1" dirty="0"/>
              <a:t>Kritēriji novērtējot ēkas vai tās daļas energoefektivitāti</a:t>
            </a:r>
            <a:endParaRPr lang="en-US" altLang="lv-LV" sz="44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Content Placeholder 2">
            <a:extLst>
              <a:ext uri="{FF2B5EF4-FFF2-40B4-BE49-F238E27FC236}">
                <a16:creationId xmlns:a16="http://schemas.microsoft.com/office/drawing/2014/main" id="{7589375C-2259-4B54-A6CE-17A71D968727}"/>
              </a:ext>
            </a:extLst>
          </p:cNvPr>
          <p:cNvSpPr>
            <a:spLocks noGrp="1"/>
          </p:cNvSpPr>
          <p:nvPr>
            <p:ph idx="1"/>
          </p:nvPr>
        </p:nvSpPr>
        <p:spPr>
          <a:xfrm>
            <a:off x="838200" y="1825625"/>
            <a:ext cx="10708758" cy="4886674"/>
          </a:xfrm>
        </p:spPr>
        <p:txBody>
          <a:bodyPr>
            <a:normAutofit fontScale="92500" lnSpcReduction="10000"/>
          </a:bodyPr>
          <a:lstStyle/>
          <a:p>
            <a:pPr marL="0" indent="0">
              <a:lnSpc>
                <a:spcPct val="110000"/>
              </a:lnSpc>
              <a:spcBef>
                <a:spcPts val="600"/>
              </a:spcBef>
              <a:spcAft>
                <a:spcPts val="600"/>
              </a:spcAft>
              <a:buNone/>
            </a:pPr>
            <a:r>
              <a:rPr lang="lv-LV" sz="2400" dirty="0"/>
              <a:t>1) norobežojošo konstrukciju </a:t>
            </a:r>
            <a:r>
              <a:rPr lang="lv-LV" sz="2400" dirty="0" err="1"/>
              <a:t>siltumvadītspēja</a:t>
            </a:r>
            <a:r>
              <a:rPr lang="lv-LV" sz="2400" dirty="0"/>
              <a:t>;</a:t>
            </a:r>
          </a:p>
          <a:p>
            <a:pPr marL="0" indent="0">
              <a:lnSpc>
                <a:spcPct val="110000"/>
              </a:lnSpc>
              <a:spcBef>
                <a:spcPts val="600"/>
              </a:spcBef>
              <a:spcAft>
                <a:spcPts val="600"/>
              </a:spcAft>
              <a:buNone/>
            </a:pPr>
            <a:r>
              <a:rPr lang="lv-LV" sz="2400" dirty="0"/>
              <a:t>2) apkures sistēmu un dzesēšanas sistēma;</a:t>
            </a:r>
          </a:p>
          <a:p>
            <a:pPr marL="0" indent="0">
              <a:lnSpc>
                <a:spcPct val="110000"/>
              </a:lnSpc>
              <a:spcBef>
                <a:spcPts val="600"/>
              </a:spcBef>
              <a:spcAft>
                <a:spcPts val="600"/>
              </a:spcAft>
              <a:buNone/>
            </a:pPr>
            <a:r>
              <a:rPr lang="lv-LV" sz="2400" dirty="0"/>
              <a:t>3) karstā ūdens apgādes sistēma;</a:t>
            </a:r>
          </a:p>
          <a:p>
            <a:pPr marL="0" indent="0">
              <a:lnSpc>
                <a:spcPct val="110000"/>
              </a:lnSpc>
              <a:spcBef>
                <a:spcPts val="600"/>
              </a:spcBef>
              <a:spcAft>
                <a:spcPts val="600"/>
              </a:spcAft>
              <a:buNone/>
            </a:pPr>
            <a:r>
              <a:rPr lang="lv-LV" sz="2400" dirty="0"/>
              <a:t>4) gaisa kondicionēšanas sistēma;</a:t>
            </a:r>
          </a:p>
          <a:p>
            <a:pPr marL="0" indent="0">
              <a:lnSpc>
                <a:spcPct val="110000"/>
              </a:lnSpc>
              <a:spcBef>
                <a:spcPts val="600"/>
              </a:spcBef>
              <a:spcAft>
                <a:spcPts val="600"/>
              </a:spcAft>
              <a:buNone/>
            </a:pPr>
            <a:r>
              <a:rPr lang="lv-LV" sz="2400" dirty="0"/>
              <a:t>5) iebūvētās apgaismes sistēmas;</a:t>
            </a:r>
          </a:p>
          <a:p>
            <a:pPr marL="0" indent="0">
              <a:lnSpc>
                <a:spcPct val="110000"/>
              </a:lnSpc>
              <a:spcBef>
                <a:spcPts val="600"/>
              </a:spcBef>
              <a:spcAft>
                <a:spcPts val="600"/>
              </a:spcAft>
              <a:buNone/>
            </a:pPr>
            <a:r>
              <a:rPr lang="lv-LV" sz="2400" dirty="0"/>
              <a:t>6) ventilāciju un gaisa caurlaidība;</a:t>
            </a:r>
          </a:p>
          <a:p>
            <a:pPr marL="0" indent="0">
              <a:lnSpc>
                <a:spcPct val="110000"/>
              </a:lnSpc>
              <a:spcBef>
                <a:spcPts val="600"/>
              </a:spcBef>
              <a:spcAft>
                <a:spcPts val="600"/>
              </a:spcAft>
              <a:buNone/>
            </a:pPr>
            <a:r>
              <a:rPr lang="lv-LV" sz="2400" dirty="0"/>
              <a:t>7) atrašanās vietu un orientāciju pret debess pusēm;</a:t>
            </a:r>
          </a:p>
          <a:p>
            <a:pPr marL="0" indent="0">
              <a:lnSpc>
                <a:spcPct val="110000"/>
              </a:lnSpc>
              <a:spcBef>
                <a:spcPts val="600"/>
              </a:spcBef>
              <a:spcAft>
                <a:spcPts val="600"/>
              </a:spcAft>
              <a:buNone/>
            </a:pPr>
            <a:r>
              <a:rPr lang="lv-LV" sz="2400" dirty="0"/>
              <a:t>8) saules ietekme;</a:t>
            </a:r>
          </a:p>
          <a:p>
            <a:pPr marL="0" indent="0">
              <a:lnSpc>
                <a:spcPct val="110000"/>
              </a:lnSpc>
              <a:spcBef>
                <a:spcPts val="600"/>
              </a:spcBef>
              <a:spcAft>
                <a:spcPts val="600"/>
              </a:spcAft>
              <a:buNone/>
            </a:pPr>
            <a:r>
              <a:rPr lang="lv-LV" sz="2400" dirty="0"/>
              <a:t>9) ārējos klimatiskos apstākļus un iekšējais mikroklimats;</a:t>
            </a:r>
          </a:p>
          <a:p>
            <a:pPr marL="0" indent="0">
              <a:lnSpc>
                <a:spcPct val="110000"/>
              </a:lnSpc>
              <a:spcBef>
                <a:spcPts val="600"/>
              </a:spcBef>
              <a:spcAft>
                <a:spcPts val="600"/>
              </a:spcAft>
              <a:buNone/>
            </a:pPr>
            <a:r>
              <a:rPr lang="lv-LV" sz="2400" dirty="0"/>
              <a:t>10) iekšējās slodzes.</a:t>
            </a:r>
          </a:p>
        </p:txBody>
      </p:sp>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34F2FA5-7C9C-416D-93EE-FCB8C6777A2C}"/>
              </a:ext>
            </a:extLst>
          </p:cNvPr>
          <p:cNvPicPr>
            <a:picLocks noChangeAspect="1"/>
          </p:cNvPicPr>
          <p:nvPr/>
        </p:nvPicPr>
        <p:blipFill>
          <a:blip r:embed="rId3"/>
          <a:stretch>
            <a:fillRect/>
          </a:stretch>
        </p:blipFill>
        <p:spPr>
          <a:xfrm>
            <a:off x="6845692" y="2088041"/>
            <a:ext cx="5235036" cy="3630205"/>
          </a:xfrm>
          <a:prstGeom prst="rect">
            <a:avLst/>
          </a:prstGeom>
        </p:spPr>
      </p:pic>
    </p:spTree>
    <p:extLst>
      <p:ext uri="{BB962C8B-B14F-4D97-AF65-F5344CB8AC3E}">
        <p14:creationId xmlns:p14="http://schemas.microsoft.com/office/powerpoint/2010/main" val="1906020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631440" y="365125"/>
            <a:ext cx="8723948" cy="1325563"/>
          </a:xfrm>
        </p:spPr>
        <p:txBody>
          <a:bodyPr vert="horz" lIns="91440" tIns="45720" rIns="91440" bIns="45720" rtlCol="0" anchor="ctr">
            <a:normAutofit/>
          </a:bodyPr>
          <a:lstStyle/>
          <a:p>
            <a:r>
              <a:rPr lang="lv-LV" b="1" dirty="0">
                <a:solidFill>
                  <a:srgbClr val="414142"/>
                </a:solidFill>
              </a:rPr>
              <a:t>Ē</a:t>
            </a:r>
            <a:r>
              <a:rPr lang="fi-FI" b="1" dirty="0">
                <a:solidFill>
                  <a:srgbClr val="414142"/>
                </a:solidFill>
              </a:rPr>
              <a:t>kas siltuma energijas zudumu sadal</a:t>
            </a:r>
            <a:r>
              <a:rPr lang="lv-LV" b="1" dirty="0">
                <a:solidFill>
                  <a:srgbClr val="414142"/>
                </a:solidFill>
              </a:rPr>
              <a:t>ī</a:t>
            </a:r>
            <a:r>
              <a:rPr lang="fi-FI" b="1" dirty="0">
                <a:solidFill>
                  <a:srgbClr val="414142"/>
                </a:solidFill>
              </a:rPr>
              <a:t>jums</a:t>
            </a:r>
            <a:endParaRPr lang="en-US" altLang="lv-LV" sz="4400" b="1" dirty="0">
              <a:solidFill>
                <a:schemeClr val="accent1">
                  <a:lumMod val="75000"/>
                </a:schemeClr>
              </a:solidFill>
              <a:ea typeface="+mj-ea"/>
              <a:cs typeface="Times New Roman" panose="02020603050405020304" pitchFamily="18" charset="0"/>
            </a:endParaRPr>
          </a:p>
        </p:txBody>
      </p:sp>
      <p:sp>
        <p:nvSpPr>
          <p:cNvPr id="2" name="Taisnstūris 1"/>
          <p:cNvSpPr/>
          <p:nvPr/>
        </p:nvSpPr>
        <p:spPr>
          <a:xfrm>
            <a:off x="-3064227" y="933493"/>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pic>
        <p:nvPicPr>
          <p:cNvPr id="8" name="Content Placeholder 3">
            <a:extLst>
              <a:ext uri="{FF2B5EF4-FFF2-40B4-BE49-F238E27FC236}">
                <a16:creationId xmlns:a16="http://schemas.microsoft.com/office/drawing/2014/main" id="{9923AC37-E029-42A5-8979-1E3F471DFAF1}"/>
              </a:ext>
            </a:extLst>
          </p:cNvPr>
          <p:cNvPicPr>
            <a:picLocks noGrp="1" noChangeAspect="1"/>
          </p:cNvPicPr>
          <p:nvPr>
            <p:ph sz="half" idx="2"/>
          </p:nvPr>
        </p:nvPicPr>
        <p:blipFill>
          <a:blip r:embed="rId3"/>
          <a:stretch>
            <a:fillRect/>
          </a:stretch>
        </p:blipFill>
        <p:spPr>
          <a:xfrm>
            <a:off x="47262" y="1611712"/>
            <a:ext cx="7164079" cy="4497461"/>
          </a:xfrm>
          <a:prstGeom prst="rect">
            <a:avLst/>
          </a:prstGeom>
        </p:spPr>
      </p:pic>
      <p:sp>
        <p:nvSpPr>
          <p:cNvPr id="5" name="TextBox 4">
            <a:extLst>
              <a:ext uri="{FF2B5EF4-FFF2-40B4-BE49-F238E27FC236}">
                <a16:creationId xmlns:a16="http://schemas.microsoft.com/office/drawing/2014/main" id="{4EA8BF7D-973E-47BB-890E-1360CB02FC7F}"/>
              </a:ext>
            </a:extLst>
          </p:cNvPr>
          <p:cNvSpPr txBox="1"/>
          <p:nvPr/>
        </p:nvSpPr>
        <p:spPr>
          <a:xfrm>
            <a:off x="4558880" y="5739841"/>
            <a:ext cx="718412" cy="369332"/>
          </a:xfrm>
          <a:prstGeom prst="rect">
            <a:avLst/>
          </a:prstGeom>
          <a:noFill/>
        </p:spPr>
        <p:txBody>
          <a:bodyPr wrap="square">
            <a:spAutoFit/>
          </a:bodyPr>
          <a:lstStyle/>
          <a:p>
            <a:r>
              <a:rPr lang="lv-LV" b="1" dirty="0"/>
              <a:t>*1</a:t>
            </a:r>
            <a:endParaRPr lang="lv-LV" dirty="0"/>
          </a:p>
        </p:txBody>
      </p:sp>
      <p:sp>
        <p:nvSpPr>
          <p:cNvPr id="3" name="TextBox 2">
            <a:extLst>
              <a:ext uri="{FF2B5EF4-FFF2-40B4-BE49-F238E27FC236}">
                <a16:creationId xmlns:a16="http://schemas.microsoft.com/office/drawing/2014/main" id="{2B36ABB8-116A-4CEA-8039-8393824C3164}"/>
              </a:ext>
            </a:extLst>
          </p:cNvPr>
          <p:cNvSpPr txBox="1"/>
          <p:nvPr/>
        </p:nvSpPr>
        <p:spPr>
          <a:xfrm>
            <a:off x="7454552" y="1435585"/>
            <a:ext cx="4128052" cy="3724096"/>
          </a:xfrm>
          <a:prstGeom prst="rect">
            <a:avLst/>
          </a:prstGeom>
          <a:noFill/>
        </p:spPr>
        <p:txBody>
          <a:bodyPr wrap="square" rtlCol="0">
            <a:spAutoFit/>
          </a:bodyPr>
          <a:lstStyle/>
          <a:p>
            <a:endParaRPr lang="lv-LV" dirty="0"/>
          </a:p>
          <a:p>
            <a:pPr>
              <a:spcAft>
                <a:spcPts val="1200"/>
              </a:spcAft>
            </a:pPr>
            <a:r>
              <a:rPr lang="lv-LV" sz="2000" b="1" u="sng" spc="130" dirty="0">
                <a:latin typeface="+mj-lt"/>
              </a:rPr>
              <a:t>Energoefektivitātes aprēķins </a:t>
            </a:r>
            <a:r>
              <a:rPr lang="lv-LV" sz="2000" b="1" spc="130" dirty="0">
                <a:latin typeface="+mj-lt"/>
              </a:rPr>
              <a:t>→</a:t>
            </a:r>
          </a:p>
          <a:p>
            <a:pPr>
              <a:spcAft>
                <a:spcPts val="1200"/>
              </a:spcAft>
            </a:pPr>
            <a:r>
              <a:rPr lang="lv-LV" sz="2000" b="1" u="sng" spc="130" dirty="0">
                <a:solidFill>
                  <a:srgbClr val="FF0000"/>
                </a:solidFill>
                <a:latin typeface="+mj-lt"/>
              </a:rPr>
              <a:t>Energoefektivitātes pasākumu kopums </a:t>
            </a:r>
            <a:r>
              <a:rPr lang="lv-LV" sz="2000" b="1" spc="130" dirty="0">
                <a:latin typeface="+mj-lt"/>
              </a:rPr>
              <a:t>→</a:t>
            </a:r>
          </a:p>
          <a:p>
            <a:pPr>
              <a:spcAft>
                <a:spcPts val="1200"/>
              </a:spcAft>
            </a:pPr>
            <a:r>
              <a:rPr lang="lv-LV" sz="2000" b="1" u="sng" spc="130" dirty="0">
                <a:latin typeface="+mj-lt"/>
              </a:rPr>
              <a:t>Ēku </a:t>
            </a:r>
            <a:r>
              <a:rPr lang="lv-LV" sz="2000" b="1" u="sng" spc="130" dirty="0" err="1">
                <a:latin typeface="+mj-lt"/>
              </a:rPr>
              <a:t>energosertifikācija</a:t>
            </a:r>
            <a:r>
              <a:rPr lang="lv-LV" sz="2000" b="1" u="sng" spc="130" dirty="0">
                <a:latin typeface="+mj-lt"/>
              </a:rPr>
              <a:t> </a:t>
            </a:r>
          </a:p>
          <a:p>
            <a:endParaRPr lang="lv-LV" dirty="0"/>
          </a:p>
          <a:p>
            <a:endParaRPr lang="lv-LV" dirty="0"/>
          </a:p>
          <a:p>
            <a:endParaRPr lang="lv-LV" dirty="0"/>
          </a:p>
          <a:p>
            <a:endParaRPr lang="lv-LV" dirty="0"/>
          </a:p>
          <a:p>
            <a:endParaRPr lang="lv-LV" dirty="0"/>
          </a:p>
          <a:p>
            <a:r>
              <a:rPr lang="lv-LV" dirty="0"/>
              <a:t> </a:t>
            </a:r>
          </a:p>
        </p:txBody>
      </p:sp>
      <p:sp>
        <p:nvSpPr>
          <p:cNvPr id="4" name="Arrow: Right 3">
            <a:extLst>
              <a:ext uri="{FF2B5EF4-FFF2-40B4-BE49-F238E27FC236}">
                <a16:creationId xmlns:a16="http://schemas.microsoft.com/office/drawing/2014/main" id="{94103699-9969-4BE1-943D-38F846A02026}"/>
              </a:ext>
            </a:extLst>
          </p:cNvPr>
          <p:cNvSpPr/>
          <p:nvPr/>
        </p:nvSpPr>
        <p:spPr>
          <a:xfrm>
            <a:off x="6074664" y="3067668"/>
            <a:ext cx="1291415" cy="808074"/>
          </a:xfrm>
          <a:prstGeom prst="right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6" name="Picture 5">
            <a:extLst>
              <a:ext uri="{FF2B5EF4-FFF2-40B4-BE49-F238E27FC236}">
                <a16:creationId xmlns:a16="http://schemas.microsoft.com/office/drawing/2014/main" id="{78D72025-732A-4A4A-8AB6-4E6AA6EBA3C6}"/>
              </a:ext>
            </a:extLst>
          </p:cNvPr>
          <p:cNvPicPr>
            <a:picLocks noChangeAspect="1"/>
          </p:cNvPicPr>
          <p:nvPr/>
        </p:nvPicPr>
        <p:blipFill>
          <a:blip r:embed="rId4"/>
          <a:stretch>
            <a:fillRect/>
          </a:stretch>
        </p:blipFill>
        <p:spPr>
          <a:xfrm>
            <a:off x="7474527" y="3331897"/>
            <a:ext cx="4351287" cy="3005108"/>
          </a:xfrm>
          <a:prstGeom prst="rect">
            <a:avLst/>
          </a:prstGeom>
        </p:spPr>
      </p:pic>
    </p:spTree>
    <p:extLst>
      <p:ext uri="{BB962C8B-B14F-4D97-AF65-F5344CB8AC3E}">
        <p14:creationId xmlns:p14="http://schemas.microsoft.com/office/powerpoint/2010/main" val="307718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484583" y="1428272"/>
            <a:ext cx="7801677" cy="2139047"/>
          </a:xfrm>
          <a:prstGeom prst="rect">
            <a:avLst/>
          </a:prstGeom>
        </p:spPr>
        <p:txBody>
          <a:bodyPr wrap="square">
            <a:spAutoFit/>
          </a:bodyPr>
          <a:lstStyle/>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a:p>
            <a:pPr>
              <a:spcAft>
                <a:spcPts val="600"/>
              </a:spcAft>
            </a:pPr>
            <a:endParaRPr lang="lv-LV">
              <a:latin typeface="Times New Roman" panose="02020603050405020304" pitchFamily="18" charset="0"/>
              <a:cs typeface="Times New Roman" panose="02020603050405020304" pitchFamily="18" charset="0"/>
            </a:endParaRPr>
          </a:p>
        </p:txBody>
      </p:sp>
      <p:pic>
        <p:nvPicPr>
          <p:cNvPr id="13" name="Content Placeholder 12">
            <a:extLst>
              <a:ext uri="{FF2B5EF4-FFF2-40B4-BE49-F238E27FC236}">
                <a16:creationId xmlns:a16="http://schemas.microsoft.com/office/drawing/2014/main" id="{BDBF9280-4E48-4FB4-8D82-7AEC6C3BA14F}"/>
              </a:ext>
            </a:extLst>
          </p:cNvPr>
          <p:cNvPicPr>
            <a:picLocks noGrp="1" noChangeAspect="1"/>
          </p:cNvPicPr>
          <p:nvPr>
            <p:ph idx="1"/>
          </p:nvPr>
        </p:nvPicPr>
        <p:blipFill>
          <a:blip r:embed="rId3"/>
          <a:stretch>
            <a:fillRect/>
          </a:stretch>
        </p:blipFill>
        <p:spPr>
          <a:xfrm>
            <a:off x="3648499" y="1401434"/>
            <a:ext cx="3978935" cy="5267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704C927D-6FC7-48C3-BDAB-93B71D0DACA4}"/>
              </a:ext>
            </a:extLst>
          </p:cNvPr>
          <p:cNvSpPr txBox="1"/>
          <p:nvPr/>
        </p:nvSpPr>
        <p:spPr>
          <a:xfrm>
            <a:off x="2999409" y="188597"/>
            <a:ext cx="8053277" cy="1323439"/>
          </a:xfrm>
          <a:prstGeom prst="rect">
            <a:avLst/>
          </a:prstGeom>
          <a:noFill/>
        </p:spPr>
        <p:txBody>
          <a:bodyPr wrap="square">
            <a:spAutoFit/>
          </a:bodyPr>
          <a:lstStyle/>
          <a:p>
            <a:r>
              <a:rPr lang="lv-LV" sz="4000" b="1" dirty="0">
                <a:latin typeface="+mj-lt"/>
              </a:rPr>
              <a:t>Atzinums par būves pārbaudi –</a:t>
            </a:r>
          </a:p>
          <a:p>
            <a:r>
              <a:rPr lang="lv-LV" sz="4000" b="1" dirty="0">
                <a:latin typeface="+mj-lt"/>
              </a:rPr>
              <a:t>biežāk konstatētās neatbilstības</a:t>
            </a:r>
          </a:p>
        </p:txBody>
      </p:sp>
    </p:spTree>
    <p:extLst>
      <p:ext uri="{BB962C8B-B14F-4D97-AF65-F5344CB8AC3E}">
        <p14:creationId xmlns:p14="http://schemas.microsoft.com/office/powerpoint/2010/main" val="3102900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905760" y="365125"/>
            <a:ext cx="8448040" cy="1325563"/>
          </a:xfrm>
        </p:spPr>
        <p:txBody>
          <a:bodyPr vert="horz" lIns="91440" tIns="45720" rIns="91440" bIns="45720" rtlCol="0" anchor="ctr">
            <a:normAutofit/>
          </a:bodyPr>
          <a:lstStyle/>
          <a:p>
            <a:r>
              <a:rPr lang="lv-LV" sz="4400" b="1" dirty="0"/>
              <a:t>Civiltiesiskās atbildības obligātās apdrošināšanas pārbaude</a:t>
            </a:r>
            <a:endParaRPr lang="en-US" altLang="lv-LV" sz="4400" b="1" dirty="0">
              <a:solidFill>
                <a:srgbClr val="000000"/>
              </a:solidFill>
              <a:latin typeface="Times New Roman" panose="02020603050405020304" pitchFamily="18" charset="0"/>
              <a:ea typeface="+mj-ea"/>
              <a:cs typeface="Times New Roman" panose="02020603050405020304" pitchFamily="18" charset="0"/>
            </a:endParaRPr>
          </a:p>
        </p:txBody>
      </p:sp>
      <p:sp>
        <p:nvSpPr>
          <p:cNvPr id="5" name="Content Placeholder 2">
            <a:extLst>
              <a:ext uri="{FF2B5EF4-FFF2-40B4-BE49-F238E27FC236}">
                <a16:creationId xmlns:a16="http://schemas.microsoft.com/office/drawing/2014/main" id="{2D52FD2B-A8E1-499F-A95D-EF2DE561003D}"/>
              </a:ext>
            </a:extLst>
          </p:cNvPr>
          <p:cNvSpPr>
            <a:spLocks noGrp="1"/>
          </p:cNvSpPr>
          <p:nvPr>
            <p:ph idx="1"/>
          </p:nvPr>
        </p:nvSpPr>
        <p:spPr>
          <a:xfrm>
            <a:off x="838199" y="1825624"/>
            <a:ext cx="10846981" cy="4936917"/>
          </a:xfrm>
        </p:spPr>
        <p:txBody>
          <a:bodyPr>
            <a:normAutofit fontScale="92500" lnSpcReduction="10000"/>
          </a:bodyPr>
          <a:lstStyle/>
          <a:p>
            <a:pPr marL="0" indent="0" algn="just">
              <a:buNone/>
            </a:pPr>
            <a:r>
              <a:rPr lang="lv-LV" sz="2600" dirty="0">
                <a:latin typeface="+mj-lt"/>
              </a:rPr>
              <a:t>Būvniecības likums </a:t>
            </a:r>
            <a:r>
              <a:rPr lang="lv-LV" sz="2600" i="0" dirty="0">
                <a:solidFill>
                  <a:srgbClr val="414142"/>
                </a:solidFill>
                <a:effectLst/>
                <a:latin typeface="+mj-lt"/>
              </a:rPr>
              <a:t>20.pants. Apdrošināšana būvniecībā</a:t>
            </a:r>
          </a:p>
          <a:p>
            <a:pPr marL="0" indent="0" algn="just">
              <a:buNone/>
            </a:pPr>
            <a:r>
              <a:rPr lang="lv-LV" sz="2000" b="0" i="0" dirty="0">
                <a:solidFill>
                  <a:srgbClr val="414142"/>
                </a:solidFill>
                <a:effectLst/>
                <a:latin typeface="+mj-lt"/>
              </a:rPr>
              <a:t>    (1) Būvdarbu veicējam ir pienākums apdrošināt savu civiltiesisko atbildību par tā darbības vai bezdarbības rezultātā nodarīto kaitējumu trešo personu dzīvībai un veselībai vai mantai nodarītajiem zaudējumiem. Ja būvdarbu veikšanai nepieciešama būvatļauja, būvdarbu veicēja civiltiesiskā atbildība apdrošināma uz visu būvdarbu veikšanas laiku.</a:t>
            </a:r>
          </a:p>
          <a:p>
            <a:pPr marL="0" indent="0" algn="just">
              <a:buNone/>
            </a:pPr>
            <a:r>
              <a:rPr lang="lv-LV" sz="2000" b="0" i="0" dirty="0">
                <a:solidFill>
                  <a:srgbClr val="414142"/>
                </a:solidFill>
                <a:effectLst/>
                <a:latin typeface="+mj-lt"/>
              </a:rPr>
              <a:t>     (2) Civiltiesiskās atbildības apdrošināšanas līgumu noslēdz vai nu attiecībā uz visiem objektiem un katru gadu to atjauno, vai no jauna, vai arī attiecībā uz katru atsevišķo objektu.</a:t>
            </a:r>
          </a:p>
          <a:p>
            <a:pPr marL="0" indent="0" algn="just">
              <a:buNone/>
            </a:pPr>
            <a:r>
              <a:rPr lang="lv-LV" sz="2000" b="0" i="0" dirty="0">
                <a:solidFill>
                  <a:srgbClr val="414142"/>
                </a:solidFill>
                <a:effectLst/>
                <a:latin typeface="+mj-lt"/>
              </a:rPr>
              <a:t>     (3) Trešās personas mantai nodarītie zaudējumi tiek novērtēti, ievērojot normatīvos aktus par apdrošināšanu. Apdrošināšanas atlīdzības apmērs tiek noteikts, pusēm vienojoties.</a:t>
            </a:r>
          </a:p>
          <a:p>
            <a:pPr marL="0" indent="0" algn="just">
              <a:buNone/>
            </a:pPr>
            <a:r>
              <a:rPr lang="lv-LV" sz="2000" dirty="0">
                <a:solidFill>
                  <a:srgbClr val="414142"/>
                </a:solidFill>
                <a:latin typeface="+mj-lt"/>
              </a:rPr>
              <a:t>     </a:t>
            </a:r>
            <a:r>
              <a:rPr lang="lv-LV" sz="2000" b="0" i="0" dirty="0">
                <a:solidFill>
                  <a:srgbClr val="414142"/>
                </a:solidFill>
                <a:effectLst/>
                <a:latin typeface="+mj-lt"/>
              </a:rPr>
              <a:t>(4) Būvdarbu veicēja civiltiesiskās atbildības obligātās apdrošināšanas esamību pārbauda būvatļaujas izdevējs.</a:t>
            </a:r>
          </a:p>
          <a:p>
            <a:pPr marL="0" indent="0">
              <a:lnSpc>
                <a:spcPct val="120000"/>
              </a:lnSpc>
              <a:buNone/>
            </a:pPr>
            <a:r>
              <a:rPr lang="lv-LV" sz="2400" dirty="0">
                <a:latin typeface="+mj-lt"/>
              </a:rPr>
              <a:t>Ministru kabineta 02.09.2014. noteikumi Nr.529 „Ēku būvnoteikumi” </a:t>
            </a:r>
            <a:r>
              <a:rPr lang="lv-LV" sz="2400" i="0" dirty="0">
                <a:solidFill>
                  <a:srgbClr val="414142"/>
                </a:solidFill>
                <a:effectLst/>
                <a:latin typeface="+mj-lt"/>
              </a:rPr>
              <a:t>99.</a:t>
            </a:r>
            <a:r>
              <a:rPr lang="lv-LV" sz="2400" i="0" baseline="30000" dirty="0">
                <a:solidFill>
                  <a:srgbClr val="414142"/>
                </a:solidFill>
                <a:effectLst/>
                <a:latin typeface="+mj-lt"/>
              </a:rPr>
              <a:t>1 </a:t>
            </a:r>
            <a:r>
              <a:rPr lang="lv-LV" sz="2400" i="0" dirty="0">
                <a:solidFill>
                  <a:srgbClr val="414142"/>
                </a:solidFill>
                <a:effectLst/>
                <a:latin typeface="+mj-lt"/>
              </a:rPr>
              <a:t> punkts Ja būvdarbu laikā būvdarbu veicējam mainās civiltiesiskās atbildības apdrošināšanas polises termiņš, </a:t>
            </a:r>
            <a:r>
              <a:rPr lang="lv-LV" sz="2400" b="1" i="0" u="sng" dirty="0">
                <a:effectLst/>
                <a:latin typeface="+mj-lt"/>
              </a:rPr>
              <a:t>būvniecības ierosinātājs </a:t>
            </a:r>
            <a:r>
              <a:rPr lang="lv-LV" sz="2400" b="1" i="0" u="sng" dirty="0">
                <a:solidFill>
                  <a:srgbClr val="FF0000"/>
                </a:solidFill>
                <a:effectLst/>
                <a:latin typeface="+mj-lt"/>
              </a:rPr>
              <a:t>institūcijā, kura pilda būvvaldes funkcijas</a:t>
            </a:r>
            <a:r>
              <a:rPr lang="lv-LV" sz="2400" b="1" i="0" u="sng" dirty="0">
                <a:effectLst/>
                <a:latin typeface="+mj-lt"/>
              </a:rPr>
              <a:t>, iesniedz informāciju, norādot jaunās polises izdevēju, datumu, numuru un polises darbības termiņu.</a:t>
            </a:r>
            <a:endParaRPr lang="lv-LV" sz="2400" b="1" u="sng" dirty="0">
              <a:latin typeface="+mj-lt"/>
            </a:endParaRPr>
          </a:p>
          <a:p>
            <a:endParaRPr lang="lv-LV" dirty="0"/>
          </a:p>
        </p:txBody>
      </p:sp>
    </p:spTree>
    <p:extLst>
      <p:ext uri="{BB962C8B-B14F-4D97-AF65-F5344CB8AC3E}">
        <p14:creationId xmlns:p14="http://schemas.microsoft.com/office/powerpoint/2010/main" val="2019682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6864</TotalTime>
  <Words>5883</Words>
  <Application>Microsoft Office PowerPoint</Application>
  <PresentationFormat>Widescreen</PresentationFormat>
  <Paragraphs>422</Paragraphs>
  <Slides>32</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Calibri Light</vt:lpstr>
      <vt:lpstr>Times New Roman</vt:lpstr>
      <vt:lpstr>Verdana</vt:lpstr>
      <vt:lpstr>Wingdings</vt:lpstr>
      <vt:lpstr>Office Theme</vt:lpstr>
      <vt:lpstr>1_Office Theme</vt:lpstr>
      <vt:lpstr>Aktuālais būvdarbu kontrolē ēku energoefektivitātes nodrošināšanai </vt:lpstr>
      <vt:lpstr>Būvniecības likums</vt:lpstr>
      <vt:lpstr>Ēku energoefektivitāte </vt:lpstr>
      <vt:lpstr>Ēku energoefektivitātes likums</vt:lpstr>
      <vt:lpstr>Ēku energoefektivitātes likuma izņēmumi – ēkas: </vt:lpstr>
      <vt:lpstr>Kritēriji novērtējot ēkas vai tās daļas energoefektivitāti</vt:lpstr>
      <vt:lpstr>Ēkas siltuma energijas zudumu sadalījums</vt:lpstr>
      <vt:lpstr>PowerPoint Presentation</vt:lpstr>
      <vt:lpstr>Civiltiesiskās atbildības obligātās apdrošināšanas pārbaude</vt:lpstr>
      <vt:lpstr>Būvniecības dalībnieku un būvniecībā iesaistīto personu atbilstības būvatļaujai pārbaude</vt:lpstr>
      <vt:lpstr>Darba aizsardzības prasību ievērošanas pārbaude</vt:lpstr>
      <vt:lpstr>Ministru kabineta 25.02.2003. noteikumi Nr.92 „Darba aizsardzības prasības, veicot būvdarbus"</vt:lpstr>
      <vt:lpstr>Darba veikšanas projekta pārbaude</vt:lpstr>
      <vt:lpstr>Nesošo konstrukciju darba operāciju un darba procesu tehnoloģiskā kontrole jeb kvalitātes kontroles sistēma (KKS)</vt:lpstr>
      <vt:lpstr>Prasības kvalitātes kontroles sistēmas izstrādāšanai</vt:lpstr>
      <vt:lpstr>Būves novietojums, būvapjoms atbilst būvprojektam.</vt:lpstr>
      <vt:lpstr>Būves nesošo konstrukciju/to daļu izbūve  - mūris</vt:lpstr>
      <vt:lpstr>Būves nesošo konstrukciju/to daļu izbūve  - koka konstrukcijas</vt:lpstr>
      <vt:lpstr>Būves arhitektoniskais risinājums  - ventilējamā fasāde</vt:lpstr>
      <vt:lpstr>Būves arhitektoniskais risinājums  - apmestā fasāde</vt:lpstr>
      <vt:lpstr>Izmaiņas būvprojektā </vt:lpstr>
      <vt:lpstr>Būvdarbu vadītājs aizpilda būvdarbu žurnālu un ievēro VBN noteiktos pienākumus </vt:lpstr>
      <vt:lpstr>Galvenā būvdarbu veicēja darbības pārbaude</vt:lpstr>
      <vt:lpstr>Reģistrēšanās būvkomersantu reģistrā</vt:lpstr>
      <vt:lpstr>Reģistrēšanās būvkomersantu reģistrā</vt:lpstr>
      <vt:lpstr>Elektroniskā darba laika uzskaites sistēma</vt:lpstr>
      <vt:lpstr>Nesošo konstrukciju noslēguma kontrole jeb segto darbu akti</vt:lpstr>
      <vt:lpstr>Vides aizsardzības prasību ievērošana būvlaukumā</vt:lpstr>
      <vt:lpstr>Būvniecības atkritumu samazināšana</vt:lpstr>
      <vt:lpstr>Būvniecības atkritumu šķirošana</vt:lpstr>
      <vt:lpstr>Autoruzraudzības un būvuzraudzības veikšanas pārbaude</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Iveta Palamarcuka</dc:creator>
  <cp:lastModifiedBy>Sarmīte Radziņa</cp:lastModifiedBy>
  <cp:revision>115</cp:revision>
  <dcterms:created xsi:type="dcterms:W3CDTF">2020-12-08T19:00:14Z</dcterms:created>
  <dcterms:modified xsi:type="dcterms:W3CDTF">2023-05-20T10:27:44Z</dcterms:modified>
</cp:coreProperties>
</file>