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1181" r:id="rId2"/>
    <p:sldId id="1208" r:id="rId3"/>
    <p:sldId id="1204" r:id="rId4"/>
    <p:sldId id="1205" r:id="rId5"/>
    <p:sldId id="1206" r:id="rId6"/>
    <p:sldId id="1207" r:id="rId7"/>
    <p:sldId id="1209" r:id="rId8"/>
    <p:sldId id="1210" r:id="rId9"/>
    <p:sldId id="1190" r:id="rId10"/>
    <p:sldId id="1191" r:id="rId11"/>
    <p:sldId id="1192" r:id="rId12"/>
    <p:sldId id="1193" r:id="rId13"/>
    <p:sldId id="1194" r:id="rId14"/>
    <p:sldId id="1195" r:id="rId15"/>
    <p:sldId id="1065" r:id="rId16"/>
    <p:sldId id="1066" r:id="rId17"/>
    <p:sldId id="1186" r:id="rId18"/>
    <p:sldId id="1187" r:id="rId19"/>
    <p:sldId id="1188" r:id="rId20"/>
    <p:sldId id="1189" r:id="rId21"/>
    <p:sldId id="1202" r:id="rId22"/>
    <p:sldId id="1203" r:id="rId23"/>
    <p:sldId id="1196" r:id="rId24"/>
    <p:sldId id="1197" r:id="rId25"/>
    <p:sldId id="1200" r:id="rId26"/>
    <p:sldId id="1201" r:id="rId27"/>
    <p:sldId id="1211" r:id="rId28"/>
    <p:sldId id="1214" r:id="rId29"/>
    <p:sldId id="1213" r:id="rId30"/>
    <p:sldId id="1212" r:id="rId31"/>
    <p:sldId id="1215" r:id="rId32"/>
    <p:sldId id="1216" r:id="rId33"/>
    <p:sldId id="918" r:id="rId3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ānis Palamarčuks" initials="JP" lastIdx="1" clrIdx="0">
    <p:extLst>
      <p:ext uri="{19B8F6BF-5375-455C-9EA6-DF929625EA0E}">
        <p15:presenceInfo xmlns:p15="http://schemas.microsoft.com/office/powerpoint/2012/main" userId="S-1-5-21-734147818-1251574435-2103723179-7982" providerId="AD"/>
      </p:ext>
    </p:extLst>
  </p:cmAuthor>
  <p:cmAuthor id="2" name="Jānis Palamarčuks" initials="JP [2]" lastIdx="1" clrIdx="1">
    <p:extLst>
      <p:ext uri="{19B8F6BF-5375-455C-9EA6-DF929625EA0E}">
        <p15:presenceInfo xmlns:p15="http://schemas.microsoft.com/office/powerpoint/2012/main" userId="S::Janis.Palamarcuks@bvkb.gov.lv::60c5aa63-ce33-4225-a731-e1e9ac628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84" autoAdjust="0"/>
    <p:restoredTop sz="93184" autoAdjust="0"/>
  </p:normalViewPr>
  <p:slideViewPr>
    <p:cSldViewPr snapToGrid="0">
      <p:cViewPr varScale="1">
        <p:scale>
          <a:sx n="121" d="100"/>
          <a:sy n="121" d="100"/>
        </p:scale>
        <p:origin x="438" y="90"/>
      </p:cViewPr>
      <p:guideLst/>
    </p:cSldViewPr>
  </p:slideViewPr>
  <p:outlineViewPr>
    <p:cViewPr>
      <p:scale>
        <a:sx n="33" d="100"/>
        <a:sy n="33" d="100"/>
      </p:scale>
      <p:origin x="0" y="-4076"/>
    </p:cViewPr>
  </p:outlineViewPr>
  <p:notesTextViewPr>
    <p:cViewPr>
      <p:scale>
        <a:sx n="75" d="100"/>
        <a:sy n="75" d="100"/>
      </p:scale>
      <p:origin x="0" y="0"/>
    </p:cViewPr>
  </p:notesTextViewPr>
  <p:sorterViewPr>
    <p:cViewPr>
      <p:scale>
        <a:sx n="100" d="100"/>
        <a:sy n="100" d="100"/>
      </p:scale>
      <p:origin x="0" y="-5552"/>
    </p:cViewPr>
  </p:sorter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93EE07-AC93-415F-8623-A5170DCCA4CE}" type="datetimeFigureOut">
              <a:rPr lang="lv-LV" smtClean="0"/>
              <a:t>28.04.2023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77E213-FBF0-4FB6-A379-F97F387A85BE}" type="slidenum">
              <a:rPr lang="lv-LV" smtClean="0"/>
              <a:t>‹#›</a:t>
            </a:fld>
            <a:endParaRPr lang="lv-LV"/>
          </a:p>
        </p:txBody>
      </p:sp>
    </p:spTree>
    <p:extLst>
      <p:ext uri="{BB962C8B-B14F-4D97-AF65-F5344CB8AC3E}">
        <p14:creationId xmlns:p14="http://schemas.microsoft.com/office/powerpoint/2010/main" val="116127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8305B67-49ED-4793-B11E-BBC57A637FEB}" type="slidenum">
              <a:rPr lang="lv-LV" smtClean="0"/>
              <a:t>1</a:t>
            </a:fld>
            <a:endParaRPr lang="lv-LV" dirty="0"/>
          </a:p>
        </p:txBody>
      </p:sp>
    </p:spTree>
    <p:extLst>
      <p:ext uri="{BB962C8B-B14F-4D97-AF65-F5344CB8AC3E}">
        <p14:creationId xmlns:p14="http://schemas.microsoft.com/office/powerpoint/2010/main" val="720700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28.04.2023</a:t>
            </a:fld>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542073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28.04.2023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37224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28.04.2023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675166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1931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0" y="1063631"/>
            <a:ext cx="3048000" cy="2462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700">
                <a:solidFill>
                  <a:schemeClr val="tx1"/>
                </a:solidFill>
                <a:latin typeface="Times New Roman" panose="02020603050405020304" pitchFamily="18" charset="0"/>
                <a:ea typeface="MS PGothic" panose="020B0600070205080204" pitchFamily="34" charset="-128"/>
              </a:defRPr>
            </a:lvl1pPr>
            <a:lvl2pPr marL="742950" indent="-285750">
              <a:defRPr sz="1700">
                <a:solidFill>
                  <a:schemeClr val="tx1"/>
                </a:solidFill>
                <a:latin typeface="Times New Roman" panose="02020603050405020304" pitchFamily="18" charset="0"/>
                <a:ea typeface="MS PGothic" panose="020B0600070205080204" pitchFamily="34" charset="-128"/>
              </a:defRPr>
            </a:lvl2pPr>
            <a:lvl3pPr marL="1143000" indent="-228600">
              <a:defRPr sz="1700">
                <a:solidFill>
                  <a:schemeClr val="tx1"/>
                </a:solidFill>
                <a:latin typeface="Times New Roman" panose="02020603050405020304" pitchFamily="18" charset="0"/>
                <a:ea typeface="MS PGothic" panose="020B0600070205080204" pitchFamily="34" charset="-128"/>
              </a:defRPr>
            </a:lvl3pPr>
            <a:lvl4pPr marL="1600200" indent="-228600">
              <a:defRPr sz="1700">
                <a:solidFill>
                  <a:schemeClr val="tx1"/>
                </a:solidFill>
                <a:latin typeface="Times New Roman" panose="02020603050405020304" pitchFamily="18" charset="0"/>
                <a:ea typeface="MS PGothic" panose="020B0600070205080204" pitchFamily="34" charset="-128"/>
              </a:defRPr>
            </a:lvl4pPr>
            <a:lvl5pPr marL="2057400" indent="-228600">
              <a:defRPr sz="17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pPr>
              <a:defRPr/>
            </a:pPr>
            <a:r>
              <a:rPr lang="en-US" altLang="lv-LV" sz="1000" dirty="0">
                <a:latin typeface="Arial" panose="020B0604020202020204" pitchFamily="34" charset="0"/>
              </a:rPr>
              <a:t>Būvniecības </a:t>
            </a:r>
            <a:r>
              <a:rPr lang="en-US" altLang="lv-LV" sz="1000" dirty="0" err="1">
                <a:latin typeface="Arial" panose="020B0604020202020204" pitchFamily="34" charset="0"/>
              </a:rPr>
              <a:t>valsts</a:t>
            </a:r>
            <a:r>
              <a:rPr lang="en-US" altLang="lv-LV" sz="1000" dirty="0">
                <a:latin typeface="Arial" panose="020B0604020202020204" pitchFamily="34" charset="0"/>
              </a:rPr>
              <a:t> </a:t>
            </a:r>
            <a:r>
              <a:rPr lang="en-US" altLang="lv-LV" sz="1000" dirty="0" err="1">
                <a:latin typeface="Arial" panose="020B0604020202020204" pitchFamily="34" charset="0"/>
              </a:rPr>
              <a:t>kontroles</a:t>
            </a:r>
            <a:r>
              <a:rPr lang="en-US" altLang="lv-LV" sz="1000" dirty="0">
                <a:latin typeface="Arial" panose="020B0604020202020204" pitchFamily="34" charset="0"/>
              </a:rPr>
              <a:t> </a:t>
            </a:r>
            <a:r>
              <a:rPr lang="en-US" altLang="lv-LV" sz="1000" dirty="0" err="1">
                <a:latin typeface="Arial" panose="020B0604020202020204" pitchFamily="34" charset="0"/>
              </a:rPr>
              <a:t>birojs</a:t>
            </a:r>
            <a:endParaRPr lang="en-US" altLang="lv-LV" sz="1000" dirty="0">
              <a:latin typeface="Arial" panose="020B0604020202020204" pitchFamily="34" charset="0"/>
            </a:endParaRPr>
          </a:p>
        </p:txBody>
      </p:sp>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2E6D6C19-4EBD-463F-B2DB-F8EE9F5F0733}" type="slidenum">
              <a:rPr lang="en-US" altLang="lv-LV"/>
              <a:pPr>
                <a:defRPr/>
              </a:pPr>
              <a:t>‹#›</a:t>
            </a:fld>
            <a:endParaRPr lang="en-US" altLang="lv-LV"/>
          </a:p>
        </p:txBody>
      </p:sp>
    </p:spTree>
    <p:extLst>
      <p:ext uri="{BB962C8B-B14F-4D97-AF65-F5344CB8AC3E}">
        <p14:creationId xmlns:p14="http://schemas.microsoft.com/office/powerpoint/2010/main" val="962798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28.04.2023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9" name="Slide Number Placeholder 3"/>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302952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E999DC-9EA0-4259-819B-1AF7B4303B19}" type="datetimeFigureOut">
              <a:rPr lang="lv-LV" smtClean="0"/>
              <a:t>28.04.2023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140356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14E999DC-9EA0-4259-819B-1AF7B4303B19}" type="datetimeFigureOut">
              <a:rPr lang="lv-LV" smtClean="0"/>
              <a:t>28.04.2023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9" name="Picture 8"/>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295627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14E999DC-9EA0-4259-819B-1AF7B4303B19}" type="datetimeFigureOut">
              <a:rPr lang="lv-LV" smtClean="0"/>
              <a:t>28.04.2023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E2260439-F6DD-4523-A801-03781BC0D091}" type="slidenum">
              <a:rPr lang="lv-LV" smtClean="0"/>
              <a:t>‹#›</a:t>
            </a:fld>
            <a:endParaRPr lang="lv-LV"/>
          </a:p>
        </p:txBody>
      </p:sp>
      <p:pic>
        <p:nvPicPr>
          <p:cNvPr id="11" name="Picture 10"/>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12" name="Slide Number Placeholder 8"/>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119888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14E999DC-9EA0-4259-819B-1AF7B4303B19}" type="datetimeFigureOut">
              <a:rPr lang="lv-LV" smtClean="0"/>
              <a:t>28.04.2023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7" name="Slide Number Placeholder 8"/>
          <p:cNvSpPr txBox="1">
            <a:spLocks/>
          </p:cNvSpPr>
          <p:nvPr userDrawn="1"/>
        </p:nvSpPr>
        <p:spPr>
          <a:xfrm>
            <a:off x="8610600" y="6356349"/>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218690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2" name="Date Placeholder 1"/>
          <p:cNvSpPr>
            <a:spLocks noGrp="1"/>
          </p:cNvSpPr>
          <p:nvPr>
            <p:ph type="dt" sz="half" idx="10"/>
          </p:nvPr>
        </p:nvSpPr>
        <p:spPr/>
        <p:txBody>
          <a:bodyPr/>
          <a:lstStyle/>
          <a:p>
            <a:fld id="{14E999DC-9EA0-4259-819B-1AF7B4303B19}" type="datetimeFigureOut">
              <a:rPr lang="lv-LV" smtClean="0"/>
              <a:t>28.04.2023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E2260439-F6DD-4523-A801-03781BC0D091}" type="slidenum">
              <a:rPr lang="lv-LV" smtClean="0"/>
              <a:t>‹#›</a:t>
            </a:fld>
            <a:endParaRPr lang="lv-LV"/>
          </a:p>
        </p:txBody>
      </p:sp>
    </p:spTree>
    <p:extLst>
      <p:ext uri="{BB962C8B-B14F-4D97-AF65-F5344CB8AC3E}">
        <p14:creationId xmlns:p14="http://schemas.microsoft.com/office/powerpoint/2010/main" val="229721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E999DC-9EA0-4259-819B-1AF7B4303B19}" type="datetimeFigureOut">
              <a:rPr lang="lv-LV" smtClean="0"/>
              <a:t>28.04.2023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10" name="Picture 9"/>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33450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E999DC-9EA0-4259-819B-1AF7B4303B19}" type="datetimeFigureOut">
              <a:rPr lang="lv-LV" smtClean="0"/>
              <a:t>28.04.2023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9" name="Picture 8"/>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10" name="Slide Number Placeholder 5"/>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2260439-F6DD-4523-A801-03781BC0D091}" type="slidenum">
              <a:rPr lang="lv-LV" smtClean="0"/>
              <a:pPr/>
              <a:t>‹#›</a:t>
            </a:fld>
            <a:endParaRPr lang="lv-LV"/>
          </a:p>
        </p:txBody>
      </p:sp>
    </p:spTree>
    <p:extLst>
      <p:ext uri="{BB962C8B-B14F-4D97-AF65-F5344CB8AC3E}">
        <p14:creationId xmlns:p14="http://schemas.microsoft.com/office/powerpoint/2010/main" val="365324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E999DC-9EA0-4259-819B-1AF7B4303B19}" type="datetimeFigureOut">
              <a:rPr lang="lv-LV" smtClean="0"/>
              <a:t>28.04.2023</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260439-F6DD-4523-A801-03781BC0D091}" type="slidenum">
              <a:rPr lang="lv-LV" smtClean="0"/>
              <a:t>‹#›</a:t>
            </a:fld>
            <a:endParaRPr lang="lv-LV"/>
          </a:p>
        </p:txBody>
      </p:sp>
    </p:spTree>
    <p:extLst>
      <p:ext uri="{BB962C8B-B14F-4D97-AF65-F5344CB8AC3E}">
        <p14:creationId xmlns:p14="http://schemas.microsoft.com/office/powerpoint/2010/main" val="2597874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likumi.lv/ta/id/275006-noteikumi-par-latvijas-buvnormativu-lbn-201-15-buvju-ugunsdrosiba-" TargetMode="External"/><Relationship Id="rId2" Type="http://schemas.openxmlformats.org/officeDocument/2006/relationships/hyperlink" Target="https://likumi.lv/ta/id/265254-buvizstradajumu-tirgus-uzraudzibas-kartiba" TargetMode="External"/><Relationship Id="rId1" Type="http://schemas.openxmlformats.org/officeDocument/2006/relationships/slideLayout" Target="../slideLayouts/slideLayout2.xml"/><Relationship Id="rId5" Type="http://schemas.openxmlformats.org/officeDocument/2006/relationships/hyperlink" Target="https://eur-lex.europa.eu/legal-content/EN/TXT/?qid=1599812649010&amp;uri=CELEX:32014R0568" TargetMode="External"/><Relationship Id="rId4" Type="http://schemas.openxmlformats.org/officeDocument/2006/relationships/hyperlink" Target="https://eur-lex.europa.eu/legal-content/EN/TXT/?qid=1599812597359&amp;uri=CELEX:32011R0305"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Rectangle 2"/>
          <p:cNvSpPr/>
          <p:nvPr/>
        </p:nvSpPr>
        <p:spPr>
          <a:xfrm>
            <a:off x="6560198" y="211959"/>
            <a:ext cx="5639855" cy="5129275"/>
          </a:xfrm>
          <a:prstGeom prst="rect">
            <a:avLst/>
          </a:prstGeom>
        </p:spPr>
        <p:txBody>
          <a:bodyPr vert="horz" lIns="91440" tIns="45720" rIns="91440" bIns="45720" rtlCol="0" anchor="b">
            <a:noAutofit/>
          </a:bodyPr>
          <a:lstStyle/>
          <a:p>
            <a:pPr>
              <a:lnSpc>
                <a:spcPct val="90000"/>
              </a:lnSpc>
              <a:spcBef>
                <a:spcPct val="0"/>
              </a:spcBef>
              <a:spcAft>
                <a:spcPts val="600"/>
              </a:spcAft>
            </a:pPr>
            <a:r>
              <a:rPr lang="lv-LV" sz="7200" b="1" dirty="0">
                <a:latin typeface="Times New Roman" panose="02020603050405020304" pitchFamily="18" charset="0"/>
                <a:ea typeface="+mj-ea"/>
                <a:cs typeface="Times New Roman" panose="02020603050405020304" pitchFamily="18" charset="0"/>
              </a:rPr>
              <a:t>Jautājumi</a:t>
            </a:r>
            <a:r>
              <a:rPr lang="en-US" sz="7200" b="1" dirty="0">
                <a:latin typeface="Times New Roman" panose="02020603050405020304" pitchFamily="18" charset="0"/>
                <a:ea typeface="+mj-ea"/>
                <a:cs typeface="Times New Roman" panose="02020603050405020304" pitchFamily="18" charset="0"/>
              </a:rPr>
              <a:t> </a:t>
            </a:r>
            <a:r>
              <a:rPr lang="lv-LV" sz="7200" b="1" dirty="0">
                <a:latin typeface="Times New Roman" panose="02020603050405020304" pitchFamily="18" charset="0"/>
                <a:ea typeface="+mj-ea"/>
                <a:cs typeface="Times New Roman" panose="02020603050405020304" pitchFamily="18" charset="0"/>
              </a:rPr>
              <a:t>paškontrolei</a:t>
            </a:r>
          </a:p>
          <a:p>
            <a:pPr>
              <a:lnSpc>
                <a:spcPct val="90000"/>
              </a:lnSpc>
              <a:spcBef>
                <a:spcPct val="0"/>
              </a:spcBef>
              <a:spcAft>
                <a:spcPts val="600"/>
              </a:spcAft>
            </a:pPr>
            <a:r>
              <a:rPr lang="lv-LV" sz="7200" b="1" dirty="0">
                <a:latin typeface="Times New Roman" panose="02020603050405020304" pitchFamily="18" charset="0"/>
                <a:ea typeface="+mj-ea"/>
                <a:cs typeface="Times New Roman" panose="02020603050405020304" pitchFamily="18" charset="0"/>
              </a:rPr>
              <a:t>par būvniecības procesu</a:t>
            </a:r>
            <a:endParaRPr lang="en-US" sz="7200" b="1" dirty="0">
              <a:latin typeface="Times New Roman" panose="02020603050405020304" pitchFamily="18" charset="0"/>
              <a:ea typeface="+mj-ea"/>
              <a:cs typeface="Times New Roman" panose="02020603050405020304" pitchFamily="18" charset="0"/>
            </a:endParaRPr>
          </a:p>
        </p:txBody>
      </p:sp>
      <p:sp>
        <p:nvSpPr>
          <p:cNvPr id="48"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Shape 51">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pic>
        <p:nvPicPr>
          <p:cNvPr id="21" name="Picture 20">
            <a:extLst>
              <a:ext uri="{FF2B5EF4-FFF2-40B4-BE49-F238E27FC236}">
                <a16:creationId xmlns:a16="http://schemas.microsoft.com/office/drawing/2014/main" id="{58F1CFD0-8CAD-4E08-86FF-02C84B4C6E70}"/>
              </a:ext>
            </a:extLst>
          </p:cNvPr>
          <p:cNvPicPr>
            <a:picLocks noChangeAspect="1"/>
          </p:cNvPicPr>
          <p:nvPr/>
        </p:nvPicPr>
        <p:blipFill rotWithShape="1">
          <a:blip r:embed="rId3"/>
          <a:srcRect t="7909" r="1" b="2"/>
          <a:stretch/>
        </p:blipFill>
        <p:spPr>
          <a:xfrm>
            <a:off x="466940" y="1271757"/>
            <a:ext cx="5804986" cy="4027404"/>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
        <p:nvSpPr>
          <p:cNvPr id="2" name="Taisnstūris 1"/>
          <p:cNvSpPr/>
          <p:nvPr/>
        </p:nvSpPr>
        <p:spPr>
          <a:xfrm>
            <a:off x="2012273" y="1428272"/>
            <a:ext cx="8273987" cy="2139047"/>
          </a:xfrm>
          <a:prstGeom prst="rect">
            <a:avLst/>
          </a:prstGeom>
        </p:spPr>
        <p:txBody>
          <a:bodyPr wrap="square">
            <a:spAutoFit/>
          </a:bodyPr>
          <a:lstStyle/>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3369433" y="705402"/>
            <a:ext cx="7084893" cy="72287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ctr"/>
            <a:endParaRPr lang="lv-LV" altLang="lv-LV"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798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62883"/>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Nr.4</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3085363"/>
            <a:ext cx="11141468" cy="3413803"/>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02.09.2014. noteikumu Nr.529 “Ēku būvnoteikumi” 125.punkts:</a:t>
            </a:r>
          </a:p>
          <a:p>
            <a:pPr marL="0" indent="0">
              <a:lnSpc>
                <a:spcPct val="107000"/>
              </a:lnSpc>
              <a:spcAft>
                <a:spcPts val="800"/>
              </a:spcAft>
              <a:buNone/>
            </a:pPr>
            <a:r>
              <a:rPr lang="lv-LV" dirty="0">
                <a:effectLst/>
                <a:latin typeface="Times New Roman" panose="02020603050405020304" pitchFamily="18" charset="0"/>
                <a:ea typeface="Calibri" panose="020F0502020204030204" pitchFamily="34" charset="0"/>
                <a:cs typeface="Times New Roman" panose="02020603050405020304" pitchFamily="18" charset="0"/>
              </a:rPr>
              <a:t>Būvdarbu kvalitātes kontroles sistēmu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katrs uzņēmums izstrādā atbilstoši savam profilam, veicamo darbu veidam un apjomam</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739534"/>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katrs būvlaukumā nodarbinātais uzņēmums</a:t>
            </a:r>
          </a:p>
        </p:txBody>
      </p:sp>
    </p:spTree>
    <p:extLst>
      <p:ext uri="{BB962C8B-B14F-4D97-AF65-F5344CB8AC3E}">
        <p14:creationId xmlns:p14="http://schemas.microsoft.com/office/powerpoint/2010/main" val="1504681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Nr.5</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Kas ir atbildīgs par apakšuzņēmēju veiktajiem būvdarbiem un to kvalitātes kontroli?</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būvdarbu veicējs;</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atbildīgais darbu vadītājs</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būvuzraugs.</a:t>
            </a: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2653213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Nr.5</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450733"/>
            <a:ext cx="11141468" cy="4320557"/>
          </a:xfrm>
        </p:spPr>
        <p:txBody>
          <a:bodyPr>
            <a:normAutofit fontScale="925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Būvniecības likuma 19.</a:t>
            </a:r>
            <a:r>
              <a:rPr lang="lv-LV" baseline="30000" dirty="0">
                <a:effectLst/>
                <a:latin typeface="Times New Roman" panose="02020603050405020304" pitchFamily="18" charset="0"/>
                <a:ea typeface="Calibri" panose="020F0502020204030204" pitchFamily="34" charset="0"/>
                <a:cs typeface="Times New Roman" panose="02020603050405020304" pitchFamily="18" charset="0"/>
              </a:rPr>
              <a:t>2</a:t>
            </a:r>
            <a:r>
              <a:rPr lang="lv-LV" dirty="0">
                <a:effectLst/>
                <a:latin typeface="Times New Roman" panose="02020603050405020304" pitchFamily="18" charset="0"/>
                <a:ea typeface="Calibri" panose="020F0502020204030204" pitchFamily="34" charset="0"/>
                <a:cs typeface="Times New Roman" panose="02020603050405020304" pitchFamily="18" charset="0"/>
              </a:rPr>
              <a:t> panta 4. daļa:</a:t>
            </a:r>
          </a:p>
          <a:p>
            <a:pPr marL="0" indent="0">
              <a:lnSpc>
                <a:spcPct val="107000"/>
              </a:lnSpc>
              <a:spcAft>
                <a:spcPts val="800"/>
              </a:spcAft>
              <a:buNone/>
            </a:pPr>
            <a:r>
              <a:rPr lang="lv-LV"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rPr>
              <a:t>Būvdarbu veicējs nodrošina būvdarbu rezultātā tapušās būves vai tās daļas atbilstību būvprojektam un tajā ietvertajiem risinājumiem, kā arī atbild par būvdarbu kvalitāti un atbilstošu būvizstrādājumu un to iestrādes tehnoloģiju izmantošanu (ciktāl būvprojektā nav tieši norādīts noteikts būvizstrādājums vai tā iestrādes tehnoloģija). Būvdarbu kvalitāte nedrīkst būt zemāka par būvnormatīvos un citos normatīvajos aktos, piemērojamos standartos un būvdarbu līgumā noteiktajiem būvdarbu kvalitātes rādītājiem. </a:t>
            </a:r>
            <a:r>
              <a:rPr lang="lv-LV" b="1" u="sng"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rPr>
              <a:t>Būvdarbu veicējs ir atbildīgs par apakšuzņēmēja veiktajiem būvdarbiem un to kvalitātes kontroli</a:t>
            </a:r>
            <a:r>
              <a:rPr lang="lv-LV" u="sng"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lv-LV"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747417"/>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a:t>
            </a:r>
            <a:r>
              <a:rPr lang="lv-LV" sz="2800" b="1" dirty="0">
                <a:solidFill>
                  <a:prstClr val="black"/>
                </a:solidFill>
                <a:latin typeface="Times New Roman" panose="02020603050405020304" pitchFamily="18" charset="0"/>
                <a:cs typeface="Times New Roman" panose="02020603050405020304" pitchFamily="18" charset="0"/>
              </a:rPr>
              <a:t>Būvdarbu veicējs</a:t>
            </a: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97273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56378"/>
            <a:ext cx="6617413" cy="1057112"/>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Nr.6</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627125"/>
            <a:ext cx="11213387" cy="5467358"/>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Kam ir pienākums pārbaudīt būvdarbu secības un kvalitātes atbilstību būvprojektam?</a:t>
            </a:r>
          </a:p>
          <a:p>
            <a:pPr marL="0" indent="0" algn="just">
              <a:buNone/>
            </a:pPr>
            <a:endParaRPr lang="lv-LV" sz="45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būvuzraugam;</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atbildīgajam darbu vadītājam</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būvuzraugam un </a:t>
            </a:r>
            <a:r>
              <a:rPr lang="lv-LV" dirty="0" err="1">
                <a:latin typeface="Times New Roman" panose="02020603050405020304" pitchFamily="18" charset="0"/>
                <a:cs typeface="Times New Roman" panose="02020603050405020304" pitchFamily="18" charset="0"/>
              </a:rPr>
              <a:t>autoruzraugam</a:t>
            </a:r>
            <a:r>
              <a:rPr lang="lv-LV" dirty="0">
                <a:latin typeface="Times New Roman" panose="02020603050405020304" pitchFamily="18" charset="0"/>
                <a:cs typeface="Times New Roman" panose="02020603050405020304" pitchFamily="18" charset="0"/>
              </a:rPr>
              <a:t>.</a:t>
            </a:r>
          </a:p>
          <a:p>
            <a:pPr marL="0" indent="0">
              <a:buNone/>
            </a:pPr>
            <a:endParaRPr lang="en-US" dirty="0"/>
          </a:p>
          <a:p>
            <a:pPr marL="0" indent="0">
              <a:buNone/>
            </a:pPr>
            <a:endParaRPr lang="lv-LV" dirty="0"/>
          </a:p>
        </p:txBody>
      </p:sp>
    </p:spTree>
    <p:extLst>
      <p:ext uri="{BB962C8B-B14F-4D97-AF65-F5344CB8AC3E}">
        <p14:creationId xmlns:p14="http://schemas.microsoft.com/office/powerpoint/2010/main" val="1371877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499617" y="559724"/>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Nr.6</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525266" y="3429000"/>
            <a:ext cx="11141468" cy="2834418"/>
          </a:xfrm>
        </p:spPr>
        <p:txBody>
          <a:bodyPr>
            <a:normAutofit/>
          </a:bodyPr>
          <a:lstStyle/>
          <a:p>
            <a:pPr marL="0" algn="just">
              <a:lnSpc>
                <a:spcPct val="100000"/>
              </a:lnSpc>
              <a:spcBef>
                <a:spcPts val="600"/>
              </a:spcBef>
              <a:spcAft>
                <a:spcPts val="6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19.08.2014. noteikumu Nr.500 “Vispārīgie būvnoteikumi” 125.5.:</a:t>
            </a:r>
          </a:p>
          <a:p>
            <a:pPr marL="0" indent="0" algn="just">
              <a:lnSpc>
                <a:spcPct val="100000"/>
              </a:lnSpc>
              <a:spcBef>
                <a:spcPts val="600"/>
              </a:spcBef>
              <a:spcAft>
                <a:spcPts val="600"/>
              </a:spcAft>
              <a:buNone/>
            </a:pPr>
            <a:r>
              <a:rPr lang="lv-LV" u="sng" dirty="0">
                <a:effectLst/>
                <a:latin typeface="Times New Roman" panose="02020603050405020304" pitchFamily="18" charset="0"/>
                <a:ea typeface="Calibri" panose="020F0502020204030204" pitchFamily="34" charset="0"/>
                <a:cs typeface="Times New Roman" panose="02020603050405020304" pitchFamily="18" charset="0"/>
              </a:rPr>
              <a:t>Būvuzraugam ir pienākums pārbaudīt būvdarbu secības un kvalitātes atbilstību būvprojektam</a:t>
            </a:r>
            <a:r>
              <a:rPr lang="lv-LV" dirty="0">
                <a:effectLst/>
                <a:latin typeface="Times New Roman" panose="02020603050405020304" pitchFamily="18" charset="0"/>
                <a:ea typeface="Calibri" panose="020F0502020204030204" pitchFamily="34" charset="0"/>
                <a:cs typeface="Times New Roman" panose="02020603050405020304" pitchFamily="18" charset="0"/>
              </a:rPr>
              <a:t>, darbu veikšanas projektam, kā arī būvniecību, darba aizsardzību, vides aizsardzību un ugunsdrošību reglamentējošiem normatīvajiem aktiem.</a:t>
            </a:r>
          </a:p>
        </p:txBody>
      </p:sp>
      <p:sp>
        <p:nvSpPr>
          <p:cNvPr id="7" name="Rectangle 6">
            <a:extLst>
              <a:ext uri="{FF2B5EF4-FFF2-40B4-BE49-F238E27FC236}">
                <a16:creationId xmlns:a16="http://schemas.microsoft.com/office/drawing/2014/main" id="{F0C48336-E2ED-448B-81CF-2DAE08E079AD}"/>
              </a:ext>
            </a:extLst>
          </p:cNvPr>
          <p:cNvSpPr/>
          <p:nvPr/>
        </p:nvSpPr>
        <p:spPr>
          <a:xfrm>
            <a:off x="525266" y="1926817"/>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būvuzraugam</a:t>
            </a:r>
          </a:p>
        </p:txBody>
      </p:sp>
    </p:spTree>
    <p:extLst>
      <p:ext uri="{BB962C8B-B14F-4D97-AF65-F5344CB8AC3E}">
        <p14:creationId xmlns:p14="http://schemas.microsoft.com/office/powerpoint/2010/main" val="1607702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016632" y="549205"/>
            <a:ext cx="6617413" cy="1133100"/>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Nr.7</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599091" y="1682305"/>
            <a:ext cx="11452496" cy="504461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 Kad būvuzraugam ir jāizstrādā būvuzraudzības plāns?</a:t>
            </a:r>
          </a:p>
          <a:p>
            <a:pPr marL="0" indent="0" algn="just">
              <a:buNone/>
            </a:pP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Pirms būvdarbu uzsākšanas;</a:t>
            </a:r>
          </a:p>
          <a:p>
            <a:pPr marL="0" indent="0" algn="just">
              <a:buNone/>
            </a:pP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Pēc būvdarbu uzsākšanas nosacījumu izpildes</a:t>
            </a:r>
            <a:r>
              <a:rPr lang="en-US" dirty="0">
                <a:latin typeface="Times New Roman" panose="02020603050405020304" pitchFamily="18" charset="0"/>
                <a:cs typeface="Times New Roman" panose="02020603050405020304" pitchFamily="18" charset="0"/>
              </a:rPr>
              <a:t>;</a:t>
            </a:r>
            <a:endParaRPr lang="lv-LV" dirty="0">
              <a:latin typeface="Times New Roman" panose="02020603050405020304" pitchFamily="18" charset="0"/>
              <a:cs typeface="Times New Roman" panose="02020603050405020304" pitchFamily="18" charset="0"/>
            </a:endParaRPr>
          </a:p>
          <a:p>
            <a:pPr marL="0" indent="0" algn="just">
              <a:buNone/>
            </a:pP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Pēc būvdarbu pabeigšanas</a:t>
            </a:r>
            <a:r>
              <a:rPr lang="en-US" dirty="0">
                <a:latin typeface="Times New Roman" panose="02020603050405020304" pitchFamily="18" charset="0"/>
                <a:cs typeface="Times New Roman" panose="02020603050405020304" pitchFamily="18" charset="0"/>
              </a:rPr>
              <a:t>.</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3933061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4193"/>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Nr.7</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982888"/>
            <a:ext cx="11141468" cy="3413803"/>
          </a:xfrm>
        </p:spPr>
        <p:txBody>
          <a:bodyPr>
            <a:normAutofit/>
          </a:bodyPr>
          <a:lstStyle/>
          <a:p>
            <a:pPr algn="just"/>
            <a:r>
              <a:rPr lang="lv-LV" dirty="0">
                <a:latin typeface="Times New Roman" panose="02020603050405020304" pitchFamily="18" charset="0"/>
                <a:cs typeface="Times New Roman" panose="02020603050405020304" pitchFamily="18" charset="0"/>
              </a:rPr>
              <a:t>Ministru kabineta 2014. gada 19. augusta noteikumi Nr. 500 "Vispārīgie būvnoteikumi" 125. punkts - </a:t>
            </a:r>
            <a:r>
              <a:rPr lang="lv-LV" b="0" i="0" dirty="0">
                <a:solidFill>
                  <a:srgbClr val="414142"/>
                </a:solidFill>
                <a:effectLst/>
                <a:latin typeface="Times New Roman" panose="02020603050405020304" pitchFamily="18" charset="0"/>
                <a:cs typeface="Times New Roman" panose="02020603050405020304" pitchFamily="18" charset="0"/>
              </a:rPr>
              <a:t>Būvuzraugam ir šādi pienākumi:</a:t>
            </a:r>
          </a:p>
          <a:p>
            <a:pPr algn="just"/>
            <a:r>
              <a:rPr lang="lv-LV" b="0" i="0" dirty="0">
                <a:solidFill>
                  <a:srgbClr val="414142"/>
                </a:solidFill>
                <a:effectLst/>
                <a:latin typeface="Times New Roman" panose="02020603050405020304" pitchFamily="18" charset="0"/>
                <a:cs typeface="Times New Roman" panose="02020603050405020304" pitchFamily="18" charset="0"/>
              </a:rPr>
              <a:t>125.1. </a:t>
            </a:r>
            <a:r>
              <a:rPr lang="lv-LV" b="0" i="0" u="sng" dirty="0">
                <a:solidFill>
                  <a:srgbClr val="414142"/>
                </a:solidFill>
                <a:effectLst/>
                <a:latin typeface="Times New Roman" panose="02020603050405020304" pitchFamily="18" charset="0"/>
                <a:cs typeface="Times New Roman" panose="02020603050405020304" pitchFamily="18" charset="0"/>
              </a:rPr>
              <a:t>pirms būvdarbu uzsākšanas izstrādāt būvuzraudzības plānu </a:t>
            </a:r>
            <a:r>
              <a:rPr lang="lv-LV" b="0" i="0" dirty="0">
                <a:solidFill>
                  <a:srgbClr val="414142"/>
                </a:solidFill>
                <a:effectLst/>
                <a:latin typeface="Times New Roman" panose="02020603050405020304" pitchFamily="18" charset="0"/>
                <a:cs typeface="Times New Roman" panose="02020603050405020304" pitchFamily="18" charset="0"/>
              </a:rPr>
              <a:t>un pievienot konkrētajai būvniecības lietai būvniecības informācijas sistēmā;</a:t>
            </a:r>
          </a:p>
          <a:p>
            <a:pPr algn="just"/>
            <a:endParaRPr lang="lv-LV"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917732"/>
            <a:ext cx="9054957" cy="523220"/>
          </a:xfrm>
          <a:prstGeom prst="rect">
            <a:avLst/>
          </a:prstGeom>
        </p:spPr>
        <p:txBody>
          <a:bodyPr wrap="square">
            <a:spAutoFit/>
          </a:bodyPr>
          <a:lstStyle/>
          <a:p>
            <a:pPr algn="just"/>
            <a:r>
              <a:rPr lang="lv-LV" sz="2800" b="1" dirty="0">
                <a:latin typeface="Times New Roman" panose="02020603050405020304" pitchFamily="18" charset="0"/>
                <a:cs typeface="Times New Roman" panose="02020603050405020304" pitchFamily="18" charset="0"/>
              </a:rPr>
              <a:t>A variants – Pirms būvdarbu uzsākšanas</a:t>
            </a:r>
          </a:p>
        </p:txBody>
      </p:sp>
    </p:spTree>
    <p:extLst>
      <p:ext uri="{BB962C8B-B14F-4D97-AF65-F5344CB8AC3E}">
        <p14:creationId xmlns:p14="http://schemas.microsoft.com/office/powerpoint/2010/main" val="2370021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2787293" y="580736"/>
            <a:ext cx="6617413" cy="1093686"/>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Nr.8</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268014" y="1674422"/>
            <a:ext cx="11625917" cy="5112633"/>
          </a:xfrm>
        </p:spPr>
        <p:txBody>
          <a:bodyPr>
            <a:noAutofit/>
          </a:bodyPr>
          <a:lstStyle/>
          <a:p>
            <a:pPr marL="0" indent="0" algn="just">
              <a:lnSpc>
                <a:spcPct val="100000"/>
              </a:lnSpc>
              <a:spcBef>
                <a:spcPts val="600"/>
              </a:spcBef>
              <a:spcAft>
                <a:spcPts val="600"/>
              </a:spcAf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Kurš ir atbildīgs</a:t>
            </a:r>
            <a:r>
              <a:rPr lang="lv-LV" b="1" i="0" dirty="0">
                <a:solidFill>
                  <a:srgbClr val="414142"/>
                </a:solidFill>
                <a:effectLst/>
                <a:latin typeface="Times New Roman" panose="02020603050405020304" pitchFamily="18" charset="0"/>
                <a:cs typeface="Times New Roman" panose="02020603050405020304" pitchFamily="18" charset="0"/>
              </a:rPr>
              <a:t> par apakšuzņēmēja veikto būvdarbu procesa uzraudzību un būvdarbu kontroli</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0000"/>
              </a:lnSpc>
              <a:spcBef>
                <a:spcPts val="600"/>
              </a:spcBef>
              <a:spcAft>
                <a:spcPts val="600"/>
              </a:spcAf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None/>
            </a:pPr>
            <a:r>
              <a:rPr lang="lv-LV" b="1" dirty="0">
                <a:latin typeface="Times New Roman" panose="02020603050405020304" pitchFamily="18" charset="0"/>
                <a:cs typeface="Times New Roman" panose="02020603050405020304" pitchFamily="18" charset="0"/>
              </a:rPr>
              <a:t>Atbilžu varianti:</a:t>
            </a:r>
          </a:p>
          <a:p>
            <a:pPr marL="0" indent="0" algn="just">
              <a:lnSpc>
                <a:spcPct val="100000"/>
              </a:lnSpc>
              <a:spcBef>
                <a:spcPts val="600"/>
              </a:spcBef>
              <a:spcAft>
                <a:spcPts val="600"/>
              </a:spcAf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Apakšuzņēmēja norīkotais būvuzraugs;</a:t>
            </a:r>
            <a:endParaRPr lang="lv-LV" b="1" dirty="0">
              <a:latin typeface="Times New Roman" panose="02020603050405020304" pitchFamily="18" charset="0"/>
              <a:cs typeface="Times New Roman" panose="02020603050405020304" pitchFamily="18" charset="0"/>
            </a:endParaRPr>
          </a:p>
          <a:p>
            <a:pPr marL="0" indent="0" algn="just">
              <a:lnSpc>
                <a:spcPct val="100000"/>
              </a:lnSpc>
              <a:spcBef>
                <a:spcPts val="600"/>
              </a:spcBef>
              <a:spcAft>
                <a:spcPts val="600"/>
              </a:spcAf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Galvenais būvdarbu veicējs</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lnSpc>
                <a:spcPct val="100000"/>
              </a:lnSpc>
              <a:spcBef>
                <a:spcPts val="600"/>
              </a:spcBef>
              <a:spcAft>
                <a:spcPts val="600"/>
              </a:spcAf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Būvuzraudzības veicējs</a:t>
            </a:r>
            <a:r>
              <a:rPr lang="en-US" dirty="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3098258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64216"/>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Nr.8</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373114"/>
            <a:ext cx="11141468" cy="4484886"/>
          </a:xfrm>
        </p:spPr>
        <p:txBody>
          <a:bodyPr>
            <a:normAutofit lnSpcReduction="10000"/>
          </a:bodyPr>
          <a:lstStyle/>
          <a:p>
            <a:pPr>
              <a:lnSpc>
                <a:spcPct val="107000"/>
              </a:lnSpc>
              <a:spcAft>
                <a:spcPts val="800"/>
              </a:spcAft>
            </a:pPr>
            <a:r>
              <a:rPr lang="lv-LV" b="0" i="0" dirty="0">
                <a:solidFill>
                  <a:srgbClr val="414142"/>
                </a:solidFill>
                <a:effectLst/>
                <a:latin typeface="Times New Roman" panose="02020603050405020304" pitchFamily="18" charset="0"/>
                <a:cs typeface="Times New Roman" panose="02020603050405020304" pitchFamily="18" charset="0"/>
              </a:rPr>
              <a:t>Būvniecības likuma19.² panta 6.daļa - Būvuzraudzības veicējs saskaņā ar vispārīgajiem būvnoteikumiem un noslēgto līgumu nodrošina būvniecības ierosinātāja likumīgo interešu pārstāvību būvdarbu procesā, tai skaitā visa būvdarbu procesa uzraudzību kopumā un ikviena būvuzraudzības plānā noteiktā posma kontroli. </a:t>
            </a:r>
            <a:r>
              <a:rPr lang="lv-LV" b="1" i="0" u="sng" dirty="0">
                <a:solidFill>
                  <a:srgbClr val="414142"/>
                </a:solidFill>
                <a:effectLst/>
                <a:latin typeface="Times New Roman" panose="02020603050405020304" pitchFamily="18" charset="0"/>
                <a:cs typeface="Times New Roman" panose="02020603050405020304" pitchFamily="18" charset="0"/>
              </a:rPr>
              <a:t>Būvuzraudzības veicējs ir atbildīgs par apakšuzņēmēja veikto būvdarbu procesa uzraudzību un būvdarbu kontroli.</a:t>
            </a:r>
            <a:r>
              <a:rPr lang="lv-LV" b="0" i="0" u="sng" dirty="0">
                <a:solidFill>
                  <a:srgbClr val="414142"/>
                </a:solidFill>
                <a:effectLst/>
                <a:latin typeface="Times New Roman" panose="02020603050405020304" pitchFamily="18" charset="0"/>
                <a:cs typeface="Times New Roman" panose="02020603050405020304" pitchFamily="18" charset="0"/>
              </a:rPr>
              <a:t> </a:t>
            </a:r>
            <a:r>
              <a:rPr lang="lv-LV" b="0" i="0" dirty="0">
                <a:solidFill>
                  <a:srgbClr val="414142"/>
                </a:solidFill>
                <a:effectLst/>
                <a:latin typeface="Times New Roman" panose="02020603050405020304" pitchFamily="18" charset="0"/>
                <a:cs typeface="Times New Roman" panose="02020603050405020304" pitchFamily="18" charset="0"/>
              </a:rPr>
              <a:t>Būvuzraudzības veicējs nav tiesīgs veikt būvuzraudzību, ja viņš un būvdarbu veicējs ir uzskatāmi par saistītām personām likuma "Par nodokļiem un nodevām" izpratnē, izņemot gadījumu, kad būvniecības ierosinātājs ir vienlaikus arī būvdarbu veicējs vai būvuzraudzības veicējs.</a:t>
            </a:r>
          </a:p>
          <a:p>
            <a:pPr marL="0" indent="0">
              <a:lnSpc>
                <a:spcPct val="107000"/>
              </a:lnSpc>
              <a:spcAft>
                <a:spcPts val="800"/>
              </a:spcAft>
              <a:buNone/>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06220" y="1849893"/>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variants – Būvuzraudzības veicējs</a:t>
            </a:r>
          </a:p>
        </p:txBody>
      </p:sp>
    </p:spTree>
    <p:extLst>
      <p:ext uri="{BB962C8B-B14F-4D97-AF65-F5344CB8AC3E}">
        <p14:creationId xmlns:p14="http://schemas.microsoft.com/office/powerpoint/2010/main" val="4043394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032396" y="436006"/>
            <a:ext cx="6617413" cy="1135940"/>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Nr.9</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0619" y="1713836"/>
            <a:ext cx="11420965" cy="504461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Kurā no gadījumiem būvuzraugam ir jāprecizē būvuzraudzības plāns?</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ja ir veiktas izmaiņas būvprojektā;</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kumimoji="0" lang="lv-LV"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ja darbu veikšanas projektā izdarītās izmaiņas skar būvuzraudzības plānā ietvertos darbu posmus</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būvuzraugam būvuzraudzības plānu precizēt nav nepieciešams</a:t>
            </a:r>
            <a:r>
              <a:rPr lang="en-US" dirty="0">
                <a:latin typeface="Times New Roman" panose="02020603050405020304" pitchFamily="18" charset="0"/>
                <a:cs typeface="Times New Roman" panose="02020603050405020304" pitchFamily="18" charset="0"/>
              </a:rPr>
              <a:t>.</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3078652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Qr code&#10;&#10;Description automatically generated">
            <a:extLst>
              <a:ext uri="{FF2B5EF4-FFF2-40B4-BE49-F238E27FC236}">
                <a16:creationId xmlns:a16="http://schemas.microsoft.com/office/drawing/2014/main" id="{E45EEBE6-68C0-A6D4-A49E-972AAD047E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882" y="102742"/>
            <a:ext cx="12266834" cy="6608913"/>
          </a:xfrm>
          <a:prstGeom prst="rect">
            <a:avLst/>
          </a:prstGeom>
        </p:spPr>
      </p:pic>
    </p:spTree>
    <p:extLst>
      <p:ext uri="{BB962C8B-B14F-4D97-AF65-F5344CB8AC3E}">
        <p14:creationId xmlns:p14="http://schemas.microsoft.com/office/powerpoint/2010/main" val="1883229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63516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Nr.9</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373117" y="3429000"/>
            <a:ext cx="11445766" cy="2969686"/>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128. punkts. - </a:t>
            </a:r>
            <a:r>
              <a:rPr lang="lv-LV" b="0" i="0" dirty="0">
                <a:solidFill>
                  <a:srgbClr val="414142"/>
                </a:solidFill>
                <a:effectLst/>
                <a:latin typeface="Times New Roman" panose="02020603050405020304" pitchFamily="18" charset="0"/>
                <a:cs typeface="Times New Roman" panose="02020603050405020304" pitchFamily="18" charset="0"/>
              </a:rPr>
              <a:t>Ja būves realizācijai ir izstrādāts darbu veikšanas projekts, būvuzraugs precizē būvuzraudzības plānu un iesniedz to institūcijā, kura veic būvdarbu kontroli. </a:t>
            </a:r>
            <a:r>
              <a:rPr lang="lv-LV" b="0" i="0" u="sng" dirty="0">
                <a:solidFill>
                  <a:srgbClr val="414142"/>
                </a:solidFill>
                <a:effectLst/>
                <a:latin typeface="Times New Roman" panose="02020603050405020304" pitchFamily="18" charset="0"/>
                <a:cs typeface="Times New Roman" panose="02020603050405020304" pitchFamily="18" charset="0"/>
              </a:rPr>
              <a:t>Būvuzraudzības plānu precizē, ja darbu veikšanas projektā izdarītās izmaiņas skar būvuzraudzības plānā ietvertos darbu posmus</a:t>
            </a:r>
            <a:r>
              <a:rPr lang="lv-LV" b="0" i="0" dirty="0">
                <a:solidFill>
                  <a:srgbClr val="414142"/>
                </a:solidFill>
                <a:effectLst/>
                <a:latin typeface="Times New Roman" panose="02020603050405020304" pitchFamily="18" charset="0"/>
                <a:cs typeface="Times New Roman" panose="02020603050405020304" pitchFamily="18" charset="0"/>
              </a:rPr>
              <a:t>.</a:t>
            </a: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512379" y="1897190"/>
            <a:ext cx="11087145"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ja darbu veikšanas projektā izdarītās izmaiņas skar būvuzraudzības plānā ietvertos darbu posmus</a:t>
            </a:r>
          </a:p>
        </p:txBody>
      </p:sp>
    </p:spTree>
    <p:extLst>
      <p:ext uri="{BB962C8B-B14F-4D97-AF65-F5344CB8AC3E}">
        <p14:creationId xmlns:p14="http://schemas.microsoft.com/office/powerpoint/2010/main" val="3191997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032396" y="436006"/>
            <a:ext cx="6617413" cy="1135940"/>
          </a:xfrm>
        </p:spPr>
        <p:txBody>
          <a:bodyPr/>
          <a:lstStyle/>
          <a:p>
            <a:pPr algn="ctr"/>
            <a:r>
              <a:rPr lang="en-US" b="1" dirty="0" err="1">
                <a:latin typeface="Times New Roman" panose="02020603050405020304" pitchFamily="18" charset="0"/>
                <a:cs typeface="Times New Roman" panose="02020603050405020304" pitchFamily="18" charset="0"/>
              </a:rPr>
              <a:t>Jautājums</a:t>
            </a:r>
            <a:r>
              <a:rPr lang="en-US" b="1" dirty="0">
                <a:latin typeface="Times New Roman" panose="02020603050405020304" pitchFamily="18" charset="0"/>
                <a:cs typeface="Times New Roman" panose="02020603050405020304" pitchFamily="18" charset="0"/>
              </a:rPr>
              <a:t> Nr.</a:t>
            </a:r>
            <a:r>
              <a:rPr lang="lv-LV" b="1" dirty="0">
                <a:latin typeface="Times New Roman" panose="02020603050405020304" pitchFamily="18" charset="0"/>
                <a:cs typeface="Times New Roman" panose="02020603050405020304" pitchFamily="18" charset="0"/>
              </a:rPr>
              <a:t>10</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0619" y="1713836"/>
            <a:ext cx="11420965" cy="504461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Ko būvuzraugs apliecina </a:t>
            </a:r>
            <a:r>
              <a:rPr lang="lv-LV" b="1" i="0" dirty="0">
                <a:solidFill>
                  <a:srgbClr val="414142"/>
                </a:solidFill>
                <a:effectLst/>
                <a:latin typeface="Times New Roman" panose="02020603050405020304" pitchFamily="18" charset="0"/>
                <a:cs typeface="Times New Roman" panose="02020603050405020304" pitchFamily="18" charset="0"/>
              </a:rPr>
              <a:t>pārskatā par būvuzraudzības plāna izpildi</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ka visi būvdarbi ir pabeigti;</a:t>
            </a: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ka būve ir uzbūvēta atbilstoši būvprojektam;</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būve</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ir</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uzbūvēta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atbilstoši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būvdarbu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kvalitātes</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prasībām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un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normatīvajiem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aktiem</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lang="en-US" dirty="0"/>
          </a:p>
          <a:p>
            <a:pPr marL="0" indent="0">
              <a:buNone/>
            </a:pP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4225668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63516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Nr.10</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512379" y="3205082"/>
            <a:ext cx="11445766" cy="4030227"/>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129. punkts - Būvuzraugs pirms būves nodošanas ekspluatācijā pievieno būvniecības informācijas sistēmā pārskatu par būvuzraudzības plānā norādīto pasākumu savlaicīgu izpildi un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apliecina, ka būve ir uzbūvēta atbilstoši būvdarbu kvalitātes prasībām un normatīvajiem aktiem.</a:t>
            </a:r>
          </a:p>
        </p:txBody>
      </p:sp>
      <p:sp>
        <p:nvSpPr>
          <p:cNvPr id="7" name="Rectangle 6">
            <a:extLst>
              <a:ext uri="{FF2B5EF4-FFF2-40B4-BE49-F238E27FC236}">
                <a16:creationId xmlns:a16="http://schemas.microsoft.com/office/drawing/2014/main" id="{F0C48336-E2ED-448B-81CF-2DAE08E079AD}"/>
              </a:ext>
            </a:extLst>
          </p:cNvPr>
          <p:cNvSpPr/>
          <p:nvPr/>
        </p:nvSpPr>
        <p:spPr>
          <a:xfrm>
            <a:off x="512379" y="1897190"/>
            <a:ext cx="9054957"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dirty="0">
                <a:solidFill>
                  <a:prstClr val="black"/>
                </a:solidFill>
                <a:latin typeface="Times New Roman" panose="02020603050405020304" pitchFamily="18" charset="0"/>
                <a:cs typeface="Times New Roman" panose="02020603050405020304" pitchFamily="18" charset="0"/>
              </a:rPr>
              <a:t>C</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variants – ka būve ir uzbūvēta atbilstoši būvdarbu kvalitātes prasībām un normatīvajiem aktiem</a:t>
            </a:r>
          </a:p>
        </p:txBody>
      </p:sp>
    </p:spTree>
    <p:extLst>
      <p:ext uri="{BB962C8B-B14F-4D97-AF65-F5344CB8AC3E}">
        <p14:creationId xmlns:p14="http://schemas.microsoft.com/office/powerpoint/2010/main" val="2811296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12358"/>
            <a:ext cx="6617413" cy="1159588"/>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Nr.11</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808429"/>
            <a:ext cx="11213387" cy="4873696"/>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Kad būvuzraugs </a:t>
            </a:r>
            <a:r>
              <a:rPr lang="lv-LV" b="1" i="0" dirty="0">
                <a:solidFill>
                  <a:srgbClr val="414142"/>
                </a:solidFill>
                <a:effectLst/>
                <a:latin typeface="Times New Roman" panose="02020603050405020304" pitchFamily="18" charset="0"/>
                <a:cs typeface="Times New Roman" panose="02020603050405020304" pitchFamily="18" charset="0"/>
              </a:rPr>
              <a:t>būvniecības informācijas sistēmā pievieno pārskatu par būvuzraudzības plānā norādīto pasākumu savlaicīgu izpildi</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pēc tam kad ir iesniegts apliecinājums par </a:t>
            </a:r>
            <a:r>
              <a:rPr lang="lv-LV" i="0" dirty="0">
                <a:solidFill>
                  <a:srgbClr val="414142"/>
                </a:solidFill>
                <a:effectLst/>
                <a:latin typeface="Times New Roman" panose="02020603050405020304" pitchFamily="18" charset="0"/>
                <a:cs typeface="Times New Roman" panose="02020603050405020304" pitchFamily="18" charset="0"/>
              </a:rPr>
              <a:t>ēkas vai tās daļas gatavību ekspluatācijai</a:t>
            </a:r>
            <a:r>
              <a:rPr lang="lv-LV" dirty="0">
                <a:latin typeface="Times New Roman" panose="02020603050405020304" pitchFamily="18" charset="0"/>
                <a:cs typeface="Times New Roman" panose="02020603050405020304" pitchFamily="18" charset="0"/>
              </a:rPr>
              <a:t>;</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pirms būves nodošanas ekspluatācijā</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tikai</a:t>
            </a:r>
            <a:r>
              <a:rPr lang="lv-LV" b="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tad, ja to pieprasa būvinspektors.</a:t>
            </a:r>
            <a:endParaRPr lang="en-US" dirty="0"/>
          </a:p>
        </p:txBody>
      </p:sp>
    </p:spTree>
    <p:extLst>
      <p:ext uri="{BB962C8B-B14F-4D97-AF65-F5344CB8AC3E}">
        <p14:creationId xmlns:p14="http://schemas.microsoft.com/office/powerpoint/2010/main" val="3537480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499617" y="678220"/>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Nr.11</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525266" y="3121572"/>
            <a:ext cx="11141468" cy="3626069"/>
          </a:xfrm>
        </p:spPr>
        <p:txBody>
          <a:bodyPr>
            <a:normAutofit/>
          </a:bodyPr>
          <a:lstStyle/>
          <a:p>
            <a:pPr marL="685800" indent="-457200" algn="just">
              <a:lnSpc>
                <a:spcPct val="100000"/>
              </a:lnSpc>
              <a:spcBef>
                <a:spcPts val="600"/>
              </a:spcBef>
              <a:spcAft>
                <a:spcPts val="600"/>
              </a:spcAft>
            </a:pPr>
            <a:r>
              <a:rPr lang="lv-LV"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129. punkts:</a:t>
            </a:r>
          </a:p>
          <a:p>
            <a:pPr indent="0" algn="just">
              <a:lnSpc>
                <a:spcPct val="100000"/>
              </a:lnSpc>
              <a:spcBef>
                <a:spcPts val="600"/>
              </a:spcBef>
              <a:spcAft>
                <a:spcPts val="600"/>
              </a:spcAft>
              <a:buNone/>
            </a:pPr>
            <a:r>
              <a:rPr lang="lv-LV" b="0" i="0" u="sng" dirty="0">
                <a:solidFill>
                  <a:srgbClr val="414142"/>
                </a:solidFill>
                <a:effectLst/>
                <a:latin typeface="Times New Roman" panose="02020603050405020304" pitchFamily="18" charset="0"/>
                <a:cs typeface="Times New Roman" panose="02020603050405020304" pitchFamily="18" charset="0"/>
              </a:rPr>
              <a:t>Būvuzraugs pirms būves nodošanas ekspluatācijā pievieno būvniecības informācijas sistēmā pārskatu par būvuzraudzības plānā norādīto pasākumu savlaicīgu izpildi </a:t>
            </a:r>
            <a:r>
              <a:rPr lang="lv-LV" b="0" i="0" dirty="0">
                <a:solidFill>
                  <a:srgbClr val="414142"/>
                </a:solidFill>
                <a:effectLst/>
                <a:latin typeface="Times New Roman" panose="02020603050405020304" pitchFamily="18" charset="0"/>
                <a:cs typeface="Times New Roman" panose="02020603050405020304" pitchFamily="18" charset="0"/>
              </a:rPr>
              <a:t>un apliecina, ka būve ir uzbūvēta atbilstoši būvdarbu kvalitātes prasībām un normatīvajiem aktiem.</a:t>
            </a:r>
            <a:endParaRPr lang="lv-LV"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endParaRPr>
          </a:p>
          <a:p>
            <a:pPr marL="685800" indent="-457200" algn="just">
              <a:lnSpc>
                <a:spcPct val="100000"/>
              </a:lnSpc>
              <a:spcBef>
                <a:spcPts val="600"/>
              </a:spcBef>
              <a:spcAft>
                <a:spcPts val="600"/>
              </a:spcAft>
            </a:pPr>
            <a:endParaRPr lang="lv-LV" dirty="0">
              <a:solidFill>
                <a:srgbClr val="414142"/>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525266" y="1945334"/>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pirms būves nodošanas ekspluatācijā</a:t>
            </a:r>
          </a:p>
        </p:txBody>
      </p:sp>
    </p:spTree>
    <p:extLst>
      <p:ext uri="{BB962C8B-B14F-4D97-AF65-F5344CB8AC3E}">
        <p14:creationId xmlns:p14="http://schemas.microsoft.com/office/powerpoint/2010/main" val="1744098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Nr.12</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3247" y="1710995"/>
            <a:ext cx="11213387" cy="450566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Vai pārskatā par būvuzraudzības plāna izpildi ir jābūt iekļautām fotogrāfijām ar būvdarbu stadijām?</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Jā, jo pārskatam par būvuzraudzības plāna izpildi ir jāatbilst būvuzraudzības plānam;</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Nē, jo normatīvie akti to neprasa;</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tikai tad, ja to pieprasa būvinspektors.</a:t>
            </a:r>
            <a:endParaRPr lang="en-US" dirty="0"/>
          </a:p>
          <a:p>
            <a:pPr marL="0" indent="0">
              <a:buNone/>
            </a:pPr>
            <a:endParaRPr lang="lv-LV" dirty="0"/>
          </a:p>
        </p:txBody>
      </p:sp>
    </p:spTree>
    <p:extLst>
      <p:ext uri="{BB962C8B-B14F-4D97-AF65-F5344CB8AC3E}">
        <p14:creationId xmlns:p14="http://schemas.microsoft.com/office/powerpoint/2010/main" val="2168342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Nr.12</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592594" y="3042744"/>
            <a:ext cx="11141468" cy="2790497"/>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127. punkts</a:t>
            </a:r>
            <a:r>
              <a:rPr lang="lv-LV" dirty="0">
                <a:latin typeface="Times New Roman" panose="02020603050405020304" pitchFamily="18" charset="0"/>
                <a:ea typeface="Calibri" panose="020F0502020204030204" pitchFamily="34" charset="0"/>
                <a:cs typeface="Times New Roman" panose="02020603050405020304" pitchFamily="18" charset="0"/>
              </a:rPr>
              <a:t> - </a:t>
            </a:r>
            <a:r>
              <a:rPr lang="lv-LV" dirty="0">
                <a:effectLst/>
                <a:latin typeface="Times New Roman" panose="02020603050405020304" pitchFamily="18" charset="0"/>
                <a:ea typeface="Calibri" panose="020F0502020204030204" pitchFamily="34" charset="0"/>
                <a:cs typeface="Times New Roman" panose="02020603050405020304" pitchFamily="18" charset="0"/>
              </a:rPr>
              <a:t>Būvuzraudzības plānā, ņemot vērā būves specifiku, sākotnēji ietver šādu informāciju:127.3.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būvdarbu stadijas, kuras ir jāfiksē vizuāli (piemēram, fotogrāfijā</a:t>
            </a:r>
            <a:r>
              <a:rPr lang="lv-LV" dirty="0">
                <a:effectLst/>
                <a:latin typeface="Times New Roman" panose="02020603050405020304" pitchFamily="18" charset="0"/>
                <a:ea typeface="Calibri" panose="020F0502020204030204" pitchFamily="34" charset="0"/>
                <a:cs typeface="Times New Roman" panose="02020603050405020304" pitchFamily="18" charset="0"/>
              </a:rPr>
              <a:t>), lai pārliecinātos par būvdarbu kvalitāti.</a:t>
            </a:r>
          </a:p>
          <a:p>
            <a:pPr>
              <a:lnSpc>
                <a:spcPct val="107000"/>
              </a:lnSpc>
              <a:spcAft>
                <a:spcPts val="800"/>
              </a:spcAft>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10254082"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Jā, jo pārskatam par būvuzraudzības plāna izpildi ir jāatbilst būvuzraudzības plānam;</a:t>
            </a:r>
          </a:p>
        </p:txBody>
      </p:sp>
    </p:spTree>
    <p:extLst>
      <p:ext uri="{BB962C8B-B14F-4D97-AF65-F5344CB8AC3E}">
        <p14:creationId xmlns:p14="http://schemas.microsoft.com/office/powerpoint/2010/main" val="3393574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Nr.13</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3247" y="1710995"/>
            <a:ext cx="11213387" cy="450566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Ar kādu materiālu atbilstību apliecinošu dokumentu ir jābūt nodrošinātām būvlaukumā ievestām ugunsdrošajām iekšdurvīm?</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Ar</a:t>
            </a:r>
            <a:r>
              <a:rPr lang="lv-LV" b="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ekspluatācijas īpašību deklarāciju;</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Ar tehnisko pasi, instrukciju vai cita veida dokumentu;</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Ar inspekcijas sertifikātu un ražotnes atbilstības sertifikātu;</a:t>
            </a:r>
          </a:p>
          <a:p>
            <a:pPr marL="0" indent="0" algn="just">
              <a:buNone/>
            </a:pPr>
            <a:r>
              <a:rPr lang="lv-LV" b="1" dirty="0">
                <a:latin typeface="Times New Roman" panose="02020603050405020304" pitchFamily="18" charset="0"/>
                <a:cs typeface="Times New Roman" panose="02020603050405020304" pitchFamily="18" charset="0"/>
              </a:rPr>
              <a:t>D</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lang="lv-LV" dirty="0">
                <a:latin typeface="Times New Roman" panose="02020603050405020304" pitchFamily="18" charset="0"/>
                <a:cs typeface="Times New Roman" panose="02020603050405020304" pitchFamily="18" charset="0"/>
              </a:rPr>
              <a:t>Ar atbilstības deklarāciju.</a:t>
            </a:r>
          </a:p>
          <a:p>
            <a:pPr marL="0" indent="0" algn="just">
              <a:buNone/>
            </a:pPr>
            <a:endParaRPr lang="en-US" dirty="0"/>
          </a:p>
          <a:p>
            <a:pPr marL="0" indent="0">
              <a:buNone/>
            </a:pPr>
            <a:endParaRPr lang="lv-LV" dirty="0"/>
          </a:p>
        </p:txBody>
      </p:sp>
    </p:spTree>
    <p:extLst>
      <p:ext uri="{BB962C8B-B14F-4D97-AF65-F5344CB8AC3E}">
        <p14:creationId xmlns:p14="http://schemas.microsoft.com/office/powerpoint/2010/main" val="12109675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Nr.13</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355463" y="2439904"/>
            <a:ext cx="11141468" cy="4421825"/>
          </a:xfrm>
        </p:spPr>
        <p:txBody>
          <a:bodyPr>
            <a:normAutofit fontScale="92500" lnSpcReduction="20000"/>
          </a:bodyPr>
          <a:lstStyle/>
          <a:p>
            <a:pPr marL="342900" lvl="0" indent="-342900">
              <a:buSzPts val="1000"/>
              <a:buFont typeface="Symbol" panose="05050102010706020507" pitchFamily="18" charset="2"/>
              <a:buChar char=""/>
              <a:tabLst>
                <a:tab pos="457200" algn="l"/>
              </a:tabLst>
            </a:pPr>
            <a:r>
              <a:rPr lang="lv-LV" sz="1800" dirty="0">
                <a:effectLst/>
                <a:latin typeface="Calibri" panose="020F0502020204030204" pitchFamily="34" charset="0"/>
                <a:ea typeface="Times New Roman" panose="02020603050405020304" pitchFamily="18" charset="0"/>
              </a:rPr>
              <a:t>uz </a:t>
            </a:r>
            <a:r>
              <a:rPr lang="lv-LV" sz="1800" b="1" dirty="0">
                <a:effectLst/>
                <a:latin typeface="Calibri" panose="020F0502020204030204" pitchFamily="34" charset="0"/>
                <a:ea typeface="Times New Roman" panose="02020603050405020304" pitchFamily="18" charset="0"/>
              </a:rPr>
              <a:t>ārdurvīm</a:t>
            </a:r>
            <a:r>
              <a:rPr lang="lv-LV" sz="1800" dirty="0">
                <a:effectLst/>
                <a:latin typeface="Calibri" panose="020F0502020204030204" pitchFamily="34" charset="0"/>
                <a:ea typeface="Times New Roman" panose="02020603050405020304" pitchFamily="18" charset="0"/>
              </a:rPr>
              <a:t> ir attiecināmas Eiropas saskaņotā standarta EN 14351-1:2006+A2:2016 Logi un durvis. Izstrādājumu standarts, veiktspējas raksturlielumi. 1. daļa: Logi un gājēju zonas ārdurvju bloki prasības;</a:t>
            </a:r>
            <a:endParaRPr lang="lv-LV"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lv-LV" sz="1800" dirty="0">
                <a:effectLst/>
                <a:latin typeface="Calibri" panose="020F0502020204030204" pitchFamily="34" charset="0"/>
                <a:ea typeface="Times New Roman" panose="02020603050405020304" pitchFamily="18" charset="0"/>
              </a:rPr>
              <a:t>uz </a:t>
            </a:r>
            <a:r>
              <a:rPr lang="lv-LV" sz="1800" b="1" dirty="0">
                <a:effectLst/>
                <a:latin typeface="Calibri" panose="020F0502020204030204" pitchFamily="34" charset="0"/>
                <a:ea typeface="Times New Roman" panose="02020603050405020304" pitchFamily="18" charset="0"/>
              </a:rPr>
              <a:t>iekšdurvīm</a:t>
            </a:r>
            <a:r>
              <a:rPr lang="lv-LV" sz="1800" dirty="0">
                <a:effectLst/>
                <a:latin typeface="Calibri" panose="020F0502020204030204" pitchFamily="34" charset="0"/>
                <a:ea typeface="Times New Roman" panose="02020603050405020304" pitchFamily="18" charset="0"/>
              </a:rPr>
              <a:t> attiecināmas </a:t>
            </a:r>
            <a:r>
              <a:rPr lang="lv-LV" sz="1800" u="sng" dirty="0">
                <a:solidFill>
                  <a:srgbClr val="0563C1"/>
                </a:solidFill>
                <a:effectLst/>
                <a:latin typeface="Calibri" panose="020F0502020204030204" pitchFamily="34" charset="0"/>
                <a:ea typeface="Times New Roman" panose="02020603050405020304" pitchFamily="18" charset="0"/>
                <a:hlinkClick r:id="rId2"/>
              </a:rPr>
              <a:t>Noteikumu Nr.156</a:t>
            </a:r>
            <a:r>
              <a:rPr lang="lv-LV" sz="1800" dirty="0">
                <a:effectLst/>
                <a:latin typeface="Calibri" panose="020F0502020204030204" pitchFamily="34" charset="0"/>
                <a:ea typeface="Times New Roman" panose="02020603050405020304" pitchFamily="18" charset="0"/>
              </a:rPr>
              <a:t> 30.</a:t>
            </a:r>
            <a:r>
              <a:rPr lang="lv-LV" sz="1800" baseline="30000" dirty="0">
                <a:effectLst/>
                <a:latin typeface="Calibri" panose="020F0502020204030204" pitchFamily="34" charset="0"/>
                <a:ea typeface="Times New Roman" panose="02020603050405020304" pitchFamily="18" charset="0"/>
              </a:rPr>
              <a:t>8</a:t>
            </a:r>
            <a:r>
              <a:rPr lang="lv-LV" sz="1800" dirty="0">
                <a:effectLst/>
                <a:latin typeface="Calibri" panose="020F0502020204030204" pitchFamily="34" charset="0"/>
                <a:ea typeface="Times New Roman" panose="02020603050405020304" pitchFamily="18" charset="0"/>
              </a:rPr>
              <a:t> punkta prasības;</a:t>
            </a:r>
            <a:endParaRPr lang="lv-LV"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lv-LV" sz="1800" dirty="0">
                <a:effectLst/>
                <a:latin typeface="Calibri" panose="020F0502020204030204" pitchFamily="34" charset="0"/>
                <a:ea typeface="Times New Roman" panose="02020603050405020304" pitchFamily="18" charset="0"/>
              </a:rPr>
              <a:t>uz</a:t>
            </a:r>
            <a:r>
              <a:rPr lang="lv-LV" sz="1800" b="1" dirty="0">
                <a:effectLst/>
                <a:latin typeface="Calibri" panose="020F0502020204030204" pitchFamily="34" charset="0"/>
                <a:ea typeface="Times New Roman" panose="02020603050405020304" pitchFamily="18" charset="0"/>
              </a:rPr>
              <a:t> ugunsdrošajām ārdurvīm </a:t>
            </a:r>
            <a:r>
              <a:rPr lang="lv-LV" sz="1800" dirty="0">
                <a:effectLst/>
                <a:latin typeface="Calibri" panose="020F0502020204030204" pitchFamily="34" charset="0"/>
                <a:ea typeface="Times New Roman" panose="02020603050405020304" pitchFamily="18" charset="0"/>
              </a:rPr>
              <a:t> ir attiecināmas Eiropas saskaņotā standarta EN 16034:2014 Durvju bloki, industriālo, tirdzniecības iestāžu, garāžu durvis un atverami logi. Izstrādājumu standarts, veiktspējas prasības. Ugunsizturības un/vai dūmu kontroles raksturlielumi prasības (EN 16034:2014 piemēro tikai kopā ar EN 13241:2003+A2:2016 “Industriālās, komerciālās, garāžu durvis un vārti. Izstrādājumu standarts, veiktspējas raksturlielumi” vai arī ar EN 14351-1:2006+A2:2016). </a:t>
            </a:r>
            <a:endParaRPr lang="lv-LV"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lv-LV" sz="1800" dirty="0">
                <a:effectLst/>
                <a:latin typeface="Calibri" panose="020F0502020204030204" pitchFamily="34" charset="0"/>
                <a:ea typeface="Times New Roman" panose="02020603050405020304" pitchFamily="18" charset="0"/>
              </a:rPr>
              <a:t>uz </a:t>
            </a:r>
            <a:r>
              <a:rPr lang="lv-LV" sz="1800" b="1" dirty="0">
                <a:effectLst/>
                <a:latin typeface="Calibri" panose="020F0502020204030204" pitchFamily="34" charset="0"/>
                <a:ea typeface="Times New Roman" panose="02020603050405020304" pitchFamily="18" charset="0"/>
              </a:rPr>
              <a:t>ugunsdrošajām iekšdurvīm</a:t>
            </a:r>
            <a:r>
              <a:rPr lang="lv-LV" sz="1800" dirty="0">
                <a:effectLst/>
                <a:latin typeface="Calibri" panose="020F0502020204030204" pitchFamily="34" charset="0"/>
                <a:ea typeface="Times New Roman" panose="02020603050405020304" pitchFamily="18" charset="0"/>
              </a:rPr>
              <a:t> ir attiecināmas </a:t>
            </a:r>
            <a:r>
              <a:rPr lang="lv-LV" sz="1800" u="sng" dirty="0">
                <a:solidFill>
                  <a:srgbClr val="0563C1"/>
                </a:solidFill>
                <a:effectLst/>
                <a:latin typeface="Calibri" panose="020F0502020204030204" pitchFamily="34" charset="0"/>
                <a:ea typeface="Times New Roman" panose="02020603050405020304" pitchFamily="18" charset="0"/>
                <a:hlinkClick r:id="rId3"/>
              </a:rPr>
              <a:t>LBN “Būvju ugunsdrošība”</a:t>
            </a:r>
            <a:r>
              <a:rPr lang="lv-LV" sz="1800" dirty="0">
                <a:effectLst/>
                <a:latin typeface="Calibri" panose="020F0502020204030204" pitchFamily="34" charset="0"/>
                <a:ea typeface="Times New Roman" panose="02020603050405020304" pitchFamily="18" charset="0"/>
              </a:rPr>
              <a:t> 15. un 15.</a:t>
            </a:r>
            <a:r>
              <a:rPr lang="lv-LV" sz="1800" baseline="30000" dirty="0">
                <a:effectLst/>
                <a:latin typeface="Calibri" panose="020F0502020204030204" pitchFamily="34" charset="0"/>
                <a:ea typeface="Times New Roman" panose="02020603050405020304" pitchFamily="18" charset="0"/>
              </a:rPr>
              <a:t>1</a:t>
            </a:r>
            <a:r>
              <a:rPr lang="lv-LV" sz="1800" dirty="0">
                <a:effectLst/>
                <a:latin typeface="Calibri" panose="020F0502020204030204" pitchFamily="34" charset="0"/>
                <a:ea typeface="Times New Roman" panose="02020603050405020304" pitchFamily="18" charset="0"/>
              </a:rPr>
              <a:t> punkta prasības - ugunsdrošo durvju ugunsizturību nosaka, testējot atbilstoši standartam LVS EN 1634-1+A1:2018 "Durvju un aizvirtņu bloku, atveramu logu un ēku būvapkalumu elementu ugunsizturības un dūmu kontroles testi. 1. daļa: Durvju, aizvirtņu bloku un atveramu logu ugunsizturības testi" un dūmu kontroles spēju nosaka, testējot atbilstoši standartam LVS EN 1634-3:2005 "Durvju un aizvirtņu bloku, atveramu logu un būvniecībā izmantojamo dzelzs izstrādājumu elementu ugunsizturības un dūmu kontroles testēšana. 3. daļa: Durvju un aizvirtņu bloku dūmu kontroles testēšana". </a:t>
            </a:r>
          </a:p>
          <a:p>
            <a:pPr marL="342900" indent="-342900">
              <a:buSzPts val="1000"/>
              <a:buFont typeface="Symbol" panose="05050102010706020507" pitchFamily="18" charset="2"/>
              <a:buChar char=""/>
              <a:tabLst>
                <a:tab pos="457200" algn="l"/>
              </a:tabLst>
            </a:pPr>
            <a:r>
              <a:rPr lang="lv-LV" sz="1800" dirty="0">
                <a:effectLst/>
                <a:latin typeface="Times New Roman" panose="02020603050405020304" pitchFamily="18" charset="0"/>
                <a:ea typeface="Calibri" panose="020F0502020204030204" pitchFamily="34" charset="0"/>
              </a:rPr>
              <a:t>Gadījumā, ja uz izstrādājumu attiecināmas Eiropas saskaņotā standarta prasības, tam jāatbilst </a:t>
            </a:r>
            <a:r>
              <a:rPr lang="lv-LV" sz="1800" u="sng" dirty="0">
                <a:solidFill>
                  <a:srgbClr val="0563C1"/>
                </a:solidFill>
                <a:effectLst/>
                <a:latin typeface="Times New Roman" panose="02020603050405020304" pitchFamily="18" charset="0"/>
                <a:ea typeface="Calibri" panose="020F0502020204030204" pitchFamily="34" charset="0"/>
                <a:hlinkClick r:id="rId4"/>
              </a:rPr>
              <a:t>Regulas Nr.305/2011</a:t>
            </a:r>
            <a:r>
              <a:rPr lang="lv-LV" sz="1800" dirty="0">
                <a:effectLst/>
                <a:latin typeface="Times New Roman" panose="02020603050405020304" pitchFamily="18" charset="0"/>
                <a:ea typeface="Calibri" panose="020F0502020204030204" pitchFamily="34" charset="0"/>
              </a:rPr>
              <a:t> prasībām - ir jāveic ekspluatācijas īpašību noturības novērtējums un pārbaude saskaņā ar </a:t>
            </a:r>
            <a:r>
              <a:rPr lang="lv-LV" sz="1800" u="sng" dirty="0">
                <a:solidFill>
                  <a:srgbClr val="0563C1"/>
                </a:solidFill>
                <a:effectLst/>
                <a:latin typeface="Times New Roman" panose="02020603050405020304" pitchFamily="18" charset="0"/>
                <a:ea typeface="Calibri" panose="020F0502020204030204" pitchFamily="34" charset="0"/>
                <a:hlinkClick r:id="rId5"/>
              </a:rPr>
              <a:t>Regulu Nr. 568/2014</a:t>
            </a:r>
            <a:r>
              <a:rPr lang="lv-LV" sz="1800" dirty="0">
                <a:effectLst/>
                <a:latin typeface="Times New Roman" panose="02020603050405020304" pitchFamily="18" charset="0"/>
                <a:ea typeface="Calibri" panose="020F0502020204030204" pitchFamily="34" charset="0"/>
              </a:rPr>
              <a:t> un standartā noteikto pārbaudes sistēmu. Pēc novērtēšanas izstrādājumam jābūt nodrošinātam ar ekspluatācijas īpašību deklarāciju (Regulas Nr.305/2011 4.panta 1.punkts) un marķētam ar CE zīmi (Regulas Nr.305/2011 8.panta 2.punkts).</a:t>
            </a:r>
          </a:p>
          <a:p>
            <a:pPr marL="342900" indent="-342900">
              <a:buSzPts val="1000"/>
              <a:buFont typeface="Symbol" panose="05050102010706020507" pitchFamily="18" charset="2"/>
              <a:buChar char=""/>
              <a:tabLst>
                <a:tab pos="457200" algn="l"/>
              </a:tabLst>
            </a:pPr>
            <a:r>
              <a:rPr lang="lv-LV" sz="1800" b="1" u="sng" dirty="0">
                <a:effectLst/>
                <a:latin typeface="Times New Roman" panose="02020603050405020304" pitchFamily="18" charset="0"/>
                <a:ea typeface="Calibri" panose="020F0502020204030204" pitchFamily="34" charset="0"/>
              </a:rPr>
              <a:t>Savukārt iekšdurvīm (arī ugunsdrošajām) jābūt nodrošinātām ar tehnisko pasi, instrukciju vai cita veida dokumentu, kurā norādīta Noteikumu Nr.156 30.</a:t>
            </a:r>
            <a:r>
              <a:rPr lang="lv-LV" sz="1800" b="1" u="sng" baseline="30000" dirty="0">
                <a:effectLst/>
                <a:latin typeface="Times New Roman" panose="02020603050405020304" pitchFamily="18" charset="0"/>
                <a:ea typeface="Calibri" panose="020F0502020204030204" pitchFamily="34" charset="0"/>
              </a:rPr>
              <a:t>8</a:t>
            </a:r>
            <a:r>
              <a:rPr lang="lv-LV" sz="1800" b="1" u="sng" dirty="0">
                <a:effectLst/>
                <a:latin typeface="Times New Roman" panose="02020603050405020304" pitchFamily="18" charset="0"/>
                <a:ea typeface="Calibri" panose="020F0502020204030204" pitchFamily="34" charset="0"/>
              </a:rPr>
              <a:t> 2. apakšpunktā minētā informācija.</a:t>
            </a:r>
            <a:endParaRPr lang="lv-LV" sz="1800" b="1" dirty="0">
              <a:effectLst/>
              <a:latin typeface="Times New Roman" panose="02020603050405020304" pitchFamily="18" charset="0"/>
              <a:ea typeface="Calibri" panose="020F0502020204030204" pitchFamily="34" charset="0"/>
            </a:endParaRPr>
          </a:p>
          <a:p>
            <a:pPr marL="342900" indent="-342900">
              <a:buSzPts val="1000"/>
              <a:buFont typeface="Symbol" panose="05050102010706020507" pitchFamily="18" charset="2"/>
              <a:buChar char=""/>
              <a:tabLst>
                <a:tab pos="457200" algn="l"/>
              </a:tabLst>
            </a:pPr>
            <a:endParaRPr lang="lv-LV" sz="1800" dirty="0">
              <a:effectLst/>
              <a:latin typeface="Times New Roman" panose="02020603050405020304" pitchFamily="18" charset="0"/>
              <a:ea typeface="Calibri" panose="020F0502020204030204" pitchFamily="34" charset="0"/>
            </a:endParaRPr>
          </a:p>
          <a:p>
            <a:pPr marL="342900" indent="-342900">
              <a:buSzPts val="1000"/>
              <a:buFont typeface="Symbol" panose="05050102010706020507" pitchFamily="18" charset="2"/>
              <a:buChar char=""/>
              <a:tabLst>
                <a:tab pos="457200" algn="l"/>
              </a:tabLst>
            </a:pPr>
            <a:endParaRPr lang="lv-LV" sz="1800" dirty="0">
              <a:effectLst/>
              <a:latin typeface="Times New Roman" panose="02020603050405020304" pitchFamily="18" charset="0"/>
              <a:ea typeface="Calibri" panose="020F0502020204030204" pitchFamily="34" charset="0"/>
            </a:endParaRPr>
          </a:p>
          <a:p>
            <a:pPr marL="342900" lvl="0" indent="-342900">
              <a:buSzPts val="1000"/>
              <a:buFont typeface="Symbol" panose="05050102010706020507" pitchFamily="18" charset="2"/>
              <a:buChar char=""/>
              <a:tabLst>
                <a:tab pos="457200" algn="l"/>
              </a:tabLst>
            </a:pPr>
            <a:endParaRPr lang="lv-LV" sz="1800" dirty="0">
              <a:effectLst/>
              <a:latin typeface="Calibri" panose="020F0502020204030204" pitchFamily="34" charset="0"/>
              <a:ea typeface="Calibri" panose="020F0502020204030204" pitchFamily="34" charset="0"/>
            </a:endParaRPr>
          </a:p>
          <a:p>
            <a:pPr>
              <a:lnSpc>
                <a:spcPct val="107000"/>
              </a:lnSpc>
              <a:spcAft>
                <a:spcPts val="800"/>
              </a:spcAft>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584711" y="1482291"/>
            <a:ext cx="10254082"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a:t>
            </a:r>
            <a:r>
              <a:rPr kumimoji="0" lang="pt-BR"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Ar tehnisko pasi, instrukciju vai cita veida dokumentu;</a:t>
            </a:r>
          </a:p>
        </p:txBody>
      </p:sp>
    </p:spTree>
    <p:extLst>
      <p:ext uri="{BB962C8B-B14F-4D97-AF65-F5344CB8AC3E}">
        <p14:creationId xmlns:p14="http://schemas.microsoft.com/office/powerpoint/2010/main" val="20811221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Nr.14</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3247" y="1710995"/>
            <a:ext cx="11213387" cy="4505661"/>
          </a:xfrm>
        </p:spPr>
        <p:txBody>
          <a:bodyPr>
            <a:normAutofit lnSpcReduction="10000"/>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Vai 3.grupas ēkas jaunbūvei, kas tiek būvēta izlūkošanas un pretizlūkošanas darbības nodrošināšanas vajadzībām būvlaukumā ir jānodrošina elektroniskās darba laika uzskaites sistēma?</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Nav nepieciešams nodrošināt, ja būvdarbu līguma summa ir mazāka par 350 000 EUR;</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Nav nepieciešams nodrošināt, ja būvniecības ierosinātājs būvdarbu laikā veic videonovērošanu;</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Ir jānodrošina.</a:t>
            </a:r>
          </a:p>
          <a:p>
            <a:pPr marL="0" indent="0" algn="just">
              <a:buNone/>
            </a:pPr>
            <a:endParaRPr lang="en-US" dirty="0"/>
          </a:p>
          <a:p>
            <a:pPr marL="0" indent="0">
              <a:buNone/>
            </a:pPr>
            <a:endParaRPr lang="lv-LV" dirty="0"/>
          </a:p>
        </p:txBody>
      </p:sp>
    </p:spTree>
    <p:extLst>
      <p:ext uri="{BB962C8B-B14F-4D97-AF65-F5344CB8AC3E}">
        <p14:creationId xmlns:p14="http://schemas.microsoft.com/office/powerpoint/2010/main" val="711252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0"/>
            <a:ext cx="11213387" cy="4721413"/>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Ar ko ir jāsaskaņo darbu veikšanas projekts, ja atbildīgais būvdarbu vadītājs ir paredzējis </a:t>
            </a:r>
            <a:r>
              <a:rPr lang="lv-LV" sz="2800" b="1" i="0" dirty="0">
                <a:effectLst/>
                <a:latin typeface="Times New Roman" panose="02020603050405020304" pitchFamily="18" charset="0"/>
                <a:cs typeface="Times New Roman" panose="02020603050405020304" pitchFamily="18" charset="0"/>
              </a:rPr>
              <a:t>veikt izmaiņas plānotajos darbu sagatavošanas posmos, kā arī izvēlētajās darba metodēs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 </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 nevienu nav jāsaskaņo;</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 </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 būvuzraugu un </a:t>
            </a:r>
            <a:r>
              <a:rPr kumimoji="0" lang="lv-LV"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autoruzraugu</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 –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būvniecības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ierosinātāju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autoruzraugu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un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būvuzraugu</a:t>
            </a:r>
            <a:r>
              <a:rPr lang="lv-LV" dirty="0">
                <a:solidFill>
                  <a:srgbClr val="000000"/>
                </a:solidFill>
                <a:latin typeface="Times New Roman" panose="02020603050405020304" pitchFamily="18" charset="0"/>
                <a:cs typeface="Times New Roman" panose="02020603050405020304" pitchFamily="18" charset="0"/>
              </a:rPr>
              <a:t>;</a:t>
            </a:r>
            <a:endPar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lang="lv-LV" b="1" dirty="0">
                <a:solidFill>
                  <a:srgbClr val="000000"/>
                </a:solidFill>
                <a:latin typeface="Times New Roman" panose="02020603050405020304" pitchFamily="18" charset="0"/>
                <a:cs typeface="Times New Roman" panose="02020603050405020304" pitchFamily="18" charset="0"/>
              </a:rPr>
              <a:t>D – </a:t>
            </a:r>
            <a:r>
              <a:rPr lang="lv-LV" dirty="0">
                <a:solidFill>
                  <a:srgbClr val="000000"/>
                </a:solidFill>
                <a:latin typeface="Times New Roman" panose="02020603050405020304" pitchFamily="18" charset="0"/>
                <a:cs typeface="Times New Roman" panose="02020603050405020304" pitchFamily="18" charset="0"/>
              </a:rPr>
              <a:t>Ar galveno būvdarbu veicēju.</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p>
          <a:p>
            <a:pPr marL="0" indent="0">
              <a:buNone/>
            </a:pPr>
            <a:endParaRPr lang="lv-LV" dirty="0"/>
          </a:p>
        </p:txBody>
      </p:sp>
    </p:spTree>
    <p:extLst>
      <p:ext uri="{BB962C8B-B14F-4D97-AF65-F5344CB8AC3E}">
        <p14:creationId xmlns:p14="http://schemas.microsoft.com/office/powerpoint/2010/main" val="1924738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Nr.14</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525266" y="2356218"/>
            <a:ext cx="11141468" cy="4153813"/>
          </a:xfrm>
        </p:spPr>
        <p:txBody>
          <a:bodyPr>
            <a:normAutofit fontScale="77500" lnSpcReduction="2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Likums "Par nodokļiem un nodevām" 107.panta 1) daļa  - Šīs nodaļas izpratnē galvenais būvdarbu veicējs ir būvdarbu veicējs, kurš veic būvdarbus savām vajadzībām vai ir noslēdzis līgumu ar būvniecības ierosinātāju par </a:t>
            </a:r>
            <a:r>
              <a:rPr lang="lv-LV" b="1" u="sng" dirty="0">
                <a:effectLst/>
                <a:latin typeface="Times New Roman" panose="02020603050405020304" pitchFamily="18" charset="0"/>
                <a:ea typeface="Calibri" panose="020F0502020204030204" pitchFamily="34" charset="0"/>
                <a:cs typeface="Times New Roman" panose="02020603050405020304" pitchFamily="18" charset="0"/>
              </a:rPr>
              <a:t>jaunas trešās grupas būves būvniecību </a:t>
            </a:r>
            <a:r>
              <a:rPr lang="lv-LV" dirty="0">
                <a:effectLst/>
                <a:latin typeface="Times New Roman" panose="02020603050405020304" pitchFamily="18" charset="0"/>
                <a:ea typeface="Calibri" panose="020F0502020204030204" pitchFamily="34" charset="0"/>
                <a:cs typeface="Times New Roman" panose="02020603050405020304" pitchFamily="18" charset="0"/>
              </a:rPr>
              <a:t>vai par būvdarbiem, kuru izmaksas ir 350 000 </a:t>
            </a:r>
            <a:r>
              <a:rPr lang="lv-LV" dirty="0" err="1">
                <a:effectLst/>
                <a:latin typeface="Times New Roman" panose="02020603050405020304" pitchFamily="18" charset="0"/>
                <a:ea typeface="Calibri" panose="020F0502020204030204" pitchFamily="34" charset="0"/>
                <a:cs typeface="Times New Roman" panose="02020603050405020304" pitchFamily="18" charset="0"/>
              </a:rPr>
              <a:t>euro</a:t>
            </a:r>
            <a:r>
              <a:rPr lang="lv-LV" dirty="0">
                <a:effectLst/>
                <a:latin typeface="Times New Roman" panose="02020603050405020304" pitchFamily="18" charset="0"/>
                <a:ea typeface="Calibri" panose="020F0502020204030204" pitchFamily="34" charset="0"/>
                <a:cs typeface="Times New Roman" panose="02020603050405020304" pitchFamily="18" charset="0"/>
              </a:rPr>
              <a:t> vai vairāk (turpmāk — būvdarbu līgums), un kurš būvdarbus veic pats vai būvdarbu līgumā noteiktu saistību vai tās daļu nodod izpildei apakšuzņēmējam.</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Likums "Par nodokļiem un nodevām" 114.panta 6) daļa -  Būvlaukumā, kurā veic būvdarbus </a:t>
            </a:r>
            <a:r>
              <a:rPr lang="lv-LV" b="1" u="sng" dirty="0">
                <a:effectLst/>
                <a:latin typeface="Times New Roman" panose="02020603050405020304" pitchFamily="18" charset="0"/>
                <a:ea typeface="Calibri" panose="020F0502020204030204" pitchFamily="34" charset="0"/>
                <a:cs typeface="Times New Roman" panose="02020603050405020304" pitchFamily="18" charset="0"/>
              </a:rPr>
              <a:t>izlūkošanas un pretizlūkošanas darbības nodrošināšanai, elektronisko darba laika uzskaiti nodrošina lokālā elektroniskās darba laika uzskaites sistēmā</a:t>
            </a:r>
            <a:r>
              <a:rPr lang="lv-LV" dirty="0">
                <a:effectLst/>
                <a:latin typeface="Times New Roman" panose="02020603050405020304" pitchFamily="18" charset="0"/>
                <a:ea typeface="Calibri" panose="020F0502020204030204" pitchFamily="34" charset="0"/>
                <a:cs typeface="Times New Roman" panose="02020603050405020304" pitchFamily="18" charset="0"/>
              </a:rPr>
              <a:t>, kura nedrīkst būt pieslēgta ārējam tīklam vai lokālajam tīklam, no kura iespējama piekļuve ārējam tīklam. Šādā gadījumā valsts drošības iestāde, kuras vajadzībām veic būvdarbus izlūkošanas un pretizlūkošanas darbībai, nodrošina elektroniskās darba laika uzskaites sistēmā reģistrēto datu glabāšanu un piekļuvi šā likuma 112. panta otrās daļas 1., 2. un 3. punktā minētajām iestādēm.</a:t>
            </a:r>
          </a:p>
        </p:txBody>
      </p:sp>
      <p:sp>
        <p:nvSpPr>
          <p:cNvPr id="7" name="Rectangle 6">
            <a:extLst>
              <a:ext uri="{FF2B5EF4-FFF2-40B4-BE49-F238E27FC236}">
                <a16:creationId xmlns:a16="http://schemas.microsoft.com/office/drawing/2014/main" id="{F0C48336-E2ED-448B-81CF-2DAE08E079AD}"/>
              </a:ext>
            </a:extLst>
          </p:cNvPr>
          <p:cNvSpPr/>
          <p:nvPr/>
        </p:nvSpPr>
        <p:spPr>
          <a:xfrm>
            <a:off x="600476" y="1683225"/>
            <a:ext cx="10254082"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variants – </a:t>
            </a:r>
            <a:r>
              <a:rPr kumimoji="0" lang="pt-BR"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Ir jānodrošina;</a:t>
            </a:r>
          </a:p>
        </p:txBody>
      </p:sp>
    </p:spTree>
    <p:extLst>
      <p:ext uri="{BB962C8B-B14F-4D97-AF65-F5344CB8AC3E}">
        <p14:creationId xmlns:p14="http://schemas.microsoft.com/office/powerpoint/2010/main" val="40639057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Nr.15</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33247" y="1710995"/>
            <a:ext cx="11213387" cy="450566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Kāda ir būvinspektora rīcība, gadījumā, ja veicot būvdarbus, pieļautas atkāpes no vides prasībām, kas radījušas vai var radīt bīstamību vai būtisku kaitējumu?</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apturēt būvdarbus;</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informēt institūciju, kura veic vides valsts kontroli;</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informēt būvniecības atkritumu radītāju vai </a:t>
            </a:r>
            <a:r>
              <a:rPr lang="lv-LV" dirty="0" err="1">
                <a:latin typeface="Times New Roman" panose="02020603050405020304" pitchFamily="18" charset="0"/>
                <a:cs typeface="Times New Roman" panose="02020603050405020304" pitchFamily="18" charset="0"/>
              </a:rPr>
              <a:t>apsaimniekotāju</a:t>
            </a:r>
            <a:r>
              <a:rPr lang="lv-LV" dirty="0">
                <a:latin typeface="Times New Roman" panose="02020603050405020304" pitchFamily="18" charset="0"/>
                <a:cs typeface="Times New Roman" panose="02020603050405020304" pitchFamily="18" charset="0"/>
              </a:rPr>
              <a:t>.</a:t>
            </a:r>
          </a:p>
          <a:p>
            <a:pPr marL="0" indent="0" algn="just">
              <a:buNone/>
            </a:pPr>
            <a:endParaRPr lang="en-US" dirty="0"/>
          </a:p>
          <a:p>
            <a:pPr marL="0" indent="0">
              <a:buNone/>
            </a:pPr>
            <a:endParaRPr lang="lv-LV" dirty="0"/>
          </a:p>
        </p:txBody>
      </p:sp>
    </p:spTree>
    <p:extLst>
      <p:ext uri="{BB962C8B-B14F-4D97-AF65-F5344CB8AC3E}">
        <p14:creationId xmlns:p14="http://schemas.microsoft.com/office/powerpoint/2010/main" val="3820394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Nr.15</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261518" y="2206445"/>
            <a:ext cx="11141468" cy="4517548"/>
          </a:xfrm>
        </p:spPr>
        <p:txBody>
          <a:bodyPr>
            <a:normAutofit fontScale="92500" lnSpcReduction="2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140. punkts - Ja būvinspektors, veicot šo noteikumu 139. punktā minēto pārbaudi, konstatē, ka:</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140.1. būvizstrādājumiem nav atbilstošas ekspluatācijas īpašību deklarācijas, būvinspektors informē Patērētāju tiesību aizsardzības centru;</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140.2. netiek ievēroti darba aizsardzību reglamentējošie normatīvie akti, būvinspektors informē Valsts darba inspekciju;</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140.3.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veicot būvdarbus, pieļautas atkāpes no vides prasībām, kas radījušas vai var radīt bīstamību vai būtisku kaitējumu, būvinspektors informē institūciju, kura veic vides valsts kontroli</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Rectangle 6">
            <a:extLst>
              <a:ext uri="{FF2B5EF4-FFF2-40B4-BE49-F238E27FC236}">
                <a16:creationId xmlns:a16="http://schemas.microsoft.com/office/drawing/2014/main" id="{F0C48336-E2ED-448B-81CF-2DAE08E079AD}"/>
              </a:ext>
            </a:extLst>
          </p:cNvPr>
          <p:cNvSpPr/>
          <p:nvPr/>
        </p:nvSpPr>
        <p:spPr>
          <a:xfrm>
            <a:off x="600476" y="1683225"/>
            <a:ext cx="10254082"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a:t>
            </a:r>
            <a:r>
              <a:rPr kumimoji="0" lang="pt-BR"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informēt institūciju, kura veic vides valsts kontroli</a:t>
            </a:r>
          </a:p>
        </p:txBody>
      </p:sp>
    </p:spTree>
    <p:extLst>
      <p:ext uri="{BB962C8B-B14F-4D97-AF65-F5344CB8AC3E}">
        <p14:creationId xmlns:p14="http://schemas.microsoft.com/office/powerpoint/2010/main" val="5772885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2"/>
          </p:nvPr>
        </p:nvSpPr>
        <p:spPr/>
        <p:txBody>
          <a:bodyPr/>
          <a:lstStyle/>
          <a:p>
            <a:fld id="{32F832BF-1DDA-4BBE-B340-68BC40090DFC}" type="slidenum">
              <a:rPr lang="lv-LV" smtClean="0">
                <a:solidFill>
                  <a:prstClr val="black">
                    <a:tint val="75000"/>
                  </a:prstClr>
                </a:solidFill>
              </a:rPr>
              <a:pPr/>
              <a:t>33</a:t>
            </a:fld>
            <a:endParaRPr lang="lv-LV">
              <a:solidFill>
                <a:prstClr val="black">
                  <a:tint val="75000"/>
                </a:prstClr>
              </a:solidFill>
            </a:endParaRPr>
          </a:p>
        </p:txBody>
      </p:sp>
      <p:sp>
        <p:nvSpPr>
          <p:cNvPr id="6" name="Title 1"/>
          <p:cNvSpPr txBox="1">
            <a:spLocks/>
          </p:cNvSpPr>
          <p:nvPr/>
        </p:nvSpPr>
        <p:spPr>
          <a:xfrm>
            <a:off x="1531936" y="241618"/>
            <a:ext cx="10515600" cy="266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5000" b="1" dirty="0">
                <a:latin typeface="Times New Roman" panose="02020603050405020304" pitchFamily="18" charset="0"/>
                <a:cs typeface="Times New Roman" panose="02020603050405020304" pitchFamily="18" charset="0"/>
              </a:rPr>
              <a:t>PALDIES!</a:t>
            </a:r>
          </a:p>
          <a:p>
            <a:pPr algn="ctr"/>
            <a:endParaRPr lang="lv-LV" sz="3200" b="1" u="sng" dirty="0"/>
          </a:p>
          <a:p>
            <a:pPr algn="ctr"/>
            <a:endParaRPr lang="lv-LV" sz="3200" b="1" u="sng"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4937" y="2488066"/>
            <a:ext cx="3449597" cy="3449597"/>
          </a:xfrm>
          <a:prstGeom prst="rect">
            <a:avLst/>
          </a:prstGeom>
        </p:spPr>
      </p:pic>
    </p:spTree>
    <p:extLst>
      <p:ext uri="{BB962C8B-B14F-4D97-AF65-F5344CB8AC3E}">
        <p14:creationId xmlns:p14="http://schemas.microsoft.com/office/powerpoint/2010/main" val="1577721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982888"/>
            <a:ext cx="11141468" cy="3413803"/>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19. augusta noteikumu Nr. 500 "Vispārīgie būvnoteikumi" 101. punkts -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Atbildīgajam būvdarbu vadītājam ir tiesības</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101.2. veikt izmaiņas plānotajos darbu sagatavošanas posmos, kā arī izvēlētajās darba metodēs, pirms tam veicot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izmaiņas darbu veikšanas projektā un saskaņojot tās ar būvniecības ierosinātāju, </a:t>
            </a:r>
            <a:r>
              <a:rPr lang="lv-LV" u="sng" dirty="0" err="1">
                <a:effectLst/>
                <a:latin typeface="Times New Roman" panose="02020603050405020304" pitchFamily="18" charset="0"/>
                <a:ea typeface="Calibri" panose="020F0502020204030204" pitchFamily="34" charset="0"/>
                <a:cs typeface="Times New Roman" panose="02020603050405020304" pitchFamily="18" charset="0"/>
              </a:rPr>
              <a:t>autoruzraugu</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 un būvuzraugu.</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9054957"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variants – Ar būvniecības ierosinātāju, </a:t>
            </a:r>
            <a:r>
              <a:rPr kumimoji="0" lang="lv-LV" sz="28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autoruzraugu</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un būvuzraugu.</a:t>
            </a:r>
          </a:p>
        </p:txBody>
      </p:sp>
    </p:spTree>
    <p:extLst>
      <p:ext uri="{BB962C8B-B14F-4D97-AF65-F5344CB8AC3E}">
        <p14:creationId xmlns:p14="http://schemas.microsoft.com/office/powerpoint/2010/main" val="401808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Nr.2</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0"/>
            <a:ext cx="11213387" cy="482100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Kurā no minētajiem gadījumiem būtu nepieciešams izstrādāt darbu veikšanas projektu?</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 </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Ja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būvdarbus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veic</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būvētājs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 </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1.grupas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ēkas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jaunai būvniecībai</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C</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2.grupas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cs typeface="Times New Roman" panose="02020603050405020304" pitchFamily="18" charset="0"/>
              </a:rPr>
              <a:t>ēkas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nojaukšanas darbiem</a:t>
            </a:r>
            <a:r>
              <a:rPr lang="lv-LV" dirty="0">
                <a:solidFill>
                  <a:srgbClr val="000000"/>
                </a:solidFill>
                <a:latin typeface="Times New Roman" panose="02020603050405020304" pitchFamily="18" charset="0"/>
                <a:cs typeface="Times New Roman" panose="02020603050405020304" pitchFamily="18" charset="0"/>
              </a:rPr>
              <a:t>;</a:t>
            </a: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D – </a:t>
            </a:r>
            <a:r>
              <a:rPr lang="en-US" dirty="0">
                <a:latin typeface="Times New Roman" panose="02020603050405020304" pitchFamily="18" charset="0"/>
                <a:cs typeface="Times New Roman" panose="02020603050405020304" pitchFamily="18" charset="0"/>
              </a:rPr>
              <a:t>Visos </a:t>
            </a:r>
            <a:r>
              <a:rPr lang="en-US" dirty="0" err="1">
                <a:latin typeface="Times New Roman" panose="02020603050405020304" pitchFamily="18" charset="0"/>
                <a:cs typeface="Times New Roman" panose="02020603050405020304" pitchFamily="18" charset="0"/>
              </a:rPr>
              <a:t>minētājos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gadījumos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veikšanas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projektu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nepieciešams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izstrādāt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obligāti</a:t>
            </a:r>
            <a:r>
              <a:rPr lang="en-US" dirty="0">
                <a:latin typeface="Times New Roman" panose="02020603050405020304" pitchFamily="18" charset="0"/>
                <a:cs typeface="Times New Roman" panose="02020603050405020304" pitchFamily="18" charset="0"/>
              </a:rPr>
              <a:t>.</a:t>
            </a:r>
          </a:p>
          <a:p>
            <a:pPr marL="0" indent="0">
              <a:buNone/>
            </a:pPr>
            <a:endParaRPr lang="en-US" dirty="0"/>
          </a:p>
          <a:p>
            <a:pPr marL="0" indent="0">
              <a:buNone/>
            </a:pPr>
            <a:endParaRPr lang="lv-LV" dirty="0"/>
          </a:p>
        </p:txBody>
      </p:sp>
    </p:spTree>
    <p:extLst>
      <p:ext uri="{BB962C8B-B14F-4D97-AF65-F5344CB8AC3E}">
        <p14:creationId xmlns:p14="http://schemas.microsoft.com/office/powerpoint/2010/main" val="300982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Nr.2</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546132"/>
            <a:ext cx="11141468" cy="3850560"/>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2. septembra noteikumi Nr. 529 "Ēku būvnoteikumi", 114.</a:t>
            </a:r>
            <a:r>
              <a:rPr lang="lv-LV"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lv-LV" dirty="0">
                <a:effectLst/>
                <a:latin typeface="Times New Roman" panose="02020603050405020304" pitchFamily="18" charset="0"/>
                <a:ea typeface="Calibri" panose="020F0502020204030204" pitchFamily="34" charset="0"/>
                <a:cs typeface="Times New Roman" panose="02020603050405020304" pitchFamily="18" charset="0"/>
              </a:rPr>
              <a:t> punkts - Darbu veikšanas projektu izstrādā, ja pastāv vismaz viens no šādiem nosacījumiem: </a:t>
            </a:r>
          </a:p>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114.</a:t>
            </a:r>
            <a:r>
              <a:rPr lang="lv-LV"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lv-LV" dirty="0">
                <a:effectLst/>
                <a:latin typeface="Times New Roman" panose="02020603050405020304" pitchFamily="18" charset="0"/>
                <a:ea typeface="Calibri" panose="020F0502020204030204" pitchFamily="34" charset="0"/>
                <a:cs typeface="Times New Roman" panose="02020603050405020304" pitchFamily="18" charset="0"/>
              </a:rPr>
              <a:t> 10.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ir paredzēta otrās vai trešās grupas ēkas nojaukšana</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605137"/>
            <a:ext cx="10979217"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variants - 2.grupas ēkas nojaukšanas darbiem</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04964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Nr.3</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1"/>
            <a:ext cx="11213387" cy="4177426"/>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Vai darbu veikšanas projektā ir jāiekļauj </a:t>
            </a:r>
            <a:r>
              <a:rPr lang="lv-LV" sz="2800" b="1" i="0" dirty="0">
                <a:solidFill>
                  <a:srgbClr val="414142"/>
                </a:solidFill>
                <a:effectLst/>
                <a:latin typeface="Times New Roman" panose="02020603050405020304" pitchFamily="18" charset="0"/>
                <a:cs typeface="Times New Roman" panose="02020603050405020304" pitchFamily="18" charset="0"/>
              </a:rPr>
              <a:t>darbu veikšanas kalendāra grafiku</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spcBef>
                <a:spcPts val="0"/>
              </a:spcBef>
              <a:spcAft>
                <a:spcPts val="600"/>
              </a:spcAft>
              <a:buNone/>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Jā</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Nē, jo </a:t>
            </a:r>
            <a:r>
              <a:rPr lang="lv-LV" dirty="0">
                <a:solidFill>
                  <a:srgbClr val="000000"/>
                </a:solidFill>
                <a:latin typeface="Times New Roman" panose="02020603050405020304" pitchFamily="18" charset="0"/>
                <a:cs typeface="Times New Roman" panose="02020603050405020304" pitchFamily="18" charset="0"/>
              </a:rPr>
              <a:t>būvdarbu grafiks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var mainīties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Tikai tad, ja to pieprasa būvniecības ierosinātājs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indent="0">
              <a:buNone/>
            </a:pPr>
            <a:endParaRPr lang="en-US" dirty="0"/>
          </a:p>
          <a:p>
            <a:pPr marL="0" indent="0">
              <a:buNone/>
            </a:pPr>
            <a:endParaRPr lang="lv-LV" dirty="0"/>
          </a:p>
        </p:txBody>
      </p:sp>
    </p:spTree>
    <p:extLst>
      <p:ext uri="{BB962C8B-B14F-4D97-AF65-F5344CB8AC3E}">
        <p14:creationId xmlns:p14="http://schemas.microsoft.com/office/powerpoint/2010/main" val="3330632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Nr.3</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546132"/>
            <a:ext cx="11141468" cy="3850560"/>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2014. gada 2. septembra noteikumi Nr. 529 "Ēku būvnoteikumi", 114.² punkts -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Darbu veikšanas projektā iekļauj</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nSpc>
                <a:spcPct val="107000"/>
              </a:lnSpc>
              <a:spcAft>
                <a:spcPts val="800"/>
              </a:spcAft>
              <a:buNone/>
            </a:pPr>
            <a:r>
              <a:rPr lang="lv-LV" dirty="0">
                <a:effectLst/>
                <a:latin typeface="Times New Roman" panose="02020603050405020304" pitchFamily="18" charset="0"/>
                <a:ea typeface="Calibri" panose="020F0502020204030204" pitchFamily="34" charset="0"/>
                <a:cs typeface="Times New Roman" panose="02020603050405020304" pitchFamily="18" charset="0"/>
              </a:rPr>
              <a:t>114.</a:t>
            </a:r>
            <a:r>
              <a:rPr lang="lv-LV" baseline="30000" dirty="0">
                <a:effectLst/>
                <a:latin typeface="Times New Roman" panose="02020603050405020304" pitchFamily="18" charset="0"/>
                <a:ea typeface="Calibri" panose="020F0502020204030204" pitchFamily="34" charset="0"/>
                <a:cs typeface="Times New Roman" panose="02020603050405020304" pitchFamily="18" charset="0"/>
              </a:rPr>
              <a:t>2</a:t>
            </a:r>
            <a:r>
              <a:rPr lang="lv-LV" dirty="0">
                <a:effectLst/>
                <a:latin typeface="Times New Roman" panose="02020603050405020304" pitchFamily="18" charset="0"/>
                <a:ea typeface="Calibri" panose="020F0502020204030204" pitchFamily="34" charset="0"/>
                <a:cs typeface="Times New Roman" panose="02020603050405020304" pitchFamily="18" charset="0"/>
              </a:rPr>
              <a:t> 1. </a:t>
            </a:r>
            <a:r>
              <a:rPr lang="lv-LV" u="sng" dirty="0">
                <a:effectLst/>
                <a:latin typeface="Times New Roman" panose="02020603050405020304" pitchFamily="18" charset="0"/>
                <a:ea typeface="Calibri" panose="020F0502020204030204" pitchFamily="34" charset="0"/>
                <a:cs typeface="Times New Roman" panose="02020603050405020304" pitchFamily="18" charset="0"/>
              </a:rPr>
              <a:t>darbu veikšanas kalendāra grafiku</a:t>
            </a:r>
            <a:r>
              <a:rPr lang="lv-LV" dirty="0">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a:t>
            </a:r>
            <a:r>
              <a:rPr kumimoji="0" lang="es-ES" sz="28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Jā</a:t>
            </a: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436081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241443"/>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Nr.4</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813389"/>
            <a:ext cx="11213387" cy="504461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Kas izstrādā būvdarbu kvalitātes kontroles sistēmu?</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galvenais būvdarbu veicējs;</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katrs būvlaukumā nodarbinātais uzņēmums</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tikai galvenais būvdarbu veicējs </a:t>
            </a:r>
            <a:r>
              <a:rPr lang="lv-LV">
                <a:latin typeface="Times New Roman" panose="02020603050405020304" pitchFamily="18" charset="0"/>
                <a:cs typeface="Times New Roman" panose="02020603050405020304" pitchFamily="18" charset="0"/>
              </a:rPr>
              <a:t>un būvuzraugs </a:t>
            </a:r>
            <a:r>
              <a:rPr lang="lv-LV" dirty="0">
                <a:latin typeface="Times New Roman" panose="02020603050405020304" pitchFamily="18" charset="0"/>
                <a:cs typeface="Times New Roman" panose="02020603050405020304" pitchFamily="18" charset="0"/>
              </a:rPr>
              <a:t>vai būvuzraudzības veicējs.</a:t>
            </a:r>
            <a:endParaRPr lang="en-US" dirty="0"/>
          </a:p>
          <a:p>
            <a:pPr marL="0" indent="0">
              <a:buNone/>
            </a:pP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448514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1628</TotalTime>
  <Words>2223</Words>
  <Application>Microsoft Office PowerPoint</Application>
  <PresentationFormat>Widescreen</PresentationFormat>
  <Paragraphs>189</Paragraphs>
  <Slides>33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Calibri Light</vt:lpstr>
      <vt:lpstr>Rockwell</vt:lpstr>
      <vt:lpstr>Symbol</vt:lpstr>
      <vt:lpstr>Times New Roman</vt:lpstr>
      <vt:lpstr>Verdana</vt:lpstr>
      <vt:lpstr>Office Theme</vt:lpstr>
      <vt:lpstr>PowerPoint Presentation</vt:lpstr>
      <vt:lpstr>PowerPoint Presentation</vt:lpstr>
      <vt:lpstr>Jautājums Nr.1</vt:lpstr>
      <vt:lpstr>Atbildes uz jautājumu Nr.1</vt:lpstr>
      <vt:lpstr>Jautājums Nr.2</vt:lpstr>
      <vt:lpstr>Atbildes uz jautājumu Nr.2</vt:lpstr>
      <vt:lpstr>Jautājums Nr.3</vt:lpstr>
      <vt:lpstr>Atbildes uz jautājumu Nr.3</vt:lpstr>
      <vt:lpstr>Jautājums Nr.4</vt:lpstr>
      <vt:lpstr>Atbildes uz jautājumu Nr.4</vt:lpstr>
      <vt:lpstr>Jautājums Nr.5</vt:lpstr>
      <vt:lpstr>Atbildes uz jautājumu Nr.5</vt:lpstr>
      <vt:lpstr>Jautājums Nr.6</vt:lpstr>
      <vt:lpstr>Atbildes uz jautājumu Nr.6</vt:lpstr>
      <vt:lpstr>Jautājums Nr.7</vt:lpstr>
      <vt:lpstr>Atbildes uz jautājumu Nr.7</vt:lpstr>
      <vt:lpstr>Jautājums Nr.8</vt:lpstr>
      <vt:lpstr>Atbildes uz jautājumu Nr.8</vt:lpstr>
      <vt:lpstr>Jautājums Nr.9</vt:lpstr>
      <vt:lpstr>Atbildes uz jautājumu Nr.9</vt:lpstr>
      <vt:lpstr>Jautājums Nr.10</vt:lpstr>
      <vt:lpstr>Atbildes uz jautājumu Nr.10</vt:lpstr>
      <vt:lpstr>Jautājums Nr.11</vt:lpstr>
      <vt:lpstr>Atbildes uz jautājumu Nr.11</vt:lpstr>
      <vt:lpstr>Jautājums Nr.12</vt:lpstr>
      <vt:lpstr>Atbildes uz jautājumu Nr.12</vt:lpstr>
      <vt:lpstr>Jautājums Nr.13</vt:lpstr>
      <vt:lpstr>Atbildes uz jautājumu Nr.13</vt:lpstr>
      <vt:lpstr>Jautājums Nr.14</vt:lpstr>
      <vt:lpstr>Atbildes uz jautājumu Nr.14</vt:lpstr>
      <vt:lpstr>Jautājums Nr.15</vt:lpstr>
      <vt:lpstr>Atbildes uz jautājumu Nr.15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Jānis Palamarčuks</dc:creator>
  <cp:lastModifiedBy>Matīss Makejevs</cp:lastModifiedBy>
  <cp:revision>102</cp:revision>
  <dcterms:created xsi:type="dcterms:W3CDTF">2020-12-14T21:39:04Z</dcterms:created>
  <dcterms:modified xsi:type="dcterms:W3CDTF">2023-04-28T05:15:28Z</dcterms:modified>
</cp:coreProperties>
</file>