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3" r:id="rId2"/>
    <p:sldId id="259" r:id="rId3"/>
    <p:sldId id="266" r:id="rId4"/>
    <p:sldId id="274" r:id="rId5"/>
    <p:sldId id="280" r:id="rId6"/>
    <p:sldId id="279" r:id="rId7"/>
    <p:sldId id="261" r:id="rId8"/>
    <p:sldId id="262" r:id="rId9"/>
    <p:sldId id="281" r:id="rId10"/>
    <p:sldId id="273" r:id="rId11"/>
    <p:sldId id="277" r:id="rId12"/>
    <p:sldId id="276" r:id="rId13"/>
    <p:sldId id="275" r:id="rId14"/>
    <p:sldId id="282" r:id="rId15"/>
    <p:sldId id="283" r:id="rId16"/>
    <p:sldId id="271" r:id="rId17"/>
    <p:sldId id="269" r:id="rId18"/>
  </p:sldIdLst>
  <p:sldSz cx="12192000" cy="6858000"/>
  <p:notesSz cx="6799263" cy="99298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A4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825C4-8CD7-408E-BF36-B84CCD22E191}" type="datetimeFigureOut">
              <a:rPr lang="lv-LV" smtClean="0"/>
              <a:t>27.04.2023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C0F7-9168-40E1-B1B9-A316CB295A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04569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8D3A0-D3E1-4229-BD0E-01144E278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4D428A-562A-41B2-A0A1-15EA090CD2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1051A-E01E-4B0A-99C0-C4AF9872D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E743-61C9-4E4A-A95A-15970FC35336}" type="datetimeFigureOut">
              <a:rPr lang="lv-LV" smtClean="0"/>
              <a:t>27.04.2023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8B14C-B4B0-47A1-AD68-7B715641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5F901-CC4B-4A10-9C05-C6B0C6DDE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F5B2-A754-43A7-A2B0-04F6B9BF35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9310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F415F-9058-4313-820C-DEBC11968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DEFD46-79EC-4594-B1FF-95F6299F3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ED73C-1069-4FCE-8843-2816D6E6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E743-61C9-4E4A-A95A-15970FC35336}" type="datetimeFigureOut">
              <a:rPr lang="lv-LV" smtClean="0"/>
              <a:t>27.04.2023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F54EB-AE75-466B-9520-3A657787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CFDA5-C81C-41D0-B5FD-FB20B77D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F5B2-A754-43A7-A2B0-04F6B9BF35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7082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FD746D-F43C-43D6-B4C1-B30EA5C1AD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1B24A3-685E-446E-A393-772A11A6C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5E5F4-1793-4253-9F3A-E55C2515B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E743-61C9-4E4A-A95A-15970FC35336}" type="datetimeFigureOut">
              <a:rPr lang="lv-LV" smtClean="0"/>
              <a:t>27.04.2023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D79D8-D59E-459C-AA6F-B575A652C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C821F-BAEC-41B9-BB18-FDADF00E8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F5B2-A754-43A7-A2B0-04F6B9BF35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0074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3D276-473E-4D1A-BA30-5A2CB13F9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9F4E8-C23C-43D0-AA06-4A734FBFB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351F1-DA42-4A5F-A573-6CC7C14E7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E743-61C9-4E4A-A95A-15970FC35336}" type="datetimeFigureOut">
              <a:rPr lang="lv-LV" smtClean="0"/>
              <a:t>27.04.2023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E4FCB-A2B0-4542-BEC2-86BF00D04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60F21-B073-4EC6-84CB-77DB9E85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F5B2-A754-43A7-A2B0-04F6B9BF35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1529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54DF9-4534-4030-86B1-C10A9145E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A7493-7700-4DC7-A63D-0D67E2AC0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7F00F-471C-4F3B-9042-721729E87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E743-61C9-4E4A-A95A-15970FC35336}" type="datetimeFigureOut">
              <a:rPr lang="lv-LV" smtClean="0"/>
              <a:t>27.04.2023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A524E-197E-4808-B974-D0624D42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4F51B-3E22-4D67-97BE-D63FFA99E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F5B2-A754-43A7-A2B0-04F6B9BF35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2415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3411C-87D7-4106-AD4B-A0DE62E29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3342E-22DF-47D6-9C63-190A9C1B04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933AE5-360D-4B3D-B928-215129F67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2AB2D-BAC2-4385-BC71-55F46D800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E743-61C9-4E4A-A95A-15970FC35336}" type="datetimeFigureOut">
              <a:rPr lang="lv-LV" smtClean="0"/>
              <a:t>27.04.2023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B5AA4-3CC9-4A79-B27F-3361B720E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12118-EA6B-4CD6-A7E5-EFC837DD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F5B2-A754-43A7-A2B0-04F6B9BF35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1752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E57A1-DAB1-40D4-86F4-3283A5EB9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B5005-4BAE-4200-B5C4-52DCC95E8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40977-A571-4932-AB2C-C99D91366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66F84-CC09-4769-BC06-9D2F955638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F46050-F5A5-406F-B29F-98E3D286A1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C98794-714F-423E-9F5D-EF9FB7B4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E743-61C9-4E4A-A95A-15970FC35336}" type="datetimeFigureOut">
              <a:rPr lang="lv-LV" smtClean="0"/>
              <a:t>27.04.2023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0A0263-13A0-44F7-9F2C-891E156A4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046A-7B32-4884-BAEB-B203F2579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F5B2-A754-43A7-A2B0-04F6B9BF35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369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04E74-0C07-48B8-9AD1-94B1B71EF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90C9E3-EBF4-4525-B70E-D50193AAF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E743-61C9-4E4A-A95A-15970FC35336}" type="datetimeFigureOut">
              <a:rPr lang="lv-LV" smtClean="0"/>
              <a:t>27.04.2023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8C5A4F-0AC1-4B08-8D5C-AE1C45D7C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3E80AA-5996-4A63-A4CC-A01174873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F5B2-A754-43A7-A2B0-04F6B9BF35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8293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61A2F4-05B1-4072-B881-8816335A6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E743-61C9-4E4A-A95A-15970FC35336}" type="datetimeFigureOut">
              <a:rPr lang="lv-LV" smtClean="0"/>
              <a:t>27.04.2023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5A8C24-E88A-4D59-9225-C18D83C27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18BA3-E5FE-42D0-9525-09221FD12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F5B2-A754-43A7-A2B0-04F6B9BF35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7276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A95C0-7C9B-41DA-850E-E3353A7BC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A0829-507C-4BCF-8D80-B3CBCD6BB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BE3720-2F88-40B9-A445-D3962AEE7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8E367-FBB8-462B-A9BB-7517C845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E743-61C9-4E4A-A95A-15970FC35336}" type="datetimeFigureOut">
              <a:rPr lang="lv-LV" smtClean="0"/>
              <a:t>27.04.2023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6E87F-63B0-46A9-8363-56B30F96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9A00C-4D47-475A-BA58-85019A994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F5B2-A754-43A7-A2B0-04F6B9BF35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4769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B2800-B796-4432-90A5-7837A6BBD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752959-1482-48BE-8B5C-4FF3BD3960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D22EE-67A2-4B18-8B8D-2CA6570D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83B42-3C79-4557-A37E-091FBA046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E743-61C9-4E4A-A95A-15970FC35336}" type="datetimeFigureOut">
              <a:rPr lang="lv-LV" smtClean="0"/>
              <a:t>27.04.2023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2EEE6-C6DE-40CA-B0C2-2B2029F8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89173-E688-403C-8F57-8FC57FD41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F5B2-A754-43A7-A2B0-04F6B9BF35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8010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6ACC0B-15C4-4865-8936-FA1E12D79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1FA20-3A02-4A51-B1FE-B4F425850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D1D58-DA90-49EA-8998-EF471C81D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6E743-61C9-4E4A-A95A-15970FC35336}" type="datetimeFigureOut">
              <a:rPr lang="lv-LV" smtClean="0"/>
              <a:t>27.04.2023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96A09-A9AE-4794-8318-4ECB410FA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151A2-D02B-4F6E-BF25-41E877E87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F5B2-A754-43A7-A2B0-04F6B9BF35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5555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F7C51-8C19-4292-9549-7F3AD61F5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122363"/>
            <a:ext cx="5524499" cy="2382838"/>
          </a:xfrm>
        </p:spPr>
        <p:txBody>
          <a:bodyPr/>
          <a:lstStyle/>
          <a:p>
            <a:pPr algn="l">
              <a:spcBef>
                <a:spcPts val="1200"/>
              </a:spcBef>
            </a:pPr>
            <a:r>
              <a:rPr lang="lv-LV" b="1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EDLUS un </a:t>
            </a:r>
            <a:br>
              <a:rPr lang="lv-LV" b="1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lv-LV" b="1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VEDLUDB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1AEA3EE-E8BE-4BAA-9838-AF43E8FE0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49" y="1714499"/>
            <a:ext cx="448627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21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35B20-A7C5-4156-AF7B-DEA2B7560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800" b="1" i="1" dirty="0">
                <a:solidFill>
                  <a:schemeClr val="accent1">
                    <a:lumMod val="75000"/>
                  </a:schemeClr>
                </a:solidFill>
              </a:rPr>
              <a:t>Reģistrējamie dati par fiziskām personām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DC95F-39F4-4C87-841B-67E004110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332"/>
            <a:ext cx="10515600" cy="4642631"/>
          </a:xfrm>
        </p:spPr>
        <p:txBody>
          <a:bodyPr/>
          <a:lstStyle/>
          <a:p>
            <a:r>
              <a:rPr lang="lv-LV" dirty="0"/>
              <a:t>Par būvdarbos </a:t>
            </a:r>
            <a:r>
              <a:rPr lang="lv-LV" b="1" dirty="0"/>
              <a:t>nodarbinātām</a:t>
            </a:r>
            <a:r>
              <a:rPr lang="lv-LV" dirty="0"/>
              <a:t> personām:</a:t>
            </a:r>
          </a:p>
          <a:p>
            <a:pPr lvl="1">
              <a:buFontTx/>
              <a:buChar char="-"/>
            </a:pPr>
            <a:r>
              <a:rPr lang="lv-LV" sz="2800" dirty="0"/>
              <a:t>vārds, uzvārds, personas kods, amats, </a:t>
            </a:r>
          </a:p>
          <a:p>
            <a:pPr lvl="1">
              <a:buFontTx/>
              <a:buChar char="-"/>
            </a:pPr>
            <a:r>
              <a:rPr lang="lv-LV" sz="2800" dirty="0"/>
              <a:t>informācija par darba devēju (</a:t>
            </a:r>
            <a:r>
              <a:rPr lang="lv-LV" sz="2800" dirty="0" err="1"/>
              <a:t>reģ</a:t>
            </a:r>
            <a:r>
              <a:rPr lang="lv-LV" sz="2800" dirty="0"/>
              <a:t>. Nr. un nosaukums), </a:t>
            </a:r>
          </a:p>
          <a:p>
            <a:pPr lvl="1">
              <a:buFontTx/>
              <a:buChar char="-"/>
            </a:pPr>
            <a:r>
              <a:rPr lang="lv-LV" sz="2800" dirty="0"/>
              <a:t>būvatļaujas numurs,</a:t>
            </a:r>
          </a:p>
          <a:p>
            <a:pPr lvl="1">
              <a:buFontTx/>
              <a:buChar char="-"/>
            </a:pPr>
            <a:r>
              <a:rPr lang="lv-LV" sz="2800" dirty="0"/>
              <a:t>laiks, kad ieradās /atstāja būvlaukumu, un summārais laiks.</a:t>
            </a:r>
          </a:p>
          <a:p>
            <a:r>
              <a:rPr lang="lv-LV" dirty="0"/>
              <a:t>Personai, kas uzturas būvlaukumā, bet </a:t>
            </a:r>
            <a:r>
              <a:rPr lang="lv-LV" b="1" dirty="0"/>
              <a:t>nav nodarbināta </a:t>
            </a:r>
            <a:r>
              <a:rPr lang="lv-LV" dirty="0"/>
              <a:t>būvdarbu veikšanā (datus reģistrē EDLUS):</a:t>
            </a:r>
          </a:p>
          <a:p>
            <a:pPr>
              <a:buFontTx/>
              <a:buChar char="-"/>
            </a:pPr>
            <a:r>
              <a:rPr lang="lv-LV" dirty="0"/>
              <a:t>vārds, uzvārds, personas kods vai dzimšanas dati</a:t>
            </a:r>
          </a:p>
          <a:p>
            <a:pPr>
              <a:buFontTx/>
              <a:buChar char="-"/>
            </a:pPr>
            <a:r>
              <a:rPr lang="lv-LV" sz="2800" dirty="0"/>
              <a:t>laiks, kad ieradās /atstāja būvlaukumu, un summārais laiks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70412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74B05-17BD-4CCE-B894-0AA0BBA73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2650"/>
          </a:xfrm>
        </p:spPr>
        <p:txBody>
          <a:bodyPr/>
          <a:lstStyle/>
          <a:p>
            <a:pPr algn="ctr"/>
            <a:r>
              <a:rPr lang="lv-LV" b="1" i="1" dirty="0">
                <a:solidFill>
                  <a:schemeClr val="accent1">
                    <a:lumMod val="75000"/>
                  </a:schemeClr>
                </a:solidFill>
              </a:rPr>
              <a:t>Datu kvalitātes jautājumi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724D5-B2D3-471C-BE9A-0754BC8EC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750"/>
            <a:ext cx="10515600" cy="4748213"/>
          </a:xfrm>
        </p:spPr>
        <p:txBody>
          <a:bodyPr>
            <a:normAutofit/>
          </a:bodyPr>
          <a:lstStyle/>
          <a:p>
            <a:r>
              <a:rPr lang="lv-LV" dirty="0"/>
              <a:t>Ārvalstnieku reģistrēšana – EDLUS reģistrē PMLP piešķirto personas kodu vai VID piešķirto nodokļu maksātāja Nr. </a:t>
            </a:r>
          </a:p>
          <a:p>
            <a:r>
              <a:rPr lang="lv-LV" dirty="0"/>
              <a:t>Tikai gadījumos , ja personai nav piešķirts LR personas kods, tad norāda dzimšanas datus vai vīzas vai uzturēšanās atļaujas numuru</a:t>
            </a:r>
          </a:p>
          <a:p>
            <a:r>
              <a:rPr lang="lv-LV" dirty="0"/>
              <a:t>Būvuzņēmēju norādīšana: </a:t>
            </a:r>
          </a:p>
          <a:p>
            <a:pPr>
              <a:buFontTx/>
              <a:buChar char="-"/>
            </a:pPr>
            <a:r>
              <a:rPr lang="lv-LV" dirty="0"/>
              <a:t>vienotajā reģistrācijas numurā nelieto LV </a:t>
            </a:r>
          </a:p>
          <a:p>
            <a:pPr>
              <a:buFontTx/>
              <a:buChar char="-"/>
            </a:pPr>
            <a:r>
              <a:rPr lang="lv-LV" dirty="0"/>
              <a:t>Nosaukumus norāda katrs atšķirīgi, kļūdās reģistrācijas Nr., nosaukumos (ieteicams izmantot Uzņēmumu reģistra datus).</a:t>
            </a:r>
          </a:p>
        </p:txBody>
      </p:sp>
    </p:spTree>
    <p:extLst>
      <p:ext uri="{BB962C8B-B14F-4D97-AF65-F5344CB8AC3E}">
        <p14:creationId xmlns:p14="http://schemas.microsoft.com/office/powerpoint/2010/main" val="1644513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1C435-99FF-4280-A31D-AA94E1060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1894"/>
          </a:xfrm>
        </p:spPr>
        <p:txBody>
          <a:bodyPr>
            <a:normAutofit/>
          </a:bodyPr>
          <a:lstStyle/>
          <a:p>
            <a:pPr algn="ctr"/>
            <a:r>
              <a:rPr lang="lv-LV" b="1" i="1" dirty="0">
                <a:solidFill>
                  <a:schemeClr val="accent1">
                    <a:lumMod val="75000"/>
                  </a:schemeClr>
                </a:solidFill>
              </a:rPr>
              <a:t>Datu kvalitātes jautājumi (II)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EFA115-DE0B-90F5-DD1C-E5FDAF763D14}"/>
              </a:ext>
            </a:extLst>
          </p:cNvPr>
          <p:cNvSpPr txBox="1"/>
          <p:nvPr/>
        </p:nvSpPr>
        <p:spPr>
          <a:xfrm>
            <a:off x="838200" y="3859171"/>
            <a:ext cx="1050534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dirty="0"/>
              <a:t>Būvlaukumos tiek izmantotas EDLUS , kurām nav veikta ārējā drošības pārbaude – likums nosaka, ka pārbaude veicama ne retāk kā reizi divos gados.</a:t>
            </a:r>
          </a:p>
          <a:p>
            <a:pPr algn="r"/>
            <a:r>
              <a:rPr lang="lv-LV" sz="1400" i="1" dirty="0"/>
              <a:t>* Likuma Par nodokļiem un nodevām 116.panta pirmās daļas </a:t>
            </a:r>
            <a:r>
              <a:rPr lang="lv-LV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lv-LV" sz="14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lv-LV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400" i="1" dirty="0"/>
              <a:t>punkts</a:t>
            </a:r>
            <a:endParaRPr lang="lv-LV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4E3686-5D88-B577-EC8B-418F9C7248ED}"/>
              </a:ext>
            </a:extLst>
          </p:cNvPr>
          <p:cNvSpPr txBox="1"/>
          <p:nvPr/>
        </p:nvSpPr>
        <p:spPr>
          <a:xfrm>
            <a:off x="929149" y="1310097"/>
            <a:ext cx="544215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dirty="0"/>
              <a:t>Reģistrē nekorektu informāciju par būvlaukumā izmantotās EDLU sistēmas nosaukumu un sistēmas pārzini.</a:t>
            </a:r>
          </a:p>
          <a:p>
            <a:pPr algn="r"/>
            <a:r>
              <a:rPr lang="lv-LV" sz="1400" i="1" dirty="0"/>
              <a:t>* Likuma Par nodokļiem un nodevām 116.panta pirmās daļas 7.punkts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1191FA-5451-17DF-CD85-89E9CA430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576" y="1303686"/>
            <a:ext cx="448627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0284E-F750-4CFD-801E-5707785C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1700"/>
          </a:xfrm>
        </p:spPr>
        <p:txBody>
          <a:bodyPr>
            <a:normAutofit/>
          </a:bodyPr>
          <a:lstStyle/>
          <a:p>
            <a:pPr algn="ctr"/>
            <a:r>
              <a:rPr lang="lv-LV" b="1" i="1" dirty="0">
                <a:solidFill>
                  <a:schemeClr val="accent1">
                    <a:lumMod val="75000"/>
                  </a:schemeClr>
                </a:solidFill>
              </a:rPr>
              <a:t>Administratīvā atbildība (144.pants)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DE7DF10-5EAC-5E8F-7943-65FFCB118F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807742"/>
              </p:ext>
            </p:extLst>
          </p:nvPr>
        </p:nvGraphicFramePr>
        <p:xfrm>
          <a:off x="838200" y="1266826"/>
          <a:ext cx="10677826" cy="4827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0790">
                  <a:extLst>
                    <a:ext uri="{9D8B030D-6E8A-4147-A177-3AD203B41FA5}">
                      <a16:colId xmlns:a16="http://schemas.microsoft.com/office/drawing/2014/main" val="2428307799"/>
                    </a:ext>
                  </a:extLst>
                </a:gridCol>
                <a:gridCol w="5004620">
                  <a:extLst>
                    <a:ext uri="{9D8B030D-6E8A-4147-A177-3AD203B41FA5}">
                      <a16:colId xmlns:a16="http://schemas.microsoft.com/office/drawing/2014/main" val="3687243510"/>
                    </a:ext>
                  </a:extLst>
                </a:gridCol>
                <a:gridCol w="2642416">
                  <a:extLst>
                    <a:ext uri="{9D8B030D-6E8A-4147-A177-3AD203B41FA5}">
                      <a16:colId xmlns:a16="http://schemas.microsoft.com/office/drawing/2014/main" val="303724204"/>
                    </a:ext>
                  </a:extLst>
                </a:gridCol>
              </a:tblGrid>
              <a:tr h="825657">
                <a:tc>
                  <a:txBody>
                    <a:bodyPr/>
                    <a:lstStyle/>
                    <a:p>
                      <a:r>
                        <a:rPr lang="lv-LV" dirty="0"/>
                        <a:t>Noteiktie pienākumi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Konstatētie pārkāpumi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Administratīvā atbildība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098510"/>
                  </a:ext>
                </a:extLst>
              </a:tr>
              <a:tr h="2371029">
                <a:tc>
                  <a:txBody>
                    <a:bodyPr/>
                    <a:lstStyle/>
                    <a:p>
                      <a:r>
                        <a:rPr lang="lv-LV" dirty="0"/>
                        <a:t>GBV noteikts pienākums nodot informāciju par </a:t>
                      </a:r>
                      <a:r>
                        <a:rPr lang="lv-LV" b="1" dirty="0"/>
                        <a:t>nodarbinātajiem</a:t>
                      </a:r>
                      <a:r>
                        <a:rPr lang="lv-LV" dirty="0"/>
                        <a:t> VEDLUDB likumā noteiktā apjomā un kārtībā ilgāk par mēnesi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lv-LV" dirty="0"/>
                        <a:t>Ieviests EDLUS, bet EDLUS informācija par nodarbināto darba laika uzskaiti nav nodota VEDLUDB;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lv-LV" dirty="0"/>
                        <a:t>Nav nodota informācija, ja bijuši EDLUS darbības traucējumi;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lv-LV" dirty="0"/>
                        <a:t>EDLUS datus nodod uz citu VEDLUDB būvlaukumu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1" dirty="0"/>
                        <a:t>astotā daļa </a:t>
                      </a:r>
                      <a:r>
                        <a:rPr lang="lv-LV" dirty="0"/>
                        <a:t>- </a:t>
                      </a:r>
                      <a:r>
                        <a:rPr lang="lv-LV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20 līdz 1000 naudas soda vienībām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898225"/>
                  </a:ext>
                </a:extLst>
              </a:tr>
              <a:tr h="1631266">
                <a:tc>
                  <a:txBody>
                    <a:bodyPr/>
                    <a:lstStyle/>
                    <a:p>
                      <a:r>
                        <a:rPr lang="lv-LV" dirty="0"/>
                        <a:t>GBV noteikts pienākums reģistrēt  VEDLUDB datus par </a:t>
                      </a:r>
                      <a:r>
                        <a:rPr lang="lv-LV" b="1" dirty="0"/>
                        <a:t>noslēgtajiem līgumiem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lv-LV" dirty="0"/>
                        <a:t>Nav iesniegta korekta informācija par noslēgto līgumu ar ierosinātāju;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lv-LV" dirty="0"/>
                        <a:t>Līdz katra mēneša 15.datumam nav reģistrēta informācija par līgumiem ar saviem apakšuzņēmējiem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1" dirty="0"/>
                        <a:t>piektā daļa </a:t>
                      </a:r>
                      <a:r>
                        <a:rPr lang="lv-LV" dirty="0"/>
                        <a:t>– </a:t>
                      </a:r>
                      <a:r>
                        <a:rPr lang="lv-LV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20 līdz 1000 naudas soda vienībām</a:t>
                      </a:r>
                      <a:endParaRPr lang="lv-LV" dirty="0"/>
                    </a:p>
                    <a:p>
                      <a:r>
                        <a:rPr lang="lv-LV" b="1" dirty="0"/>
                        <a:t>sestā daļa </a:t>
                      </a:r>
                      <a:r>
                        <a:rPr lang="lv-LV" dirty="0"/>
                        <a:t>- </a:t>
                      </a:r>
                      <a:r>
                        <a:rPr lang="lv-LV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14 līdz 86 naudas soda vienībām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240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415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DACC3-4CCB-6421-4B5D-5493D2978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lv-LV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Noteiktie pienākumi</a:t>
            </a:r>
            <a:endParaRPr lang="lv-LV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lv-LV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0DDB6E7-00BE-9867-726A-ECEB562DD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618296"/>
              </p:ext>
            </p:extLst>
          </p:nvPr>
        </p:nvGraphicFramePr>
        <p:xfrm>
          <a:off x="838200" y="719665"/>
          <a:ext cx="10291917" cy="5257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103">
                  <a:extLst>
                    <a:ext uri="{9D8B030D-6E8A-4147-A177-3AD203B41FA5}">
                      <a16:colId xmlns:a16="http://schemas.microsoft.com/office/drawing/2014/main" val="1334068231"/>
                    </a:ext>
                  </a:extLst>
                </a:gridCol>
                <a:gridCol w="4515772">
                  <a:extLst>
                    <a:ext uri="{9D8B030D-6E8A-4147-A177-3AD203B41FA5}">
                      <a16:colId xmlns:a16="http://schemas.microsoft.com/office/drawing/2014/main" val="2228255546"/>
                    </a:ext>
                  </a:extLst>
                </a:gridCol>
                <a:gridCol w="3291042">
                  <a:extLst>
                    <a:ext uri="{9D8B030D-6E8A-4147-A177-3AD203B41FA5}">
                      <a16:colId xmlns:a16="http://schemas.microsoft.com/office/drawing/2014/main" val="1431474801"/>
                    </a:ext>
                  </a:extLst>
                </a:gridCol>
              </a:tblGrid>
              <a:tr h="2148244">
                <a:tc>
                  <a:txBody>
                    <a:bodyPr/>
                    <a:lstStyle/>
                    <a:p>
                      <a:r>
                        <a:rPr lang="lv-LV" dirty="0"/>
                        <a:t>GBV jānodrošina informācija par visām personām, kas atrodas būvlaukumā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Pārbaudēs konstatēts, ka GBV nav nodrošinājis, lai uzraudzības iestādei tiktu uzrādīti un izsniegti EDLUS dati par visām personām, kas pieprasījuma brīdī atrodas būvlaukumā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Septītā daļa - </a:t>
                      </a:r>
                      <a:r>
                        <a:rPr lang="lv-LV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20 līdz 1000 naudas soda vienībām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884835"/>
                  </a:ext>
                </a:extLst>
              </a:tr>
              <a:tr h="2828041">
                <a:tc>
                  <a:txBody>
                    <a:bodyPr/>
                    <a:lstStyle/>
                    <a:p>
                      <a:r>
                        <a:rPr lang="lv-LV" dirty="0"/>
                        <a:t>GBV jānodrošina, ka visas personas, kas atrodas būvlaukumā ir reģistrētas EDLUS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lv-LV" dirty="0"/>
                        <a:t>personas, kuras uzturas būvlaukumā, bet nav nodarbinātas būvdarbu veikšanā, tiktu reģistrētas EDLUS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lv-LV" dirty="0"/>
                        <a:t>Objektā nodarbinātie nav reģistrējušies EDLUS (nav identifikācijas ierīces)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lv-LV" dirty="0"/>
                        <a:t>Brīvdienās tiek radītas situācijas, lai darbinieki nereģistrētos EDLUS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1" dirty="0"/>
                        <a:t>Pirmā daļa </a:t>
                      </a:r>
                      <a:r>
                        <a:rPr lang="lv-LV" dirty="0"/>
                        <a:t>attiecas uz darba ņēmēju – no 2 līdz 4 </a:t>
                      </a:r>
                      <a:r>
                        <a:rPr lang="lv-LV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naudas soda vienībām</a:t>
                      </a:r>
                      <a:endParaRPr lang="lv-LV" dirty="0"/>
                    </a:p>
                    <a:p>
                      <a:r>
                        <a:rPr lang="lv-LV" b="1" dirty="0"/>
                        <a:t>Otrā daļa (darba devēji), trešā daļa (GBV)</a:t>
                      </a:r>
                      <a:r>
                        <a:rPr lang="lv-LV" dirty="0"/>
                        <a:t>- no</a:t>
                      </a:r>
                      <a:r>
                        <a:rPr lang="lv-LV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4 līdz 1000 naudas soda vienībām</a:t>
                      </a:r>
                    </a:p>
                    <a:p>
                      <a:r>
                        <a:rPr lang="lv-LV" b="1" dirty="0"/>
                        <a:t>Ceturtā daļa (GBV) </a:t>
                      </a:r>
                      <a:r>
                        <a:rPr lang="lv-LV" dirty="0"/>
                        <a:t>- </a:t>
                      </a:r>
                      <a:r>
                        <a:rPr lang="lv-LV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0,1 procenta līdz piecu procentu apmērā no būvdarbu līguma summas, bet ne vairāk par 100 000 </a:t>
                      </a:r>
                      <a:r>
                        <a:rPr lang="lv-LV" sz="18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</a:t>
                      </a:r>
                      <a:r>
                        <a:rPr lang="lv-LV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183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433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1335-58C2-4D9D-794B-521BC4180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>
                <a:solidFill>
                  <a:schemeClr val="accent1">
                    <a:lumMod val="75000"/>
                  </a:schemeClr>
                </a:solidFill>
              </a:rPr>
              <a:t>Apakšuzņēmējam piemērojamā administratīvā atbildība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69951BE-5F3C-7B22-38F8-9196B2CC19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183292"/>
              </p:ext>
            </p:extLst>
          </p:nvPr>
        </p:nvGraphicFramePr>
        <p:xfrm>
          <a:off x="838200" y="1825625"/>
          <a:ext cx="10515597" cy="267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81648232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87312279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543710191"/>
                    </a:ext>
                  </a:extLst>
                </a:gridCol>
              </a:tblGrid>
              <a:tr h="2679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/>
                        <a:t>AU ir noteikts pienākums līdz katra mēneša 15.datumam</a:t>
                      </a:r>
                    </a:p>
                    <a:p>
                      <a:r>
                        <a:rPr lang="lv-LV" dirty="0"/>
                        <a:t> VEDLUDB reģistrēt savus noslēgtos līgumus</a:t>
                      </a:r>
                    </a:p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AU VEDLUDB nereģistrē savus līgumus ar apakšuzņēmējiem</a:t>
                      </a:r>
                    </a:p>
                    <a:p>
                      <a:endParaRPr lang="lv-LV" dirty="0"/>
                    </a:p>
                    <a:p>
                      <a:r>
                        <a:rPr lang="lv-LV" dirty="0"/>
                        <a:t>AU nereģistrē VEDLUDB ar ierosinātāju noslēgtos līgumus </a:t>
                      </a:r>
                    </a:p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>
                          <a:solidFill>
                            <a:schemeClr val="tx1"/>
                          </a:solidFill>
                        </a:rPr>
                        <a:t>Septītā daļa- </a:t>
                      </a:r>
                      <a:r>
                        <a:rPr lang="lv-LV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lv-LV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20 līdz 1000 naudas soda vienībām</a:t>
                      </a:r>
                      <a:endParaRPr lang="lv-LV" dirty="0">
                        <a:solidFill>
                          <a:schemeClr val="tx1"/>
                        </a:solidFill>
                      </a:endParaRPr>
                    </a:p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01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117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0E2CF-AFD5-4E1D-A05D-BA21266C3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sz="4800" b="1" i="1" dirty="0">
                <a:solidFill>
                  <a:schemeClr val="accent1">
                    <a:lumMod val="75000"/>
                  </a:schemeClr>
                </a:solidFill>
              </a:rPr>
              <a:t>2023.gadā gaidāmās izmaiņas normatīvajos aktos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7DD3F-4650-403E-A4D1-30868B1A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60800"/>
          </a:xfrm>
        </p:spPr>
        <p:txBody>
          <a:bodyPr>
            <a:normAutofit/>
          </a:bodyPr>
          <a:lstStyle/>
          <a:p>
            <a:r>
              <a:rPr lang="lv-LV" sz="3600" dirty="0"/>
              <a:t>Jāreģistrē informācija par norēķiniem ar apakšuzņēmējiem - ir izskatīšanā Budžeta un finanšu komisijā (uz 2.lasījumu)</a:t>
            </a:r>
          </a:p>
          <a:p>
            <a:r>
              <a:rPr lang="lv-LV" sz="3600" dirty="0"/>
              <a:t>Jāreģistrē visi apakšuzņēmēju līgumi neatkarīgi no būvdarbu līguma summas – ir izskatīšanā Budžeta un finanšu komisijā (uz 3.lasījumu)</a:t>
            </a:r>
          </a:p>
        </p:txBody>
      </p:sp>
    </p:spTree>
    <p:extLst>
      <p:ext uri="{BB962C8B-B14F-4D97-AF65-F5344CB8AC3E}">
        <p14:creationId xmlns:p14="http://schemas.microsoft.com/office/powerpoint/2010/main" val="3366470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35A5EE7-EE5B-4E25-819B-3B8E2B7B2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942975"/>
            <a:ext cx="9144000" cy="4314825"/>
          </a:xfrm>
        </p:spPr>
        <p:txBody>
          <a:bodyPr>
            <a:normAutofit/>
          </a:bodyPr>
          <a:lstStyle/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r>
              <a:rPr lang="lv-LV" sz="44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Paldies par uzmanību!</a:t>
            </a:r>
          </a:p>
          <a:p>
            <a:pPr algn="r">
              <a:spcBef>
                <a:spcPts val="0"/>
              </a:spcBef>
            </a:pPr>
            <a:endParaRPr lang="lv-LV" dirty="0"/>
          </a:p>
          <a:p>
            <a:pPr algn="r">
              <a:spcBef>
                <a:spcPts val="0"/>
              </a:spcBef>
            </a:pPr>
            <a:endParaRPr lang="lv-LV" dirty="0"/>
          </a:p>
          <a:p>
            <a:pPr algn="r">
              <a:spcBef>
                <a:spcPts val="0"/>
              </a:spcBef>
            </a:pPr>
            <a:endParaRPr lang="lv-LV" dirty="0"/>
          </a:p>
          <a:p>
            <a:pPr algn="r"/>
            <a:r>
              <a:rPr lang="lv-LV" sz="20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Iveta Putne</a:t>
            </a:r>
          </a:p>
          <a:p>
            <a:pPr algn="r"/>
            <a:r>
              <a:rPr lang="lv-LV" sz="20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 Reģistru nodaļas vadītāja</a:t>
            </a:r>
          </a:p>
        </p:txBody>
      </p:sp>
    </p:spTree>
    <p:extLst>
      <p:ext uri="{BB962C8B-B14F-4D97-AF65-F5344CB8AC3E}">
        <p14:creationId xmlns:p14="http://schemas.microsoft.com/office/powerpoint/2010/main" val="1257285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B0395-E010-49C1-8C26-032FC8997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/>
          <a:lstStyle/>
          <a:p>
            <a:pPr algn="ctr"/>
            <a:r>
              <a:rPr lang="lv-LV" b="1" i="1" dirty="0">
                <a:solidFill>
                  <a:schemeClr val="accent1">
                    <a:lumMod val="75000"/>
                  </a:schemeClr>
                </a:solidFill>
              </a:rPr>
              <a:t>Elektroniskā darba laika uzskaites sistēma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E26A9-1FF5-46D2-AA5D-1F6F311A8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5" y="1381125"/>
            <a:ext cx="10515600" cy="45392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v-LV" sz="3600" b="1" dirty="0"/>
              <a:t>Saistošie normatīvie akti</a:t>
            </a:r>
            <a:r>
              <a:rPr lang="lv-LV" sz="3600" dirty="0"/>
              <a:t>:</a:t>
            </a:r>
          </a:p>
          <a:p>
            <a:pPr algn="just"/>
            <a:r>
              <a:rPr lang="lv-LV" sz="3600" dirty="0"/>
              <a:t>likumā </a:t>
            </a:r>
            <a:r>
              <a:rPr lang="lv-LV" sz="3600" b="1" dirty="0"/>
              <a:t>Par nodokļiem un nodevām (XIV nodaļa)</a:t>
            </a:r>
          </a:p>
          <a:p>
            <a:pPr algn="just"/>
            <a:r>
              <a:rPr lang="lv-LV" sz="3600" dirty="0"/>
              <a:t>Ministru kabineta 07.01.2020. noteikumi Nr.21 </a:t>
            </a:r>
            <a:r>
              <a:rPr lang="lv-LV" sz="3600" b="1" i="0" dirty="0">
                <a:effectLst/>
              </a:rPr>
              <a:t>Kārtība, kādā elektroniskās darba laika uzskaites sistēmas dati sniedzami iekļaušanai vienotajā elektroniskās darba laika uzskaites datubāzē, un prasības elektroniskās darba laika uzskaites sistēmas ārējai drošības pārbaudei un auditācijas pierakstiem</a:t>
            </a:r>
            <a:endParaRPr lang="lv-LV" sz="3600" b="1" dirty="0"/>
          </a:p>
        </p:txBody>
      </p:sp>
    </p:spTree>
    <p:extLst>
      <p:ext uri="{BB962C8B-B14F-4D97-AF65-F5344CB8AC3E}">
        <p14:creationId xmlns:p14="http://schemas.microsoft.com/office/powerpoint/2010/main" val="537832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DD260-1F47-46BA-B6D8-C8BEC7353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62197"/>
          </a:xfrm>
        </p:spPr>
        <p:txBody>
          <a:bodyPr/>
          <a:lstStyle/>
          <a:p>
            <a:pPr algn="ctr"/>
            <a:r>
              <a:rPr lang="lv-LV" b="1" i="1" dirty="0">
                <a:solidFill>
                  <a:schemeClr val="accent1">
                    <a:lumMod val="75000"/>
                  </a:schemeClr>
                </a:solidFill>
              </a:rPr>
              <a:t>Prasības EDLUS uzstādīšanai būvlaukumā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A18CB-F541-4213-A291-1BA31D0C8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4556"/>
            <a:ext cx="10515600" cy="44024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3200" dirty="0"/>
              <a:t>EDLUS obligāti jānodrošina būvlaukumos, kur būvdarbu veicējs veic būvdarbus savām vajadzībām vai ir noslēgts </a:t>
            </a:r>
            <a:r>
              <a:rPr lang="lv-LV" sz="3200" b="1" dirty="0"/>
              <a:t>būvdarbu</a:t>
            </a:r>
            <a:r>
              <a:rPr lang="lv-LV" sz="3200" dirty="0"/>
              <a:t> līgums</a:t>
            </a:r>
          </a:p>
          <a:p>
            <a:pPr marL="0" indent="0">
              <a:buNone/>
            </a:pPr>
            <a:r>
              <a:rPr lang="lv-LV" sz="3200" dirty="0"/>
              <a:t> 	 par </a:t>
            </a:r>
            <a:r>
              <a:rPr lang="lv-LV" sz="3200" b="1" dirty="0"/>
              <a:t>jaunas 3.grupas </a:t>
            </a:r>
            <a:r>
              <a:rPr lang="lv-LV" sz="3200" dirty="0"/>
              <a:t>būves būvniecību</a:t>
            </a:r>
          </a:p>
          <a:p>
            <a:pPr marL="0" indent="0">
              <a:buNone/>
            </a:pPr>
            <a:r>
              <a:rPr lang="lv-LV" sz="3200" dirty="0"/>
              <a:t>	 vai būvdarbu izmaksas ir </a:t>
            </a:r>
            <a:r>
              <a:rPr lang="lv-LV" sz="3200" b="1" dirty="0"/>
              <a:t>350 000 </a:t>
            </a:r>
            <a:r>
              <a:rPr lang="lv-LV" sz="3200" b="1" i="1" dirty="0" err="1"/>
              <a:t>euro</a:t>
            </a:r>
            <a:r>
              <a:rPr lang="lv-LV" sz="3200" b="1" dirty="0"/>
              <a:t> </a:t>
            </a:r>
            <a:r>
              <a:rPr lang="lv-LV" sz="3200" dirty="0"/>
              <a:t>vai vairāk.</a:t>
            </a:r>
          </a:p>
          <a:p>
            <a:pPr marL="0" indent="0" algn="r">
              <a:buNone/>
            </a:pPr>
            <a:r>
              <a:rPr lang="lv-LV" sz="1400" i="1" dirty="0"/>
              <a:t>* Likuma Par nodokļiem un nodevām 107.panta pirmā daļa</a:t>
            </a:r>
          </a:p>
          <a:p>
            <a:pPr marL="0" indent="0">
              <a:buNone/>
            </a:pPr>
            <a:r>
              <a:rPr lang="lv-LV" sz="3200" dirty="0"/>
              <a:t>Būvlaukums jāreģistrē VEDLUDB </a:t>
            </a:r>
            <a:r>
              <a:rPr lang="lv-LV" sz="3200" b="0" i="0" dirty="0">
                <a:effectLst/>
              </a:rPr>
              <a:t>ne vēlāk kā piecu darbdienu laikā pēc būvdarbu uzsākšanas.</a:t>
            </a:r>
            <a:endParaRPr lang="lv-LV" sz="3200" dirty="0"/>
          </a:p>
          <a:p>
            <a:pPr marL="0" indent="0" algn="r">
              <a:buNone/>
            </a:pPr>
            <a:r>
              <a:rPr lang="lv-LV" sz="1400" i="1" dirty="0"/>
              <a:t>* Likuma Par nodokļiem un nodevām 116.panta pirmās daļas 7.punkts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34452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F559F-F982-47F5-8E97-5ED824ED5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5736"/>
          </a:xfrm>
        </p:spPr>
        <p:txBody>
          <a:bodyPr/>
          <a:lstStyle/>
          <a:p>
            <a:pPr algn="ctr"/>
            <a:r>
              <a:rPr lang="lv-LV" b="1" i="1" dirty="0">
                <a:solidFill>
                  <a:srgbClr val="002060"/>
                </a:solidFill>
              </a:rPr>
              <a:t>Galvenā būvdarbu veicēja pienākumi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14E3B-3D7F-4273-9A10-CD758B2AF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6618"/>
            <a:ext cx="10515600" cy="5276256"/>
          </a:xfrm>
        </p:spPr>
        <p:txBody>
          <a:bodyPr>
            <a:normAutofit fontScale="92500"/>
          </a:bodyPr>
          <a:lstStyle/>
          <a:p>
            <a:pPr algn="just"/>
            <a:r>
              <a:rPr lang="lv-LV" sz="3200" dirty="0"/>
              <a:t>Nodrošināt EDLUS būvlaukumā no būvdarbu uzsākšanas brīža līdz ierakstam būvdarbu žurnālā par būvdarbu pabeigšanu;</a:t>
            </a:r>
          </a:p>
          <a:p>
            <a:pPr algn="just"/>
            <a:r>
              <a:rPr lang="lv-LV" sz="3200" dirty="0"/>
              <a:t>Jāpārbauda, vai EDLUS ir nodrošināta ārējā drošības pārbaude;</a:t>
            </a:r>
          </a:p>
          <a:p>
            <a:pPr algn="just"/>
            <a:r>
              <a:rPr lang="lv-LV" sz="3200" dirty="0"/>
              <a:t>Reģistrēt savus </a:t>
            </a:r>
            <a:r>
              <a:rPr lang="lv-LV" sz="3200" b="1" dirty="0"/>
              <a:t>apakšuzņēmējus</a:t>
            </a:r>
            <a:r>
              <a:rPr lang="lv-LV" sz="3200" dirty="0"/>
              <a:t>, kuri veic darbus būvdarbu līguma izpildei vai nodrošina darbaspēku;</a:t>
            </a:r>
          </a:p>
          <a:p>
            <a:pPr algn="just"/>
            <a:r>
              <a:rPr lang="lv-LV" sz="3200" dirty="0"/>
              <a:t>Līdz katra mēneša 15. datumam iesniegt atskaites par iepriekšējo mēnesi un reģistrēt iepriekšējā mēnesī noslēgtos līgumus ar apakšuzņēmējiem un līgumu grozījumus;</a:t>
            </a:r>
          </a:p>
          <a:p>
            <a:pPr algn="just"/>
            <a:r>
              <a:rPr lang="lv-LV" sz="3200" dirty="0"/>
              <a:t>Nodrošināt kontroli, lai tiktu veikta personu reģistrēšanās EDLUS, un visu reģistrēto personu datu aizsardzību;</a:t>
            </a:r>
          </a:p>
          <a:p>
            <a:pPr marL="0" indent="0" algn="r">
              <a:buNone/>
            </a:pPr>
            <a:r>
              <a:rPr lang="lv-LV" sz="1500" i="1" dirty="0"/>
              <a:t>*Likuma Par nodokļiem un nodevām 116.pants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65268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F559F-F982-47F5-8E97-5ED824ED5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5736"/>
          </a:xfrm>
        </p:spPr>
        <p:txBody>
          <a:bodyPr/>
          <a:lstStyle/>
          <a:p>
            <a:pPr algn="ctr"/>
            <a:r>
              <a:rPr lang="lv-LV" b="1" i="1" dirty="0">
                <a:solidFill>
                  <a:srgbClr val="002060"/>
                </a:solidFill>
              </a:rPr>
              <a:t>Galvenā būvdarbu veicēja pienākumi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14E3B-3D7F-4273-9A10-CD758B2AF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6618"/>
            <a:ext cx="10515600" cy="4960346"/>
          </a:xfrm>
        </p:spPr>
        <p:txBody>
          <a:bodyPr>
            <a:normAutofit/>
          </a:bodyPr>
          <a:lstStyle/>
          <a:p>
            <a:pPr algn="just"/>
            <a:r>
              <a:rPr lang="lv-LV" sz="3200" dirty="0"/>
              <a:t>Nodrošināt elektroniskās identifikācijas ierīces visiem nodarbinātajiem un personām, kuras uzturas būvlaukumā.</a:t>
            </a:r>
          </a:p>
          <a:p>
            <a:pPr algn="just"/>
            <a:r>
              <a:rPr lang="lv-LV" sz="3200" dirty="0"/>
              <a:t>Nodrošināt datu par nodarbinātajiem reģistrāciju un uzskaiti par periodu, kad ir bijuši traucējumi EDLUS darbībā;</a:t>
            </a:r>
          </a:p>
          <a:p>
            <a:pPr algn="just"/>
            <a:r>
              <a:rPr lang="lv-LV" sz="3200" dirty="0"/>
              <a:t>Nodrošināt apakšuzņēmējam EDLUS reģistrēto datu izgūšanu par tā darba ņēmējiem.</a:t>
            </a:r>
          </a:p>
          <a:p>
            <a:pPr marL="0" indent="0" algn="r">
              <a:buNone/>
            </a:pPr>
            <a:r>
              <a:rPr lang="lv-LV" sz="1500" i="1" dirty="0"/>
              <a:t>*Likums Par nodokļiem un nodevām 116.pants</a:t>
            </a:r>
          </a:p>
          <a:p>
            <a:pPr algn="just"/>
            <a:r>
              <a:rPr lang="lv-LV" dirty="0"/>
              <a:t>Pēc uzraugošo iestāžu pieprasījuma uzrādīt un izsniegt EDLUS datus par visām personām, kas datu pieprasījuma brīdī atrodas būvlaukumā.</a:t>
            </a:r>
          </a:p>
          <a:p>
            <a:pPr marL="0" indent="0" algn="r">
              <a:buNone/>
            </a:pPr>
            <a:r>
              <a:rPr lang="lv-LV" sz="1400" i="1" dirty="0"/>
              <a:t>*Likuma Par nodokļiem un nodevām 114.panta otrā daļa</a:t>
            </a:r>
          </a:p>
        </p:txBody>
      </p:sp>
    </p:spTree>
    <p:extLst>
      <p:ext uri="{BB962C8B-B14F-4D97-AF65-F5344CB8AC3E}">
        <p14:creationId xmlns:p14="http://schemas.microsoft.com/office/powerpoint/2010/main" val="166598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F559F-F982-47F5-8E97-5ED824ED5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5736"/>
          </a:xfrm>
        </p:spPr>
        <p:txBody>
          <a:bodyPr/>
          <a:lstStyle/>
          <a:p>
            <a:pPr algn="ctr"/>
            <a:r>
              <a:rPr lang="lv-LV" b="1" i="1" dirty="0">
                <a:solidFill>
                  <a:srgbClr val="002060"/>
                </a:solidFill>
              </a:rPr>
              <a:t>Apakšuzņēmēja pienākumi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14E3B-3D7F-4273-9A10-CD758B2AF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6618"/>
            <a:ext cx="10515600" cy="4960346"/>
          </a:xfrm>
        </p:spPr>
        <p:txBody>
          <a:bodyPr>
            <a:normAutofit/>
          </a:bodyPr>
          <a:lstStyle/>
          <a:p>
            <a:pPr algn="just"/>
            <a:r>
              <a:rPr lang="lv-LV" b="0" i="0" dirty="0">
                <a:effectLst/>
                <a:latin typeface="Calibri (Body)"/>
              </a:rPr>
              <a:t>Nodrošināt kontroli, lai tā darba ņēmēji vai piesaistītās personas reģistrētu savu darba laiku</a:t>
            </a:r>
            <a:r>
              <a:rPr lang="lv-LV" dirty="0">
                <a:latin typeface="Calibri (Body)"/>
              </a:rPr>
              <a:t>;</a:t>
            </a:r>
          </a:p>
          <a:p>
            <a:pPr algn="just"/>
            <a:r>
              <a:rPr lang="lv-LV" b="0" i="0" dirty="0">
                <a:effectLst/>
                <a:latin typeface="Calibri (Body)"/>
              </a:rPr>
              <a:t>Katru mēnesi līdz 15. datumam </a:t>
            </a:r>
            <a:r>
              <a:rPr lang="lv-LV" dirty="0">
                <a:latin typeface="Calibri (Body)"/>
              </a:rPr>
              <a:t>iesniegt informāciju VEDLUDB par iepriekšējā mēnesī noslēgtajiem būvdarbu līgumiem ar </a:t>
            </a:r>
            <a:r>
              <a:rPr lang="lv-LV" b="0" i="0" dirty="0">
                <a:effectLst/>
                <a:latin typeface="Calibri (Body)"/>
              </a:rPr>
              <a:t>apakšuzņēmējiem vai ar būvniecības ierosinātāju</a:t>
            </a:r>
            <a:r>
              <a:rPr lang="lv-LV" dirty="0">
                <a:latin typeface="Calibri (Body)"/>
              </a:rPr>
              <a:t>;</a:t>
            </a:r>
          </a:p>
          <a:p>
            <a:pPr algn="just"/>
            <a:r>
              <a:rPr lang="lv-LV" dirty="0">
                <a:latin typeface="Calibri (Body)"/>
              </a:rPr>
              <a:t>I</a:t>
            </a:r>
            <a:r>
              <a:rPr lang="lv-LV" b="0" i="0" dirty="0">
                <a:effectLst/>
                <a:latin typeface="Calibri (Body)"/>
              </a:rPr>
              <a:t>nformēt galveno būvdarbu veicēju par elektroniskās darba laika uzskaites sistēmas darbības traucējumiem</a:t>
            </a:r>
            <a:r>
              <a:rPr lang="lv-LV" dirty="0">
                <a:latin typeface="Calibri (Body)"/>
              </a:rPr>
              <a:t>;</a:t>
            </a:r>
          </a:p>
          <a:p>
            <a:pPr algn="just"/>
            <a:r>
              <a:rPr lang="lv-LV" b="0" i="0" dirty="0">
                <a:effectLst/>
                <a:latin typeface="Calibri (Body)"/>
              </a:rPr>
              <a:t> Informēt savus apakšuzņēmējus, ka tas tiek piesaistīts būvdarbu līguma izpildei, uz kuru attiecas prasības par darba laiku uzskait</a:t>
            </a:r>
            <a:r>
              <a:rPr lang="lv-LV" b="0" i="0" dirty="0">
                <a:solidFill>
                  <a:srgbClr val="414142"/>
                </a:solidFill>
                <a:effectLst/>
                <a:latin typeface="Calibri (Body)"/>
              </a:rPr>
              <a:t>i</a:t>
            </a:r>
            <a:endParaRPr lang="lv-LV" dirty="0">
              <a:latin typeface="Calibri (Body)"/>
            </a:endParaRPr>
          </a:p>
          <a:p>
            <a:pPr marL="0" indent="0" algn="r">
              <a:buNone/>
            </a:pPr>
            <a:r>
              <a:rPr lang="lv-LV" sz="1400" i="1" dirty="0"/>
              <a:t>*Likuma Par nodokļiem un nodevām 117.pants</a:t>
            </a:r>
          </a:p>
        </p:txBody>
      </p:sp>
    </p:spTree>
    <p:extLst>
      <p:ext uri="{BB962C8B-B14F-4D97-AF65-F5344CB8AC3E}">
        <p14:creationId xmlns:p14="http://schemas.microsoft.com/office/powerpoint/2010/main" val="1710855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C54E6-30AB-48ED-B9E4-42A694966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5702"/>
          </a:xfrm>
        </p:spPr>
        <p:txBody>
          <a:bodyPr/>
          <a:lstStyle/>
          <a:p>
            <a:pPr algn="ctr"/>
            <a:r>
              <a:rPr lang="lv-LV" b="1" i="1" dirty="0">
                <a:solidFill>
                  <a:schemeClr val="accent1">
                    <a:lumMod val="75000"/>
                  </a:schemeClr>
                </a:solidFill>
              </a:rPr>
              <a:t>Būvlaukuma reģistrācijas dati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A340F-D6E1-424E-A23A-12C0DF48A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828"/>
            <a:ext cx="10515600" cy="4610422"/>
          </a:xfrm>
        </p:spPr>
        <p:txBody>
          <a:bodyPr>
            <a:normAutofit lnSpcReduction="10000"/>
          </a:bodyPr>
          <a:lstStyle/>
          <a:p>
            <a:r>
              <a:rPr lang="lv-LV" sz="3200" dirty="0"/>
              <a:t>Būvatļaujas, paskaidrojuma raksta numurs</a:t>
            </a:r>
          </a:p>
          <a:p>
            <a:r>
              <a:rPr lang="lv-LV" sz="3200" dirty="0"/>
              <a:t>Būvniecības ierosinātāja dati</a:t>
            </a:r>
          </a:p>
          <a:p>
            <a:r>
              <a:rPr lang="lv-LV" sz="3200" dirty="0"/>
              <a:t>Būvdarbu līguma informācija (līguma datums, būvdarbu izmaksu summa)</a:t>
            </a:r>
          </a:p>
          <a:p>
            <a:r>
              <a:rPr lang="lv-LV" sz="3200" dirty="0"/>
              <a:t>Apakšuzņēmēja būvdarbu līguma summa (virs 15 000 </a:t>
            </a:r>
            <a:r>
              <a:rPr lang="lv-LV" sz="3200" i="1" dirty="0" err="1"/>
              <a:t>euro</a:t>
            </a:r>
            <a:r>
              <a:rPr lang="lv-LV" sz="3200" dirty="0"/>
              <a:t>)</a:t>
            </a:r>
          </a:p>
          <a:p>
            <a:pPr marL="0" indent="0" algn="just">
              <a:buNone/>
            </a:pPr>
            <a:endParaRPr lang="lv-LV" sz="3200" dirty="0"/>
          </a:p>
          <a:p>
            <a:pPr marL="0" indent="0" algn="just">
              <a:buNone/>
            </a:pPr>
            <a:r>
              <a:rPr lang="lv-LV" sz="3200" dirty="0"/>
              <a:t>Būvniecības procesa laikā VEDLUDB reģistrē izmaiņas būvdarbu līgumos ar ierosinātāju (5 </a:t>
            </a:r>
            <a:r>
              <a:rPr lang="lv-LV" sz="3200" dirty="0" err="1"/>
              <a:t>dd</a:t>
            </a:r>
            <a:r>
              <a:rPr lang="lv-LV" sz="3200" dirty="0"/>
              <a:t> laikā) vai apakšuzņēmēju</a:t>
            </a:r>
          </a:p>
          <a:p>
            <a:pPr marL="0" indent="0">
              <a:buNone/>
            </a:pPr>
            <a:endParaRPr lang="lv-LV" dirty="0"/>
          </a:p>
          <a:p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8844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20BA5-F89A-44EF-A46C-5C1C06569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743"/>
          </a:xfrm>
        </p:spPr>
        <p:txBody>
          <a:bodyPr/>
          <a:lstStyle/>
          <a:p>
            <a:pPr algn="ctr"/>
            <a:r>
              <a:rPr lang="lv-LV" b="1" i="1" dirty="0">
                <a:solidFill>
                  <a:schemeClr val="accent1">
                    <a:lumMod val="75000"/>
                  </a:schemeClr>
                </a:solidFill>
              </a:rPr>
              <a:t>Datu nodošana VEDLUDB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AD90A-A90F-47AC-92AF-778538BAC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4624"/>
            <a:ext cx="10515600" cy="5022339"/>
          </a:xfrm>
        </p:spPr>
        <p:txBody>
          <a:bodyPr/>
          <a:lstStyle/>
          <a:p>
            <a:pPr marL="0" indent="0" algn="ctr">
              <a:buNone/>
            </a:pPr>
            <a:r>
              <a:rPr lang="lv-LV" dirty="0"/>
              <a:t>VEDLUDB var reģistrēt būvlaukumu, ja būvniecības informācijas sistēmā  ir reģistrēta būvniecības lieta.</a:t>
            </a:r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BCC3C4-0508-EE8B-52E9-AA85C39BC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65131"/>
            <a:ext cx="10515600" cy="432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88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237F6-979F-13E4-CCD5-6F5249AF4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5417"/>
          </a:xfrm>
        </p:spPr>
        <p:txBody>
          <a:bodyPr/>
          <a:lstStyle/>
          <a:p>
            <a:r>
              <a:rPr lang="lv-LV" b="1" dirty="0">
                <a:solidFill>
                  <a:schemeClr val="accent1">
                    <a:lumMod val="75000"/>
                  </a:schemeClr>
                </a:solidFill>
              </a:rPr>
              <a:t>Apakšuzņēmēju – fizisku personu reģistrēšana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4B3661-6A6C-15D0-FF3E-7C1C6751E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294" y="1465006"/>
            <a:ext cx="4176082" cy="466279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0841C2-1EB2-8953-0670-573E5EF3C4EC}"/>
              </a:ext>
            </a:extLst>
          </p:cNvPr>
          <p:cNvSpPr/>
          <p:nvPr/>
        </p:nvSpPr>
        <p:spPr>
          <a:xfrm>
            <a:off x="671016" y="2290916"/>
            <a:ext cx="2583461" cy="4996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D1AD2B-CCCF-1EE9-3BE1-0C6F05A98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775" y="1337187"/>
            <a:ext cx="4772025" cy="4790614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D75F4468-DE5C-370E-973D-51BEBAFA03FE}"/>
              </a:ext>
            </a:extLst>
          </p:cNvPr>
          <p:cNvSpPr/>
          <p:nvPr/>
        </p:nvSpPr>
        <p:spPr>
          <a:xfrm>
            <a:off x="5116376" y="1865671"/>
            <a:ext cx="1534885" cy="53928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73973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5311</TotalTime>
  <Words>1078</Words>
  <Application>Microsoft Office PowerPoint</Application>
  <PresentationFormat>Widescreen</PresentationFormat>
  <Paragraphs>107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Calibri (Body)</vt:lpstr>
      <vt:lpstr>Calibri Light</vt:lpstr>
      <vt:lpstr>Office Theme</vt:lpstr>
      <vt:lpstr>EDLUS un  VEDLUDB</vt:lpstr>
      <vt:lpstr>Elektroniskā darba laika uzskaites sistēma </vt:lpstr>
      <vt:lpstr>Prasības EDLUS uzstādīšanai būvlaukumā</vt:lpstr>
      <vt:lpstr>Galvenā būvdarbu veicēja pienākumi (I)</vt:lpstr>
      <vt:lpstr>Galvenā būvdarbu veicēja pienākumi (II)</vt:lpstr>
      <vt:lpstr>Apakšuzņēmēja pienākumi</vt:lpstr>
      <vt:lpstr>Būvlaukuma reģistrācijas dati</vt:lpstr>
      <vt:lpstr>Datu nodošana VEDLUDB</vt:lpstr>
      <vt:lpstr>Apakšuzņēmēju – fizisku personu reģistrēšana</vt:lpstr>
      <vt:lpstr>Reģistrējamie dati par fiziskām personām</vt:lpstr>
      <vt:lpstr>Datu kvalitātes jautājumi (I)</vt:lpstr>
      <vt:lpstr>Datu kvalitātes jautājumi (II)</vt:lpstr>
      <vt:lpstr>Administratīvā atbildība (144.pants)</vt:lpstr>
      <vt:lpstr>PowerPoint Presentation</vt:lpstr>
      <vt:lpstr>Apakšuzņēmējam piemērojamā administratīvā atbildība</vt:lpstr>
      <vt:lpstr>2023.gadā gaidāmās izmaiņas normatīvajos aktos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Iveta Putne</dc:creator>
  <cp:lastModifiedBy>Iveta Putne</cp:lastModifiedBy>
  <cp:revision>81</cp:revision>
  <cp:lastPrinted>2023-04-27T05:39:15Z</cp:lastPrinted>
  <dcterms:created xsi:type="dcterms:W3CDTF">2021-10-12T09:14:36Z</dcterms:created>
  <dcterms:modified xsi:type="dcterms:W3CDTF">2023-04-27T09:36:21Z</dcterms:modified>
</cp:coreProperties>
</file>