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37"/>
  </p:notesMasterIdLst>
  <p:sldIdLst>
    <p:sldId id="1190" r:id="rId3"/>
    <p:sldId id="1243" r:id="rId4"/>
    <p:sldId id="1230" r:id="rId5"/>
    <p:sldId id="1231" r:id="rId6"/>
    <p:sldId id="1232" r:id="rId7"/>
    <p:sldId id="1233" r:id="rId8"/>
    <p:sldId id="1234" r:id="rId9"/>
    <p:sldId id="1235" r:id="rId10"/>
    <p:sldId id="1236" r:id="rId11"/>
    <p:sldId id="1237" r:id="rId12"/>
    <p:sldId id="1238" r:id="rId13"/>
    <p:sldId id="1239" r:id="rId14"/>
    <p:sldId id="1240" r:id="rId15"/>
    <p:sldId id="1241" r:id="rId16"/>
    <p:sldId id="1242" r:id="rId17"/>
    <p:sldId id="1258" r:id="rId18"/>
    <p:sldId id="1244" r:id="rId19"/>
    <p:sldId id="1245" r:id="rId20"/>
    <p:sldId id="1246" r:id="rId21"/>
    <p:sldId id="1247" r:id="rId22"/>
    <p:sldId id="1248" r:id="rId23"/>
    <p:sldId id="1249" r:id="rId24"/>
    <p:sldId id="1251" r:id="rId25"/>
    <p:sldId id="1252" r:id="rId26"/>
    <p:sldId id="1253" r:id="rId27"/>
    <p:sldId id="1254" r:id="rId28"/>
    <p:sldId id="1255" r:id="rId29"/>
    <p:sldId id="1256" r:id="rId30"/>
    <p:sldId id="1257" r:id="rId31"/>
    <p:sldId id="1259" r:id="rId32"/>
    <p:sldId id="1260" r:id="rId33"/>
    <p:sldId id="1261" r:id="rId34"/>
    <p:sldId id="1262" r:id="rId35"/>
    <p:sldId id="749" r:id="rId36"/>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ānis Palamarčuks" initials="JP" lastIdx="1" clrIdx="0">
    <p:extLst>
      <p:ext uri="{19B8F6BF-5375-455C-9EA6-DF929625EA0E}">
        <p15:presenceInfo xmlns:p15="http://schemas.microsoft.com/office/powerpoint/2012/main" userId="S-1-5-21-734147818-1251574435-2103723179-7982" providerId="AD"/>
      </p:ext>
    </p:extLst>
  </p:cmAuthor>
  <p:cmAuthor id="2" name="Inese Linde" initials="IL" lastIdx="1" clrIdx="1">
    <p:extLst>
      <p:ext uri="{19B8F6BF-5375-455C-9EA6-DF929625EA0E}">
        <p15:presenceInfo xmlns:p15="http://schemas.microsoft.com/office/powerpoint/2012/main" userId="S::Inese.Linde@bvkb.gov.lv::4f4b4e9b-7ea6-439d-8345-0438bf2703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75" autoAdjust="0"/>
    <p:restoredTop sz="89674" autoAdjust="0"/>
  </p:normalViewPr>
  <p:slideViewPr>
    <p:cSldViewPr snapToGrid="0">
      <p:cViewPr varScale="1">
        <p:scale>
          <a:sx n="100" d="100"/>
          <a:sy n="100" d="100"/>
        </p:scale>
        <p:origin x="246" y="84"/>
      </p:cViewPr>
      <p:guideLst/>
    </p:cSldViewPr>
  </p:slideViewPr>
  <p:outlineViewPr>
    <p:cViewPr>
      <p:scale>
        <a:sx n="33" d="100"/>
        <a:sy n="33" d="100"/>
      </p:scale>
      <p:origin x="0" y="-4076"/>
    </p:cViewPr>
  </p:outlineViewPr>
  <p:notesTextViewPr>
    <p:cViewPr>
      <p:scale>
        <a:sx n="75" d="100"/>
        <a:sy n="75" d="100"/>
      </p:scale>
      <p:origin x="0" y="0"/>
    </p:cViewPr>
  </p:notesTextViewPr>
  <p:sorterViewPr>
    <p:cViewPr>
      <p:scale>
        <a:sx n="100" d="100"/>
        <a:sy n="100" d="100"/>
      </p:scale>
      <p:origin x="0" y="-5552"/>
    </p:cViewPr>
  </p:sorterViewPr>
  <p:notesViewPr>
    <p:cSldViewPr snapToGrid="0">
      <p:cViewPr varScale="1">
        <p:scale>
          <a:sx n="50" d="100"/>
          <a:sy n="50" d="100"/>
        </p:scale>
        <p:origin x="2708" y="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93EE07-AC93-415F-8623-A5170DCCA4CE}" type="datetimeFigureOut">
              <a:rPr lang="lv-LV" smtClean="0"/>
              <a:t>27.04.2023</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77E213-FBF0-4FB6-A379-F97F387A85BE}" type="slidenum">
              <a:rPr lang="lv-LV" smtClean="0"/>
              <a:t>‹#›</a:t>
            </a:fld>
            <a:endParaRPr lang="lv-LV"/>
          </a:p>
        </p:txBody>
      </p:sp>
    </p:spTree>
    <p:extLst>
      <p:ext uri="{BB962C8B-B14F-4D97-AF65-F5344CB8AC3E}">
        <p14:creationId xmlns:p14="http://schemas.microsoft.com/office/powerpoint/2010/main" val="1161277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4A608D30-51D5-4434-8A74-401C909CFEB7}" type="slidenum">
              <a:rPr lang="lv-LV" smtClean="0"/>
              <a:pPr/>
              <a:t>1</a:t>
            </a:fld>
            <a:endParaRPr lang="lv-LV"/>
          </a:p>
        </p:txBody>
      </p:sp>
    </p:spTree>
    <p:extLst>
      <p:ext uri="{BB962C8B-B14F-4D97-AF65-F5344CB8AC3E}">
        <p14:creationId xmlns:p14="http://schemas.microsoft.com/office/powerpoint/2010/main" val="309210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14E999DC-9EA0-4259-819B-1AF7B4303B19}" type="datetimeFigureOut">
              <a:rPr lang="lv-LV" smtClean="0"/>
              <a:t>27.04.2023</a:t>
            </a:fld>
            <a:endParaRPr lang="lv-LV"/>
          </a:p>
        </p:txBody>
      </p:sp>
      <p:sp>
        <p:nvSpPr>
          <p:cNvPr id="5" name="Footer Placeholder 4"/>
          <p:cNvSpPr>
            <a:spLocks noGrp="1"/>
          </p:cNvSpPr>
          <p:nvPr>
            <p:ph type="ftr" sz="quarter" idx="11"/>
          </p:nvPr>
        </p:nvSpPr>
        <p:spPr/>
        <p:txBody>
          <a:bodyPr/>
          <a:lstStyle/>
          <a:p>
            <a:endParaRPr lang="lv-LV"/>
          </a:p>
        </p:txBody>
      </p:sp>
    </p:spTree>
    <p:extLst>
      <p:ext uri="{BB962C8B-B14F-4D97-AF65-F5344CB8AC3E}">
        <p14:creationId xmlns:p14="http://schemas.microsoft.com/office/powerpoint/2010/main" val="3542073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14E999DC-9EA0-4259-819B-1AF7B4303B19}" type="datetimeFigureOut">
              <a:rPr lang="lv-LV" smtClean="0"/>
              <a:t>27.04.2023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3372240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14E999DC-9EA0-4259-819B-1AF7B4303B19}" type="datetimeFigureOut">
              <a:rPr lang="lv-LV" smtClean="0"/>
              <a:t>27.04.2023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3675166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818" y="0"/>
            <a:ext cx="21931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0" y="1063631"/>
            <a:ext cx="3048000"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a:defRPr/>
            </a:pPr>
            <a:r>
              <a:rPr lang="en-US" altLang="lv-LV" sz="1000" dirty="0">
                <a:latin typeface="Arial" panose="020B0604020202020204" pitchFamily="34" charset="0"/>
              </a:rPr>
              <a:t>Būvniecības valsts kontroles birojs</a:t>
            </a:r>
          </a:p>
        </p:txBody>
      </p:sp>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2E6D6C19-4EBD-463F-B2DB-F8EE9F5F0733}" type="slidenum">
              <a:rPr lang="en-US" altLang="lv-LV"/>
              <a:pPr>
                <a:defRPr/>
              </a:pPr>
              <a:t>‹#›</a:t>
            </a:fld>
            <a:endParaRPr lang="en-US" altLang="lv-LV"/>
          </a:p>
        </p:txBody>
      </p:sp>
    </p:spTree>
    <p:extLst>
      <p:ext uri="{BB962C8B-B14F-4D97-AF65-F5344CB8AC3E}">
        <p14:creationId xmlns:p14="http://schemas.microsoft.com/office/powerpoint/2010/main" val="962798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pic>
        <p:nvPicPr>
          <p:cNvPr id="10" name="Picture 9"/>
          <p:cNvPicPr>
            <a:picLocks noChangeAspect="1"/>
          </p:cNvPicPr>
          <p:nvPr userDrawn="1"/>
        </p:nvPicPr>
        <p:blipFill rotWithShape="1">
          <a:blip r:embed="rId3" cstate="print"/>
          <a:srcRect l="42765" t="13473" r="28727" b="56141"/>
          <a:stretch/>
        </p:blipFill>
        <p:spPr>
          <a:xfrm>
            <a:off x="4264663" y="0"/>
            <a:ext cx="3672454" cy="2446421"/>
          </a:xfrm>
          <a:prstGeom prst="rect">
            <a:avLst/>
          </a:prstGeom>
        </p:spPr>
      </p:pic>
    </p:spTree>
    <p:extLst>
      <p:ext uri="{BB962C8B-B14F-4D97-AF65-F5344CB8AC3E}">
        <p14:creationId xmlns:p14="http://schemas.microsoft.com/office/powerpoint/2010/main" val="834244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567E8C-B793-463C-ACEC-3F1FF2FF6ACF}" type="datetime1">
              <a:rPr lang="lv-LV" smtClean="0"/>
              <a:t>27.04.2023</a:t>
            </a:fld>
            <a:endParaRPr lang="lv-LV" dirty="0"/>
          </a:p>
        </p:txBody>
      </p:sp>
      <p:sp>
        <p:nvSpPr>
          <p:cNvPr id="5" name="Footer Placeholder 4"/>
          <p:cNvSpPr>
            <a:spLocks noGrp="1"/>
          </p:cNvSpPr>
          <p:nvPr>
            <p:ph type="ftr" sz="quarter" idx="11"/>
          </p:nvPr>
        </p:nvSpPr>
        <p:spPr/>
        <p:txBody>
          <a:bodyPr/>
          <a:lstStyle/>
          <a:p>
            <a:endParaRPr lang="lv-LV" dirty="0"/>
          </a:p>
        </p:txBody>
      </p:sp>
      <p:sp>
        <p:nvSpPr>
          <p:cNvPr id="6" name="Slide Number Placeholder 5"/>
          <p:cNvSpPr>
            <a:spLocks noGrp="1"/>
          </p:cNvSpPr>
          <p:nvPr>
            <p:ph type="sldNum" sz="quarter" idx="12"/>
          </p:nvPr>
        </p:nvSpPr>
        <p:spPr/>
        <p:txBody>
          <a:bodyPr/>
          <a:lstStyle/>
          <a:p>
            <a:fld id="{B8919222-AB26-4AEB-B881-CC7E9661B6C6}" type="slidenum">
              <a:rPr lang="lv-LV" smtClean="0"/>
              <a:t>‹#›</a:t>
            </a:fld>
            <a:endParaRPr lang="lv-LV" dirty="0"/>
          </a:p>
        </p:txBody>
      </p:sp>
      <p:pic>
        <p:nvPicPr>
          <p:cNvPr id="7" name="Picture 6"/>
          <p:cNvPicPr>
            <a:picLocks noChangeAspect="1"/>
          </p:cNvPicPr>
          <p:nvPr userDrawn="1"/>
        </p:nvPicPr>
        <p:blipFill rotWithShape="1">
          <a:blip r:embed="rId2" cstate="print"/>
          <a:srcRect l="42765" t="13473" r="28727" b="56141"/>
          <a:stretch/>
        </p:blipFill>
        <p:spPr>
          <a:xfrm>
            <a:off x="3832044" y="1"/>
            <a:ext cx="4879337" cy="2446421"/>
          </a:xfrm>
          <a:prstGeom prst="rect">
            <a:avLst/>
          </a:prstGeom>
        </p:spPr>
      </p:pic>
    </p:spTree>
    <p:extLst>
      <p:ext uri="{BB962C8B-B14F-4D97-AF65-F5344CB8AC3E}">
        <p14:creationId xmlns:p14="http://schemas.microsoft.com/office/powerpoint/2010/main" val="560290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EC8909-50AC-4927-AA21-A90BDEF10CC7}" type="datetime1">
              <a:rPr lang="lv-LV" smtClean="0"/>
              <a:t>27.04.2023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8919222-AB26-4AEB-B881-CC7E9661B6C6}" type="slidenum">
              <a:rPr lang="lv-LV" smtClean="0"/>
              <a:t>‹#›</a:t>
            </a:fld>
            <a:endParaRPr lang="lv-LV" dirty="0"/>
          </a:p>
        </p:txBody>
      </p:sp>
      <p:pic>
        <p:nvPicPr>
          <p:cNvPr id="8" name="Picture 7"/>
          <p:cNvPicPr>
            <a:picLocks noChangeAspect="1"/>
          </p:cNvPicPr>
          <p:nvPr userDrawn="1"/>
        </p:nvPicPr>
        <p:blipFill rotWithShape="1">
          <a:blip r:embed="rId2" cstate="print"/>
          <a:srcRect l="42765" t="13473" r="28727" b="56141"/>
          <a:stretch/>
        </p:blipFill>
        <p:spPr>
          <a:xfrm>
            <a:off x="-1" y="10910"/>
            <a:ext cx="2708423" cy="1218264"/>
          </a:xfrm>
          <a:prstGeom prst="rect">
            <a:avLst/>
          </a:prstGeom>
        </p:spPr>
      </p:pic>
    </p:spTree>
    <p:extLst>
      <p:ext uri="{BB962C8B-B14F-4D97-AF65-F5344CB8AC3E}">
        <p14:creationId xmlns:p14="http://schemas.microsoft.com/office/powerpoint/2010/main" val="105578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368565-E790-4FD6-BF3C-2690D6FE8811}" type="datetime1">
              <a:rPr lang="lv-LV" smtClean="0"/>
              <a:t>27.04.2023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8919222-AB26-4AEB-B881-CC7E9661B6C6}"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1" y="10910"/>
            <a:ext cx="2708423" cy="1218264"/>
          </a:xfrm>
          <a:prstGeom prst="rect">
            <a:avLst/>
          </a:prstGeom>
        </p:spPr>
      </p:pic>
    </p:spTree>
    <p:extLst>
      <p:ext uri="{BB962C8B-B14F-4D97-AF65-F5344CB8AC3E}">
        <p14:creationId xmlns:p14="http://schemas.microsoft.com/office/powerpoint/2010/main" val="1782450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1C9B7F-20CF-49BE-87F6-AD8DDA063F1F}" type="datetime1">
              <a:rPr lang="lv-LV" smtClean="0"/>
              <a:t>27.04.2023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B8919222-AB26-4AEB-B881-CC7E9661B6C6}"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1" y="10910"/>
            <a:ext cx="2708423" cy="1218264"/>
          </a:xfrm>
          <a:prstGeom prst="rect">
            <a:avLst/>
          </a:prstGeom>
        </p:spPr>
      </p:pic>
    </p:spTree>
    <p:extLst>
      <p:ext uri="{BB962C8B-B14F-4D97-AF65-F5344CB8AC3E}">
        <p14:creationId xmlns:p14="http://schemas.microsoft.com/office/powerpoint/2010/main" val="4130528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B2CE54-D69E-400D-9DEE-7AEAD2727570}" type="datetime1">
              <a:rPr lang="lv-LV" smtClean="0"/>
              <a:t>27.04.2023</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B8919222-AB26-4AEB-B881-CC7E9661B6C6}" type="slidenum">
              <a:rPr lang="lv-LV" smtClean="0"/>
              <a:t>‹#›</a:t>
            </a:fld>
            <a:endParaRPr lang="lv-LV"/>
          </a:p>
        </p:txBody>
      </p:sp>
      <p:pic>
        <p:nvPicPr>
          <p:cNvPr id="10" name="Picture 9"/>
          <p:cNvPicPr>
            <a:picLocks noChangeAspect="1"/>
          </p:cNvPicPr>
          <p:nvPr userDrawn="1"/>
        </p:nvPicPr>
        <p:blipFill rotWithShape="1">
          <a:blip r:embed="rId2" cstate="print"/>
          <a:srcRect l="42765" t="13473" r="28727" b="56141"/>
          <a:stretch/>
        </p:blipFill>
        <p:spPr>
          <a:xfrm>
            <a:off x="-1" y="10910"/>
            <a:ext cx="2708423" cy="1218264"/>
          </a:xfrm>
          <a:prstGeom prst="rect">
            <a:avLst/>
          </a:prstGeom>
        </p:spPr>
      </p:pic>
    </p:spTree>
    <p:extLst>
      <p:ext uri="{BB962C8B-B14F-4D97-AF65-F5344CB8AC3E}">
        <p14:creationId xmlns:p14="http://schemas.microsoft.com/office/powerpoint/2010/main" val="3561775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822675-33F6-400E-9C3A-1607C02E3EE2}" type="datetime1">
              <a:rPr lang="lv-LV" smtClean="0"/>
              <a:t>27.04.2023</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B8919222-AB26-4AEB-B881-CC7E9661B6C6}" type="slidenum">
              <a:rPr lang="lv-LV" smtClean="0"/>
              <a:t>‹#›</a:t>
            </a:fld>
            <a:endParaRPr lang="lv-LV"/>
          </a:p>
        </p:txBody>
      </p:sp>
      <p:pic>
        <p:nvPicPr>
          <p:cNvPr id="6" name="Picture 5"/>
          <p:cNvPicPr>
            <a:picLocks noChangeAspect="1"/>
          </p:cNvPicPr>
          <p:nvPr userDrawn="1"/>
        </p:nvPicPr>
        <p:blipFill rotWithShape="1">
          <a:blip r:embed="rId2" cstate="print"/>
          <a:srcRect l="42765" t="13473" r="28727" b="56141"/>
          <a:stretch/>
        </p:blipFill>
        <p:spPr>
          <a:xfrm>
            <a:off x="-1" y="10910"/>
            <a:ext cx="2708423" cy="1218264"/>
          </a:xfrm>
          <a:prstGeom prst="rect">
            <a:avLst/>
          </a:prstGeom>
        </p:spPr>
      </p:pic>
    </p:spTree>
    <p:extLst>
      <p:ext uri="{BB962C8B-B14F-4D97-AF65-F5344CB8AC3E}">
        <p14:creationId xmlns:p14="http://schemas.microsoft.com/office/powerpoint/2010/main" val="2400914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14E999DC-9EA0-4259-819B-1AF7B4303B19}" type="datetimeFigureOut">
              <a:rPr lang="lv-LV" smtClean="0"/>
              <a:t>27.04.2023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9" name="Slide Number Placeholder 3"/>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F832BF-1DDA-4BBE-B340-68BC40090DFC}" type="slidenum">
              <a:rPr lang="lv-LV" smtClean="0"/>
              <a:pPr/>
              <a:t>‹#›</a:t>
            </a:fld>
            <a:endParaRPr lang="lv-LV" dirty="0"/>
          </a:p>
        </p:txBody>
      </p:sp>
    </p:spTree>
    <p:extLst>
      <p:ext uri="{BB962C8B-B14F-4D97-AF65-F5344CB8AC3E}">
        <p14:creationId xmlns:p14="http://schemas.microsoft.com/office/powerpoint/2010/main" val="3029524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D52FD-8F2C-4F21-BBF8-8194012C7D0A}" type="datetime1">
              <a:rPr lang="lv-LV" smtClean="0"/>
              <a:t>27.04.2023</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B8919222-AB26-4AEB-B881-CC7E9661B6C6}" type="slidenum">
              <a:rPr lang="lv-LV" smtClean="0"/>
              <a:t>‹#›</a:t>
            </a:fld>
            <a:endParaRPr lang="lv-LV"/>
          </a:p>
        </p:txBody>
      </p:sp>
      <p:pic>
        <p:nvPicPr>
          <p:cNvPr id="5" name="Picture 4"/>
          <p:cNvPicPr>
            <a:picLocks noChangeAspect="1"/>
          </p:cNvPicPr>
          <p:nvPr userDrawn="1"/>
        </p:nvPicPr>
        <p:blipFill rotWithShape="1">
          <a:blip r:embed="rId2" cstate="print"/>
          <a:srcRect l="42765" t="13473" r="28727" b="56141"/>
          <a:stretch/>
        </p:blipFill>
        <p:spPr>
          <a:xfrm>
            <a:off x="-1" y="10910"/>
            <a:ext cx="2708423" cy="1218264"/>
          </a:xfrm>
          <a:prstGeom prst="rect">
            <a:avLst/>
          </a:prstGeom>
        </p:spPr>
      </p:pic>
    </p:spTree>
    <p:extLst>
      <p:ext uri="{BB962C8B-B14F-4D97-AF65-F5344CB8AC3E}">
        <p14:creationId xmlns:p14="http://schemas.microsoft.com/office/powerpoint/2010/main" val="67484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17840E-5AE7-425E-B83A-7BC2512BD907}" type="datetime1">
              <a:rPr lang="lv-LV" smtClean="0"/>
              <a:t>27.04.2023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B8919222-AB26-4AEB-B881-CC7E9661B6C6}" type="slidenum">
              <a:rPr lang="lv-LV" smtClean="0"/>
              <a:t>‹#›</a:t>
            </a:fld>
            <a:endParaRPr lang="lv-LV"/>
          </a:p>
        </p:txBody>
      </p:sp>
    </p:spTree>
    <p:extLst>
      <p:ext uri="{BB962C8B-B14F-4D97-AF65-F5344CB8AC3E}">
        <p14:creationId xmlns:p14="http://schemas.microsoft.com/office/powerpoint/2010/main" val="2241261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1C8D56-6826-4E91-ACB3-67F53736BCAB}" type="datetime1">
              <a:rPr lang="lv-LV" smtClean="0"/>
              <a:t>27.04.2023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B8919222-AB26-4AEB-B881-CC7E9661B6C6}" type="slidenum">
              <a:rPr lang="lv-LV" smtClean="0"/>
              <a:t>‹#›</a:t>
            </a:fld>
            <a:endParaRPr lang="lv-LV"/>
          </a:p>
        </p:txBody>
      </p:sp>
    </p:spTree>
    <p:extLst>
      <p:ext uri="{BB962C8B-B14F-4D97-AF65-F5344CB8AC3E}">
        <p14:creationId xmlns:p14="http://schemas.microsoft.com/office/powerpoint/2010/main" val="91379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70C446-9BAE-4E95-9E77-5CBA150F4F94}" type="datetime1">
              <a:rPr lang="lv-LV" smtClean="0"/>
              <a:t>27.04.2023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8919222-AB26-4AEB-B881-CC7E9661B6C6}" type="slidenum">
              <a:rPr lang="lv-LV" smtClean="0"/>
              <a:t>‹#›</a:t>
            </a:fld>
            <a:endParaRPr lang="lv-LV"/>
          </a:p>
        </p:txBody>
      </p:sp>
    </p:spTree>
    <p:extLst>
      <p:ext uri="{BB962C8B-B14F-4D97-AF65-F5344CB8AC3E}">
        <p14:creationId xmlns:p14="http://schemas.microsoft.com/office/powerpoint/2010/main" val="3206059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4483C3-F0C4-41F2-8118-517B3CABDC13}" type="datetime1">
              <a:rPr lang="lv-LV" smtClean="0"/>
              <a:t>27.04.2023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8919222-AB26-4AEB-B881-CC7E9661B6C6}" type="slidenum">
              <a:rPr lang="lv-LV" smtClean="0"/>
              <a:t>‹#›</a:t>
            </a:fld>
            <a:endParaRPr lang="lv-LV"/>
          </a:p>
        </p:txBody>
      </p:sp>
    </p:spTree>
    <p:extLst>
      <p:ext uri="{BB962C8B-B14F-4D97-AF65-F5344CB8AC3E}">
        <p14:creationId xmlns:p14="http://schemas.microsoft.com/office/powerpoint/2010/main" val="25140772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818" y="0"/>
            <a:ext cx="21931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0" y="1063631"/>
            <a:ext cx="3048000"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a:defRPr/>
            </a:pPr>
            <a:r>
              <a:rPr lang="en-US" altLang="lv-LV" sz="1000" dirty="0">
                <a:latin typeface="Arial" panose="020B0604020202020204" pitchFamily="34" charset="0"/>
              </a:rPr>
              <a:t>Būvniecības valsts kontroles birojs</a:t>
            </a:r>
          </a:p>
        </p:txBody>
      </p:sp>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2E6D6C19-4EBD-463F-B2DB-F8EE9F5F0733}" type="slidenum">
              <a:rPr lang="en-US" altLang="lv-LV"/>
              <a:pPr>
                <a:defRPr/>
              </a:pPr>
              <a:t>‹#›</a:t>
            </a:fld>
            <a:endParaRPr lang="en-US" altLang="lv-LV"/>
          </a:p>
        </p:txBody>
      </p:sp>
    </p:spTree>
    <p:extLst>
      <p:ext uri="{BB962C8B-B14F-4D97-AF65-F5344CB8AC3E}">
        <p14:creationId xmlns:p14="http://schemas.microsoft.com/office/powerpoint/2010/main" val="210153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E999DC-9EA0-4259-819B-1AF7B4303B19}" type="datetimeFigureOut">
              <a:rPr lang="lv-LV" smtClean="0"/>
              <a:t>27.04.2023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140356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14E999DC-9EA0-4259-819B-1AF7B4303B19}" type="datetimeFigureOut">
              <a:rPr lang="lv-LV" smtClean="0"/>
              <a:t>27.04.2023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2260439-F6DD-4523-A801-03781BC0D091}" type="slidenum">
              <a:rPr lang="lv-LV" smtClean="0"/>
              <a:t>‹#›</a:t>
            </a:fld>
            <a:endParaRPr lang="lv-LV"/>
          </a:p>
        </p:txBody>
      </p:sp>
      <p:pic>
        <p:nvPicPr>
          <p:cNvPr id="9" name="Picture 8"/>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2956273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14E999DC-9EA0-4259-819B-1AF7B4303B19}" type="datetimeFigureOut">
              <a:rPr lang="lv-LV" smtClean="0"/>
              <a:t>27.04.2023</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E2260439-F6DD-4523-A801-03781BC0D091}" type="slidenum">
              <a:rPr lang="lv-LV" smtClean="0"/>
              <a:t>‹#›</a:t>
            </a:fld>
            <a:endParaRPr lang="lv-LV"/>
          </a:p>
        </p:txBody>
      </p:sp>
      <p:pic>
        <p:nvPicPr>
          <p:cNvPr id="11" name="Picture 10"/>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12" name="Slide Number Placeholder 8"/>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F832BF-1DDA-4BBE-B340-68BC40090DFC}" type="slidenum">
              <a:rPr lang="lv-LV" smtClean="0"/>
              <a:pPr/>
              <a:t>‹#›</a:t>
            </a:fld>
            <a:endParaRPr lang="lv-LV" dirty="0"/>
          </a:p>
        </p:txBody>
      </p:sp>
    </p:spTree>
    <p:extLst>
      <p:ext uri="{BB962C8B-B14F-4D97-AF65-F5344CB8AC3E}">
        <p14:creationId xmlns:p14="http://schemas.microsoft.com/office/powerpoint/2010/main" val="1198886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14E999DC-9EA0-4259-819B-1AF7B4303B19}" type="datetimeFigureOut">
              <a:rPr lang="lv-LV" smtClean="0"/>
              <a:t>27.04.2023</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7" name="Slide Number Placeholder 8"/>
          <p:cNvSpPr txBox="1">
            <a:spLocks/>
          </p:cNvSpPr>
          <p:nvPr userDrawn="1"/>
        </p:nvSpPr>
        <p:spPr>
          <a:xfrm>
            <a:off x="8610600" y="6356349"/>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F832BF-1DDA-4BBE-B340-68BC40090DFC}" type="slidenum">
              <a:rPr lang="lv-LV" smtClean="0"/>
              <a:pPr/>
              <a:t>‹#›</a:t>
            </a:fld>
            <a:endParaRPr lang="lv-LV" dirty="0"/>
          </a:p>
        </p:txBody>
      </p:sp>
    </p:spTree>
    <p:extLst>
      <p:ext uri="{BB962C8B-B14F-4D97-AF65-F5344CB8AC3E}">
        <p14:creationId xmlns:p14="http://schemas.microsoft.com/office/powerpoint/2010/main" val="2186908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2" name="Date Placeholder 1"/>
          <p:cNvSpPr>
            <a:spLocks noGrp="1"/>
          </p:cNvSpPr>
          <p:nvPr>
            <p:ph type="dt" sz="half" idx="10"/>
          </p:nvPr>
        </p:nvSpPr>
        <p:spPr/>
        <p:txBody>
          <a:bodyPr/>
          <a:lstStyle/>
          <a:p>
            <a:fld id="{14E999DC-9EA0-4259-819B-1AF7B4303B19}" type="datetimeFigureOut">
              <a:rPr lang="lv-LV" smtClean="0"/>
              <a:t>27.04.2023</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E2260439-F6DD-4523-A801-03781BC0D091}" type="slidenum">
              <a:rPr lang="lv-LV" smtClean="0"/>
              <a:t>‹#›</a:t>
            </a:fld>
            <a:endParaRPr lang="lv-LV"/>
          </a:p>
        </p:txBody>
      </p:sp>
    </p:spTree>
    <p:extLst>
      <p:ext uri="{BB962C8B-B14F-4D97-AF65-F5344CB8AC3E}">
        <p14:creationId xmlns:p14="http://schemas.microsoft.com/office/powerpoint/2010/main" val="229721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E999DC-9EA0-4259-819B-1AF7B4303B19}" type="datetimeFigureOut">
              <a:rPr lang="lv-LV" smtClean="0"/>
              <a:t>27.04.2023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2260439-F6DD-4523-A801-03781BC0D091}" type="slidenum">
              <a:rPr lang="lv-LV" smtClean="0"/>
              <a:t>‹#›</a:t>
            </a:fld>
            <a:endParaRPr lang="lv-LV"/>
          </a:p>
        </p:txBody>
      </p:sp>
      <p:pic>
        <p:nvPicPr>
          <p:cNvPr id="10" name="Picture 9"/>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333450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E999DC-9EA0-4259-819B-1AF7B4303B19}" type="datetimeFigureOut">
              <a:rPr lang="lv-LV" smtClean="0"/>
              <a:t>27.04.2023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2260439-F6DD-4523-A801-03781BC0D091}" type="slidenum">
              <a:rPr lang="lv-LV" smtClean="0"/>
              <a:t>‹#›</a:t>
            </a:fld>
            <a:endParaRPr lang="lv-LV"/>
          </a:p>
        </p:txBody>
      </p:sp>
      <p:pic>
        <p:nvPicPr>
          <p:cNvPr id="9" name="Picture 8"/>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10"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2260439-F6DD-4523-A801-03781BC0D091}" type="slidenum">
              <a:rPr lang="lv-LV" smtClean="0"/>
              <a:pPr/>
              <a:t>‹#›</a:t>
            </a:fld>
            <a:endParaRPr lang="lv-LV"/>
          </a:p>
        </p:txBody>
      </p:sp>
    </p:spTree>
    <p:extLst>
      <p:ext uri="{BB962C8B-B14F-4D97-AF65-F5344CB8AC3E}">
        <p14:creationId xmlns:p14="http://schemas.microsoft.com/office/powerpoint/2010/main" val="3653242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999DC-9EA0-4259-819B-1AF7B4303B19}" type="datetimeFigureOut">
              <a:rPr lang="lv-LV" smtClean="0"/>
              <a:t>27.04.2023</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60439-F6DD-4523-A801-03781BC0D091}" type="slidenum">
              <a:rPr lang="lv-LV" smtClean="0"/>
              <a:t>‹#›</a:t>
            </a:fld>
            <a:endParaRPr lang="lv-LV"/>
          </a:p>
        </p:txBody>
      </p:sp>
    </p:spTree>
    <p:extLst>
      <p:ext uri="{BB962C8B-B14F-4D97-AF65-F5344CB8AC3E}">
        <p14:creationId xmlns:p14="http://schemas.microsoft.com/office/powerpoint/2010/main" val="2597874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1" r:id="rId12"/>
    <p:sldLayoutId id="214748368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A4AD5-E6E9-43A4-9260-70DC14904314}" type="datetime1">
              <a:rPr lang="lv-LV" smtClean="0"/>
              <a:t>27.04.2023</a:t>
            </a:fld>
            <a:endParaRPr lang="lv-LV"/>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2"/>
            <a:ext cx="302096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19222-AB26-4AEB-B881-CC7E9661B6C6}" type="slidenum">
              <a:rPr lang="lv-LV" smtClean="0"/>
              <a:t>‹#›</a:t>
            </a:fld>
            <a:endParaRPr lang="lv-LV" dirty="0"/>
          </a:p>
        </p:txBody>
      </p:sp>
    </p:spTree>
    <p:extLst>
      <p:ext uri="{BB962C8B-B14F-4D97-AF65-F5344CB8AC3E}">
        <p14:creationId xmlns:p14="http://schemas.microsoft.com/office/powerpoint/2010/main" val="243785138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hyperlink" Target="http://www.bvkb.gov.lv/"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p:cNvSpPr>
            <a:spLocks noGrp="1"/>
          </p:cNvSpPr>
          <p:nvPr>
            <p:ph type="sldNum" sz="quarter" idx="4294967295"/>
          </p:nvPr>
        </p:nvSpPr>
        <p:spPr>
          <a:xfrm>
            <a:off x="8610600" y="6230222"/>
            <a:ext cx="2743200" cy="365125"/>
          </a:xfrm>
        </p:spPr>
        <p:txBody>
          <a:bodyPr/>
          <a:lstStyle/>
          <a:p>
            <a:fld id="{32F832BF-1DDA-4BBE-B340-68BC40090DFC}" type="slidenum">
              <a:rPr lang="lv-LV" smtClean="0"/>
              <a:pPr/>
              <a:t>1</a:t>
            </a:fld>
            <a:endParaRPr lang="lv-LV" dirty="0"/>
          </a:p>
        </p:txBody>
      </p:sp>
      <p:sp>
        <p:nvSpPr>
          <p:cNvPr id="8" name="Title 1">
            <a:extLst>
              <a:ext uri="{FF2B5EF4-FFF2-40B4-BE49-F238E27FC236}">
                <a16:creationId xmlns:a16="http://schemas.microsoft.com/office/drawing/2014/main" id="{8EA3377B-B9D2-4546-BA68-42EE314838B1}"/>
              </a:ext>
            </a:extLst>
          </p:cNvPr>
          <p:cNvSpPr>
            <a:spLocks noGrp="1"/>
          </p:cNvSpPr>
          <p:nvPr>
            <p:ph type="ctrTitle"/>
          </p:nvPr>
        </p:nvSpPr>
        <p:spPr>
          <a:xfrm>
            <a:off x="716437" y="2453833"/>
            <a:ext cx="10363200" cy="2960345"/>
          </a:xfrm>
        </p:spPr>
        <p:txBody>
          <a:bodyPr>
            <a:noAutofit/>
          </a:bodyPr>
          <a:lstStyle/>
          <a:p>
            <a:pPr>
              <a:lnSpc>
                <a:spcPct val="107000"/>
              </a:lnSpc>
              <a:spcAft>
                <a:spcPts val="800"/>
              </a:spcAft>
            </a:pPr>
            <a:r>
              <a:rPr lang="lv-LV" sz="3200" b="1"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Seminārs būvniecības procesa dalībniekiem</a:t>
            </a:r>
            <a:br>
              <a:rPr lang="lv-LV" sz="3200" dirty="0">
                <a:effectLst/>
                <a:latin typeface="Times New Roman" panose="02020603050405020304" pitchFamily="18" charset="0"/>
                <a:ea typeface="Calibri" panose="020F0502020204030204" pitchFamily="34" charset="0"/>
                <a:cs typeface="Times New Roman" panose="02020603050405020304" pitchFamily="18" charset="0"/>
              </a:rPr>
            </a:br>
            <a:r>
              <a:rPr lang="lv-LV" sz="3200" b="1" dirty="0">
                <a:effectLst/>
                <a:latin typeface="Times New Roman" panose="02020603050405020304" pitchFamily="18" charset="0"/>
                <a:ea typeface="Calibri" panose="020F0502020204030204" pitchFamily="34" charset="0"/>
                <a:cs typeface="Times New Roman" panose="02020603050405020304" pitchFamily="18" charset="0"/>
              </a:rPr>
              <a:t>“Būvdarbu veikšanas tehnoloģijas būvdarbu kontrolē”</a:t>
            </a:r>
            <a:br>
              <a:rPr lang="lv-LV" sz="3200" b="1" dirty="0">
                <a:effectLst/>
                <a:latin typeface="Times New Roman" panose="02020603050405020304" pitchFamily="18" charset="0"/>
                <a:ea typeface="Calibri" panose="020F0502020204030204" pitchFamily="34" charset="0"/>
                <a:cs typeface="Times New Roman" panose="02020603050405020304" pitchFamily="18" charset="0"/>
              </a:rPr>
            </a:br>
            <a:r>
              <a:rPr lang="lv-LV" sz="20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2023.gada 28.aprīlis</a:t>
            </a:r>
            <a:br>
              <a:rPr lang="lv-LV" sz="1800" dirty="0">
                <a:solidFill>
                  <a:srgbClr val="212529"/>
                </a:solidFill>
                <a:effectLst/>
                <a:latin typeface="Verdana" panose="020B0604030504040204" pitchFamily="34" charset="0"/>
                <a:ea typeface="Calibri" panose="020F0502020204030204" pitchFamily="34" charset="0"/>
                <a:cs typeface="Times New Roman" panose="02020603050405020304" pitchFamily="18" charset="0"/>
              </a:rPr>
            </a:br>
            <a:br>
              <a:rPr lang="lv-LV" sz="3200" b="1" dirty="0">
                <a:effectLst/>
                <a:latin typeface="Times New Roman" panose="02020603050405020304" pitchFamily="18" charset="0"/>
                <a:ea typeface="Calibri" panose="020F0502020204030204" pitchFamily="34" charset="0"/>
                <a:cs typeface="Times New Roman" panose="02020603050405020304" pitchFamily="18" charset="0"/>
              </a:rPr>
            </a:br>
            <a:r>
              <a:rPr lang="lv-LV" sz="3200" b="1" dirty="0">
                <a:effectLst/>
                <a:latin typeface="Times New Roman" panose="02020603050405020304" pitchFamily="18" charset="0"/>
                <a:ea typeface="Calibri" panose="020F0502020204030204" pitchFamily="34" charset="0"/>
                <a:cs typeface="Times New Roman" panose="02020603050405020304" pitchFamily="18" charset="0"/>
              </a:rPr>
              <a:t>“</a:t>
            </a:r>
            <a:r>
              <a:rPr lang="lv-LV" sz="3200" b="1" dirty="0">
                <a:effectLst/>
                <a:latin typeface="Times New Roman" panose="02020603050405020304" pitchFamily="18" charset="0"/>
                <a:ea typeface="Calibri" panose="020F0502020204030204" pitchFamily="34" charset="0"/>
              </a:rPr>
              <a:t>Pārskats par būvuzraudzības plāna izpildi</a:t>
            </a:r>
            <a:r>
              <a:rPr lang="lv-LV"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lv-LV" sz="3600" b="1" dirty="0">
                <a:effectLst/>
                <a:latin typeface="Times New Roman" panose="02020603050405020304" pitchFamily="18" charset="0"/>
                <a:ea typeface="Calibri" panose="020F0502020204030204" pitchFamily="34" charset="0"/>
                <a:cs typeface="Times New Roman" panose="02020603050405020304" pitchFamily="18" charset="0"/>
              </a:rPr>
              <a:t>”</a:t>
            </a:r>
            <a:br>
              <a:rPr lang="lv-LV" sz="1800" dirty="0">
                <a:effectLst/>
                <a:latin typeface="Times New Roman" panose="02020603050405020304" pitchFamily="18" charset="0"/>
                <a:ea typeface="Calibri" panose="020F0502020204030204" pitchFamily="34" charset="0"/>
              </a:rPr>
            </a:br>
            <a:endParaRPr lang="lv-LV"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Subtitle 2">
            <a:extLst>
              <a:ext uri="{FF2B5EF4-FFF2-40B4-BE49-F238E27FC236}">
                <a16:creationId xmlns:a16="http://schemas.microsoft.com/office/drawing/2014/main" id="{8B06BAD5-EB7C-404F-BA3E-8597097AF74C}"/>
              </a:ext>
            </a:extLst>
          </p:cNvPr>
          <p:cNvSpPr>
            <a:spLocks noGrp="1"/>
          </p:cNvSpPr>
          <p:nvPr>
            <p:ph type="subTitle" idx="1"/>
          </p:nvPr>
        </p:nvSpPr>
        <p:spPr>
          <a:xfrm>
            <a:off x="2033268" y="5680947"/>
            <a:ext cx="7315200" cy="914400"/>
          </a:xfrm>
        </p:spPr>
        <p:txBody>
          <a:bodyPr/>
          <a:lstStyle/>
          <a:p>
            <a:r>
              <a:rPr lang="lv-LV" b="1" i="1" dirty="0">
                <a:latin typeface="Times New Roman" panose="02020603050405020304" pitchFamily="18" charset="0"/>
                <a:cs typeface="Times New Roman" panose="02020603050405020304" pitchFamily="18" charset="0"/>
              </a:rPr>
              <a:t>Oskars Sūnaitis</a:t>
            </a:r>
            <a:r>
              <a:rPr lang="lv-LV" dirty="0">
                <a:latin typeface="Times New Roman" panose="02020603050405020304" pitchFamily="18" charset="0"/>
                <a:cs typeface="Times New Roman" panose="02020603050405020304" pitchFamily="18" charset="0"/>
              </a:rPr>
              <a:t>, BVKB Būvdarbu kontroles nodaļas būvinspektors</a:t>
            </a:r>
          </a:p>
        </p:txBody>
      </p:sp>
    </p:spTree>
    <p:extLst>
      <p:ext uri="{BB962C8B-B14F-4D97-AF65-F5344CB8AC3E}">
        <p14:creationId xmlns:p14="http://schemas.microsoft.com/office/powerpoint/2010/main" val="953175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2AF61-0A25-E2DD-524B-0DF588A0C2BF}"/>
              </a:ext>
            </a:extLst>
          </p:cNvPr>
          <p:cNvSpPr>
            <a:spLocks noGrp="1"/>
          </p:cNvSpPr>
          <p:nvPr>
            <p:ph type="title"/>
          </p:nvPr>
        </p:nvSpPr>
        <p:spPr>
          <a:xfrm>
            <a:off x="2720050" y="365127"/>
            <a:ext cx="8633749" cy="884939"/>
          </a:xfrm>
        </p:spPr>
        <p:txBody>
          <a:bodyPr>
            <a:normAutofit/>
          </a:bodyPr>
          <a:lstStyle/>
          <a:p>
            <a:r>
              <a:rPr lang="lv-LV" sz="3600" b="1" dirty="0">
                <a:effectLst/>
                <a:latin typeface="Times New Roman" panose="02020603050405020304" pitchFamily="18" charset="0"/>
                <a:ea typeface="Calibri" panose="020F0502020204030204" pitchFamily="34" charset="0"/>
              </a:rPr>
              <a:t>Pārskats par būvuzraudzības plāna izpildi</a:t>
            </a:r>
            <a:endParaRPr lang="lv-LV" sz="3600" dirty="0"/>
          </a:p>
        </p:txBody>
      </p:sp>
      <p:sp>
        <p:nvSpPr>
          <p:cNvPr id="3" name="Content Placeholder 2">
            <a:extLst>
              <a:ext uri="{FF2B5EF4-FFF2-40B4-BE49-F238E27FC236}">
                <a16:creationId xmlns:a16="http://schemas.microsoft.com/office/drawing/2014/main" id="{1CF56318-B154-27B2-10FB-5F871BB2005E}"/>
              </a:ext>
            </a:extLst>
          </p:cNvPr>
          <p:cNvSpPr>
            <a:spLocks noGrp="1"/>
          </p:cNvSpPr>
          <p:nvPr>
            <p:ph idx="1"/>
          </p:nvPr>
        </p:nvSpPr>
        <p:spPr/>
        <p:txBody>
          <a:bodyPr/>
          <a:lstStyle/>
          <a:p>
            <a:pPr marL="0" indent="0" algn="just">
              <a:lnSpc>
                <a:spcPct val="100000"/>
              </a:lnSpc>
              <a:buNone/>
            </a:pPr>
            <a:r>
              <a:rPr lang="lv-LV" sz="2400" b="1" dirty="0">
                <a:effectLst/>
                <a:latin typeface="Times New Roman" panose="02020603050405020304" pitchFamily="18" charset="0"/>
                <a:ea typeface="Calibri" panose="020F0502020204030204" pitchFamily="34" charset="0"/>
              </a:rPr>
              <a:t>Pārskatā par būvuzraudzības plāna izpildi ietver</a:t>
            </a:r>
            <a:r>
              <a:rPr lang="lv-LV" sz="2400" dirty="0">
                <a:effectLst/>
                <a:latin typeface="Times New Roman" panose="02020603050405020304" pitchFamily="18" charset="0"/>
                <a:ea typeface="Calibri" panose="020F0502020204030204" pitchFamily="34" charset="0"/>
              </a:rPr>
              <a:t>:</a:t>
            </a:r>
            <a:endParaRPr lang="lv-LV" sz="2400" b="1" dirty="0">
              <a:solidFill>
                <a:srgbClr val="000000"/>
              </a:solidFill>
              <a:effectLst/>
              <a:latin typeface="Times New Roman" panose="02020603050405020304" pitchFamily="18" charset="0"/>
              <a:ea typeface="Times New Roman" panose="02020603050405020304" pitchFamily="18" charset="0"/>
            </a:endParaRPr>
          </a:p>
          <a:p>
            <a:pPr marL="0" indent="0" algn="just">
              <a:lnSpc>
                <a:spcPct val="100000"/>
              </a:lnSpc>
              <a:buNone/>
            </a:pPr>
            <a:endParaRPr lang="lv-LV" sz="2400" b="1" dirty="0">
              <a:solidFill>
                <a:srgbClr val="000000"/>
              </a:solidFill>
              <a:latin typeface="Times New Roman" panose="02020603050405020304" pitchFamily="18" charset="0"/>
              <a:ea typeface="Times New Roman" panose="02020603050405020304" pitchFamily="18" charset="0"/>
            </a:endParaRPr>
          </a:p>
          <a:p>
            <a:pPr algn="just">
              <a:lnSpc>
                <a:spcPct val="100000"/>
              </a:lnSpc>
            </a:pPr>
            <a:r>
              <a:rPr lang="lv-LV" sz="2400" b="1" dirty="0">
                <a:solidFill>
                  <a:srgbClr val="000000"/>
                </a:solidFill>
                <a:effectLst/>
                <a:latin typeface="Times New Roman" panose="02020603050405020304" pitchFamily="18" charset="0"/>
                <a:ea typeface="Times New Roman" panose="02020603050405020304" pitchFamily="18" charset="0"/>
              </a:rPr>
              <a:t>Vizuālā fiksācija (piemēram, fotogrāfija ar anotāciju ) par būvuzraudzības plānā noteikto būvdarbu posmu pabeigšanu;</a:t>
            </a:r>
            <a:r>
              <a:rPr lang="lv-LV" sz="2400" dirty="0">
                <a:solidFill>
                  <a:srgbClr val="000000"/>
                </a:solidFill>
                <a:effectLst/>
                <a:latin typeface="Times New Roman" panose="02020603050405020304" pitchFamily="18" charset="0"/>
                <a:ea typeface="Times New Roman" panose="02020603050405020304" pitchFamily="18" charset="0"/>
              </a:rPr>
              <a:t> atbilstoši VBN 125.10.punktam. </a:t>
            </a:r>
            <a:endParaRPr lang="lv-LV" sz="2400" dirty="0">
              <a:effectLst/>
              <a:latin typeface="Times New Roman" panose="02020603050405020304" pitchFamily="18" charset="0"/>
              <a:ea typeface="Times New Roman" panose="02020603050405020304" pitchFamily="18" charset="0"/>
            </a:endParaRPr>
          </a:p>
          <a:p>
            <a:pPr algn="just">
              <a:lnSpc>
                <a:spcPct val="100000"/>
              </a:lnSpc>
            </a:pPr>
            <a:r>
              <a:rPr lang="lv-LV" sz="2400" b="1" dirty="0">
                <a:solidFill>
                  <a:srgbClr val="000000"/>
                </a:solidFill>
                <a:effectLst/>
                <a:latin typeface="Times New Roman" panose="02020603050405020304" pitchFamily="18" charset="0"/>
                <a:ea typeface="Times New Roman" panose="02020603050405020304" pitchFamily="18" charset="0"/>
              </a:rPr>
              <a:t>Betona, mūra, koka, metāla konstrukciju pārbaužu ar mērinstrumentiem mērījumu protokolus  </a:t>
            </a:r>
            <a:r>
              <a:rPr lang="lv-LV" sz="2400" dirty="0">
                <a:solidFill>
                  <a:srgbClr val="000000"/>
                </a:solidFill>
                <a:effectLst/>
                <a:latin typeface="Times New Roman" panose="02020603050405020304" pitchFamily="18" charset="0"/>
                <a:ea typeface="Times New Roman" panose="02020603050405020304" pitchFamily="18" charset="0"/>
              </a:rPr>
              <a:t>atbilstoši VBN  125.8.punktam.</a:t>
            </a:r>
            <a:endParaRPr lang="lv-LV" sz="2400" dirty="0">
              <a:effectLst/>
              <a:latin typeface="Times New Roman" panose="02020603050405020304" pitchFamily="18" charset="0"/>
              <a:ea typeface="Times New Roman" panose="02020603050405020304" pitchFamily="18" charset="0"/>
            </a:endParaRPr>
          </a:p>
          <a:p>
            <a:pPr>
              <a:lnSpc>
                <a:spcPct val="100000"/>
              </a:lnSpc>
            </a:pPr>
            <a:r>
              <a:rPr lang="lv-LV" sz="2400" b="1" dirty="0">
                <a:solidFill>
                  <a:srgbClr val="000000"/>
                </a:solidFill>
                <a:effectLst/>
                <a:latin typeface="Times New Roman" panose="02020603050405020304" pitchFamily="18" charset="0"/>
                <a:ea typeface="Times New Roman" panose="02020603050405020304" pitchFamily="18" charset="0"/>
              </a:rPr>
              <a:t>Apliecinājums, ka būve ir uzbūvēta atbilstoši būvdarbu kvalitātes prasībām un normatīvajiem aktiem; </a:t>
            </a:r>
            <a:r>
              <a:rPr lang="lv-LV" sz="2400" dirty="0">
                <a:solidFill>
                  <a:srgbClr val="000000"/>
                </a:solidFill>
                <a:effectLst/>
                <a:latin typeface="Times New Roman" panose="02020603050405020304" pitchFamily="18" charset="0"/>
                <a:ea typeface="Times New Roman" panose="02020603050405020304" pitchFamily="18" charset="0"/>
              </a:rPr>
              <a:t>atbilstoši VBN 129.punktam. </a:t>
            </a:r>
            <a:br>
              <a:rPr lang="lv-LV" sz="1800" b="1" dirty="0">
                <a:solidFill>
                  <a:srgbClr val="000000"/>
                </a:solidFill>
                <a:effectLst/>
                <a:latin typeface="Times New Roman" panose="02020603050405020304" pitchFamily="18" charset="0"/>
                <a:ea typeface="Times New Roman" panose="02020603050405020304" pitchFamily="18" charset="0"/>
              </a:rPr>
            </a:br>
            <a:endParaRPr lang="lv-LV" sz="1800" dirty="0">
              <a:effectLst/>
              <a:latin typeface="Times New Roman" panose="02020603050405020304" pitchFamily="18" charset="0"/>
              <a:ea typeface="Times New Roman" panose="02020603050405020304" pitchFamily="18" charset="0"/>
            </a:endParaRPr>
          </a:p>
          <a:p>
            <a:pPr marL="0" indent="0">
              <a:buNone/>
            </a:pPr>
            <a:endParaRPr lang="lv-LV" dirty="0"/>
          </a:p>
        </p:txBody>
      </p:sp>
      <p:sp>
        <p:nvSpPr>
          <p:cNvPr id="4" name="Slide Number Placeholder 3">
            <a:extLst>
              <a:ext uri="{FF2B5EF4-FFF2-40B4-BE49-F238E27FC236}">
                <a16:creationId xmlns:a16="http://schemas.microsoft.com/office/drawing/2014/main" id="{4BEC5FBE-31A6-1025-6020-2914E01CADAC}"/>
              </a:ext>
            </a:extLst>
          </p:cNvPr>
          <p:cNvSpPr>
            <a:spLocks noGrp="1"/>
          </p:cNvSpPr>
          <p:nvPr>
            <p:ph type="sldNum" sz="quarter" idx="12"/>
          </p:nvPr>
        </p:nvSpPr>
        <p:spPr/>
        <p:txBody>
          <a:bodyPr/>
          <a:lstStyle/>
          <a:p>
            <a:fld id="{B8919222-AB26-4AEB-B881-CC7E9661B6C6}" type="slidenum">
              <a:rPr lang="lv-LV" smtClean="0"/>
              <a:t>10</a:t>
            </a:fld>
            <a:endParaRPr lang="lv-LV" dirty="0"/>
          </a:p>
        </p:txBody>
      </p:sp>
    </p:spTree>
    <p:extLst>
      <p:ext uri="{BB962C8B-B14F-4D97-AF65-F5344CB8AC3E}">
        <p14:creationId xmlns:p14="http://schemas.microsoft.com/office/powerpoint/2010/main" val="3909690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5B8E-BA73-5810-3313-A7DE04A0624C}"/>
              </a:ext>
            </a:extLst>
          </p:cNvPr>
          <p:cNvSpPr>
            <a:spLocks noGrp="1"/>
          </p:cNvSpPr>
          <p:nvPr>
            <p:ph type="title"/>
          </p:nvPr>
        </p:nvSpPr>
        <p:spPr>
          <a:xfrm>
            <a:off x="2662176" y="365127"/>
            <a:ext cx="8691623" cy="989111"/>
          </a:xfrm>
        </p:spPr>
        <p:txBody>
          <a:bodyPr>
            <a:normAutofit/>
          </a:bodyPr>
          <a:lstStyle/>
          <a:p>
            <a:r>
              <a:rPr lang="lv-LV" sz="3600" b="1" dirty="0">
                <a:effectLst/>
                <a:latin typeface="Times New Roman" panose="02020603050405020304" pitchFamily="18" charset="0"/>
                <a:ea typeface="Calibri" panose="020F0502020204030204" pitchFamily="34" charset="0"/>
              </a:rPr>
              <a:t>Pārskats par būvuzraudzības plāna izpildi</a:t>
            </a:r>
            <a:endParaRPr lang="lv-LV" sz="3600" dirty="0"/>
          </a:p>
        </p:txBody>
      </p:sp>
      <p:sp>
        <p:nvSpPr>
          <p:cNvPr id="3" name="Content Placeholder 2">
            <a:extLst>
              <a:ext uri="{FF2B5EF4-FFF2-40B4-BE49-F238E27FC236}">
                <a16:creationId xmlns:a16="http://schemas.microsoft.com/office/drawing/2014/main" id="{8294F586-A629-EE0D-06DD-1BA2E428DE47}"/>
              </a:ext>
            </a:extLst>
          </p:cNvPr>
          <p:cNvSpPr>
            <a:spLocks noGrp="1"/>
          </p:cNvSpPr>
          <p:nvPr>
            <p:ph idx="1"/>
          </p:nvPr>
        </p:nvSpPr>
        <p:spPr/>
        <p:txBody>
          <a:bodyPr/>
          <a:lstStyle/>
          <a:p>
            <a:pPr marL="0" indent="0" algn="just">
              <a:lnSpc>
                <a:spcPct val="100000"/>
              </a:lnSpc>
              <a:buNone/>
            </a:pPr>
            <a:r>
              <a:rPr lang="lv-LV" sz="2200" dirty="0">
                <a:solidFill>
                  <a:srgbClr val="000000"/>
                </a:solidFill>
                <a:effectLst/>
                <a:latin typeface="Times New Roman" panose="02020603050405020304" pitchFamily="18" charset="0"/>
                <a:ea typeface="Times New Roman" panose="02020603050405020304" pitchFamily="18" charset="0"/>
              </a:rPr>
              <a:t>     </a:t>
            </a:r>
            <a:r>
              <a:rPr lang="lv-LV" sz="2400" dirty="0">
                <a:solidFill>
                  <a:srgbClr val="000000"/>
                </a:solidFill>
                <a:effectLst/>
                <a:latin typeface="Times New Roman" panose="02020603050405020304" pitchFamily="18" charset="0"/>
                <a:ea typeface="Times New Roman" panose="02020603050405020304" pitchFamily="18" charset="0"/>
              </a:rPr>
              <a:t>VBN</a:t>
            </a:r>
            <a:r>
              <a:rPr lang="lv-LV" sz="2400" dirty="0">
                <a:solidFill>
                  <a:srgbClr val="414142"/>
                </a:solidFill>
                <a:effectLst/>
                <a:latin typeface="Times New Roman" panose="02020603050405020304" pitchFamily="18" charset="0"/>
                <a:ea typeface="Times New Roman" panose="02020603050405020304" pitchFamily="18" charset="0"/>
              </a:rPr>
              <a:t> punkts </a:t>
            </a:r>
            <a:r>
              <a:rPr lang="lv-LV" sz="2400" dirty="0">
                <a:solidFill>
                  <a:srgbClr val="000000"/>
                </a:solidFill>
                <a:effectLst/>
                <a:latin typeface="Times New Roman" panose="02020603050405020304" pitchFamily="18" charset="0"/>
                <a:ea typeface="Times New Roman" panose="02020603050405020304" pitchFamily="18" charset="0"/>
              </a:rPr>
              <a:t>129. </a:t>
            </a:r>
            <a:r>
              <a:rPr lang="lv-LV" sz="2400" b="1" dirty="0">
                <a:solidFill>
                  <a:srgbClr val="000000"/>
                </a:solidFill>
                <a:effectLst/>
                <a:latin typeface="Times New Roman" panose="02020603050405020304" pitchFamily="18" charset="0"/>
                <a:ea typeface="Times New Roman" panose="02020603050405020304" pitchFamily="18" charset="0"/>
              </a:rPr>
              <a:t>Būvuzraugs pirms būves nodošanas ekspluatācijā pievieno būvniecības informācijas sistēmā pārskatu par būvuzraudzības plānā norādīto pasākumu savlaicīgu izpildi un apliecina, ka būve ir uzbūvēta atbilstoši būvdarbu kvalitātes prasībām un normatīvajiem aktiem. </a:t>
            </a:r>
            <a:endParaRPr lang="lv-LV" sz="2400" dirty="0">
              <a:effectLst/>
              <a:latin typeface="Times New Roman" panose="02020603050405020304" pitchFamily="18" charset="0"/>
              <a:ea typeface="Times New Roman" panose="02020603050405020304" pitchFamily="18" charset="0"/>
            </a:endParaRPr>
          </a:p>
          <a:p>
            <a:pPr marL="0" indent="0" algn="just">
              <a:lnSpc>
                <a:spcPct val="100000"/>
              </a:lnSpc>
              <a:buNone/>
            </a:pPr>
            <a:r>
              <a:rPr lang="lv-LV" sz="2400" dirty="0">
                <a:solidFill>
                  <a:srgbClr val="000000"/>
                </a:solidFill>
                <a:latin typeface="Times New Roman" panose="02020603050405020304" pitchFamily="18" charset="0"/>
                <a:ea typeface="Times New Roman" panose="02020603050405020304" pitchFamily="18" charset="0"/>
              </a:rPr>
              <a:t>     Būvuzrauga p</a:t>
            </a:r>
            <a:r>
              <a:rPr lang="lv-LV" sz="2400" dirty="0">
                <a:solidFill>
                  <a:srgbClr val="000000"/>
                </a:solidFill>
                <a:effectLst/>
                <a:latin typeface="Times New Roman" panose="02020603050405020304" pitchFamily="18" charset="0"/>
                <a:ea typeface="Times New Roman" panose="02020603050405020304" pitchFamily="18" charset="0"/>
              </a:rPr>
              <a:t>ārskats- elektroniski parakstīts, pievienots BIS lietai.</a:t>
            </a:r>
            <a:endParaRPr lang="lv-LV" sz="2400" dirty="0">
              <a:effectLst/>
              <a:latin typeface="Times New Roman" panose="02020603050405020304" pitchFamily="18" charset="0"/>
              <a:ea typeface="Times New Roman" panose="02020603050405020304" pitchFamily="18" charset="0"/>
            </a:endParaRPr>
          </a:p>
          <a:p>
            <a:pPr marL="0" indent="0">
              <a:lnSpc>
                <a:spcPct val="107000"/>
              </a:lnSpc>
              <a:spcAft>
                <a:spcPts val="800"/>
              </a:spcAft>
              <a:buNone/>
            </a:pPr>
            <a:endParaRPr lang="lv-LV" sz="1800" dirty="0">
              <a:effectLst/>
              <a:latin typeface="Times New Roman" panose="02020603050405020304" pitchFamily="18" charset="0"/>
              <a:ea typeface="Calibri" panose="020F0502020204030204" pitchFamily="34" charset="0"/>
            </a:endParaRPr>
          </a:p>
          <a:p>
            <a:pPr marL="0" indent="0">
              <a:buNone/>
            </a:pPr>
            <a:endParaRPr lang="lv-LV" dirty="0"/>
          </a:p>
        </p:txBody>
      </p:sp>
      <p:sp>
        <p:nvSpPr>
          <p:cNvPr id="4" name="Slide Number Placeholder 3">
            <a:extLst>
              <a:ext uri="{FF2B5EF4-FFF2-40B4-BE49-F238E27FC236}">
                <a16:creationId xmlns:a16="http://schemas.microsoft.com/office/drawing/2014/main" id="{3F877536-2C49-A853-09F0-BC56C21D1A76}"/>
              </a:ext>
            </a:extLst>
          </p:cNvPr>
          <p:cNvSpPr>
            <a:spLocks noGrp="1"/>
          </p:cNvSpPr>
          <p:nvPr>
            <p:ph type="sldNum" sz="quarter" idx="12"/>
          </p:nvPr>
        </p:nvSpPr>
        <p:spPr/>
        <p:txBody>
          <a:bodyPr/>
          <a:lstStyle/>
          <a:p>
            <a:fld id="{B8919222-AB26-4AEB-B881-CC7E9661B6C6}" type="slidenum">
              <a:rPr lang="lv-LV" smtClean="0"/>
              <a:t>11</a:t>
            </a:fld>
            <a:endParaRPr lang="lv-LV" dirty="0"/>
          </a:p>
        </p:txBody>
      </p:sp>
    </p:spTree>
    <p:extLst>
      <p:ext uri="{BB962C8B-B14F-4D97-AF65-F5344CB8AC3E}">
        <p14:creationId xmlns:p14="http://schemas.microsoft.com/office/powerpoint/2010/main" val="2394960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8AD12-B27A-A784-26BC-E3E109B46E4A}"/>
              </a:ext>
            </a:extLst>
          </p:cNvPr>
          <p:cNvSpPr>
            <a:spLocks noGrp="1"/>
          </p:cNvSpPr>
          <p:nvPr>
            <p:ph type="title"/>
          </p:nvPr>
        </p:nvSpPr>
        <p:spPr>
          <a:xfrm>
            <a:off x="2627452" y="255929"/>
            <a:ext cx="8622175" cy="850215"/>
          </a:xfrm>
        </p:spPr>
        <p:txBody>
          <a:bodyPr>
            <a:normAutofit/>
          </a:bodyPr>
          <a:lstStyle/>
          <a:p>
            <a:r>
              <a:rPr lang="lv-LV" sz="3600" b="1" dirty="0">
                <a:effectLst/>
                <a:latin typeface="Times New Roman" panose="02020603050405020304" pitchFamily="18" charset="0"/>
                <a:ea typeface="Calibri" panose="020F0502020204030204" pitchFamily="34" charset="0"/>
              </a:rPr>
              <a:t>Pārskats par būvuzraudzības plāna izpildi</a:t>
            </a:r>
            <a:endParaRPr lang="lv-LV" sz="3600" dirty="0"/>
          </a:p>
        </p:txBody>
      </p:sp>
      <p:sp>
        <p:nvSpPr>
          <p:cNvPr id="3" name="Content Placeholder 2">
            <a:extLst>
              <a:ext uri="{FF2B5EF4-FFF2-40B4-BE49-F238E27FC236}">
                <a16:creationId xmlns:a16="http://schemas.microsoft.com/office/drawing/2014/main" id="{F7EEAC76-9D99-F211-57F9-47399452EC29}"/>
              </a:ext>
            </a:extLst>
          </p:cNvPr>
          <p:cNvSpPr>
            <a:spLocks noGrp="1"/>
          </p:cNvSpPr>
          <p:nvPr>
            <p:ph idx="1"/>
          </p:nvPr>
        </p:nvSpPr>
        <p:spPr>
          <a:xfrm>
            <a:off x="838200" y="1323975"/>
            <a:ext cx="10515600" cy="5032377"/>
          </a:xfrm>
        </p:spPr>
        <p:txBody>
          <a:bodyPr>
            <a:normAutofit fontScale="32500" lnSpcReduction="20000"/>
          </a:bodyPr>
          <a:lstStyle/>
          <a:p>
            <a:pPr marL="0" indent="0">
              <a:lnSpc>
                <a:spcPct val="107000"/>
              </a:lnSpc>
              <a:spcAft>
                <a:spcPts val="800"/>
              </a:spcAft>
              <a:buNone/>
            </a:pPr>
            <a:r>
              <a:rPr lang="nn-NO" sz="7400" dirty="0">
                <a:latin typeface="Times New Roman" panose="02020603050405020304" pitchFamily="18" charset="0"/>
                <a:cs typeface="Times New Roman" panose="02020603050405020304" pitchFamily="18" charset="0"/>
              </a:rPr>
              <a:t>Ministru kabineta 02.09.2014. noteikumi Nr.529 </a:t>
            </a:r>
            <a:r>
              <a:rPr lang="lv-LV" sz="7400" b="1" i="0" u="none" strike="noStrike" kern="1200" spc="0" dirty="0">
                <a:solidFill>
                  <a:srgbClr val="000000"/>
                </a:solidFill>
                <a:effectLst/>
                <a:latin typeface="Times New Roman" panose="02020603050405020304" pitchFamily="18" charset="0"/>
                <a:cs typeface="Times New Roman" panose="02020603050405020304" pitchFamily="18" charset="0"/>
              </a:rPr>
              <a:t>Ēku būvnoteikumi</a:t>
            </a:r>
            <a:r>
              <a:rPr lang="lv-LV" sz="7400" b="1" dirty="0">
                <a:latin typeface="Times New Roman" panose="02020603050405020304" pitchFamily="18" charset="0"/>
                <a:ea typeface="Calibri" panose="020F0502020204030204" pitchFamily="34" charset="0"/>
              </a:rPr>
              <a:t>                                                                                                                                                </a:t>
            </a:r>
            <a:r>
              <a:rPr lang="lv-LV" sz="7400" dirty="0">
                <a:solidFill>
                  <a:srgbClr val="414142"/>
                </a:solidFill>
                <a:effectLst/>
                <a:latin typeface="Times New Roman" panose="02020603050405020304" pitchFamily="18" charset="0"/>
                <a:ea typeface="Calibri" panose="020F0502020204030204" pitchFamily="34" charset="0"/>
              </a:rPr>
              <a:t>Punkts 167. Ierosinot ēkas vai tās daļas pieņemšanu ekspluatācijā, būvniecības ierosinātājs institūcijā, kura pilda būvvaldes funkcijas, iesniedz apliecinājumu par ēkas vai tās daļas gatavību ekspluatācijai vai ēkas nojaukšanu, kuram pievieno šādus dokumentus:</a:t>
            </a:r>
            <a:r>
              <a:rPr lang="lv-LV" sz="7400" dirty="0">
                <a:latin typeface="Times New Roman" panose="02020603050405020304" pitchFamily="18" charset="0"/>
                <a:ea typeface="Calibri" panose="020F0502020204030204" pitchFamily="34" charset="0"/>
              </a:rPr>
              <a:t>                                                                                                                                      </a:t>
            </a:r>
            <a:r>
              <a:rPr lang="lv-LV" sz="7400" dirty="0">
                <a:solidFill>
                  <a:srgbClr val="414142"/>
                </a:solidFill>
                <a:latin typeface="Times New Roman" panose="02020603050405020304" pitchFamily="18" charset="0"/>
                <a:ea typeface="Calibri" panose="020F0502020204030204" pitchFamily="34" charset="0"/>
              </a:rPr>
              <a:t> </a:t>
            </a:r>
            <a:r>
              <a:rPr lang="lv-LV" sz="7400" dirty="0">
                <a:solidFill>
                  <a:srgbClr val="414142"/>
                </a:solidFill>
                <a:effectLst/>
                <a:latin typeface="Times New Roman" panose="02020603050405020304" pitchFamily="18" charset="0"/>
                <a:ea typeface="Calibri" panose="020F0502020204030204" pitchFamily="34" charset="0"/>
              </a:rPr>
              <a:t>167.6. </a:t>
            </a:r>
            <a:r>
              <a:rPr lang="lv-LV" sz="7400" b="1" dirty="0">
                <a:solidFill>
                  <a:srgbClr val="414142"/>
                </a:solidFill>
                <a:effectLst/>
                <a:latin typeface="Times New Roman" panose="02020603050405020304" pitchFamily="18" charset="0"/>
                <a:ea typeface="Calibri" panose="020F0502020204030204" pitchFamily="34" charset="0"/>
              </a:rPr>
              <a:t>būvuzrauga pārskatu par būvuzraudzības plāna izpildi</a:t>
            </a:r>
            <a:r>
              <a:rPr lang="lv-LV" sz="7400" dirty="0">
                <a:solidFill>
                  <a:srgbClr val="414142"/>
                </a:solidFill>
                <a:effectLst/>
                <a:latin typeface="Times New Roman" panose="02020603050405020304" pitchFamily="18" charset="0"/>
                <a:ea typeface="Calibri" panose="020F0502020204030204" pitchFamily="34" charset="0"/>
              </a:rPr>
              <a:t>;</a:t>
            </a:r>
            <a:endParaRPr lang="lv-LV" sz="7400" dirty="0">
              <a:effectLst/>
              <a:latin typeface="Times New Roman" panose="02020603050405020304" pitchFamily="18" charset="0"/>
              <a:ea typeface="Calibri" panose="020F0502020204030204" pitchFamily="34" charset="0"/>
            </a:endParaRPr>
          </a:p>
          <a:p>
            <a:pPr marL="0" indent="0">
              <a:lnSpc>
                <a:spcPct val="107000"/>
              </a:lnSpc>
              <a:spcAft>
                <a:spcPts val="800"/>
              </a:spcAft>
              <a:buNone/>
            </a:pPr>
            <a:r>
              <a:rPr lang="nn-NO" sz="7400" dirty="0">
                <a:latin typeface="Times New Roman" panose="02020603050405020304" pitchFamily="18" charset="0"/>
                <a:cs typeface="Times New Roman" panose="02020603050405020304" pitchFamily="18" charset="0"/>
              </a:rPr>
              <a:t>Ministru kabineta 09.05.2017. noteikumi Nr.253 </a:t>
            </a:r>
            <a:r>
              <a:rPr lang="lv-LV" sz="7400" b="1" dirty="0">
                <a:effectLst/>
                <a:latin typeface="Times New Roman" panose="02020603050405020304" pitchFamily="18" charset="0"/>
                <a:ea typeface="Calibri" panose="020F0502020204030204" pitchFamily="34" charset="0"/>
              </a:rPr>
              <a:t>Atsevišķu inženierbūvju būvnoteikumi</a:t>
            </a:r>
            <a:r>
              <a:rPr lang="lv-LV" sz="7400" b="1" dirty="0">
                <a:latin typeface="Times New Roman" panose="02020603050405020304" pitchFamily="18" charset="0"/>
                <a:ea typeface="Calibri" panose="020F0502020204030204" pitchFamily="34" charset="0"/>
              </a:rPr>
              <a:t>                                                                                                                     </a:t>
            </a:r>
            <a:r>
              <a:rPr lang="lv-LV" sz="7400" dirty="0">
                <a:solidFill>
                  <a:srgbClr val="414142"/>
                </a:solidFill>
                <a:effectLst/>
                <a:latin typeface="Times New Roman" panose="02020603050405020304" pitchFamily="18" charset="0"/>
                <a:ea typeface="Calibri" panose="020F0502020204030204" pitchFamily="34" charset="0"/>
              </a:rPr>
              <a:t>Punkts 163. Ierosinot inženierbūves pieņemšanu ekspluatācijā, būvniecības ierosinātājs institūcijā, kura pilda būvvaldes funkcijas, iesniedz apliecinājumu par inženierbūves gatavību ekspluatācijai vai inženierbūves nojaukšanu, kuram pievieno šādus dokumentus:                                                                            163.11. </a:t>
            </a:r>
            <a:r>
              <a:rPr lang="lv-LV" sz="7400" b="1" dirty="0">
                <a:solidFill>
                  <a:srgbClr val="414142"/>
                </a:solidFill>
                <a:effectLst/>
                <a:latin typeface="Times New Roman" panose="02020603050405020304" pitchFamily="18" charset="0"/>
                <a:ea typeface="Calibri" panose="020F0502020204030204" pitchFamily="34" charset="0"/>
              </a:rPr>
              <a:t>būvuzrauga pārskatu par būvuzraudzības plāna izpildi</a:t>
            </a:r>
            <a:r>
              <a:rPr lang="lv-LV" sz="7400" dirty="0">
                <a:solidFill>
                  <a:srgbClr val="414142"/>
                </a:solidFill>
                <a:effectLst/>
                <a:latin typeface="Times New Roman" panose="02020603050405020304" pitchFamily="18" charset="0"/>
                <a:ea typeface="Calibri" panose="020F0502020204030204" pitchFamily="34" charset="0"/>
              </a:rPr>
              <a:t>, ja būvdarbu laikā ir veikta būvuzraudzība normatīvajos aktos noteiktajā kārtībā.</a:t>
            </a:r>
            <a:endParaRPr lang="lv-LV" sz="7400" dirty="0">
              <a:effectLst/>
              <a:latin typeface="Times New Roman" panose="02020603050405020304" pitchFamily="18" charset="0"/>
              <a:ea typeface="Calibri" panose="020F0502020204030204" pitchFamily="34" charset="0"/>
            </a:endParaRPr>
          </a:p>
          <a:p>
            <a:pPr marL="0" indent="0">
              <a:buNone/>
            </a:pPr>
            <a:endParaRPr lang="lv-LV" dirty="0"/>
          </a:p>
        </p:txBody>
      </p:sp>
      <p:sp>
        <p:nvSpPr>
          <p:cNvPr id="4" name="Slide Number Placeholder 3">
            <a:extLst>
              <a:ext uri="{FF2B5EF4-FFF2-40B4-BE49-F238E27FC236}">
                <a16:creationId xmlns:a16="http://schemas.microsoft.com/office/drawing/2014/main" id="{6B5F4F50-BB1B-D0E6-5E7F-C0AD67F6CBB9}"/>
              </a:ext>
            </a:extLst>
          </p:cNvPr>
          <p:cNvSpPr>
            <a:spLocks noGrp="1"/>
          </p:cNvSpPr>
          <p:nvPr>
            <p:ph type="sldNum" sz="quarter" idx="12"/>
          </p:nvPr>
        </p:nvSpPr>
        <p:spPr/>
        <p:txBody>
          <a:bodyPr/>
          <a:lstStyle/>
          <a:p>
            <a:fld id="{B8919222-AB26-4AEB-B881-CC7E9661B6C6}" type="slidenum">
              <a:rPr lang="lv-LV" smtClean="0"/>
              <a:t>12</a:t>
            </a:fld>
            <a:endParaRPr lang="lv-LV" dirty="0"/>
          </a:p>
        </p:txBody>
      </p:sp>
    </p:spTree>
    <p:extLst>
      <p:ext uri="{BB962C8B-B14F-4D97-AF65-F5344CB8AC3E}">
        <p14:creationId xmlns:p14="http://schemas.microsoft.com/office/powerpoint/2010/main" val="2536681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35611-C0E0-5486-695F-B8910CFEFB72}"/>
              </a:ext>
            </a:extLst>
          </p:cNvPr>
          <p:cNvSpPr>
            <a:spLocks noGrp="1"/>
          </p:cNvSpPr>
          <p:nvPr>
            <p:ph type="title"/>
          </p:nvPr>
        </p:nvSpPr>
        <p:spPr>
          <a:xfrm>
            <a:off x="2662176" y="365127"/>
            <a:ext cx="8691623" cy="827065"/>
          </a:xfrm>
        </p:spPr>
        <p:txBody>
          <a:bodyPr>
            <a:normAutofit/>
          </a:bodyPr>
          <a:lstStyle/>
          <a:p>
            <a:r>
              <a:rPr lang="lv-LV" sz="3600" b="1" dirty="0">
                <a:effectLst/>
                <a:latin typeface="Times New Roman" panose="02020603050405020304" pitchFamily="18" charset="0"/>
                <a:ea typeface="Calibri" panose="020F0502020204030204" pitchFamily="34" charset="0"/>
              </a:rPr>
              <a:t>Pārskats par būvuzraudzības plāna izpildi</a:t>
            </a:r>
            <a:endParaRPr lang="lv-LV" sz="3600" dirty="0"/>
          </a:p>
        </p:txBody>
      </p:sp>
      <p:sp>
        <p:nvSpPr>
          <p:cNvPr id="3" name="Content Placeholder 2">
            <a:extLst>
              <a:ext uri="{FF2B5EF4-FFF2-40B4-BE49-F238E27FC236}">
                <a16:creationId xmlns:a16="http://schemas.microsoft.com/office/drawing/2014/main" id="{EC07346C-2B94-9E33-2D7B-FE0E98774D7B}"/>
              </a:ext>
            </a:extLst>
          </p:cNvPr>
          <p:cNvSpPr>
            <a:spLocks noGrp="1"/>
          </p:cNvSpPr>
          <p:nvPr>
            <p:ph idx="1"/>
          </p:nvPr>
        </p:nvSpPr>
        <p:spPr>
          <a:xfrm>
            <a:off x="838200" y="1192192"/>
            <a:ext cx="10515600" cy="5375756"/>
          </a:xfrm>
        </p:spPr>
        <p:txBody>
          <a:bodyPr>
            <a:normAutofit fontScale="92500" lnSpcReduction="10000"/>
          </a:bodyPr>
          <a:lstStyle/>
          <a:p>
            <a:pPr marL="0" indent="0">
              <a:lnSpc>
                <a:spcPct val="107000"/>
              </a:lnSpc>
              <a:spcAft>
                <a:spcPts val="800"/>
              </a:spcAft>
              <a:buNone/>
            </a:pPr>
            <a:r>
              <a:rPr lang="nn-NO" sz="2400" dirty="0">
                <a:latin typeface="Times New Roman" panose="02020603050405020304" pitchFamily="18" charset="0"/>
                <a:cs typeface="Times New Roman" panose="02020603050405020304" pitchFamily="18" charset="0"/>
              </a:rPr>
              <a:t>Ministru kabineta </a:t>
            </a:r>
            <a:r>
              <a:rPr lang="lv-LV" sz="2400" dirty="0">
                <a:latin typeface="Times New Roman" panose="02020603050405020304" pitchFamily="18" charset="0"/>
                <a:cs typeface="Times New Roman" panose="02020603050405020304" pitchFamily="18" charset="0"/>
              </a:rPr>
              <a:t>14</a:t>
            </a:r>
            <a:r>
              <a:rPr lang="nn-NO" sz="2400" dirty="0">
                <a:latin typeface="Times New Roman" panose="02020603050405020304" pitchFamily="18" charset="0"/>
                <a:cs typeface="Times New Roman" panose="02020603050405020304" pitchFamily="18" charset="0"/>
              </a:rPr>
              <a:t>.</a:t>
            </a:r>
            <a:r>
              <a:rPr lang="lv-LV" sz="2400" dirty="0">
                <a:latin typeface="Times New Roman" panose="02020603050405020304" pitchFamily="18" charset="0"/>
                <a:cs typeface="Times New Roman" panose="02020603050405020304" pitchFamily="18" charset="0"/>
              </a:rPr>
              <a:t>10</a:t>
            </a:r>
            <a:r>
              <a:rPr lang="nn-NO" sz="2400" dirty="0">
                <a:latin typeface="Times New Roman" panose="02020603050405020304" pitchFamily="18" charset="0"/>
                <a:cs typeface="Times New Roman" panose="02020603050405020304" pitchFamily="18" charset="0"/>
              </a:rPr>
              <a:t>.20</a:t>
            </a:r>
            <a:r>
              <a:rPr lang="lv-LV" sz="2400" dirty="0">
                <a:latin typeface="Times New Roman" panose="02020603050405020304" pitchFamily="18" charset="0"/>
                <a:cs typeface="Times New Roman" panose="02020603050405020304" pitchFamily="18" charset="0"/>
              </a:rPr>
              <a:t>14</a:t>
            </a:r>
            <a:r>
              <a:rPr lang="nn-NO" sz="2400" dirty="0">
                <a:latin typeface="Times New Roman" panose="02020603050405020304" pitchFamily="18" charset="0"/>
                <a:cs typeface="Times New Roman" panose="02020603050405020304" pitchFamily="18" charset="0"/>
              </a:rPr>
              <a:t>. noteikumi Nr.</a:t>
            </a:r>
            <a:r>
              <a:rPr lang="lv-LV" sz="2400" dirty="0">
                <a:latin typeface="Times New Roman" panose="02020603050405020304" pitchFamily="18" charset="0"/>
                <a:cs typeface="Times New Roman" panose="02020603050405020304" pitchFamily="18" charset="0"/>
              </a:rPr>
              <a:t>63</a:t>
            </a:r>
            <a:r>
              <a:rPr lang="nn-NO" sz="2400" dirty="0">
                <a:latin typeface="Times New Roman" panose="02020603050405020304" pitchFamily="18" charset="0"/>
                <a:cs typeface="Times New Roman" panose="02020603050405020304" pitchFamily="18" charset="0"/>
              </a:rPr>
              <a:t>3 </a:t>
            </a:r>
            <a:r>
              <a:rPr lang="lv-LV" sz="2400" b="1" dirty="0">
                <a:effectLst/>
                <a:latin typeface="Times New Roman" panose="02020603050405020304" pitchFamily="18" charset="0"/>
                <a:ea typeface="Calibri" panose="020F0502020204030204" pitchFamily="34" charset="0"/>
              </a:rPr>
              <a:t>Autoceļu un ielu būvnoteikumi                                                                                                        </a:t>
            </a:r>
            <a:r>
              <a:rPr lang="lv-LV" sz="2400" dirty="0">
                <a:solidFill>
                  <a:srgbClr val="414142"/>
                </a:solidFill>
                <a:effectLst/>
                <a:latin typeface="Times New Roman" panose="02020603050405020304" pitchFamily="18" charset="0"/>
                <a:ea typeface="Calibri" panose="020F0502020204030204" pitchFamily="34" charset="0"/>
              </a:rPr>
              <a:t>Punkts 169. Ierosinot ceļa un ielas vai tās daļas pieņemšanu ekspluatācijā, būvniecības ierosinātājs iesniedz institūcijā, kura pilda būvvaldes funkcijas, apliecinājumu par inženierbūves gatavību ekspluatācijai vai inženierbūves nojaukšanu, kuram pievieno šādus dokumentus:                                                                                                                                                 169.6</a:t>
            </a:r>
            <a:r>
              <a:rPr lang="lv-LV" sz="2400" b="1" dirty="0">
                <a:solidFill>
                  <a:srgbClr val="000000"/>
                </a:solidFill>
                <a:effectLst/>
                <a:latin typeface="Times New Roman" panose="02020603050405020304" pitchFamily="18" charset="0"/>
                <a:ea typeface="Calibri" panose="020F0502020204030204" pitchFamily="34" charset="0"/>
              </a:rPr>
              <a:t>. būvuzrauga pārskatu par būvuzraudzības plāna izpildi, ja būvdarbu laikā ir veikta būvuzraudzība normatīvajos aktos noteiktajā kārtībā.</a:t>
            </a:r>
            <a:endParaRPr lang="lv-LV" sz="2400" dirty="0">
              <a:effectLst/>
              <a:latin typeface="Times New Roman" panose="02020603050405020304" pitchFamily="18" charset="0"/>
              <a:ea typeface="Calibri" panose="020F0502020204030204" pitchFamily="34" charset="0"/>
            </a:endParaRPr>
          </a:p>
          <a:p>
            <a:pPr marL="0" indent="0">
              <a:lnSpc>
                <a:spcPct val="107000"/>
              </a:lnSpc>
              <a:spcAft>
                <a:spcPts val="800"/>
              </a:spcAft>
              <a:buNone/>
            </a:pPr>
            <a:r>
              <a:rPr lang="nn-NO" sz="2400" dirty="0">
                <a:latin typeface="Times New Roman" panose="02020603050405020304" pitchFamily="18" charset="0"/>
                <a:cs typeface="Times New Roman" panose="02020603050405020304" pitchFamily="18" charset="0"/>
              </a:rPr>
              <a:t>Ministru kabineta </a:t>
            </a:r>
            <a:r>
              <a:rPr lang="lv-LV" sz="2400" dirty="0">
                <a:latin typeface="Times New Roman" panose="02020603050405020304" pitchFamily="18" charset="0"/>
                <a:cs typeface="Times New Roman" panose="02020603050405020304" pitchFamily="18" charset="0"/>
              </a:rPr>
              <a:t>16</a:t>
            </a:r>
            <a:r>
              <a:rPr lang="nn-NO" sz="2400" dirty="0">
                <a:latin typeface="Times New Roman" panose="02020603050405020304" pitchFamily="18" charset="0"/>
                <a:cs typeface="Times New Roman" panose="02020603050405020304" pitchFamily="18" charset="0"/>
              </a:rPr>
              <a:t>.0</a:t>
            </a:r>
            <a:r>
              <a:rPr lang="lv-LV" sz="2400" dirty="0">
                <a:latin typeface="Times New Roman" panose="02020603050405020304" pitchFamily="18" charset="0"/>
                <a:cs typeface="Times New Roman" panose="02020603050405020304" pitchFamily="18" charset="0"/>
              </a:rPr>
              <a:t>9</a:t>
            </a:r>
            <a:r>
              <a:rPr lang="nn-NO" sz="2400" dirty="0">
                <a:latin typeface="Times New Roman" panose="02020603050405020304" pitchFamily="18" charset="0"/>
                <a:cs typeface="Times New Roman" panose="02020603050405020304" pitchFamily="18" charset="0"/>
              </a:rPr>
              <a:t>.201</a:t>
            </a:r>
            <a:r>
              <a:rPr lang="lv-LV" sz="2400" dirty="0">
                <a:latin typeface="Times New Roman" panose="02020603050405020304" pitchFamily="18" charset="0"/>
                <a:cs typeface="Times New Roman" panose="02020603050405020304" pitchFamily="18" charset="0"/>
              </a:rPr>
              <a:t>4</a:t>
            </a:r>
            <a:r>
              <a:rPr lang="nn-NO" sz="2400" dirty="0">
                <a:latin typeface="Times New Roman" panose="02020603050405020304" pitchFamily="18" charset="0"/>
                <a:cs typeface="Times New Roman" panose="02020603050405020304" pitchFamily="18" charset="0"/>
              </a:rPr>
              <a:t>. noteikumi Nr.</a:t>
            </a:r>
            <a:r>
              <a:rPr lang="lv-LV" sz="2400" dirty="0">
                <a:latin typeface="Times New Roman" panose="02020603050405020304" pitchFamily="18" charset="0"/>
                <a:cs typeface="Times New Roman" panose="02020603050405020304" pitchFamily="18" charset="0"/>
              </a:rPr>
              <a:t>550</a:t>
            </a:r>
            <a:r>
              <a:rPr lang="nn-NO" sz="2400" dirty="0">
                <a:latin typeface="Times New Roman" panose="02020603050405020304" pitchFamily="18" charset="0"/>
                <a:cs typeface="Times New Roman" panose="02020603050405020304" pitchFamily="18" charset="0"/>
              </a:rPr>
              <a:t> </a:t>
            </a:r>
            <a:r>
              <a:rPr lang="lv-LV" sz="2400" b="1" dirty="0">
                <a:effectLst/>
                <a:latin typeface="Times New Roman" panose="02020603050405020304" pitchFamily="18" charset="0"/>
                <a:ea typeface="Calibri" panose="020F0502020204030204" pitchFamily="34" charset="0"/>
              </a:rPr>
              <a:t>Hidrotehnisko un meliorācijas būvju būvnoteikumi</a:t>
            </a:r>
            <a:r>
              <a:rPr lang="lv-LV" sz="2400" b="1" dirty="0">
                <a:latin typeface="Times New Roman" panose="02020603050405020304" pitchFamily="18" charset="0"/>
                <a:ea typeface="Calibri" panose="020F0502020204030204" pitchFamily="34" charset="0"/>
              </a:rPr>
              <a:t>                                                                                                                                      </a:t>
            </a:r>
            <a:r>
              <a:rPr lang="lv-LV" sz="2400" dirty="0">
                <a:latin typeface="Times New Roman" panose="02020603050405020304" pitchFamily="18" charset="0"/>
                <a:ea typeface="Calibri" panose="020F0502020204030204" pitchFamily="34" charset="0"/>
              </a:rPr>
              <a:t>Punkts</a:t>
            </a:r>
            <a:r>
              <a:rPr lang="lv-LV" sz="2400" dirty="0">
                <a:solidFill>
                  <a:srgbClr val="414142"/>
                </a:solidFill>
                <a:effectLst/>
                <a:latin typeface="Times New Roman" panose="02020603050405020304" pitchFamily="18" charset="0"/>
                <a:ea typeface="Calibri" panose="020F0502020204030204" pitchFamily="34" charset="0"/>
              </a:rPr>
              <a:t>131. Ierosinot būves pieņemšanu ekspluatācijā vai nojaukšanas darbu pieņemšanu, būvniecības ierosinātājs institūcijā, kura pilda būvvaldes funkcijas, iesniedz apliecinājumu par inženierbūves gatavību ekspluatācijai vai inženierbūves nojaukšanu, kuram pievieno šādus dokumentus:                                                                                                                                          131.8. </a:t>
            </a:r>
            <a:r>
              <a:rPr lang="lv-LV" sz="2400" b="1" dirty="0">
                <a:solidFill>
                  <a:srgbClr val="414142"/>
                </a:solidFill>
                <a:effectLst/>
                <a:latin typeface="Times New Roman" panose="02020603050405020304" pitchFamily="18" charset="0"/>
                <a:ea typeface="Calibri" panose="020F0502020204030204" pitchFamily="34" charset="0"/>
              </a:rPr>
              <a:t>būvuzrauga pārskatu par būvuzraudzības plāna izpildi, ja būvdarbu laikā ir veikta būvuzraudzība normatīvajos aktos noteiktajā kārtībā;</a:t>
            </a:r>
            <a:endParaRPr lang="lv-LV" sz="2400" dirty="0">
              <a:effectLst/>
              <a:latin typeface="Times New Roman" panose="02020603050405020304" pitchFamily="18" charset="0"/>
              <a:ea typeface="Calibri" panose="020F0502020204030204" pitchFamily="34" charset="0"/>
            </a:endParaRPr>
          </a:p>
          <a:p>
            <a:pPr marL="0" indent="0">
              <a:buNone/>
            </a:pPr>
            <a:endParaRPr lang="lv-LV" dirty="0"/>
          </a:p>
        </p:txBody>
      </p:sp>
      <p:sp>
        <p:nvSpPr>
          <p:cNvPr id="4" name="Slide Number Placeholder 3">
            <a:extLst>
              <a:ext uri="{FF2B5EF4-FFF2-40B4-BE49-F238E27FC236}">
                <a16:creationId xmlns:a16="http://schemas.microsoft.com/office/drawing/2014/main" id="{E5C7E3CF-DB47-AF4F-FDD4-CFC37CDBF0A8}"/>
              </a:ext>
            </a:extLst>
          </p:cNvPr>
          <p:cNvSpPr>
            <a:spLocks noGrp="1"/>
          </p:cNvSpPr>
          <p:nvPr>
            <p:ph type="sldNum" sz="quarter" idx="12"/>
          </p:nvPr>
        </p:nvSpPr>
        <p:spPr/>
        <p:txBody>
          <a:bodyPr/>
          <a:lstStyle/>
          <a:p>
            <a:fld id="{B8919222-AB26-4AEB-B881-CC7E9661B6C6}" type="slidenum">
              <a:rPr lang="lv-LV" smtClean="0"/>
              <a:t>13</a:t>
            </a:fld>
            <a:endParaRPr lang="lv-LV" dirty="0"/>
          </a:p>
        </p:txBody>
      </p:sp>
    </p:spTree>
    <p:extLst>
      <p:ext uri="{BB962C8B-B14F-4D97-AF65-F5344CB8AC3E}">
        <p14:creationId xmlns:p14="http://schemas.microsoft.com/office/powerpoint/2010/main" val="1510486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83548-DE9B-7F60-0AFB-8D5C37C6752A}"/>
              </a:ext>
            </a:extLst>
          </p:cNvPr>
          <p:cNvSpPr>
            <a:spLocks noGrp="1"/>
          </p:cNvSpPr>
          <p:nvPr>
            <p:ph type="title"/>
          </p:nvPr>
        </p:nvSpPr>
        <p:spPr>
          <a:xfrm>
            <a:off x="2766348" y="365128"/>
            <a:ext cx="8587451" cy="873364"/>
          </a:xfrm>
        </p:spPr>
        <p:txBody>
          <a:bodyPr>
            <a:normAutofit/>
          </a:bodyPr>
          <a:lstStyle/>
          <a:p>
            <a:r>
              <a:rPr lang="lv-LV" sz="3600" b="1" dirty="0">
                <a:effectLst/>
                <a:latin typeface="Times New Roman" panose="02020603050405020304" pitchFamily="18" charset="0"/>
                <a:ea typeface="Calibri" panose="020F0502020204030204" pitchFamily="34" charset="0"/>
              </a:rPr>
              <a:t>Pārskats par būvuzraudzības plāna izpildi</a:t>
            </a:r>
            <a:endParaRPr lang="lv-LV" sz="3600" dirty="0"/>
          </a:p>
        </p:txBody>
      </p:sp>
      <p:sp>
        <p:nvSpPr>
          <p:cNvPr id="3" name="Content Placeholder 2">
            <a:extLst>
              <a:ext uri="{FF2B5EF4-FFF2-40B4-BE49-F238E27FC236}">
                <a16:creationId xmlns:a16="http://schemas.microsoft.com/office/drawing/2014/main" id="{3A866666-22BF-4D17-4FD5-4F2CEF5732B0}"/>
              </a:ext>
            </a:extLst>
          </p:cNvPr>
          <p:cNvSpPr>
            <a:spLocks noGrp="1"/>
          </p:cNvSpPr>
          <p:nvPr>
            <p:ph idx="1"/>
          </p:nvPr>
        </p:nvSpPr>
        <p:spPr>
          <a:xfrm>
            <a:off x="838200" y="1825624"/>
            <a:ext cx="10515600" cy="4530727"/>
          </a:xfrm>
        </p:spPr>
        <p:txBody>
          <a:bodyPr>
            <a:normAutofit fontScale="92500" lnSpcReduction="20000"/>
          </a:bodyPr>
          <a:lstStyle/>
          <a:p>
            <a:pPr marL="0" indent="0">
              <a:lnSpc>
                <a:spcPct val="107000"/>
              </a:lnSpc>
              <a:spcAft>
                <a:spcPts val="800"/>
              </a:spcAft>
              <a:buNone/>
            </a:pPr>
            <a:r>
              <a:rPr lang="lv-LV" sz="2400" b="0" i="0" u="none" strike="noStrike" kern="1200" spc="0" dirty="0">
                <a:effectLst/>
                <a:latin typeface="Times New Roman" panose="02020603050405020304" pitchFamily="18" charset="0"/>
                <a:cs typeface="Times New Roman" panose="02020603050405020304" pitchFamily="18" charset="0"/>
              </a:rPr>
              <a:t>    </a:t>
            </a:r>
            <a:r>
              <a:rPr lang="nn-NO" sz="2400" b="0" i="0" u="none" strike="noStrike" kern="1200" spc="0" dirty="0">
                <a:effectLst/>
                <a:latin typeface="Times New Roman" panose="02020603050405020304" pitchFamily="18" charset="0"/>
                <a:cs typeface="Times New Roman" panose="02020603050405020304" pitchFamily="18" charset="0"/>
              </a:rPr>
              <a:t>Ministru kabineta </a:t>
            </a:r>
            <a:r>
              <a:rPr lang="lv-LV" sz="2400" dirty="0">
                <a:latin typeface="Times New Roman" panose="02020603050405020304" pitchFamily="18" charset="0"/>
                <a:cs typeface="Times New Roman" panose="02020603050405020304" pitchFamily="18" charset="0"/>
              </a:rPr>
              <a:t>24</a:t>
            </a:r>
            <a:r>
              <a:rPr lang="nn-NO" sz="2400" b="0" i="0" u="none" strike="noStrike" kern="1200" spc="0" dirty="0">
                <a:effectLst/>
                <a:latin typeface="Times New Roman" panose="02020603050405020304" pitchFamily="18" charset="0"/>
                <a:cs typeface="Times New Roman" panose="02020603050405020304" pitchFamily="18" charset="0"/>
              </a:rPr>
              <a:t>.</a:t>
            </a:r>
            <a:r>
              <a:rPr lang="lv-LV" sz="2400" b="0" i="0" u="none" strike="noStrike" kern="1200" spc="0" dirty="0">
                <a:effectLst/>
                <a:latin typeface="Times New Roman" panose="02020603050405020304" pitchFamily="18" charset="0"/>
                <a:cs typeface="Times New Roman" panose="02020603050405020304" pitchFamily="18" charset="0"/>
              </a:rPr>
              <a:t>11</a:t>
            </a:r>
            <a:r>
              <a:rPr lang="nn-NO" sz="2400" b="0" i="0" u="none" strike="noStrike" kern="1200" spc="0" dirty="0">
                <a:effectLst/>
                <a:latin typeface="Times New Roman" panose="02020603050405020304" pitchFamily="18" charset="0"/>
                <a:cs typeface="Times New Roman" panose="02020603050405020304" pitchFamily="18" charset="0"/>
              </a:rPr>
              <a:t>.201</a:t>
            </a:r>
            <a:r>
              <a:rPr lang="lv-LV" sz="2400" dirty="0">
                <a:latin typeface="Times New Roman" panose="02020603050405020304" pitchFamily="18" charset="0"/>
                <a:cs typeface="Times New Roman" panose="02020603050405020304" pitchFamily="18" charset="0"/>
              </a:rPr>
              <a:t>5</a:t>
            </a:r>
            <a:r>
              <a:rPr lang="nn-NO" sz="2400" b="0" i="0" u="none" strike="noStrike" kern="1200" spc="0" dirty="0">
                <a:effectLst/>
                <a:latin typeface="Times New Roman" panose="02020603050405020304" pitchFamily="18" charset="0"/>
                <a:cs typeface="Times New Roman" panose="02020603050405020304" pitchFamily="18" charset="0"/>
              </a:rPr>
              <a:t>. noteikumi Nr.</a:t>
            </a:r>
            <a:r>
              <a:rPr lang="lv-LV" sz="2400" b="0" i="0" u="none" strike="noStrike" kern="1200" spc="0" dirty="0">
                <a:effectLst/>
                <a:latin typeface="Times New Roman" panose="02020603050405020304" pitchFamily="18" charset="0"/>
                <a:cs typeface="Times New Roman" panose="02020603050405020304" pitchFamily="18" charset="0"/>
              </a:rPr>
              <a:t>661</a:t>
            </a:r>
            <a:r>
              <a:rPr lang="lv-LV" sz="2400" dirty="0">
                <a:latin typeface="Times New Roman" panose="02020603050405020304" pitchFamily="18" charset="0"/>
                <a:cs typeface="Times New Roman" panose="02020603050405020304" pitchFamily="18" charset="0"/>
              </a:rPr>
              <a:t> </a:t>
            </a:r>
            <a:r>
              <a:rPr lang="lv-LV" sz="2400" b="1" dirty="0">
                <a:effectLst/>
                <a:latin typeface="Times New Roman" panose="02020603050405020304" pitchFamily="18" charset="0"/>
                <a:ea typeface="Calibri" panose="020F0502020204030204" pitchFamily="34" charset="0"/>
              </a:rPr>
              <a:t>Ar radiācijas drošību saistīto būvju būvnoteikumi</a:t>
            </a:r>
            <a:r>
              <a:rPr lang="lv-LV" sz="2400" b="1" dirty="0">
                <a:latin typeface="Times New Roman" panose="02020603050405020304" pitchFamily="18" charset="0"/>
                <a:ea typeface="Calibri" panose="020F0502020204030204" pitchFamily="34" charset="0"/>
              </a:rPr>
              <a:t>                                                                                                                            </a:t>
            </a:r>
            <a:r>
              <a:rPr lang="lv-LV" sz="2400" dirty="0">
                <a:solidFill>
                  <a:srgbClr val="414142"/>
                </a:solidFill>
                <a:effectLst/>
                <a:latin typeface="Times New Roman" panose="02020603050405020304" pitchFamily="18" charset="0"/>
                <a:ea typeface="Calibri" panose="020F0502020204030204" pitchFamily="34" charset="0"/>
              </a:rPr>
              <a:t>Punkts 12. Ierosinot būves vai tās daļas pieņemšanu ekspluatācijā, būvniecības ierosinātājs iesniedz birojā apliecinājumu par būves vai tās daļas gatavību ekspluatācijai vai būves nojaukšanu, kuram pievieno šādus dokumentus:                                                                                                                           112.4</a:t>
            </a:r>
            <a:r>
              <a:rPr lang="lv-LV" sz="2400" b="1" dirty="0">
                <a:solidFill>
                  <a:srgbClr val="414142"/>
                </a:solidFill>
                <a:effectLst/>
                <a:latin typeface="Times New Roman" panose="02020603050405020304" pitchFamily="18" charset="0"/>
                <a:ea typeface="Calibri" panose="020F0502020204030204" pitchFamily="34" charset="0"/>
              </a:rPr>
              <a:t>. būvuzrauga pārskatu par būvuzraudzības plāna izpildi;</a:t>
            </a:r>
            <a:endParaRPr lang="lv-LV" sz="2400" dirty="0">
              <a:effectLst/>
              <a:latin typeface="Times New Roman" panose="02020603050405020304" pitchFamily="18" charset="0"/>
              <a:ea typeface="Calibri" panose="020F0502020204030204" pitchFamily="34" charset="0"/>
            </a:endParaRPr>
          </a:p>
          <a:p>
            <a:pPr marL="0" indent="0">
              <a:lnSpc>
                <a:spcPct val="107000"/>
              </a:lnSpc>
              <a:spcAft>
                <a:spcPts val="800"/>
              </a:spcAft>
              <a:buNone/>
            </a:pPr>
            <a:r>
              <a:rPr lang="lv-LV" sz="2400" b="0" i="0" u="none" strike="noStrike" kern="1200" spc="0" dirty="0">
                <a:effectLst/>
                <a:latin typeface="Times New Roman" panose="02020603050405020304" pitchFamily="18" charset="0"/>
                <a:cs typeface="Times New Roman" panose="02020603050405020304" pitchFamily="18" charset="0"/>
              </a:rPr>
              <a:t>    </a:t>
            </a:r>
            <a:r>
              <a:rPr lang="nn-NO" sz="2400" b="0" i="0" u="none" strike="noStrike" kern="1200" spc="0" dirty="0">
                <a:effectLst/>
                <a:latin typeface="Times New Roman" panose="02020603050405020304" pitchFamily="18" charset="0"/>
                <a:cs typeface="Times New Roman" panose="02020603050405020304" pitchFamily="18" charset="0"/>
              </a:rPr>
              <a:t>Ministru kabineta </a:t>
            </a:r>
            <a:r>
              <a:rPr lang="lv-LV" sz="2400" b="0" i="0" u="none" strike="noStrike" kern="1200" spc="0" dirty="0">
                <a:effectLst/>
                <a:latin typeface="Times New Roman" panose="02020603050405020304" pitchFamily="18" charset="0"/>
                <a:cs typeface="Times New Roman" panose="02020603050405020304" pitchFamily="18" charset="0"/>
              </a:rPr>
              <a:t>14</a:t>
            </a:r>
            <a:r>
              <a:rPr lang="nn-NO" sz="2400" b="0" i="0" u="none" strike="noStrike" kern="1200" spc="0" dirty="0">
                <a:effectLst/>
                <a:latin typeface="Times New Roman" panose="02020603050405020304" pitchFamily="18" charset="0"/>
                <a:cs typeface="Times New Roman" panose="02020603050405020304" pitchFamily="18" charset="0"/>
              </a:rPr>
              <a:t>.</a:t>
            </a:r>
            <a:r>
              <a:rPr lang="lv-LV" sz="2400" b="0" i="0" u="none" strike="noStrike" kern="1200" spc="0" dirty="0">
                <a:effectLst/>
                <a:latin typeface="Times New Roman" panose="02020603050405020304" pitchFamily="18" charset="0"/>
                <a:cs typeface="Times New Roman" panose="02020603050405020304" pitchFamily="18" charset="0"/>
              </a:rPr>
              <a:t>10</a:t>
            </a:r>
            <a:r>
              <a:rPr lang="nn-NO" sz="2400" b="0" i="0" u="none" strike="noStrike" kern="1200" spc="0" dirty="0">
                <a:effectLst/>
                <a:latin typeface="Times New Roman" panose="02020603050405020304" pitchFamily="18" charset="0"/>
                <a:cs typeface="Times New Roman" panose="02020603050405020304" pitchFamily="18" charset="0"/>
              </a:rPr>
              <a:t>.201</a:t>
            </a:r>
            <a:r>
              <a:rPr lang="lv-LV" sz="2400" b="0" i="0" u="none" strike="noStrike" kern="1200" spc="0" dirty="0">
                <a:effectLst/>
                <a:latin typeface="Times New Roman" panose="02020603050405020304" pitchFamily="18" charset="0"/>
                <a:cs typeface="Times New Roman" panose="02020603050405020304" pitchFamily="18" charset="0"/>
              </a:rPr>
              <a:t>4</a:t>
            </a:r>
            <a:r>
              <a:rPr lang="nn-NO" sz="2400" b="0" i="0" u="none" strike="noStrike" kern="1200" spc="0" dirty="0">
                <a:effectLst/>
                <a:latin typeface="Times New Roman" panose="02020603050405020304" pitchFamily="18" charset="0"/>
                <a:cs typeface="Times New Roman" panose="02020603050405020304" pitchFamily="18" charset="0"/>
              </a:rPr>
              <a:t>. noteikumi Nr.</a:t>
            </a:r>
            <a:r>
              <a:rPr lang="lv-LV" sz="2400" b="0" i="0" u="none" strike="noStrike" kern="1200" spc="0" dirty="0">
                <a:effectLst/>
                <a:latin typeface="Times New Roman" panose="02020603050405020304" pitchFamily="18" charset="0"/>
                <a:cs typeface="Times New Roman" panose="02020603050405020304" pitchFamily="18" charset="0"/>
              </a:rPr>
              <a:t>631 </a:t>
            </a:r>
            <a:r>
              <a:rPr lang="nn-NO" sz="2400" b="0" i="0" u="none" strike="noStrike" kern="1200" spc="0" dirty="0">
                <a:effectLst/>
                <a:latin typeface="Times New Roman" panose="02020603050405020304" pitchFamily="18" charset="0"/>
                <a:cs typeface="Times New Roman" panose="02020603050405020304" pitchFamily="18" charset="0"/>
              </a:rPr>
              <a:t> </a:t>
            </a:r>
            <a:r>
              <a:rPr lang="lv-LV" sz="2400" b="1" dirty="0">
                <a:solidFill>
                  <a:srgbClr val="414142"/>
                </a:solidFill>
                <a:effectLst/>
                <a:latin typeface="Times New Roman" panose="02020603050405020304" pitchFamily="18" charset="0"/>
                <a:ea typeface="Calibri" panose="020F0502020204030204" pitchFamily="34" charset="0"/>
              </a:rPr>
              <a:t>Latvijas Republikas iekšējo jūras ūdeņu, teritoriālās jūras un ekskluzīvās ekonomiskās zonas būvju būvnoteikumi                                                                                   </a:t>
            </a:r>
            <a:r>
              <a:rPr lang="lv-LV" sz="2400" dirty="0">
                <a:solidFill>
                  <a:srgbClr val="414142"/>
                </a:solidFill>
                <a:effectLst/>
                <a:latin typeface="Times New Roman" panose="02020603050405020304" pitchFamily="18" charset="0"/>
                <a:ea typeface="Calibri" panose="020F0502020204030204" pitchFamily="34" charset="0"/>
              </a:rPr>
              <a:t>Punkts 139. Ierosinot būves vai tās daļas pieņemšanu ekspluatācijā, būvniecības ierosinātājs birojā iesniedz apliecinājumu par būves gatavību ekspluatācijai vai būves nojaukšanu, kuram pievieno šādus dokumentus:                                                                                                139.8. </a:t>
            </a:r>
            <a:r>
              <a:rPr lang="lv-LV" sz="2400" b="1" dirty="0">
                <a:solidFill>
                  <a:srgbClr val="414142"/>
                </a:solidFill>
                <a:effectLst/>
                <a:latin typeface="Times New Roman" panose="02020603050405020304" pitchFamily="18" charset="0"/>
                <a:ea typeface="Calibri" panose="020F0502020204030204" pitchFamily="34" charset="0"/>
              </a:rPr>
              <a:t>būvuzrauga pārskatu par būvuzraudzības plāna izpildi, ja būvdarbu laikā ir veikta būvuzraudzība normatīvajos aktos noteiktajā kārtībā.</a:t>
            </a:r>
            <a:endParaRPr lang="lv-LV" sz="2400" dirty="0">
              <a:effectLst/>
              <a:latin typeface="Times New Roman" panose="02020603050405020304" pitchFamily="18" charset="0"/>
              <a:ea typeface="Calibri" panose="020F0502020204030204" pitchFamily="34" charset="0"/>
            </a:endParaRPr>
          </a:p>
          <a:p>
            <a:pPr marL="0" indent="0">
              <a:buNone/>
            </a:pPr>
            <a:endParaRPr lang="lv-LV" dirty="0"/>
          </a:p>
        </p:txBody>
      </p:sp>
      <p:sp>
        <p:nvSpPr>
          <p:cNvPr id="4" name="Slide Number Placeholder 3">
            <a:extLst>
              <a:ext uri="{FF2B5EF4-FFF2-40B4-BE49-F238E27FC236}">
                <a16:creationId xmlns:a16="http://schemas.microsoft.com/office/drawing/2014/main" id="{D7286295-0EBE-2DD3-11D1-A8CA4F433825}"/>
              </a:ext>
            </a:extLst>
          </p:cNvPr>
          <p:cNvSpPr>
            <a:spLocks noGrp="1"/>
          </p:cNvSpPr>
          <p:nvPr>
            <p:ph type="sldNum" sz="quarter" idx="12"/>
          </p:nvPr>
        </p:nvSpPr>
        <p:spPr/>
        <p:txBody>
          <a:bodyPr/>
          <a:lstStyle/>
          <a:p>
            <a:fld id="{B8919222-AB26-4AEB-B881-CC7E9661B6C6}" type="slidenum">
              <a:rPr lang="lv-LV" smtClean="0"/>
              <a:t>14</a:t>
            </a:fld>
            <a:endParaRPr lang="lv-LV" dirty="0"/>
          </a:p>
        </p:txBody>
      </p:sp>
    </p:spTree>
    <p:extLst>
      <p:ext uri="{BB962C8B-B14F-4D97-AF65-F5344CB8AC3E}">
        <p14:creationId xmlns:p14="http://schemas.microsoft.com/office/powerpoint/2010/main" val="1985825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922FF-72B7-A26C-7632-483F6029379D}"/>
              </a:ext>
            </a:extLst>
          </p:cNvPr>
          <p:cNvSpPr>
            <a:spLocks noGrp="1"/>
          </p:cNvSpPr>
          <p:nvPr>
            <p:ph type="title"/>
          </p:nvPr>
        </p:nvSpPr>
        <p:spPr>
          <a:xfrm>
            <a:off x="2673752" y="365128"/>
            <a:ext cx="8680048" cy="803916"/>
          </a:xfrm>
        </p:spPr>
        <p:txBody>
          <a:bodyPr>
            <a:normAutofit/>
          </a:bodyPr>
          <a:lstStyle/>
          <a:p>
            <a:r>
              <a:rPr lang="lv-LV" sz="3600" b="1" dirty="0">
                <a:effectLst/>
                <a:latin typeface="Times New Roman" panose="02020603050405020304" pitchFamily="18" charset="0"/>
                <a:ea typeface="Calibri" panose="020F0502020204030204" pitchFamily="34" charset="0"/>
              </a:rPr>
              <a:t>Pārskats par būvuzraudzības plāna izpildi</a:t>
            </a:r>
            <a:endParaRPr lang="lv-LV" sz="3600" dirty="0"/>
          </a:p>
        </p:txBody>
      </p:sp>
      <p:sp>
        <p:nvSpPr>
          <p:cNvPr id="3" name="Content Placeholder 2">
            <a:extLst>
              <a:ext uri="{FF2B5EF4-FFF2-40B4-BE49-F238E27FC236}">
                <a16:creationId xmlns:a16="http://schemas.microsoft.com/office/drawing/2014/main" id="{0851C81D-2701-0CDF-E52B-D04C106E6448}"/>
              </a:ext>
            </a:extLst>
          </p:cNvPr>
          <p:cNvSpPr>
            <a:spLocks noGrp="1"/>
          </p:cNvSpPr>
          <p:nvPr>
            <p:ph idx="1"/>
          </p:nvPr>
        </p:nvSpPr>
        <p:spPr>
          <a:xfrm>
            <a:off x="838199" y="1825625"/>
            <a:ext cx="10601739" cy="4455905"/>
          </a:xfrm>
        </p:spPr>
        <p:txBody>
          <a:bodyPr/>
          <a:lstStyle/>
          <a:p>
            <a:pPr marL="0" indent="0">
              <a:buNone/>
            </a:pPr>
            <a:endParaRPr lang="lv-LV" sz="2200" b="1" dirty="0">
              <a:effectLst/>
              <a:latin typeface="Times New Roman" panose="02020603050405020304" pitchFamily="18" charset="0"/>
              <a:ea typeface="Calibri" panose="020F0502020204030204" pitchFamily="34" charset="0"/>
            </a:endParaRPr>
          </a:p>
          <a:p>
            <a:pPr marL="0" indent="0">
              <a:buNone/>
            </a:pPr>
            <a:r>
              <a:rPr lang="nn-NO" sz="2200" b="0" i="0" u="none" strike="noStrike" kern="1200" spc="0" dirty="0">
                <a:effectLst/>
                <a:latin typeface="Times New Roman" panose="02020603050405020304" pitchFamily="18" charset="0"/>
                <a:cs typeface="Times New Roman" panose="02020603050405020304" pitchFamily="18" charset="0"/>
              </a:rPr>
              <a:t>Ministru kabineta </a:t>
            </a:r>
            <a:r>
              <a:rPr lang="lv-LV" sz="2200" b="0" i="0" u="none" strike="noStrike" kern="1200" spc="0" dirty="0">
                <a:effectLst/>
                <a:latin typeface="Times New Roman" panose="02020603050405020304" pitchFamily="18" charset="0"/>
                <a:cs typeface="Times New Roman" panose="02020603050405020304" pitchFamily="18" charset="0"/>
              </a:rPr>
              <a:t>19</a:t>
            </a:r>
            <a:r>
              <a:rPr lang="nn-NO" sz="2200" b="0" i="0" u="none" strike="noStrike" kern="1200" spc="0" dirty="0">
                <a:effectLst/>
                <a:latin typeface="Times New Roman" panose="02020603050405020304" pitchFamily="18" charset="0"/>
                <a:cs typeface="Times New Roman" panose="02020603050405020304" pitchFamily="18" charset="0"/>
              </a:rPr>
              <a:t>.0</a:t>
            </a:r>
            <a:r>
              <a:rPr lang="lv-LV" sz="2200" b="0" i="0" u="none" strike="noStrike" kern="1200" spc="0" dirty="0">
                <a:effectLst/>
                <a:latin typeface="Times New Roman" panose="02020603050405020304" pitchFamily="18" charset="0"/>
                <a:cs typeface="Times New Roman" panose="02020603050405020304" pitchFamily="18" charset="0"/>
              </a:rPr>
              <a:t>8</a:t>
            </a:r>
            <a:r>
              <a:rPr lang="nn-NO" sz="2200" b="0" i="0" u="none" strike="noStrike" kern="1200" spc="0" dirty="0">
                <a:effectLst/>
                <a:latin typeface="Times New Roman" panose="02020603050405020304" pitchFamily="18" charset="0"/>
                <a:cs typeface="Times New Roman" panose="02020603050405020304" pitchFamily="18" charset="0"/>
              </a:rPr>
              <a:t>.201</a:t>
            </a:r>
            <a:r>
              <a:rPr lang="lv-LV" sz="2200" b="0" i="0" u="none" strike="noStrike" kern="1200" spc="0" dirty="0">
                <a:effectLst/>
                <a:latin typeface="Times New Roman" panose="02020603050405020304" pitchFamily="18" charset="0"/>
                <a:cs typeface="Times New Roman" panose="02020603050405020304" pitchFamily="18" charset="0"/>
              </a:rPr>
              <a:t>4</a:t>
            </a:r>
            <a:r>
              <a:rPr lang="nn-NO" sz="2200" b="0" i="0" u="none" strike="noStrike" kern="1200" spc="0" dirty="0">
                <a:effectLst/>
                <a:latin typeface="Times New Roman" panose="02020603050405020304" pitchFamily="18" charset="0"/>
                <a:cs typeface="Times New Roman" panose="02020603050405020304" pitchFamily="18" charset="0"/>
              </a:rPr>
              <a:t>. noteikumi Nr.</a:t>
            </a:r>
            <a:r>
              <a:rPr lang="lv-LV" sz="2200" b="0" i="0" u="none" strike="noStrike" kern="1200" spc="0" dirty="0">
                <a:effectLst/>
                <a:latin typeface="Times New Roman" panose="02020603050405020304" pitchFamily="18" charset="0"/>
                <a:cs typeface="Times New Roman" panose="02020603050405020304" pitchFamily="18" charset="0"/>
              </a:rPr>
              <a:t>501</a:t>
            </a:r>
            <a:r>
              <a:rPr lang="nn-NO" sz="2200" b="0" i="0" u="none" strike="noStrike" kern="1200" spc="0" dirty="0">
                <a:effectLst/>
                <a:latin typeface="Times New Roman" panose="02020603050405020304" pitchFamily="18" charset="0"/>
                <a:cs typeface="Times New Roman" panose="02020603050405020304" pitchFamily="18" charset="0"/>
              </a:rPr>
              <a:t> </a:t>
            </a:r>
            <a:r>
              <a:rPr lang="lv-LV" sz="2200" b="1" dirty="0">
                <a:effectLst/>
                <a:latin typeface="Times New Roman" panose="02020603050405020304" pitchFamily="18" charset="0"/>
                <a:ea typeface="Calibri" panose="020F0502020204030204" pitchFamily="34" charset="0"/>
              </a:rPr>
              <a:t>Elektronisko sakaru inženierbūvju būvnoteikumi; </a:t>
            </a:r>
            <a:r>
              <a:rPr lang="nn-NO" sz="2200" dirty="0">
                <a:latin typeface="Times New Roman" panose="02020603050405020304" pitchFamily="18" charset="0"/>
                <a:cs typeface="Times New Roman" panose="02020603050405020304" pitchFamily="18" charset="0"/>
              </a:rPr>
              <a:t>Ministru kabineta </a:t>
            </a:r>
            <a:r>
              <a:rPr lang="lv-LV" sz="2200" dirty="0">
                <a:latin typeface="Times New Roman" panose="02020603050405020304" pitchFamily="18" charset="0"/>
                <a:cs typeface="Times New Roman" panose="02020603050405020304" pitchFamily="18" charset="0"/>
              </a:rPr>
              <a:t>02</a:t>
            </a:r>
            <a:r>
              <a:rPr lang="nn-NO" sz="2200" dirty="0">
                <a:latin typeface="Times New Roman" panose="02020603050405020304" pitchFamily="18" charset="0"/>
                <a:cs typeface="Times New Roman" panose="02020603050405020304" pitchFamily="18" charset="0"/>
              </a:rPr>
              <a:t>.0</a:t>
            </a:r>
            <a:r>
              <a:rPr lang="lv-LV" sz="2200" dirty="0">
                <a:latin typeface="Times New Roman" panose="02020603050405020304" pitchFamily="18" charset="0"/>
                <a:cs typeface="Times New Roman" panose="02020603050405020304" pitchFamily="18" charset="0"/>
              </a:rPr>
              <a:t>9</a:t>
            </a:r>
            <a:r>
              <a:rPr lang="nn-NO" sz="2200" dirty="0">
                <a:latin typeface="Times New Roman" panose="02020603050405020304" pitchFamily="18" charset="0"/>
                <a:cs typeface="Times New Roman" panose="02020603050405020304" pitchFamily="18" charset="0"/>
              </a:rPr>
              <a:t>.201</a:t>
            </a:r>
            <a:r>
              <a:rPr lang="lv-LV" sz="2200" dirty="0">
                <a:latin typeface="Times New Roman" panose="02020603050405020304" pitchFamily="18" charset="0"/>
                <a:cs typeface="Times New Roman" panose="02020603050405020304" pitchFamily="18" charset="0"/>
              </a:rPr>
              <a:t>4</a:t>
            </a:r>
            <a:r>
              <a:rPr lang="nn-NO" sz="2200" dirty="0">
                <a:latin typeface="Times New Roman" panose="02020603050405020304" pitchFamily="18" charset="0"/>
                <a:cs typeface="Times New Roman" panose="02020603050405020304" pitchFamily="18" charset="0"/>
              </a:rPr>
              <a:t>. noteikumi Nr.</a:t>
            </a:r>
            <a:r>
              <a:rPr lang="lv-LV" sz="2200" dirty="0">
                <a:latin typeface="Times New Roman" panose="02020603050405020304" pitchFamily="18" charset="0"/>
                <a:cs typeface="Times New Roman" panose="02020603050405020304" pitchFamily="18" charset="0"/>
              </a:rPr>
              <a:t>530</a:t>
            </a:r>
            <a:r>
              <a:rPr lang="nn-NO" sz="2200" dirty="0">
                <a:latin typeface="Times New Roman" panose="02020603050405020304" pitchFamily="18" charset="0"/>
                <a:cs typeface="Times New Roman" panose="02020603050405020304" pitchFamily="18" charset="0"/>
              </a:rPr>
              <a:t> </a:t>
            </a:r>
            <a:r>
              <a:rPr lang="lv-LV" sz="2200" b="1" dirty="0">
                <a:effectLst/>
                <a:latin typeface="Times New Roman" panose="02020603050405020304" pitchFamily="18" charset="0"/>
                <a:ea typeface="Calibri" panose="020F0502020204030204" pitchFamily="34" charset="0"/>
              </a:rPr>
              <a:t>Dzelzceļa būvnoteikumi</a:t>
            </a:r>
            <a:r>
              <a:rPr lang="lv-LV" sz="2200" dirty="0">
                <a:effectLst/>
                <a:latin typeface="Times New Roman" panose="02020603050405020304" pitchFamily="18" charset="0"/>
                <a:ea typeface="Calibri" panose="020F0502020204030204" pitchFamily="34" charset="0"/>
              </a:rPr>
              <a:t> – noteikumos nav punkts par </a:t>
            </a:r>
            <a:r>
              <a:rPr lang="lv-LV" sz="2200" dirty="0">
                <a:solidFill>
                  <a:srgbClr val="414142"/>
                </a:solidFill>
                <a:effectLst/>
                <a:latin typeface="Times New Roman" panose="02020603050405020304" pitchFamily="18" charset="0"/>
                <a:ea typeface="Calibri" panose="020F0502020204030204" pitchFamily="34" charset="0"/>
              </a:rPr>
              <a:t>būvuzrauga pārskatu par būvuzraudzības plāna izpildi. </a:t>
            </a:r>
          </a:p>
          <a:p>
            <a:pPr marL="0" indent="0">
              <a:buNone/>
            </a:pPr>
            <a:r>
              <a:rPr lang="lv-LV" sz="2200" dirty="0">
                <a:solidFill>
                  <a:srgbClr val="414142"/>
                </a:solidFill>
                <a:effectLst/>
                <a:latin typeface="Times New Roman" panose="02020603050405020304" pitchFamily="18" charset="0"/>
                <a:ea typeface="Calibri" panose="020F0502020204030204" pitchFamily="34" charset="0"/>
              </a:rPr>
              <a:t>   Ierosinot būves vai tās daļas pieņemšanu ekspluatācijā, būvniecības ierosinātājs iesniedz birojā apliecinājumu par būves vai tās daļas gatavību ekspluatācijai vai būves nojaukšanu, var pievienot dokumentu- </a:t>
            </a:r>
            <a:r>
              <a:rPr lang="lv-LV" sz="2200" b="1" dirty="0">
                <a:solidFill>
                  <a:srgbClr val="414142"/>
                </a:solidFill>
                <a:effectLst/>
                <a:latin typeface="Times New Roman" panose="02020603050405020304" pitchFamily="18" charset="0"/>
                <a:ea typeface="Calibri" panose="020F0502020204030204" pitchFamily="34" charset="0"/>
              </a:rPr>
              <a:t>būvuzrauga pārskatu par būvuzraudzības plāna izpildi, ja būvdarbu laikā ir veikta būvuzraudzība normatīvajos aktos noteiktajā kārtībā; ja būvuzrauga pārskats noteikts līgumā.</a:t>
            </a:r>
            <a:endParaRPr lang="lv-LV" sz="2200" dirty="0">
              <a:effectLst/>
              <a:latin typeface="Times New Roman" panose="02020603050405020304" pitchFamily="18" charset="0"/>
              <a:ea typeface="Calibri" panose="020F0502020204030204" pitchFamily="34" charset="0"/>
            </a:endParaRPr>
          </a:p>
          <a:p>
            <a:pPr marL="0" indent="0">
              <a:buNone/>
            </a:pPr>
            <a:endParaRPr lang="lv-LV" sz="2400" dirty="0">
              <a:effectLst/>
              <a:latin typeface="Times New Roman" panose="02020603050405020304" pitchFamily="18" charset="0"/>
              <a:ea typeface="Calibri" panose="020F0502020204030204" pitchFamily="34" charset="0"/>
            </a:endParaRPr>
          </a:p>
          <a:p>
            <a:pPr marL="0" indent="0">
              <a:buNone/>
            </a:pPr>
            <a:endParaRPr lang="lv-LV" dirty="0"/>
          </a:p>
        </p:txBody>
      </p:sp>
      <p:sp>
        <p:nvSpPr>
          <p:cNvPr id="4" name="Slide Number Placeholder 3">
            <a:extLst>
              <a:ext uri="{FF2B5EF4-FFF2-40B4-BE49-F238E27FC236}">
                <a16:creationId xmlns:a16="http://schemas.microsoft.com/office/drawing/2014/main" id="{DC13F3AC-B1BA-A55A-BF08-56AED989833D}"/>
              </a:ext>
            </a:extLst>
          </p:cNvPr>
          <p:cNvSpPr>
            <a:spLocks noGrp="1"/>
          </p:cNvSpPr>
          <p:nvPr>
            <p:ph type="sldNum" sz="quarter" idx="12"/>
          </p:nvPr>
        </p:nvSpPr>
        <p:spPr/>
        <p:txBody>
          <a:bodyPr/>
          <a:lstStyle/>
          <a:p>
            <a:fld id="{B8919222-AB26-4AEB-B881-CC7E9661B6C6}" type="slidenum">
              <a:rPr lang="lv-LV" smtClean="0"/>
              <a:t>15</a:t>
            </a:fld>
            <a:endParaRPr lang="lv-LV" dirty="0"/>
          </a:p>
        </p:txBody>
      </p:sp>
    </p:spTree>
    <p:extLst>
      <p:ext uri="{BB962C8B-B14F-4D97-AF65-F5344CB8AC3E}">
        <p14:creationId xmlns:p14="http://schemas.microsoft.com/office/powerpoint/2010/main" val="2442239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64394-010B-CE90-F4B4-0D7927AA7181}"/>
              </a:ext>
            </a:extLst>
          </p:cNvPr>
          <p:cNvSpPr>
            <a:spLocks noGrp="1"/>
          </p:cNvSpPr>
          <p:nvPr>
            <p:ph type="title"/>
          </p:nvPr>
        </p:nvSpPr>
        <p:spPr>
          <a:xfrm>
            <a:off x="2930486" y="365128"/>
            <a:ext cx="8053331" cy="769610"/>
          </a:xfrm>
        </p:spPr>
        <p:txBody>
          <a:bodyPr>
            <a:normAutofit/>
          </a:bodyPr>
          <a:lstStyle/>
          <a:p>
            <a:r>
              <a:rPr lang="lv-LV" sz="2800" b="1" dirty="0">
                <a:effectLst/>
                <a:latin typeface="Times New Roman" panose="02020603050405020304" pitchFamily="18" charset="0"/>
                <a:ea typeface="Calibri" panose="020F0502020204030204" pitchFamily="34" charset="0"/>
              </a:rPr>
              <a:t>Piemērs: Pārskats par būvuzraudzības plāna izpildi</a:t>
            </a:r>
            <a:endParaRPr lang="lv-LV" sz="2800" dirty="0"/>
          </a:p>
        </p:txBody>
      </p:sp>
      <p:pic>
        <p:nvPicPr>
          <p:cNvPr id="6" name="Content Placeholder 5">
            <a:extLst>
              <a:ext uri="{FF2B5EF4-FFF2-40B4-BE49-F238E27FC236}">
                <a16:creationId xmlns:a16="http://schemas.microsoft.com/office/drawing/2014/main" id="{B3BEEAFD-0917-0BF8-D78E-7B3762A8826B}"/>
              </a:ext>
            </a:extLst>
          </p:cNvPr>
          <p:cNvPicPr>
            <a:picLocks noGrp="1" noChangeAspect="1"/>
          </p:cNvPicPr>
          <p:nvPr>
            <p:ph idx="1"/>
          </p:nvPr>
        </p:nvPicPr>
        <p:blipFill>
          <a:blip r:embed="rId2"/>
          <a:stretch>
            <a:fillRect/>
          </a:stretch>
        </p:blipFill>
        <p:spPr>
          <a:xfrm>
            <a:off x="1917535" y="1333041"/>
            <a:ext cx="9066282" cy="5388435"/>
          </a:xfrm>
        </p:spPr>
      </p:pic>
      <p:sp>
        <p:nvSpPr>
          <p:cNvPr id="4" name="Slide Number Placeholder 3">
            <a:extLst>
              <a:ext uri="{FF2B5EF4-FFF2-40B4-BE49-F238E27FC236}">
                <a16:creationId xmlns:a16="http://schemas.microsoft.com/office/drawing/2014/main" id="{5E70D227-702F-998C-19F7-A710DBE756A8}"/>
              </a:ext>
            </a:extLst>
          </p:cNvPr>
          <p:cNvSpPr>
            <a:spLocks noGrp="1"/>
          </p:cNvSpPr>
          <p:nvPr>
            <p:ph type="sldNum" sz="quarter" idx="12"/>
          </p:nvPr>
        </p:nvSpPr>
        <p:spPr/>
        <p:txBody>
          <a:bodyPr/>
          <a:lstStyle/>
          <a:p>
            <a:fld id="{B8919222-AB26-4AEB-B881-CC7E9661B6C6}" type="slidenum">
              <a:rPr lang="lv-LV" smtClean="0"/>
              <a:t>16</a:t>
            </a:fld>
            <a:endParaRPr lang="lv-LV" dirty="0"/>
          </a:p>
        </p:txBody>
      </p:sp>
    </p:spTree>
    <p:extLst>
      <p:ext uri="{BB962C8B-B14F-4D97-AF65-F5344CB8AC3E}">
        <p14:creationId xmlns:p14="http://schemas.microsoft.com/office/powerpoint/2010/main" val="3463075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619E1-2D5B-56DF-B921-D758F92338C6}"/>
              </a:ext>
            </a:extLst>
          </p:cNvPr>
          <p:cNvSpPr>
            <a:spLocks noGrp="1"/>
          </p:cNvSpPr>
          <p:nvPr>
            <p:ph type="title"/>
          </p:nvPr>
        </p:nvSpPr>
        <p:spPr>
          <a:xfrm>
            <a:off x="3086100" y="365128"/>
            <a:ext cx="8267699" cy="582324"/>
          </a:xfrm>
        </p:spPr>
        <p:txBody>
          <a:bodyPr>
            <a:normAutofit/>
          </a:bodyPr>
          <a:lstStyle/>
          <a:p>
            <a:r>
              <a:rPr lang="lv-LV" sz="2800" b="1" dirty="0">
                <a:effectLst/>
                <a:latin typeface="Times New Roman" panose="02020603050405020304" pitchFamily="18" charset="0"/>
                <a:ea typeface="Calibri" panose="020F0502020204030204" pitchFamily="34" charset="0"/>
              </a:rPr>
              <a:t>Piemērs: Pārskats par būvuzraudzības plāna izpildi</a:t>
            </a:r>
            <a:endParaRPr lang="lv-LV" sz="2800" dirty="0"/>
          </a:p>
        </p:txBody>
      </p:sp>
      <p:pic>
        <p:nvPicPr>
          <p:cNvPr id="6" name="Content Placeholder 5">
            <a:extLst>
              <a:ext uri="{FF2B5EF4-FFF2-40B4-BE49-F238E27FC236}">
                <a16:creationId xmlns:a16="http://schemas.microsoft.com/office/drawing/2014/main" id="{61DF1133-E410-F035-3567-DF50113EF65F}"/>
              </a:ext>
            </a:extLst>
          </p:cNvPr>
          <p:cNvPicPr>
            <a:picLocks noGrp="1" noChangeAspect="1"/>
          </p:cNvPicPr>
          <p:nvPr>
            <p:ph idx="1"/>
          </p:nvPr>
        </p:nvPicPr>
        <p:blipFill>
          <a:blip r:embed="rId2"/>
          <a:stretch>
            <a:fillRect/>
          </a:stretch>
        </p:blipFill>
        <p:spPr>
          <a:xfrm>
            <a:off x="4206838" y="838200"/>
            <a:ext cx="6623087" cy="5991225"/>
          </a:xfrm>
        </p:spPr>
      </p:pic>
      <p:sp>
        <p:nvSpPr>
          <p:cNvPr id="4" name="Slide Number Placeholder 3">
            <a:extLst>
              <a:ext uri="{FF2B5EF4-FFF2-40B4-BE49-F238E27FC236}">
                <a16:creationId xmlns:a16="http://schemas.microsoft.com/office/drawing/2014/main" id="{067A31E3-E751-D0FE-CE20-6274CD581B0B}"/>
              </a:ext>
            </a:extLst>
          </p:cNvPr>
          <p:cNvSpPr>
            <a:spLocks noGrp="1"/>
          </p:cNvSpPr>
          <p:nvPr>
            <p:ph type="sldNum" sz="quarter" idx="12"/>
          </p:nvPr>
        </p:nvSpPr>
        <p:spPr/>
        <p:txBody>
          <a:bodyPr/>
          <a:lstStyle/>
          <a:p>
            <a:fld id="{B8919222-AB26-4AEB-B881-CC7E9661B6C6}" type="slidenum">
              <a:rPr lang="lv-LV" smtClean="0"/>
              <a:t>17</a:t>
            </a:fld>
            <a:endParaRPr lang="lv-LV" dirty="0"/>
          </a:p>
        </p:txBody>
      </p:sp>
    </p:spTree>
    <p:extLst>
      <p:ext uri="{BB962C8B-B14F-4D97-AF65-F5344CB8AC3E}">
        <p14:creationId xmlns:p14="http://schemas.microsoft.com/office/powerpoint/2010/main" val="955536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6E03E-DC0A-C737-4ECB-260F92288D66}"/>
              </a:ext>
            </a:extLst>
          </p:cNvPr>
          <p:cNvSpPr>
            <a:spLocks noGrp="1"/>
          </p:cNvSpPr>
          <p:nvPr>
            <p:ph type="title"/>
          </p:nvPr>
        </p:nvSpPr>
        <p:spPr>
          <a:xfrm>
            <a:off x="2867024" y="365128"/>
            <a:ext cx="8486775" cy="454022"/>
          </a:xfrm>
        </p:spPr>
        <p:txBody>
          <a:bodyPr>
            <a:noAutofit/>
          </a:bodyPr>
          <a:lstStyle/>
          <a:p>
            <a:r>
              <a:rPr lang="lv-LV" sz="2800" b="1" dirty="0">
                <a:effectLst/>
                <a:latin typeface="Times New Roman" panose="02020603050405020304" pitchFamily="18" charset="0"/>
                <a:ea typeface="Calibri" panose="020F0502020204030204" pitchFamily="34" charset="0"/>
              </a:rPr>
              <a:t>Piemērs: Pārskats par būvuzraudzības plāna izpildi</a:t>
            </a:r>
            <a:endParaRPr lang="lv-LV" sz="2800" dirty="0"/>
          </a:p>
        </p:txBody>
      </p:sp>
      <p:pic>
        <p:nvPicPr>
          <p:cNvPr id="6" name="Content Placeholder 5">
            <a:extLst>
              <a:ext uri="{FF2B5EF4-FFF2-40B4-BE49-F238E27FC236}">
                <a16:creationId xmlns:a16="http://schemas.microsoft.com/office/drawing/2014/main" id="{50E2C465-5FCF-95CF-97CD-4808655C0ABF}"/>
              </a:ext>
            </a:extLst>
          </p:cNvPr>
          <p:cNvPicPr>
            <a:picLocks noGrp="1" noChangeAspect="1"/>
          </p:cNvPicPr>
          <p:nvPr>
            <p:ph idx="1"/>
          </p:nvPr>
        </p:nvPicPr>
        <p:blipFill>
          <a:blip r:embed="rId2"/>
          <a:stretch>
            <a:fillRect/>
          </a:stretch>
        </p:blipFill>
        <p:spPr>
          <a:xfrm>
            <a:off x="3543319" y="819150"/>
            <a:ext cx="6619856" cy="5902327"/>
          </a:xfrm>
        </p:spPr>
      </p:pic>
      <p:sp>
        <p:nvSpPr>
          <p:cNvPr id="4" name="Slide Number Placeholder 3">
            <a:extLst>
              <a:ext uri="{FF2B5EF4-FFF2-40B4-BE49-F238E27FC236}">
                <a16:creationId xmlns:a16="http://schemas.microsoft.com/office/drawing/2014/main" id="{6B1C6377-7054-E878-7EBE-EB871C5755DE}"/>
              </a:ext>
            </a:extLst>
          </p:cNvPr>
          <p:cNvSpPr>
            <a:spLocks noGrp="1"/>
          </p:cNvSpPr>
          <p:nvPr>
            <p:ph type="sldNum" sz="quarter" idx="12"/>
          </p:nvPr>
        </p:nvSpPr>
        <p:spPr/>
        <p:txBody>
          <a:bodyPr/>
          <a:lstStyle/>
          <a:p>
            <a:fld id="{B8919222-AB26-4AEB-B881-CC7E9661B6C6}" type="slidenum">
              <a:rPr lang="lv-LV" smtClean="0"/>
              <a:t>18</a:t>
            </a:fld>
            <a:endParaRPr lang="lv-LV" dirty="0"/>
          </a:p>
        </p:txBody>
      </p:sp>
    </p:spTree>
    <p:extLst>
      <p:ext uri="{BB962C8B-B14F-4D97-AF65-F5344CB8AC3E}">
        <p14:creationId xmlns:p14="http://schemas.microsoft.com/office/powerpoint/2010/main" val="468919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0D914-94B8-DD87-9835-F5AE946A2674}"/>
              </a:ext>
            </a:extLst>
          </p:cNvPr>
          <p:cNvSpPr>
            <a:spLocks noGrp="1"/>
          </p:cNvSpPr>
          <p:nvPr>
            <p:ph type="title"/>
          </p:nvPr>
        </p:nvSpPr>
        <p:spPr>
          <a:xfrm>
            <a:off x="2886074" y="365128"/>
            <a:ext cx="8467725" cy="520698"/>
          </a:xfrm>
        </p:spPr>
        <p:txBody>
          <a:bodyPr>
            <a:normAutofit/>
          </a:bodyPr>
          <a:lstStyle/>
          <a:p>
            <a:r>
              <a:rPr lang="lv-LV" sz="2800" b="1" dirty="0">
                <a:effectLst/>
                <a:latin typeface="Times New Roman" panose="02020603050405020304" pitchFamily="18" charset="0"/>
                <a:ea typeface="Calibri" panose="020F0502020204030204" pitchFamily="34" charset="0"/>
              </a:rPr>
              <a:t>Piemērs: Pārskats par būvuzraudzības plāna izpildi</a:t>
            </a:r>
            <a:endParaRPr lang="lv-LV" sz="2800" dirty="0"/>
          </a:p>
        </p:txBody>
      </p:sp>
      <p:pic>
        <p:nvPicPr>
          <p:cNvPr id="6" name="Content Placeholder 5">
            <a:extLst>
              <a:ext uri="{FF2B5EF4-FFF2-40B4-BE49-F238E27FC236}">
                <a16:creationId xmlns:a16="http://schemas.microsoft.com/office/drawing/2014/main" id="{157B6603-DB92-D495-DE7C-140DA0A38B02}"/>
              </a:ext>
            </a:extLst>
          </p:cNvPr>
          <p:cNvPicPr>
            <a:picLocks noGrp="1" noChangeAspect="1"/>
          </p:cNvPicPr>
          <p:nvPr>
            <p:ph idx="1"/>
          </p:nvPr>
        </p:nvPicPr>
        <p:blipFill>
          <a:blip r:embed="rId2"/>
          <a:stretch>
            <a:fillRect/>
          </a:stretch>
        </p:blipFill>
        <p:spPr>
          <a:xfrm>
            <a:off x="553094" y="1168976"/>
            <a:ext cx="6895456" cy="5552501"/>
          </a:xfrm>
        </p:spPr>
      </p:pic>
      <p:sp>
        <p:nvSpPr>
          <p:cNvPr id="4" name="Slide Number Placeholder 3">
            <a:extLst>
              <a:ext uri="{FF2B5EF4-FFF2-40B4-BE49-F238E27FC236}">
                <a16:creationId xmlns:a16="http://schemas.microsoft.com/office/drawing/2014/main" id="{1370FC63-97B5-2F40-2D51-A5821C78F835}"/>
              </a:ext>
            </a:extLst>
          </p:cNvPr>
          <p:cNvSpPr>
            <a:spLocks noGrp="1"/>
          </p:cNvSpPr>
          <p:nvPr>
            <p:ph type="sldNum" sz="quarter" idx="12"/>
          </p:nvPr>
        </p:nvSpPr>
        <p:spPr/>
        <p:txBody>
          <a:bodyPr/>
          <a:lstStyle/>
          <a:p>
            <a:fld id="{B8919222-AB26-4AEB-B881-CC7E9661B6C6}" type="slidenum">
              <a:rPr lang="lv-LV" smtClean="0"/>
              <a:t>19</a:t>
            </a:fld>
            <a:endParaRPr lang="lv-LV" dirty="0"/>
          </a:p>
        </p:txBody>
      </p:sp>
      <p:pic>
        <p:nvPicPr>
          <p:cNvPr id="8" name="Picture 7">
            <a:extLst>
              <a:ext uri="{FF2B5EF4-FFF2-40B4-BE49-F238E27FC236}">
                <a16:creationId xmlns:a16="http://schemas.microsoft.com/office/drawing/2014/main" id="{DDF73FC9-A0DE-E02D-BD76-B0A300454B69}"/>
              </a:ext>
            </a:extLst>
          </p:cNvPr>
          <p:cNvPicPr>
            <a:picLocks noChangeAspect="1"/>
          </p:cNvPicPr>
          <p:nvPr/>
        </p:nvPicPr>
        <p:blipFill>
          <a:blip r:embed="rId3"/>
          <a:stretch>
            <a:fillRect/>
          </a:stretch>
        </p:blipFill>
        <p:spPr>
          <a:xfrm>
            <a:off x="7448550" y="3495675"/>
            <a:ext cx="3977319" cy="2743200"/>
          </a:xfrm>
          <a:prstGeom prst="rect">
            <a:avLst/>
          </a:prstGeom>
        </p:spPr>
      </p:pic>
    </p:spTree>
    <p:extLst>
      <p:ext uri="{BB962C8B-B14F-4D97-AF65-F5344CB8AC3E}">
        <p14:creationId xmlns:p14="http://schemas.microsoft.com/office/powerpoint/2010/main" val="2360300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0334C-BF2E-251A-FBB0-316B93992E86}"/>
              </a:ext>
            </a:extLst>
          </p:cNvPr>
          <p:cNvSpPr>
            <a:spLocks noGrp="1"/>
          </p:cNvSpPr>
          <p:nvPr>
            <p:ph type="title"/>
          </p:nvPr>
        </p:nvSpPr>
        <p:spPr>
          <a:xfrm>
            <a:off x="2720050" y="365127"/>
            <a:ext cx="8633749" cy="1325563"/>
          </a:xfrm>
        </p:spPr>
        <p:txBody>
          <a:bodyPr>
            <a:normAutofit/>
          </a:bodyPr>
          <a:lstStyle/>
          <a:p>
            <a:r>
              <a:rPr lang="lv-LV" sz="3600" b="1" dirty="0">
                <a:effectLst/>
                <a:latin typeface="Times New Roman" panose="02020603050405020304" pitchFamily="18" charset="0"/>
                <a:ea typeface="Calibri" panose="020F0502020204030204" pitchFamily="34" charset="0"/>
              </a:rPr>
              <a:t>Būvuzraudzība Būvniecības likumā</a:t>
            </a:r>
            <a:endParaRPr lang="lv-LV" sz="3600" dirty="0"/>
          </a:p>
        </p:txBody>
      </p:sp>
      <p:sp>
        <p:nvSpPr>
          <p:cNvPr id="3" name="Content Placeholder 2">
            <a:extLst>
              <a:ext uri="{FF2B5EF4-FFF2-40B4-BE49-F238E27FC236}">
                <a16:creationId xmlns:a16="http://schemas.microsoft.com/office/drawing/2014/main" id="{73EDDA68-A89F-014A-C939-E22764E7653B}"/>
              </a:ext>
            </a:extLst>
          </p:cNvPr>
          <p:cNvSpPr>
            <a:spLocks noGrp="1"/>
          </p:cNvSpPr>
          <p:nvPr>
            <p:ph idx="1"/>
          </p:nvPr>
        </p:nvSpPr>
        <p:spPr>
          <a:xfrm>
            <a:off x="838200" y="1458410"/>
            <a:ext cx="10515600" cy="4897941"/>
          </a:xfrm>
        </p:spPr>
        <p:txBody>
          <a:bodyPr>
            <a:normAutofit/>
          </a:bodyPr>
          <a:lstStyle/>
          <a:p>
            <a:pPr marL="0" indent="0">
              <a:buNone/>
            </a:pPr>
            <a:r>
              <a:rPr lang="fr-FR" sz="2200" b="1" i="0" dirty="0">
                <a:effectLst/>
                <a:latin typeface="Times New Roman" panose="02020603050405020304" pitchFamily="18" charset="0"/>
                <a:cs typeface="Times New Roman" panose="02020603050405020304" pitchFamily="18" charset="0"/>
              </a:rPr>
              <a:t>1.pants. </a:t>
            </a:r>
            <a:r>
              <a:rPr lang="fr-FR" sz="2200" b="1" i="0" dirty="0" err="1">
                <a:effectLst/>
                <a:latin typeface="Times New Roman" panose="02020603050405020304" pitchFamily="18" charset="0"/>
                <a:cs typeface="Times New Roman" panose="02020603050405020304" pitchFamily="18" charset="0"/>
              </a:rPr>
              <a:t>Likumā</a:t>
            </a:r>
            <a:r>
              <a:rPr lang="fr-FR" sz="2200" b="1" i="0" dirty="0">
                <a:effectLst/>
                <a:latin typeface="Times New Roman" panose="02020603050405020304" pitchFamily="18" charset="0"/>
                <a:cs typeface="Times New Roman" panose="02020603050405020304" pitchFamily="18" charset="0"/>
              </a:rPr>
              <a:t> </a:t>
            </a:r>
            <a:r>
              <a:rPr lang="fr-FR" sz="2200" b="1" i="0" dirty="0" err="1">
                <a:effectLst/>
                <a:latin typeface="Times New Roman" panose="02020603050405020304" pitchFamily="18" charset="0"/>
                <a:cs typeface="Times New Roman" panose="02020603050405020304" pitchFamily="18" charset="0"/>
              </a:rPr>
              <a:t>lietotie</a:t>
            </a:r>
            <a:r>
              <a:rPr lang="fr-FR" sz="2200" b="1" i="0" dirty="0">
                <a:effectLst/>
                <a:latin typeface="Times New Roman" panose="02020603050405020304" pitchFamily="18" charset="0"/>
                <a:cs typeface="Times New Roman" panose="02020603050405020304" pitchFamily="18" charset="0"/>
              </a:rPr>
              <a:t> </a:t>
            </a:r>
            <a:r>
              <a:rPr lang="fr-FR" sz="2200" b="1" i="0" dirty="0" err="1">
                <a:effectLst/>
                <a:latin typeface="Times New Roman" panose="02020603050405020304" pitchFamily="18" charset="0"/>
                <a:cs typeface="Times New Roman" panose="02020603050405020304" pitchFamily="18" charset="0"/>
              </a:rPr>
              <a:t>termini</a:t>
            </a:r>
            <a:endParaRPr lang="lv-LV" sz="2200" b="1" i="0" dirty="0">
              <a:effectLst/>
              <a:latin typeface="Times New Roman" panose="02020603050405020304" pitchFamily="18" charset="0"/>
              <a:cs typeface="Times New Roman" panose="02020603050405020304" pitchFamily="18" charset="0"/>
            </a:endParaRPr>
          </a:p>
          <a:p>
            <a:pPr marL="0" indent="0">
              <a:buNone/>
            </a:pPr>
            <a:r>
              <a:rPr lang="lv-LV" sz="2200" b="0" i="0" dirty="0">
                <a:effectLst/>
                <a:latin typeface="Times New Roman" panose="02020603050405020304" pitchFamily="18" charset="0"/>
                <a:cs typeface="Times New Roman" panose="02020603050405020304" pitchFamily="18" charset="0"/>
              </a:rPr>
              <a:t>Punkts 21) </a:t>
            </a:r>
            <a:r>
              <a:rPr lang="lv-LV" sz="2200" b="1" i="0" dirty="0">
                <a:effectLst/>
                <a:latin typeface="Times New Roman" panose="02020603050405020304" pitchFamily="18" charset="0"/>
                <a:cs typeface="Times New Roman" panose="02020603050405020304" pitchFamily="18" charset="0"/>
              </a:rPr>
              <a:t>būvuzraudzības veicējs</a:t>
            </a:r>
            <a:r>
              <a:rPr lang="lv-LV" sz="2200" b="0" i="0" dirty="0">
                <a:effectLst/>
                <a:latin typeface="Times New Roman" panose="02020603050405020304" pitchFamily="18" charset="0"/>
                <a:cs typeface="Times New Roman" panose="02020603050405020304" pitchFamily="18" charset="0"/>
              </a:rPr>
              <a:t> — </a:t>
            </a:r>
            <a:r>
              <a:rPr lang="lv-LV" sz="2200" b="0" i="0" dirty="0" err="1">
                <a:effectLst/>
                <a:latin typeface="Times New Roman" panose="02020603050405020304" pitchFamily="18" charset="0"/>
                <a:cs typeface="Times New Roman" panose="02020603050405020304" pitchFamily="18" charset="0"/>
              </a:rPr>
              <a:t>būvspeciālists</a:t>
            </a:r>
            <a:r>
              <a:rPr lang="lv-LV" sz="2200" b="0" i="0" dirty="0">
                <a:effectLst/>
                <a:latin typeface="Times New Roman" panose="02020603050405020304" pitchFamily="18" charset="0"/>
                <a:cs typeface="Times New Roman" panose="02020603050405020304" pitchFamily="18" charset="0"/>
              </a:rPr>
              <a:t>, kas veic būvuzraudzību, pamatojoties uz rakstveida līgumu ar būvniecības ierosinātāju vai pamatojoties uz būvniecības ierosinātāja (darba devēja) rīkojumu būvnoteikumos noteiktajos gadījumos, vai būvkomersants, kas veic būvuzraudzību, pamatojoties uz rakstveida līgumu ar būvniecības ierosinātāju;</a:t>
            </a:r>
          </a:p>
          <a:p>
            <a:pPr marL="0" indent="0">
              <a:buNone/>
            </a:pPr>
            <a:endParaRPr lang="lv-LV" sz="2200" b="1" i="0" dirty="0">
              <a:effectLst/>
              <a:latin typeface="Times New Roman" panose="02020603050405020304" pitchFamily="18" charset="0"/>
              <a:cs typeface="Times New Roman" panose="02020603050405020304" pitchFamily="18" charset="0"/>
            </a:endParaRPr>
          </a:p>
          <a:p>
            <a:pPr marL="0" indent="0">
              <a:buNone/>
            </a:pPr>
            <a:r>
              <a:rPr lang="lv-LV" sz="2200" b="1" i="0" dirty="0">
                <a:effectLst/>
                <a:latin typeface="Times New Roman" panose="02020603050405020304" pitchFamily="18" charset="0"/>
                <a:cs typeface="Times New Roman" panose="02020603050405020304" pitchFamily="18" charset="0"/>
              </a:rPr>
              <a:t>19.</a:t>
            </a:r>
            <a:r>
              <a:rPr lang="lv-LV" sz="2200" b="1" i="0" baseline="30000" dirty="0">
                <a:effectLst/>
                <a:latin typeface="Times New Roman" panose="02020603050405020304" pitchFamily="18" charset="0"/>
                <a:cs typeface="Times New Roman" panose="02020603050405020304" pitchFamily="18" charset="0"/>
              </a:rPr>
              <a:t>2</a:t>
            </a:r>
            <a:r>
              <a:rPr lang="lv-LV" sz="2200" b="1" i="0" dirty="0">
                <a:effectLst/>
                <a:latin typeface="Times New Roman" panose="02020603050405020304" pitchFamily="18" charset="0"/>
                <a:cs typeface="Times New Roman" panose="02020603050405020304" pitchFamily="18" charset="0"/>
              </a:rPr>
              <a:t> pants. Citu būvniecības procesa dalībnieku pienākumi un atbildība</a:t>
            </a:r>
          </a:p>
          <a:p>
            <a:pPr marL="0" indent="0">
              <a:buNone/>
            </a:pPr>
            <a:r>
              <a:rPr lang="lv-LV" sz="2200" b="0" i="0" dirty="0">
                <a:effectLst/>
                <a:latin typeface="Times New Roman" panose="02020603050405020304" pitchFamily="18" charset="0"/>
                <a:cs typeface="Times New Roman" panose="02020603050405020304" pitchFamily="18" charset="0"/>
              </a:rPr>
              <a:t>Daļa (6) Būvuzraudzības veicējs saskaņā ar vispārīgajiem būvnoteikumiem un noslēgto līgumu nodrošina būvniecības ierosinātāja likumīgo interešu pārstāvību būvdarbu procesā, tai skaitā visa būvdarbu procesa uzraudzību kopumā un ikviena būvuzraudzības plānā noteiktā posma kontroli. Būvuzraudzības veicējs ir atbildīgs par apakšuzņēmēja veikto būvdarbu procesa uzraudzību un būvdarbu kontroli.</a:t>
            </a:r>
            <a:endParaRPr lang="lv-LV" sz="22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13F9E28-B4EE-F4DB-A4D2-8E9EF09E946D}"/>
              </a:ext>
            </a:extLst>
          </p:cNvPr>
          <p:cNvSpPr>
            <a:spLocks noGrp="1"/>
          </p:cNvSpPr>
          <p:nvPr>
            <p:ph type="sldNum" sz="quarter" idx="12"/>
          </p:nvPr>
        </p:nvSpPr>
        <p:spPr/>
        <p:txBody>
          <a:bodyPr/>
          <a:lstStyle/>
          <a:p>
            <a:fld id="{B8919222-AB26-4AEB-B881-CC7E9661B6C6}" type="slidenum">
              <a:rPr lang="lv-LV" smtClean="0"/>
              <a:t>2</a:t>
            </a:fld>
            <a:endParaRPr lang="lv-LV" dirty="0"/>
          </a:p>
        </p:txBody>
      </p:sp>
    </p:spTree>
    <p:extLst>
      <p:ext uri="{BB962C8B-B14F-4D97-AF65-F5344CB8AC3E}">
        <p14:creationId xmlns:p14="http://schemas.microsoft.com/office/powerpoint/2010/main" val="2132581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E1C35-281B-E26D-C732-79453EDC5FEF}"/>
              </a:ext>
            </a:extLst>
          </p:cNvPr>
          <p:cNvSpPr>
            <a:spLocks noGrp="1"/>
          </p:cNvSpPr>
          <p:nvPr>
            <p:ph type="title"/>
          </p:nvPr>
        </p:nvSpPr>
        <p:spPr>
          <a:xfrm>
            <a:off x="3248024" y="365128"/>
            <a:ext cx="8105775" cy="501648"/>
          </a:xfrm>
        </p:spPr>
        <p:txBody>
          <a:bodyPr>
            <a:normAutofit/>
          </a:bodyPr>
          <a:lstStyle/>
          <a:p>
            <a:r>
              <a:rPr lang="lv-LV" sz="2800" b="1" dirty="0">
                <a:effectLst/>
                <a:latin typeface="Times New Roman" panose="02020603050405020304" pitchFamily="18" charset="0"/>
                <a:ea typeface="Calibri" panose="020F0502020204030204" pitchFamily="34" charset="0"/>
              </a:rPr>
              <a:t>Piemērs: Pārskats par būvuzraudzības plāna izpildi</a:t>
            </a:r>
            <a:endParaRPr lang="lv-LV" sz="2800" dirty="0"/>
          </a:p>
        </p:txBody>
      </p:sp>
      <p:pic>
        <p:nvPicPr>
          <p:cNvPr id="6" name="Content Placeholder 5">
            <a:extLst>
              <a:ext uri="{FF2B5EF4-FFF2-40B4-BE49-F238E27FC236}">
                <a16:creationId xmlns:a16="http://schemas.microsoft.com/office/drawing/2014/main" id="{8E22C8A5-C539-7488-F29C-12238C983470}"/>
              </a:ext>
            </a:extLst>
          </p:cNvPr>
          <p:cNvPicPr>
            <a:picLocks noGrp="1" noChangeAspect="1"/>
          </p:cNvPicPr>
          <p:nvPr>
            <p:ph idx="1"/>
          </p:nvPr>
        </p:nvPicPr>
        <p:blipFill>
          <a:blip r:embed="rId2"/>
          <a:stretch>
            <a:fillRect/>
          </a:stretch>
        </p:blipFill>
        <p:spPr>
          <a:xfrm>
            <a:off x="1343046" y="1235077"/>
            <a:ext cx="6534129" cy="5486400"/>
          </a:xfrm>
        </p:spPr>
      </p:pic>
      <p:sp>
        <p:nvSpPr>
          <p:cNvPr id="4" name="Slide Number Placeholder 3">
            <a:extLst>
              <a:ext uri="{FF2B5EF4-FFF2-40B4-BE49-F238E27FC236}">
                <a16:creationId xmlns:a16="http://schemas.microsoft.com/office/drawing/2014/main" id="{766E7C59-F132-9D93-8D3A-D892BF48B176}"/>
              </a:ext>
            </a:extLst>
          </p:cNvPr>
          <p:cNvSpPr>
            <a:spLocks noGrp="1"/>
          </p:cNvSpPr>
          <p:nvPr>
            <p:ph type="sldNum" sz="quarter" idx="12"/>
          </p:nvPr>
        </p:nvSpPr>
        <p:spPr/>
        <p:txBody>
          <a:bodyPr/>
          <a:lstStyle/>
          <a:p>
            <a:fld id="{B8919222-AB26-4AEB-B881-CC7E9661B6C6}" type="slidenum">
              <a:rPr lang="lv-LV" smtClean="0"/>
              <a:t>20</a:t>
            </a:fld>
            <a:endParaRPr lang="lv-LV" dirty="0"/>
          </a:p>
        </p:txBody>
      </p:sp>
      <p:pic>
        <p:nvPicPr>
          <p:cNvPr id="8" name="Picture 7">
            <a:extLst>
              <a:ext uri="{FF2B5EF4-FFF2-40B4-BE49-F238E27FC236}">
                <a16:creationId xmlns:a16="http://schemas.microsoft.com/office/drawing/2014/main" id="{90E2312E-B683-BE85-9497-E9EB0F54379E}"/>
              </a:ext>
            </a:extLst>
          </p:cNvPr>
          <p:cNvPicPr>
            <a:picLocks noChangeAspect="1"/>
          </p:cNvPicPr>
          <p:nvPr/>
        </p:nvPicPr>
        <p:blipFill>
          <a:blip r:embed="rId3"/>
          <a:stretch>
            <a:fillRect/>
          </a:stretch>
        </p:blipFill>
        <p:spPr>
          <a:xfrm>
            <a:off x="7800975" y="3933825"/>
            <a:ext cx="3552825" cy="2422527"/>
          </a:xfrm>
          <a:prstGeom prst="rect">
            <a:avLst/>
          </a:prstGeom>
        </p:spPr>
      </p:pic>
    </p:spTree>
    <p:extLst>
      <p:ext uri="{BB962C8B-B14F-4D97-AF65-F5344CB8AC3E}">
        <p14:creationId xmlns:p14="http://schemas.microsoft.com/office/powerpoint/2010/main" val="4227285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60D20-0B7B-8650-63D1-72532D35A547}"/>
              </a:ext>
            </a:extLst>
          </p:cNvPr>
          <p:cNvSpPr>
            <a:spLocks noGrp="1"/>
          </p:cNvSpPr>
          <p:nvPr>
            <p:ph type="title"/>
          </p:nvPr>
        </p:nvSpPr>
        <p:spPr>
          <a:xfrm>
            <a:off x="2971800" y="365127"/>
            <a:ext cx="8382000" cy="644523"/>
          </a:xfrm>
        </p:spPr>
        <p:txBody>
          <a:bodyPr>
            <a:normAutofit/>
          </a:bodyPr>
          <a:lstStyle/>
          <a:p>
            <a:r>
              <a:rPr lang="lv-LV" sz="2800" b="1" dirty="0">
                <a:effectLst/>
                <a:latin typeface="Times New Roman" panose="02020603050405020304" pitchFamily="18" charset="0"/>
                <a:ea typeface="Calibri" panose="020F0502020204030204" pitchFamily="34" charset="0"/>
              </a:rPr>
              <a:t>Piemērs: Pārskats par būvuzraudzības plāna izpildi</a:t>
            </a:r>
            <a:endParaRPr lang="lv-LV" sz="2800" dirty="0"/>
          </a:p>
        </p:txBody>
      </p:sp>
      <p:pic>
        <p:nvPicPr>
          <p:cNvPr id="6" name="Content Placeholder 5">
            <a:extLst>
              <a:ext uri="{FF2B5EF4-FFF2-40B4-BE49-F238E27FC236}">
                <a16:creationId xmlns:a16="http://schemas.microsoft.com/office/drawing/2014/main" id="{D4EED68C-70D9-2B08-5101-32E9B513248C}"/>
              </a:ext>
            </a:extLst>
          </p:cNvPr>
          <p:cNvPicPr>
            <a:picLocks noGrp="1" noChangeAspect="1"/>
          </p:cNvPicPr>
          <p:nvPr>
            <p:ph idx="1"/>
          </p:nvPr>
        </p:nvPicPr>
        <p:blipFill>
          <a:blip r:embed="rId2"/>
          <a:stretch>
            <a:fillRect/>
          </a:stretch>
        </p:blipFill>
        <p:spPr>
          <a:xfrm>
            <a:off x="1729648" y="1211463"/>
            <a:ext cx="6328501" cy="5510013"/>
          </a:xfrm>
        </p:spPr>
      </p:pic>
      <p:sp>
        <p:nvSpPr>
          <p:cNvPr id="4" name="Slide Number Placeholder 3">
            <a:extLst>
              <a:ext uri="{FF2B5EF4-FFF2-40B4-BE49-F238E27FC236}">
                <a16:creationId xmlns:a16="http://schemas.microsoft.com/office/drawing/2014/main" id="{4E3685D2-72F0-900E-7D54-27FC5DB6ECB2}"/>
              </a:ext>
            </a:extLst>
          </p:cNvPr>
          <p:cNvSpPr>
            <a:spLocks noGrp="1"/>
          </p:cNvSpPr>
          <p:nvPr>
            <p:ph type="sldNum" sz="quarter" idx="12"/>
          </p:nvPr>
        </p:nvSpPr>
        <p:spPr/>
        <p:txBody>
          <a:bodyPr/>
          <a:lstStyle/>
          <a:p>
            <a:fld id="{B8919222-AB26-4AEB-B881-CC7E9661B6C6}" type="slidenum">
              <a:rPr lang="lv-LV" smtClean="0"/>
              <a:t>21</a:t>
            </a:fld>
            <a:endParaRPr lang="lv-LV" dirty="0"/>
          </a:p>
        </p:txBody>
      </p:sp>
      <p:pic>
        <p:nvPicPr>
          <p:cNvPr id="7" name="Picture 6">
            <a:extLst>
              <a:ext uri="{FF2B5EF4-FFF2-40B4-BE49-F238E27FC236}">
                <a16:creationId xmlns:a16="http://schemas.microsoft.com/office/drawing/2014/main" id="{65D4B6A1-E422-46FE-24A3-3A668EFA6077}"/>
              </a:ext>
            </a:extLst>
          </p:cNvPr>
          <p:cNvPicPr>
            <a:picLocks noChangeAspect="1"/>
          </p:cNvPicPr>
          <p:nvPr/>
        </p:nvPicPr>
        <p:blipFill>
          <a:blip r:embed="rId3"/>
          <a:stretch>
            <a:fillRect/>
          </a:stretch>
        </p:blipFill>
        <p:spPr>
          <a:xfrm>
            <a:off x="8188538" y="3933825"/>
            <a:ext cx="3276600" cy="2220713"/>
          </a:xfrm>
          <a:prstGeom prst="rect">
            <a:avLst/>
          </a:prstGeom>
        </p:spPr>
      </p:pic>
    </p:spTree>
    <p:extLst>
      <p:ext uri="{BB962C8B-B14F-4D97-AF65-F5344CB8AC3E}">
        <p14:creationId xmlns:p14="http://schemas.microsoft.com/office/powerpoint/2010/main" val="1647754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8A0B6-A307-5528-D647-CACA9334AAD6}"/>
              </a:ext>
            </a:extLst>
          </p:cNvPr>
          <p:cNvSpPr>
            <a:spLocks noGrp="1"/>
          </p:cNvSpPr>
          <p:nvPr>
            <p:ph type="title"/>
          </p:nvPr>
        </p:nvSpPr>
        <p:spPr>
          <a:xfrm>
            <a:off x="2914650" y="365128"/>
            <a:ext cx="8439150" cy="577848"/>
          </a:xfrm>
        </p:spPr>
        <p:txBody>
          <a:bodyPr>
            <a:normAutofit/>
          </a:bodyPr>
          <a:lstStyle/>
          <a:p>
            <a:r>
              <a:rPr lang="lv-LV" sz="2800" b="1" dirty="0">
                <a:effectLst/>
                <a:latin typeface="Times New Roman" panose="02020603050405020304" pitchFamily="18" charset="0"/>
                <a:ea typeface="Calibri" panose="020F0502020204030204" pitchFamily="34" charset="0"/>
              </a:rPr>
              <a:t>Piemērs: Pārskats par būvuzraudzības plāna izpildi</a:t>
            </a:r>
            <a:endParaRPr lang="lv-LV" sz="2800" dirty="0"/>
          </a:p>
        </p:txBody>
      </p:sp>
      <p:pic>
        <p:nvPicPr>
          <p:cNvPr id="6" name="Content Placeholder 5">
            <a:extLst>
              <a:ext uri="{FF2B5EF4-FFF2-40B4-BE49-F238E27FC236}">
                <a16:creationId xmlns:a16="http://schemas.microsoft.com/office/drawing/2014/main" id="{6F88BD23-E8B3-661C-22F9-D606555F3623}"/>
              </a:ext>
            </a:extLst>
          </p:cNvPr>
          <p:cNvPicPr>
            <a:picLocks noGrp="1" noChangeAspect="1"/>
          </p:cNvPicPr>
          <p:nvPr>
            <p:ph idx="1"/>
          </p:nvPr>
        </p:nvPicPr>
        <p:blipFill>
          <a:blip r:embed="rId2"/>
          <a:stretch>
            <a:fillRect/>
          </a:stretch>
        </p:blipFill>
        <p:spPr>
          <a:xfrm>
            <a:off x="1785516" y="1213233"/>
            <a:ext cx="6091543" cy="5508244"/>
          </a:xfrm>
        </p:spPr>
      </p:pic>
      <p:sp>
        <p:nvSpPr>
          <p:cNvPr id="4" name="Slide Number Placeholder 3">
            <a:extLst>
              <a:ext uri="{FF2B5EF4-FFF2-40B4-BE49-F238E27FC236}">
                <a16:creationId xmlns:a16="http://schemas.microsoft.com/office/drawing/2014/main" id="{1882AAF6-CAB3-FEB1-0B92-28D7733B1B92}"/>
              </a:ext>
            </a:extLst>
          </p:cNvPr>
          <p:cNvSpPr>
            <a:spLocks noGrp="1"/>
          </p:cNvSpPr>
          <p:nvPr>
            <p:ph type="sldNum" sz="quarter" idx="12"/>
          </p:nvPr>
        </p:nvSpPr>
        <p:spPr/>
        <p:txBody>
          <a:bodyPr/>
          <a:lstStyle/>
          <a:p>
            <a:fld id="{B8919222-AB26-4AEB-B881-CC7E9661B6C6}" type="slidenum">
              <a:rPr lang="lv-LV" smtClean="0"/>
              <a:t>22</a:t>
            </a:fld>
            <a:endParaRPr lang="lv-LV" dirty="0"/>
          </a:p>
        </p:txBody>
      </p:sp>
      <p:pic>
        <p:nvPicPr>
          <p:cNvPr id="9" name="Picture 8">
            <a:extLst>
              <a:ext uri="{FF2B5EF4-FFF2-40B4-BE49-F238E27FC236}">
                <a16:creationId xmlns:a16="http://schemas.microsoft.com/office/drawing/2014/main" id="{3AA1A3EF-162A-F09E-5F81-20FA4D79C9D0}"/>
              </a:ext>
            </a:extLst>
          </p:cNvPr>
          <p:cNvPicPr>
            <a:picLocks noChangeAspect="1"/>
          </p:cNvPicPr>
          <p:nvPr/>
        </p:nvPicPr>
        <p:blipFill>
          <a:blip r:embed="rId3"/>
          <a:stretch>
            <a:fillRect/>
          </a:stretch>
        </p:blipFill>
        <p:spPr>
          <a:xfrm>
            <a:off x="7877059" y="3943351"/>
            <a:ext cx="3588079" cy="2211188"/>
          </a:xfrm>
          <a:prstGeom prst="rect">
            <a:avLst/>
          </a:prstGeom>
        </p:spPr>
      </p:pic>
    </p:spTree>
    <p:extLst>
      <p:ext uri="{BB962C8B-B14F-4D97-AF65-F5344CB8AC3E}">
        <p14:creationId xmlns:p14="http://schemas.microsoft.com/office/powerpoint/2010/main" val="2902194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DF41-B1F9-46CA-8D8E-91F2E7FF1B8B}"/>
              </a:ext>
            </a:extLst>
          </p:cNvPr>
          <p:cNvSpPr>
            <a:spLocks noGrp="1"/>
          </p:cNvSpPr>
          <p:nvPr>
            <p:ph type="title"/>
          </p:nvPr>
        </p:nvSpPr>
        <p:spPr>
          <a:xfrm>
            <a:off x="2853368" y="365128"/>
            <a:ext cx="8500431" cy="692492"/>
          </a:xfrm>
        </p:spPr>
        <p:txBody>
          <a:bodyPr>
            <a:normAutofit/>
          </a:bodyPr>
          <a:lstStyle/>
          <a:p>
            <a:r>
              <a:rPr lang="lv-LV" sz="2800" b="1" dirty="0">
                <a:effectLst/>
                <a:latin typeface="Times New Roman" panose="02020603050405020304" pitchFamily="18" charset="0"/>
                <a:ea typeface="Calibri" panose="020F0502020204030204" pitchFamily="34" charset="0"/>
              </a:rPr>
              <a:t>Piemērs: Pārskats par būvuzraudzības plāna izpildi</a:t>
            </a:r>
            <a:endParaRPr lang="lv-LV" sz="2800" dirty="0"/>
          </a:p>
        </p:txBody>
      </p:sp>
      <p:pic>
        <p:nvPicPr>
          <p:cNvPr id="6" name="Content Placeholder 5">
            <a:extLst>
              <a:ext uri="{FF2B5EF4-FFF2-40B4-BE49-F238E27FC236}">
                <a16:creationId xmlns:a16="http://schemas.microsoft.com/office/drawing/2014/main" id="{3EDCBC46-7386-545B-2F67-171AA4931823}"/>
              </a:ext>
            </a:extLst>
          </p:cNvPr>
          <p:cNvPicPr>
            <a:picLocks noGrp="1" noChangeAspect="1"/>
          </p:cNvPicPr>
          <p:nvPr>
            <p:ph idx="1"/>
          </p:nvPr>
        </p:nvPicPr>
        <p:blipFill>
          <a:blip r:embed="rId2"/>
          <a:stretch>
            <a:fillRect/>
          </a:stretch>
        </p:blipFill>
        <p:spPr>
          <a:xfrm>
            <a:off x="3095625" y="981075"/>
            <a:ext cx="7210425" cy="5740401"/>
          </a:xfrm>
        </p:spPr>
      </p:pic>
      <p:sp>
        <p:nvSpPr>
          <p:cNvPr id="4" name="Slide Number Placeholder 3">
            <a:extLst>
              <a:ext uri="{FF2B5EF4-FFF2-40B4-BE49-F238E27FC236}">
                <a16:creationId xmlns:a16="http://schemas.microsoft.com/office/drawing/2014/main" id="{825E70E3-AC1C-57B0-C067-EAA191FC6BC3}"/>
              </a:ext>
            </a:extLst>
          </p:cNvPr>
          <p:cNvSpPr>
            <a:spLocks noGrp="1"/>
          </p:cNvSpPr>
          <p:nvPr>
            <p:ph type="sldNum" sz="quarter" idx="12"/>
          </p:nvPr>
        </p:nvSpPr>
        <p:spPr/>
        <p:txBody>
          <a:bodyPr/>
          <a:lstStyle/>
          <a:p>
            <a:fld id="{B8919222-AB26-4AEB-B881-CC7E9661B6C6}" type="slidenum">
              <a:rPr lang="lv-LV" smtClean="0"/>
              <a:t>23</a:t>
            </a:fld>
            <a:endParaRPr lang="lv-LV" dirty="0"/>
          </a:p>
        </p:txBody>
      </p:sp>
    </p:spTree>
    <p:extLst>
      <p:ext uri="{BB962C8B-B14F-4D97-AF65-F5344CB8AC3E}">
        <p14:creationId xmlns:p14="http://schemas.microsoft.com/office/powerpoint/2010/main" val="3225854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B7C2-7441-498F-895D-1C3269419E7E}"/>
              </a:ext>
            </a:extLst>
          </p:cNvPr>
          <p:cNvSpPr>
            <a:spLocks noGrp="1"/>
          </p:cNvSpPr>
          <p:nvPr>
            <p:ph type="title"/>
          </p:nvPr>
        </p:nvSpPr>
        <p:spPr>
          <a:xfrm>
            <a:off x="2924174" y="365128"/>
            <a:ext cx="8429625" cy="730248"/>
          </a:xfrm>
        </p:spPr>
        <p:txBody>
          <a:bodyPr>
            <a:normAutofit/>
          </a:bodyPr>
          <a:lstStyle/>
          <a:p>
            <a:r>
              <a:rPr lang="lv-LV" sz="2800" b="1" dirty="0">
                <a:effectLst/>
                <a:latin typeface="Times New Roman" panose="02020603050405020304" pitchFamily="18" charset="0"/>
                <a:ea typeface="Calibri" panose="020F0502020204030204" pitchFamily="34" charset="0"/>
              </a:rPr>
              <a:t>Piemērs: Pārskats par būvuzraudzības plāna izpildi</a:t>
            </a:r>
            <a:endParaRPr lang="lv-LV" sz="2800" dirty="0"/>
          </a:p>
        </p:txBody>
      </p:sp>
      <p:pic>
        <p:nvPicPr>
          <p:cNvPr id="6" name="Content Placeholder 5">
            <a:extLst>
              <a:ext uri="{FF2B5EF4-FFF2-40B4-BE49-F238E27FC236}">
                <a16:creationId xmlns:a16="http://schemas.microsoft.com/office/drawing/2014/main" id="{CD5E1870-7C03-EB46-3A2A-C650EED58AF4}"/>
              </a:ext>
            </a:extLst>
          </p:cNvPr>
          <p:cNvPicPr>
            <a:picLocks noGrp="1" noChangeAspect="1"/>
          </p:cNvPicPr>
          <p:nvPr>
            <p:ph idx="1"/>
          </p:nvPr>
        </p:nvPicPr>
        <p:blipFill>
          <a:blip r:embed="rId2"/>
          <a:stretch>
            <a:fillRect/>
          </a:stretch>
        </p:blipFill>
        <p:spPr>
          <a:xfrm>
            <a:off x="3219450" y="952500"/>
            <a:ext cx="7381875" cy="5768977"/>
          </a:xfrm>
        </p:spPr>
      </p:pic>
      <p:sp>
        <p:nvSpPr>
          <p:cNvPr id="4" name="Slide Number Placeholder 3">
            <a:extLst>
              <a:ext uri="{FF2B5EF4-FFF2-40B4-BE49-F238E27FC236}">
                <a16:creationId xmlns:a16="http://schemas.microsoft.com/office/drawing/2014/main" id="{5EFE7495-245A-0935-2430-C75051B0D112}"/>
              </a:ext>
            </a:extLst>
          </p:cNvPr>
          <p:cNvSpPr>
            <a:spLocks noGrp="1"/>
          </p:cNvSpPr>
          <p:nvPr>
            <p:ph type="sldNum" sz="quarter" idx="12"/>
          </p:nvPr>
        </p:nvSpPr>
        <p:spPr/>
        <p:txBody>
          <a:bodyPr/>
          <a:lstStyle/>
          <a:p>
            <a:fld id="{B8919222-AB26-4AEB-B881-CC7E9661B6C6}" type="slidenum">
              <a:rPr lang="lv-LV" smtClean="0"/>
              <a:t>24</a:t>
            </a:fld>
            <a:endParaRPr lang="lv-LV" dirty="0"/>
          </a:p>
        </p:txBody>
      </p:sp>
    </p:spTree>
    <p:extLst>
      <p:ext uri="{BB962C8B-B14F-4D97-AF65-F5344CB8AC3E}">
        <p14:creationId xmlns:p14="http://schemas.microsoft.com/office/powerpoint/2010/main" val="271382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610C2-D51B-D4C2-2CDC-00D24DE0FEEB}"/>
              </a:ext>
            </a:extLst>
          </p:cNvPr>
          <p:cNvSpPr>
            <a:spLocks noGrp="1"/>
          </p:cNvSpPr>
          <p:nvPr>
            <p:ph type="title"/>
          </p:nvPr>
        </p:nvSpPr>
        <p:spPr>
          <a:xfrm>
            <a:off x="2799760" y="365127"/>
            <a:ext cx="8554039" cy="502139"/>
          </a:xfrm>
        </p:spPr>
        <p:txBody>
          <a:bodyPr>
            <a:normAutofit/>
          </a:bodyPr>
          <a:lstStyle/>
          <a:p>
            <a:r>
              <a:rPr lang="lv-LV" sz="2800" b="1" dirty="0">
                <a:effectLst/>
                <a:latin typeface="Times New Roman" panose="02020603050405020304" pitchFamily="18" charset="0"/>
                <a:ea typeface="Calibri" panose="020F0502020204030204" pitchFamily="34" charset="0"/>
              </a:rPr>
              <a:t>Piemērs: Pārskats par būvuzraudzības plāna izpildi</a:t>
            </a:r>
            <a:endParaRPr lang="lv-LV" sz="2800" dirty="0"/>
          </a:p>
        </p:txBody>
      </p:sp>
      <p:pic>
        <p:nvPicPr>
          <p:cNvPr id="6" name="Content Placeholder 5">
            <a:extLst>
              <a:ext uri="{FF2B5EF4-FFF2-40B4-BE49-F238E27FC236}">
                <a16:creationId xmlns:a16="http://schemas.microsoft.com/office/drawing/2014/main" id="{DA301FCF-DDC2-AD16-599E-0B2103628803}"/>
              </a:ext>
            </a:extLst>
          </p:cNvPr>
          <p:cNvPicPr>
            <a:picLocks noGrp="1" noChangeAspect="1"/>
          </p:cNvPicPr>
          <p:nvPr>
            <p:ph idx="1"/>
          </p:nvPr>
        </p:nvPicPr>
        <p:blipFill>
          <a:blip r:embed="rId2"/>
          <a:stretch>
            <a:fillRect/>
          </a:stretch>
        </p:blipFill>
        <p:spPr>
          <a:xfrm>
            <a:off x="2962274" y="867265"/>
            <a:ext cx="7610475" cy="5854211"/>
          </a:xfrm>
        </p:spPr>
      </p:pic>
      <p:sp>
        <p:nvSpPr>
          <p:cNvPr id="4" name="Slide Number Placeholder 3">
            <a:extLst>
              <a:ext uri="{FF2B5EF4-FFF2-40B4-BE49-F238E27FC236}">
                <a16:creationId xmlns:a16="http://schemas.microsoft.com/office/drawing/2014/main" id="{B608363C-5948-9281-7D83-1B7D486125AC}"/>
              </a:ext>
            </a:extLst>
          </p:cNvPr>
          <p:cNvSpPr>
            <a:spLocks noGrp="1"/>
          </p:cNvSpPr>
          <p:nvPr>
            <p:ph type="sldNum" sz="quarter" idx="12"/>
          </p:nvPr>
        </p:nvSpPr>
        <p:spPr/>
        <p:txBody>
          <a:bodyPr/>
          <a:lstStyle/>
          <a:p>
            <a:fld id="{B8919222-AB26-4AEB-B881-CC7E9661B6C6}" type="slidenum">
              <a:rPr lang="lv-LV" smtClean="0"/>
              <a:t>25</a:t>
            </a:fld>
            <a:endParaRPr lang="lv-LV" dirty="0"/>
          </a:p>
        </p:txBody>
      </p:sp>
    </p:spTree>
    <p:extLst>
      <p:ext uri="{BB962C8B-B14F-4D97-AF65-F5344CB8AC3E}">
        <p14:creationId xmlns:p14="http://schemas.microsoft.com/office/powerpoint/2010/main" val="1428679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6285B-024D-69AD-EC7B-CE05992DB4DE}"/>
              </a:ext>
            </a:extLst>
          </p:cNvPr>
          <p:cNvSpPr>
            <a:spLocks noGrp="1"/>
          </p:cNvSpPr>
          <p:nvPr>
            <p:ph type="title"/>
          </p:nvPr>
        </p:nvSpPr>
        <p:spPr>
          <a:xfrm>
            <a:off x="2905124" y="365128"/>
            <a:ext cx="8448675" cy="615948"/>
          </a:xfrm>
        </p:spPr>
        <p:txBody>
          <a:bodyPr>
            <a:normAutofit/>
          </a:bodyPr>
          <a:lstStyle/>
          <a:p>
            <a:r>
              <a:rPr lang="lv-LV" sz="2800" b="1" dirty="0">
                <a:effectLst/>
                <a:latin typeface="Times New Roman" panose="02020603050405020304" pitchFamily="18" charset="0"/>
                <a:ea typeface="Calibri" panose="020F0502020204030204" pitchFamily="34" charset="0"/>
              </a:rPr>
              <a:t>Piemērs: Pārskats par būvuzraudzības plāna izpildi</a:t>
            </a:r>
            <a:endParaRPr lang="lv-LV" sz="2800" dirty="0"/>
          </a:p>
        </p:txBody>
      </p:sp>
      <p:pic>
        <p:nvPicPr>
          <p:cNvPr id="6" name="Content Placeholder 5">
            <a:extLst>
              <a:ext uri="{FF2B5EF4-FFF2-40B4-BE49-F238E27FC236}">
                <a16:creationId xmlns:a16="http://schemas.microsoft.com/office/drawing/2014/main" id="{26073BA7-1A46-75C6-C18D-C3BB4DE228D7}"/>
              </a:ext>
            </a:extLst>
          </p:cNvPr>
          <p:cNvPicPr>
            <a:picLocks noGrp="1" noChangeAspect="1"/>
          </p:cNvPicPr>
          <p:nvPr>
            <p:ph idx="1"/>
          </p:nvPr>
        </p:nvPicPr>
        <p:blipFill>
          <a:blip r:embed="rId2"/>
          <a:stretch>
            <a:fillRect/>
          </a:stretch>
        </p:blipFill>
        <p:spPr>
          <a:xfrm>
            <a:off x="3209924" y="857250"/>
            <a:ext cx="7267575" cy="5864227"/>
          </a:xfrm>
        </p:spPr>
      </p:pic>
      <p:sp>
        <p:nvSpPr>
          <p:cNvPr id="4" name="Slide Number Placeholder 3">
            <a:extLst>
              <a:ext uri="{FF2B5EF4-FFF2-40B4-BE49-F238E27FC236}">
                <a16:creationId xmlns:a16="http://schemas.microsoft.com/office/drawing/2014/main" id="{37D29531-5C58-D60C-58A6-1BEBF4F831BA}"/>
              </a:ext>
            </a:extLst>
          </p:cNvPr>
          <p:cNvSpPr>
            <a:spLocks noGrp="1"/>
          </p:cNvSpPr>
          <p:nvPr>
            <p:ph type="sldNum" sz="quarter" idx="12"/>
          </p:nvPr>
        </p:nvSpPr>
        <p:spPr/>
        <p:txBody>
          <a:bodyPr/>
          <a:lstStyle/>
          <a:p>
            <a:fld id="{B8919222-AB26-4AEB-B881-CC7E9661B6C6}" type="slidenum">
              <a:rPr lang="lv-LV" smtClean="0"/>
              <a:t>26</a:t>
            </a:fld>
            <a:endParaRPr lang="lv-LV" dirty="0"/>
          </a:p>
        </p:txBody>
      </p:sp>
    </p:spTree>
    <p:extLst>
      <p:ext uri="{BB962C8B-B14F-4D97-AF65-F5344CB8AC3E}">
        <p14:creationId xmlns:p14="http://schemas.microsoft.com/office/powerpoint/2010/main" val="1321098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4E992-200A-C447-06A7-BC0F0810A27B}"/>
              </a:ext>
            </a:extLst>
          </p:cNvPr>
          <p:cNvSpPr>
            <a:spLocks noGrp="1"/>
          </p:cNvSpPr>
          <p:nvPr>
            <p:ph type="title"/>
          </p:nvPr>
        </p:nvSpPr>
        <p:spPr>
          <a:xfrm>
            <a:off x="2914650" y="365128"/>
            <a:ext cx="8439150" cy="558798"/>
          </a:xfrm>
        </p:spPr>
        <p:txBody>
          <a:bodyPr>
            <a:normAutofit/>
          </a:bodyPr>
          <a:lstStyle/>
          <a:p>
            <a:r>
              <a:rPr lang="lv-LV" sz="2800" b="1" dirty="0">
                <a:effectLst/>
                <a:latin typeface="Times New Roman" panose="02020603050405020304" pitchFamily="18" charset="0"/>
                <a:ea typeface="Calibri" panose="020F0502020204030204" pitchFamily="34" charset="0"/>
              </a:rPr>
              <a:t>Piemērs: Pārskats par būvuzraudzības plāna izpildi</a:t>
            </a:r>
            <a:endParaRPr lang="lv-LV" sz="2800" dirty="0"/>
          </a:p>
        </p:txBody>
      </p:sp>
      <p:pic>
        <p:nvPicPr>
          <p:cNvPr id="6" name="Content Placeholder 5">
            <a:extLst>
              <a:ext uri="{FF2B5EF4-FFF2-40B4-BE49-F238E27FC236}">
                <a16:creationId xmlns:a16="http://schemas.microsoft.com/office/drawing/2014/main" id="{3222295B-BAE0-2FE2-C727-BE2D7DDDA01D}"/>
              </a:ext>
            </a:extLst>
          </p:cNvPr>
          <p:cNvPicPr>
            <a:picLocks noGrp="1" noChangeAspect="1"/>
          </p:cNvPicPr>
          <p:nvPr>
            <p:ph idx="1"/>
          </p:nvPr>
        </p:nvPicPr>
        <p:blipFill>
          <a:blip r:embed="rId2"/>
          <a:stretch>
            <a:fillRect/>
          </a:stretch>
        </p:blipFill>
        <p:spPr>
          <a:xfrm>
            <a:off x="3324225" y="809625"/>
            <a:ext cx="6924675" cy="5911851"/>
          </a:xfrm>
        </p:spPr>
      </p:pic>
      <p:sp>
        <p:nvSpPr>
          <p:cNvPr id="4" name="Slide Number Placeholder 3">
            <a:extLst>
              <a:ext uri="{FF2B5EF4-FFF2-40B4-BE49-F238E27FC236}">
                <a16:creationId xmlns:a16="http://schemas.microsoft.com/office/drawing/2014/main" id="{279A894C-3C41-C2B4-36A9-C4CBECBDED34}"/>
              </a:ext>
            </a:extLst>
          </p:cNvPr>
          <p:cNvSpPr>
            <a:spLocks noGrp="1"/>
          </p:cNvSpPr>
          <p:nvPr>
            <p:ph type="sldNum" sz="quarter" idx="12"/>
          </p:nvPr>
        </p:nvSpPr>
        <p:spPr/>
        <p:txBody>
          <a:bodyPr/>
          <a:lstStyle/>
          <a:p>
            <a:fld id="{B8919222-AB26-4AEB-B881-CC7E9661B6C6}" type="slidenum">
              <a:rPr lang="lv-LV" smtClean="0"/>
              <a:t>27</a:t>
            </a:fld>
            <a:endParaRPr lang="lv-LV" dirty="0"/>
          </a:p>
        </p:txBody>
      </p:sp>
    </p:spTree>
    <p:extLst>
      <p:ext uri="{BB962C8B-B14F-4D97-AF65-F5344CB8AC3E}">
        <p14:creationId xmlns:p14="http://schemas.microsoft.com/office/powerpoint/2010/main" val="1985999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D2C2A-B31B-EC2F-5EBB-3366878E4169}"/>
              </a:ext>
            </a:extLst>
          </p:cNvPr>
          <p:cNvSpPr>
            <a:spLocks noGrp="1"/>
          </p:cNvSpPr>
          <p:nvPr>
            <p:ph type="title"/>
          </p:nvPr>
        </p:nvSpPr>
        <p:spPr>
          <a:xfrm>
            <a:off x="2828924" y="365128"/>
            <a:ext cx="8524875" cy="558798"/>
          </a:xfrm>
        </p:spPr>
        <p:txBody>
          <a:bodyPr>
            <a:normAutofit/>
          </a:bodyPr>
          <a:lstStyle/>
          <a:p>
            <a:r>
              <a:rPr lang="lv-LV" sz="2800" b="1" dirty="0">
                <a:effectLst/>
                <a:latin typeface="Times New Roman" panose="02020603050405020304" pitchFamily="18" charset="0"/>
                <a:ea typeface="Calibri" panose="020F0502020204030204" pitchFamily="34" charset="0"/>
              </a:rPr>
              <a:t>Piemērs: Pārskats par būvuzraudzības plāna izpildi</a:t>
            </a:r>
            <a:endParaRPr lang="lv-LV" sz="2800" dirty="0"/>
          </a:p>
        </p:txBody>
      </p:sp>
      <p:pic>
        <p:nvPicPr>
          <p:cNvPr id="6" name="Content Placeholder 5">
            <a:extLst>
              <a:ext uri="{FF2B5EF4-FFF2-40B4-BE49-F238E27FC236}">
                <a16:creationId xmlns:a16="http://schemas.microsoft.com/office/drawing/2014/main" id="{531DD3EC-AB00-4FB1-4824-67C73128A713}"/>
              </a:ext>
            </a:extLst>
          </p:cNvPr>
          <p:cNvPicPr>
            <a:picLocks noGrp="1" noChangeAspect="1"/>
          </p:cNvPicPr>
          <p:nvPr>
            <p:ph idx="1"/>
          </p:nvPr>
        </p:nvPicPr>
        <p:blipFill>
          <a:blip r:embed="rId2"/>
          <a:stretch>
            <a:fillRect/>
          </a:stretch>
        </p:blipFill>
        <p:spPr>
          <a:xfrm>
            <a:off x="1665473" y="1181101"/>
            <a:ext cx="6554602" cy="5540376"/>
          </a:xfrm>
        </p:spPr>
      </p:pic>
      <p:sp>
        <p:nvSpPr>
          <p:cNvPr id="4" name="Slide Number Placeholder 3">
            <a:extLst>
              <a:ext uri="{FF2B5EF4-FFF2-40B4-BE49-F238E27FC236}">
                <a16:creationId xmlns:a16="http://schemas.microsoft.com/office/drawing/2014/main" id="{0A09C2A7-F358-2AE7-464A-F24DCD206845}"/>
              </a:ext>
            </a:extLst>
          </p:cNvPr>
          <p:cNvSpPr>
            <a:spLocks noGrp="1"/>
          </p:cNvSpPr>
          <p:nvPr>
            <p:ph type="sldNum" sz="quarter" idx="12"/>
          </p:nvPr>
        </p:nvSpPr>
        <p:spPr/>
        <p:txBody>
          <a:bodyPr/>
          <a:lstStyle/>
          <a:p>
            <a:fld id="{B8919222-AB26-4AEB-B881-CC7E9661B6C6}" type="slidenum">
              <a:rPr lang="lv-LV" smtClean="0"/>
              <a:t>28</a:t>
            </a:fld>
            <a:endParaRPr lang="lv-LV" dirty="0"/>
          </a:p>
        </p:txBody>
      </p:sp>
      <p:pic>
        <p:nvPicPr>
          <p:cNvPr id="8" name="Picture 7">
            <a:extLst>
              <a:ext uri="{FF2B5EF4-FFF2-40B4-BE49-F238E27FC236}">
                <a16:creationId xmlns:a16="http://schemas.microsoft.com/office/drawing/2014/main" id="{A78937CE-3C61-7F73-7659-91BDBC040B4B}"/>
              </a:ext>
            </a:extLst>
          </p:cNvPr>
          <p:cNvPicPr>
            <a:picLocks noChangeAspect="1"/>
          </p:cNvPicPr>
          <p:nvPr/>
        </p:nvPicPr>
        <p:blipFill>
          <a:blip r:embed="rId3"/>
          <a:stretch>
            <a:fillRect/>
          </a:stretch>
        </p:blipFill>
        <p:spPr>
          <a:xfrm>
            <a:off x="8320075" y="3637058"/>
            <a:ext cx="3311486" cy="2394275"/>
          </a:xfrm>
          <a:prstGeom prst="rect">
            <a:avLst/>
          </a:prstGeom>
        </p:spPr>
      </p:pic>
    </p:spTree>
    <p:extLst>
      <p:ext uri="{BB962C8B-B14F-4D97-AF65-F5344CB8AC3E}">
        <p14:creationId xmlns:p14="http://schemas.microsoft.com/office/powerpoint/2010/main" val="973428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F6D77-668E-D788-9C32-A1D330E1EFEF}"/>
              </a:ext>
            </a:extLst>
          </p:cNvPr>
          <p:cNvSpPr>
            <a:spLocks noGrp="1"/>
          </p:cNvSpPr>
          <p:nvPr>
            <p:ph type="title"/>
          </p:nvPr>
        </p:nvSpPr>
        <p:spPr>
          <a:xfrm>
            <a:off x="2776250" y="365127"/>
            <a:ext cx="8577549" cy="492123"/>
          </a:xfrm>
        </p:spPr>
        <p:txBody>
          <a:bodyPr>
            <a:normAutofit/>
          </a:bodyPr>
          <a:lstStyle/>
          <a:p>
            <a:r>
              <a:rPr lang="lv-LV" sz="2800" b="1" dirty="0">
                <a:effectLst/>
                <a:latin typeface="Times New Roman" panose="02020603050405020304" pitchFamily="18" charset="0"/>
                <a:ea typeface="Calibri" panose="020F0502020204030204" pitchFamily="34" charset="0"/>
              </a:rPr>
              <a:t>Piemērs: Pārskats par būvuzraudzības plāna izpildi</a:t>
            </a:r>
            <a:endParaRPr lang="lv-LV" sz="2800" dirty="0"/>
          </a:p>
        </p:txBody>
      </p:sp>
      <p:pic>
        <p:nvPicPr>
          <p:cNvPr id="6" name="Content Placeholder 5">
            <a:extLst>
              <a:ext uri="{FF2B5EF4-FFF2-40B4-BE49-F238E27FC236}">
                <a16:creationId xmlns:a16="http://schemas.microsoft.com/office/drawing/2014/main" id="{7A507D22-34E6-8CDD-01BF-634A286CC2E8}"/>
              </a:ext>
            </a:extLst>
          </p:cNvPr>
          <p:cNvPicPr>
            <a:picLocks noGrp="1" noChangeAspect="1"/>
          </p:cNvPicPr>
          <p:nvPr>
            <p:ph idx="1"/>
          </p:nvPr>
        </p:nvPicPr>
        <p:blipFill>
          <a:blip r:embed="rId2"/>
          <a:stretch>
            <a:fillRect/>
          </a:stretch>
        </p:blipFill>
        <p:spPr>
          <a:xfrm>
            <a:off x="2114550" y="1514475"/>
            <a:ext cx="6974365" cy="3729553"/>
          </a:xfrm>
        </p:spPr>
      </p:pic>
      <p:sp>
        <p:nvSpPr>
          <p:cNvPr id="4" name="Slide Number Placeholder 3">
            <a:extLst>
              <a:ext uri="{FF2B5EF4-FFF2-40B4-BE49-F238E27FC236}">
                <a16:creationId xmlns:a16="http://schemas.microsoft.com/office/drawing/2014/main" id="{9F4F7226-FE50-A6E8-9C16-D967B35269B4}"/>
              </a:ext>
            </a:extLst>
          </p:cNvPr>
          <p:cNvSpPr>
            <a:spLocks noGrp="1"/>
          </p:cNvSpPr>
          <p:nvPr>
            <p:ph type="sldNum" sz="quarter" idx="12"/>
          </p:nvPr>
        </p:nvSpPr>
        <p:spPr/>
        <p:txBody>
          <a:bodyPr/>
          <a:lstStyle/>
          <a:p>
            <a:fld id="{B8919222-AB26-4AEB-B881-CC7E9661B6C6}" type="slidenum">
              <a:rPr lang="lv-LV" smtClean="0"/>
              <a:t>29</a:t>
            </a:fld>
            <a:endParaRPr lang="lv-LV" dirty="0"/>
          </a:p>
        </p:txBody>
      </p:sp>
    </p:spTree>
    <p:extLst>
      <p:ext uri="{BB962C8B-B14F-4D97-AF65-F5344CB8AC3E}">
        <p14:creationId xmlns:p14="http://schemas.microsoft.com/office/powerpoint/2010/main" val="2572825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901D3-6371-EDC6-7EFE-E853B93E0D50}"/>
              </a:ext>
            </a:extLst>
          </p:cNvPr>
          <p:cNvSpPr>
            <a:spLocks noGrp="1"/>
          </p:cNvSpPr>
          <p:nvPr>
            <p:ph type="title"/>
          </p:nvPr>
        </p:nvSpPr>
        <p:spPr>
          <a:xfrm>
            <a:off x="2835796" y="365127"/>
            <a:ext cx="8518003" cy="1325563"/>
          </a:xfrm>
        </p:spPr>
        <p:txBody>
          <a:bodyPr>
            <a:normAutofit/>
          </a:bodyPr>
          <a:lstStyle/>
          <a:p>
            <a:r>
              <a:rPr lang="lv-LV" sz="3600" b="1" dirty="0">
                <a:effectLst/>
                <a:latin typeface="Times New Roman" panose="02020603050405020304" pitchFamily="18" charset="0"/>
                <a:ea typeface="Calibri" panose="020F0502020204030204" pitchFamily="34" charset="0"/>
              </a:rPr>
              <a:t>Būvuzraudzība Vispārīgos būvnoteikumos</a:t>
            </a:r>
            <a:endParaRPr lang="lv-LV" sz="3600" b="1" dirty="0"/>
          </a:p>
        </p:txBody>
      </p:sp>
      <p:sp>
        <p:nvSpPr>
          <p:cNvPr id="3" name="Content Placeholder 2">
            <a:extLst>
              <a:ext uri="{FF2B5EF4-FFF2-40B4-BE49-F238E27FC236}">
                <a16:creationId xmlns:a16="http://schemas.microsoft.com/office/drawing/2014/main" id="{87F68680-1F41-854D-A56D-723D55F725AB}"/>
              </a:ext>
            </a:extLst>
          </p:cNvPr>
          <p:cNvSpPr>
            <a:spLocks noGrp="1"/>
          </p:cNvSpPr>
          <p:nvPr>
            <p:ph idx="1"/>
          </p:nvPr>
        </p:nvSpPr>
        <p:spPr>
          <a:xfrm>
            <a:off x="838200" y="1825624"/>
            <a:ext cx="10515600" cy="4820981"/>
          </a:xfrm>
        </p:spPr>
        <p:txBody>
          <a:bodyPr/>
          <a:lstStyle/>
          <a:p>
            <a:pPr marL="0" indent="0">
              <a:buNone/>
            </a:pPr>
            <a:r>
              <a:rPr lang="lv-LV" sz="2400" dirty="0">
                <a:solidFill>
                  <a:srgbClr val="414142"/>
                </a:solidFill>
                <a:effectLst/>
                <a:latin typeface="Times New Roman" panose="02020603050405020304" pitchFamily="18" charset="0"/>
                <a:ea typeface="Calibri" panose="020F0502020204030204" pitchFamily="34" charset="0"/>
              </a:rPr>
              <a:t>     Ministru kabineta 19.08.2014. noteikumi Nr.500 “</a:t>
            </a:r>
            <a:r>
              <a:rPr lang="lv-LV" sz="2400" dirty="0">
                <a:effectLst/>
                <a:latin typeface="Times New Roman" panose="02020603050405020304" pitchFamily="18" charset="0"/>
                <a:ea typeface="Calibri" panose="020F0502020204030204" pitchFamily="34" charset="0"/>
              </a:rPr>
              <a:t>Vispārīgie būvnoteikumi“  (turpmāk-VBN) nosaka:  būvuzraudzības un </a:t>
            </a:r>
            <a:r>
              <a:rPr lang="lv-LV" sz="2400" dirty="0">
                <a:solidFill>
                  <a:srgbClr val="414142"/>
                </a:solidFill>
                <a:effectLst/>
                <a:latin typeface="Times New Roman" panose="02020603050405020304" pitchFamily="18" charset="0"/>
                <a:ea typeface="Calibri" panose="020F0502020204030204" pitchFamily="34" charset="0"/>
              </a:rPr>
              <a:t>būvuzraudzības plāna</a:t>
            </a:r>
            <a:r>
              <a:rPr lang="lv-LV" sz="2400" dirty="0">
                <a:effectLst/>
                <a:latin typeface="Times New Roman" panose="02020603050405020304" pitchFamily="18" charset="0"/>
                <a:ea typeface="Calibri" panose="020F0502020204030204" pitchFamily="34" charset="0"/>
              </a:rPr>
              <a:t> terminus; kas veic būvuzraudzību; kādos gadījumos veic būvuzraudzību; </a:t>
            </a:r>
            <a:r>
              <a:rPr lang="lv-LV" sz="2400" dirty="0">
                <a:solidFill>
                  <a:srgbClr val="414142"/>
                </a:solidFill>
                <a:effectLst/>
                <a:latin typeface="Times New Roman" panose="02020603050405020304" pitchFamily="18" charset="0"/>
                <a:ea typeface="Calibri" panose="020F0502020204030204" pitchFamily="34" charset="0"/>
              </a:rPr>
              <a:t>būvuzrauga pienākumus; būvuzrauga  tiesības; būvuzraudzības plānā norādāmo informāciju; </a:t>
            </a:r>
            <a:r>
              <a:rPr lang="lv-LV" sz="2400" dirty="0">
                <a:effectLst/>
                <a:latin typeface="Times New Roman" panose="02020603050405020304" pitchFamily="18" charset="0"/>
                <a:ea typeface="Calibri" panose="020F0502020204030204" pitchFamily="34" charset="0"/>
              </a:rPr>
              <a:t>būvuzrauga  pārskatu par būvuzraudzības plānā norādīto pasākumu izpildi ar apliecinājumu.</a:t>
            </a:r>
          </a:p>
          <a:p>
            <a:pPr marL="0" indent="0">
              <a:buNone/>
            </a:pPr>
            <a:endParaRPr lang="lv-LV" sz="2400" dirty="0">
              <a:effectLst/>
              <a:latin typeface="Times New Roman" panose="02020603050405020304" pitchFamily="18" charset="0"/>
              <a:ea typeface="Times New Roman" panose="02020603050405020304" pitchFamily="18" charset="0"/>
            </a:endParaRPr>
          </a:p>
          <a:p>
            <a:pPr marL="0" indent="0">
              <a:buNone/>
            </a:pPr>
            <a:r>
              <a:rPr lang="lv-LV" sz="2400" dirty="0">
                <a:effectLst/>
                <a:latin typeface="Times New Roman" panose="02020603050405020304" pitchFamily="18" charset="0"/>
                <a:ea typeface="Times New Roman" panose="02020603050405020304" pitchFamily="18" charset="0"/>
              </a:rPr>
              <a:t>VBN punkts 125. </a:t>
            </a:r>
            <a:r>
              <a:rPr lang="lv-LV" sz="2400" b="1" dirty="0">
                <a:effectLst/>
                <a:latin typeface="Times New Roman" panose="02020603050405020304" pitchFamily="18" charset="0"/>
                <a:ea typeface="Times New Roman" panose="02020603050405020304" pitchFamily="18" charset="0"/>
              </a:rPr>
              <a:t>Būvuzraugam ir šādi pienākumi</a:t>
            </a:r>
            <a:r>
              <a:rPr lang="lv-LV" sz="2400" dirty="0">
                <a:effectLst/>
                <a:latin typeface="Times New Roman" panose="02020603050405020304" pitchFamily="18" charset="0"/>
                <a:ea typeface="Times New Roman" panose="02020603050405020304" pitchFamily="18" charset="0"/>
              </a:rPr>
              <a:t>:</a:t>
            </a:r>
          </a:p>
          <a:p>
            <a:pPr marL="0" indent="0">
              <a:buNone/>
            </a:pPr>
            <a:r>
              <a:rPr lang="lv-LV" sz="2400" dirty="0">
                <a:effectLst/>
                <a:latin typeface="Times New Roman" panose="02020603050405020304" pitchFamily="18" charset="0"/>
                <a:ea typeface="Times New Roman" panose="02020603050405020304" pitchFamily="18" charset="0"/>
              </a:rPr>
              <a:t>125.2.</a:t>
            </a:r>
            <a:r>
              <a:rPr lang="lv-LV" sz="2400" baseline="30000" dirty="0">
                <a:effectLst/>
                <a:latin typeface="Times New Roman" panose="02020603050405020304" pitchFamily="18" charset="0"/>
                <a:ea typeface="Times New Roman" panose="02020603050405020304" pitchFamily="18" charset="0"/>
              </a:rPr>
              <a:t>1</a:t>
            </a:r>
            <a:r>
              <a:rPr lang="lv-LV" sz="2400" dirty="0">
                <a:effectLst/>
                <a:latin typeface="Times New Roman" panose="02020603050405020304" pitchFamily="18" charset="0"/>
                <a:ea typeface="Times New Roman" panose="02020603050405020304" pitchFamily="18" charset="0"/>
              </a:rPr>
              <a:t> nepieļaut atkāpes no būvniecības ieceres dokumentācijas;</a:t>
            </a:r>
          </a:p>
          <a:p>
            <a:pPr marL="0" indent="0">
              <a:buNone/>
            </a:pPr>
            <a:r>
              <a:rPr lang="lv-LV" sz="2400" dirty="0">
                <a:effectLst/>
                <a:latin typeface="Times New Roman" panose="02020603050405020304" pitchFamily="18" charset="0"/>
                <a:ea typeface="Times New Roman" panose="02020603050405020304" pitchFamily="18" charset="0"/>
              </a:rPr>
              <a:t>125.8. pārbaudīt objektu, kā arī izbūvēto konstrukciju un </a:t>
            </a:r>
            <a:r>
              <a:rPr lang="lv-LV" sz="2400" dirty="0" err="1">
                <a:effectLst/>
                <a:latin typeface="Times New Roman" panose="02020603050405020304" pitchFamily="18" charset="0"/>
                <a:ea typeface="Times New Roman" panose="02020603050405020304" pitchFamily="18" charset="0"/>
              </a:rPr>
              <a:t>inženiersistēmu</a:t>
            </a:r>
            <a:r>
              <a:rPr lang="lv-LV" sz="2400" dirty="0">
                <a:effectLst/>
                <a:latin typeface="Times New Roman" panose="02020603050405020304" pitchFamily="18" charset="0"/>
                <a:ea typeface="Times New Roman" panose="02020603050405020304" pitchFamily="18" charset="0"/>
              </a:rPr>
              <a:t> atbilstību būvprojekta risinājumiem;</a:t>
            </a:r>
          </a:p>
          <a:p>
            <a:pPr marL="0" indent="0">
              <a:buNone/>
            </a:pPr>
            <a:endParaRPr lang="lv-LV" sz="1800" dirty="0">
              <a:effectLst/>
              <a:latin typeface="Times New Roman" panose="02020603050405020304" pitchFamily="18" charset="0"/>
              <a:ea typeface="Times New Roman" panose="02020603050405020304" pitchFamily="18" charset="0"/>
            </a:endParaRPr>
          </a:p>
          <a:p>
            <a:pPr marL="0" indent="0">
              <a:buNone/>
            </a:pPr>
            <a:endParaRPr lang="lv-LV" sz="2400" dirty="0"/>
          </a:p>
        </p:txBody>
      </p:sp>
      <p:sp>
        <p:nvSpPr>
          <p:cNvPr id="4" name="Slide Number Placeholder 3">
            <a:extLst>
              <a:ext uri="{FF2B5EF4-FFF2-40B4-BE49-F238E27FC236}">
                <a16:creationId xmlns:a16="http://schemas.microsoft.com/office/drawing/2014/main" id="{9F714FFE-4F95-93A4-4EAF-AD48E620CA94}"/>
              </a:ext>
            </a:extLst>
          </p:cNvPr>
          <p:cNvSpPr>
            <a:spLocks noGrp="1"/>
          </p:cNvSpPr>
          <p:nvPr>
            <p:ph type="sldNum" sz="quarter" idx="12"/>
          </p:nvPr>
        </p:nvSpPr>
        <p:spPr/>
        <p:txBody>
          <a:bodyPr/>
          <a:lstStyle/>
          <a:p>
            <a:fld id="{B8919222-AB26-4AEB-B881-CC7E9661B6C6}" type="slidenum">
              <a:rPr lang="lv-LV" smtClean="0"/>
              <a:t>3</a:t>
            </a:fld>
            <a:endParaRPr lang="lv-LV" dirty="0"/>
          </a:p>
        </p:txBody>
      </p:sp>
    </p:spTree>
    <p:extLst>
      <p:ext uri="{BB962C8B-B14F-4D97-AF65-F5344CB8AC3E}">
        <p14:creationId xmlns:p14="http://schemas.microsoft.com/office/powerpoint/2010/main" val="3444102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73A39-1EFC-3AF7-78EE-8ABC6E55F0ED}"/>
              </a:ext>
            </a:extLst>
          </p:cNvPr>
          <p:cNvSpPr>
            <a:spLocks noGrp="1"/>
          </p:cNvSpPr>
          <p:nvPr>
            <p:ph type="title"/>
          </p:nvPr>
        </p:nvSpPr>
        <p:spPr>
          <a:xfrm>
            <a:off x="2800350" y="365128"/>
            <a:ext cx="8553449" cy="768348"/>
          </a:xfrm>
        </p:spPr>
        <p:txBody>
          <a:bodyPr>
            <a:noAutofit/>
          </a:bodyPr>
          <a:lstStyle/>
          <a:p>
            <a:r>
              <a:rPr lang="lv-LV" sz="2800" b="1" dirty="0">
                <a:effectLst/>
                <a:latin typeface="Times New Roman" panose="02020603050405020304" pitchFamily="18" charset="0"/>
                <a:ea typeface="Calibri" panose="020F0502020204030204" pitchFamily="34" charset="0"/>
              </a:rPr>
              <a:t>Pārskatā par būvuzraudzības plāna izpildi  konstatētās neatbilstības</a:t>
            </a:r>
            <a:endParaRPr lang="lv-LV" sz="2800" b="1" dirty="0"/>
          </a:p>
        </p:txBody>
      </p:sp>
      <p:sp>
        <p:nvSpPr>
          <p:cNvPr id="3" name="Content Placeholder 2">
            <a:extLst>
              <a:ext uri="{FF2B5EF4-FFF2-40B4-BE49-F238E27FC236}">
                <a16:creationId xmlns:a16="http://schemas.microsoft.com/office/drawing/2014/main" id="{FA5CA7AA-8A69-6B0A-A7ED-F82F39ED11BD}"/>
              </a:ext>
            </a:extLst>
          </p:cNvPr>
          <p:cNvSpPr>
            <a:spLocks noGrp="1"/>
          </p:cNvSpPr>
          <p:nvPr>
            <p:ph idx="1"/>
          </p:nvPr>
        </p:nvSpPr>
        <p:spPr>
          <a:xfrm>
            <a:off x="838200" y="1133476"/>
            <a:ext cx="10515600" cy="5588001"/>
          </a:xfrm>
        </p:spPr>
        <p:txBody>
          <a:bodyPr>
            <a:normAutofit fontScale="47500" lnSpcReduction="20000"/>
          </a:bodyPr>
          <a:lstStyle/>
          <a:p>
            <a:pPr marL="0" indent="0">
              <a:lnSpc>
                <a:spcPct val="120000"/>
              </a:lnSpc>
              <a:spcBef>
                <a:spcPts val="0"/>
              </a:spcBef>
              <a:buNone/>
            </a:pPr>
            <a:r>
              <a:rPr lang="lv-LV" sz="4600" dirty="0">
                <a:effectLst/>
                <a:latin typeface="Times New Roman" panose="02020603050405020304" pitchFamily="18" charset="0"/>
                <a:ea typeface="Calibri" panose="020F0502020204030204" pitchFamily="34" charset="0"/>
                <a:cs typeface="Times New Roman" panose="02020603050405020304" pitchFamily="18" charset="0"/>
              </a:rPr>
              <a:t>Pārskatā par būvuzraudzības plāna izpildi neatbilstības, kas konstatētas būves ekspluatācijā pieņemšanas komisijas laikā.  </a:t>
            </a:r>
          </a:p>
          <a:p>
            <a:pPr marL="342900" lvl="0" indent="-342900">
              <a:lnSpc>
                <a:spcPct val="120000"/>
              </a:lnSpc>
              <a:spcBef>
                <a:spcPts val="0"/>
              </a:spcBef>
              <a:buFont typeface="+mj-lt"/>
              <a:buAutoNum type="arabicPeriod"/>
            </a:pPr>
            <a:r>
              <a:rPr lang="lv-LV" sz="4600" dirty="0">
                <a:effectLst/>
                <a:latin typeface="Times New Roman" panose="02020603050405020304" pitchFamily="18" charset="0"/>
                <a:ea typeface="Calibri" panose="020F0502020204030204" pitchFamily="34" charset="0"/>
                <a:cs typeface="Times New Roman" panose="02020603050405020304" pitchFamily="18" charset="0"/>
              </a:rPr>
              <a:t>Pārskats par būvuzraudzības plāna izpildi ir sagatavots, parakstīts un pievienots BIS lietai  pirms ir pabeigti visi būvdarbi.</a:t>
            </a:r>
          </a:p>
          <a:p>
            <a:pPr marL="342900" lvl="0" indent="-342900">
              <a:lnSpc>
                <a:spcPct val="120000"/>
              </a:lnSpc>
              <a:spcBef>
                <a:spcPts val="0"/>
              </a:spcBef>
              <a:buFont typeface="+mj-lt"/>
              <a:buAutoNum type="arabicPeriod"/>
            </a:pPr>
            <a:r>
              <a:rPr lang="lv-LV" sz="4600" dirty="0">
                <a:effectLst/>
                <a:latin typeface="Times New Roman" panose="02020603050405020304" pitchFamily="18" charset="0"/>
                <a:ea typeface="Calibri" panose="020F0502020204030204" pitchFamily="34" charset="0"/>
                <a:cs typeface="Times New Roman" panose="02020603050405020304" pitchFamily="18" charset="0"/>
              </a:rPr>
              <a:t>Pārskatā par būvuzraudzības plāna izpildi ir informācija tikai par galveno ēku. Nav neviena informācija par citām izbūvētām ēkām un inženierbūvēm. Pārskatā par būvuzraudzības plāna izpildi nav informācijas par demontētām būvēm un inženiertīkliem.</a:t>
            </a:r>
          </a:p>
          <a:p>
            <a:pPr marL="342900" lvl="0" indent="-342900">
              <a:lnSpc>
                <a:spcPct val="120000"/>
              </a:lnSpc>
              <a:spcBef>
                <a:spcPts val="0"/>
              </a:spcBef>
              <a:buFont typeface="+mj-lt"/>
              <a:buAutoNum type="arabicPeriod"/>
            </a:pPr>
            <a:r>
              <a:rPr lang="lv-LV" sz="4600" dirty="0">
                <a:effectLst/>
                <a:latin typeface="Times New Roman" panose="02020603050405020304" pitchFamily="18" charset="0"/>
                <a:ea typeface="Calibri" panose="020F0502020204030204" pitchFamily="34" charset="0"/>
                <a:cs typeface="Times New Roman" panose="02020603050405020304" pitchFamily="18" charset="0"/>
              </a:rPr>
              <a:t>Pārskats par būvuzraudzības plāna izpildi un apliecinājums par būves gatavību ekspluatācijai ir parakstīts pirms būvvaldē ir akceptētas būvprojekta izmaiņas.</a:t>
            </a:r>
          </a:p>
          <a:p>
            <a:pPr marL="342900" lvl="0" indent="-342900">
              <a:lnSpc>
                <a:spcPct val="120000"/>
              </a:lnSpc>
              <a:spcBef>
                <a:spcPts val="0"/>
              </a:spcBef>
              <a:buFont typeface="+mj-lt"/>
              <a:buAutoNum type="arabicPeriod"/>
            </a:pPr>
            <a:r>
              <a:rPr lang="lv-LV" sz="4600" dirty="0">
                <a:effectLst/>
                <a:latin typeface="Times New Roman" panose="02020603050405020304" pitchFamily="18" charset="0"/>
                <a:ea typeface="Calibri" panose="020F0502020204030204" pitchFamily="34" charset="0"/>
                <a:cs typeface="Times New Roman" panose="02020603050405020304" pitchFamily="18" charset="0"/>
              </a:rPr>
              <a:t>Pārskats par būvuzraudzības plāna izpildi un apliecinājums par būves gatavību ekspluatācijai ir parakstīti pirms saņemti Veselības inspekcijas, Valsts ugunsdzēsības un glābšanas dienesta,  tehnisko noteikumu izdevēju atzinumi.</a:t>
            </a:r>
          </a:p>
          <a:p>
            <a:pPr marL="342900" lvl="0" indent="-342900">
              <a:lnSpc>
                <a:spcPct val="120000"/>
              </a:lnSpc>
              <a:spcBef>
                <a:spcPts val="0"/>
              </a:spcBef>
              <a:buFont typeface="+mj-lt"/>
              <a:buAutoNum type="arabicPeriod"/>
            </a:pPr>
            <a:r>
              <a:rPr lang="lv-LV" sz="4600" dirty="0">
                <a:effectLst/>
                <a:latin typeface="Times New Roman" panose="02020603050405020304" pitchFamily="18" charset="0"/>
                <a:ea typeface="Calibri" panose="020F0502020204030204" pitchFamily="34" charset="0"/>
                <a:cs typeface="Times New Roman" panose="02020603050405020304" pitchFamily="18" charset="0"/>
              </a:rPr>
              <a:t>Pārskats par būvuzraudzības plāna izpildi neatbilst būvuzraudzības plānam. Nav sastādīti visi nepieciešamie segto darbu un nozīmīgo konstrukciju pieņemšanas akti. </a:t>
            </a:r>
          </a:p>
          <a:p>
            <a:pPr marL="0" indent="0">
              <a:buNone/>
            </a:pPr>
            <a:endParaRPr lang="lv-LV" dirty="0"/>
          </a:p>
        </p:txBody>
      </p:sp>
      <p:sp>
        <p:nvSpPr>
          <p:cNvPr id="4" name="Slide Number Placeholder 3">
            <a:extLst>
              <a:ext uri="{FF2B5EF4-FFF2-40B4-BE49-F238E27FC236}">
                <a16:creationId xmlns:a16="http://schemas.microsoft.com/office/drawing/2014/main" id="{45311EDC-F60D-24DB-75A6-CDEABCE43F82}"/>
              </a:ext>
            </a:extLst>
          </p:cNvPr>
          <p:cNvSpPr>
            <a:spLocks noGrp="1"/>
          </p:cNvSpPr>
          <p:nvPr>
            <p:ph type="sldNum" sz="quarter" idx="12"/>
          </p:nvPr>
        </p:nvSpPr>
        <p:spPr/>
        <p:txBody>
          <a:bodyPr/>
          <a:lstStyle/>
          <a:p>
            <a:fld id="{B8919222-AB26-4AEB-B881-CC7E9661B6C6}" type="slidenum">
              <a:rPr lang="lv-LV" smtClean="0"/>
              <a:t>30</a:t>
            </a:fld>
            <a:endParaRPr lang="lv-LV" dirty="0"/>
          </a:p>
        </p:txBody>
      </p:sp>
    </p:spTree>
    <p:extLst>
      <p:ext uri="{BB962C8B-B14F-4D97-AF65-F5344CB8AC3E}">
        <p14:creationId xmlns:p14="http://schemas.microsoft.com/office/powerpoint/2010/main" val="1258489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CA94-A56F-7AB8-0560-D2B226797219}"/>
              </a:ext>
            </a:extLst>
          </p:cNvPr>
          <p:cNvSpPr>
            <a:spLocks noGrp="1"/>
          </p:cNvSpPr>
          <p:nvPr>
            <p:ph type="title"/>
          </p:nvPr>
        </p:nvSpPr>
        <p:spPr>
          <a:xfrm>
            <a:off x="2924174" y="365127"/>
            <a:ext cx="8429625" cy="815973"/>
          </a:xfrm>
        </p:spPr>
        <p:txBody>
          <a:bodyPr>
            <a:noAutofit/>
          </a:bodyPr>
          <a:lstStyle/>
          <a:p>
            <a:r>
              <a:rPr lang="lv-LV" sz="2800" b="1" dirty="0">
                <a:effectLst/>
                <a:latin typeface="Times New Roman" panose="02020603050405020304" pitchFamily="18" charset="0"/>
                <a:ea typeface="Calibri" panose="020F0502020204030204" pitchFamily="34" charset="0"/>
              </a:rPr>
              <a:t>Pārskatā par būvuzraudzības plāna izpildi  konstatētās neatbilstības</a:t>
            </a:r>
            <a:endParaRPr lang="lv-LV" sz="2800" dirty="0"/>
          </a:p>
        </p:txBody>
      </p:sp>
      <p:sp>
        <p:nvSpPr>
          <p:cNvPr id="3" name="Content Placeholder 2">
            <a:extLst>
              <a:ext uri="{FF2B5EF4-FFF2-40B4-BE49-F238E27FC236}">
                <a16:creationId xmlns:a16="http://schemas.microsoft.com/office/drawing/2014/main" id="{56581723-42ED-6D03-3ABF-BF2EF8723888}"/>
              </a:ext>
            </a:extLst>
          </p:cNvPr>
          <p:cNvSpPr>
            <a:spLocks noGrp="1"/>
          </p:cNvSpPr>
          <p:nvPr>
            <p:ph idx="1"/>
          </p:nvPr>
        </p:nvSpPr>
        <p:spPr>
          <a:xfrm>
            <a:off x="838200" y="1285874"/>
            <a:ext cx="10515600" cy="5070477"/>
          </a:xfrm>
        </p:spPr>
        <p:txBody>
          <a:bodyPr>
            <a:normAutofit fontScale="92500" lnSpcReduction="10000"/>
          </a:bodyPr>
          <a:lstStyle/>
          <a:p>
            <a:pPr marL="0" lvl="0" indent="0">
              <a:buNone/>
            </a:pPr>
            <a:r>
              <a:rPr lang="lv-LV" sz="2400" dirty="0">
                <a:effectLst/>
                <a:latin typeface="Times New Roman" panose="02020603050405020304" pitchFamily="18" charset="0"/>
                <a:ea typeface="Calibri" panose="020F0502020204030204" pitchFamily="34" charset="0"/>
                <a:cs typeface="Times New Roman" panose="02020603050405020304" pitchFamily="18" charset="0"/>
              </a:rPr>
              <a:t>6. Pārskats par būvuzraudzības plāna izpildi atbilst būvuzraudzības plānam, kas sastādīts ļoti īsi un nekvalitatīvi, kā rezultātā  nav paredzētas un nav veiktas visas nepieciešamās pārbaudes.                                                                                                                                     6.1. Pārskatā nav informācija veikto </a:t>
            </a:r>
            <a:r>
              <a:rPr lang="lv-LV" sz="2400" dirty="0" err="1">
                <a:effectLst/>
                <a:latin typeface="Times New Roman" panose="02020603050405020304" pitchFamily="18" charset="0"/>
                <a:ea typeface="Calibri" panose="020F0502020204030204" pitchFamily="34" charset="0"/>
                <a:cs typeface="Times New Roman" panose="02020603050405020304" pitchFamily="18" charset="0"/>
              </a:rPr>
              <a:t>izpilduzmērījumu</a:t>
            </a:r>
            <a:r>
              <a:rPr lang="lv-LV" sz="2400" dirty="0">
                <a:effectLst/>
                <a:latin typeface="Times New Roman" panose="02020603050405020304" pitchFamily="18" charset="0"/>
                <a:ea typeface="Calibri" panose="020F0502020204030204" pitchFamily="34" charset="0"/>
                <a:cs typeface="Times New Roman" panose="02020603050405020304" pitchFamily="18" charset="0"/>
              </a:rPr>
              <a:t> pārbaudēm un atbilstību būvprojekta risinājumiem.</a:t>
            </a:r>
            <a:r>
              <a:rPr lang="lv-LV" sz="2400" dirty="0">
                <a:latin typeface="Times New Roman" panose="02020603050405020304" pitchFamily="18" charset="0"/>
                <a:ea typeface="Calibri" panose="020F0502020204030204" pitchFamily="34" charset="0"/>
                <a:cs typeface="Times New Roman" panose="02020603050405020304" pitchFamily="18" charset="0"/>
              </a:rPr>
              <a:t>                                                                                                                                 </a:t>
            </a:r>
            <a:r>
              <a:rPr lang="lv-LV" sz="2400" dirty="0">
                <a:effectLst/>
                <a:latin typeface="Times New Roman" panose="02020603050405020304" pitchFamily="18" charset="0"/>
                <a:ea typeface="Calibri" panose="020F0502020204030204" pitchFamily="34" charset="0"/>
                <a:cs typeface="Times New Roman" panose="02020603050405020304" pitchFamily="18" charset="0"/>
              </a:rPr>
              <a:t>6.2. Inženiertīklu </a:t>
            </a:r>
            <a:r>
              <a:rPr lang="lv-LV" sz="2400" dirty="0" err="1">
                <a:effectLst/>
                <a:latin typeface="Times New Roman" panose="02020603050405020304" pitchFamily="18" charset="0"/>
                <a:ea typeface="Calibri" panose="020F0502020204030204" pitchFamily="34" charset="0"/>
                <a:cs typeface="Times New Roman" panose="02020603050405020304" pitchFamily="18" charset="0"/>
              </a:rPr>
              <a:t>izpildmērījumi</a:t>
            </a:r>
            <a:r>
              <a:rPr lang="lv-LV" sz="2400" dirty="0">
                <a:effectLst/>
                <a:latin typeface="Times New Roman" panose="02020603050405020304" pitchFamily="18" charset="0"/>
                <a:ea typeface="Calibri" panose="020F0502020204030204" pitchFamily="34" charset="0"/>
                <a:cs typeface="Times New Roman" panose="02020603050405020304" pitchFamily="18" charset="0"/>
              </a:rPr>
              <a:t> neatbilst būvprojekta sadaļās  paredzētiem risinājumiem. Projekta izmaiņas un saskaņojums Būvvaldē nav veikts.  Neatbilstības: kanalizācijas K un LKT tīkli neatbilst būvprojekta sadaļās  paredzētiem risinājumiem; nav norādīti visi izbūvētie  inženiertīkli, nav norādīts zemējuma kontūrs.                                                                                                                    6.3. Teritorijas labiekārtojuma  </a:t>
            </a:r>
            <a:r>
              <a:rPr lang="lv-LV" sz="2400" dirty="0" err="1">
                <a:effectLst/>
                <a:latin typeface="Times New Roman" panose="02020603050405020304" pitchFamily="18" charset="0"/>
                <a:ea typeface="Calibri" panose="020F0502020204030204" pitchFamily="34" charset="0"/>
                <a:cs typeface="Times New Roman" panose="02020603050405020304" pitchFamily="18" charset="0"/>
              </a:rPr>
              <a:t>izpildmērījumi</a:t>
            </a:r>
            <a:r>
              <a:rPr lang="lv-LV" sz="2400" dirty="0">
                <a:effectLst/>
                <a:latin typeface="Times New Roman" panose="02020603050405020304" pitchFamily="18" charset="0"/>
                <a:ea typeface="Calibri" panose="020F0502020204030204" pitchFamily="34" charset="0"/>
                <a:cs typeface="Times New Roman" panose="02020603050405020304" pitchFamily="18" charset="0"/>
              </a:rPr>
              <a:t> neatbilst būvprojekta sadaļās  paredzētiem risinājumiem. Projekta izmaiņas un saskaņojums Būvvaldē nav veikts. Neatbilstības: asfalta virskārta 4 cm norādīta daudz vairāk, nekā faktiski veiktie būvdarbi;  neatbilstošas segumu platības un veids;  neatbilstošas augstuma atzīmes; labiekārtojuma elementi.                                   6.4. Iekšējo inženiertīklu </a:t>
            </a:r>
            <a:r>
              <a:rPr lang="lv-LV" sz="2400" dirty="0" err="1">
                <a:effectLst/>
                <a:latin typeface="Times New Roman" panose="02020603050405020304" pitchFamily="18" charset="0"/>
                <a:ea typeface="Calibri" panose="020F0502020204030204" pitchFamily="34" charset="0"/>
                <a:cs typeface="Times New Roman" panose="02020603050405020304" pitchFamily="18" charset="0"/>
              </a:rPr>
              <a:t>izpilshēmas</a:t>
            </a:r>
            <a:r>
              <a:rPr lang="lv-LV" sz="2400" dirty="0">
                <a:effectLst/>
                <a:latin typeface="Times New Roman" panose="02020603050405020304" pitchFamily="18" charset="0"/>
                <a:ea typeface="Calibri" panose="020F0502020204030204" pitchFamily="34" charset="0"/>
                <a:cs typeface="Times New Roman" panose="02020603050405020304" pitchFamily="18" charset="0"/>
              </a:rPr>
              <a:t> neatbilst būvprojekta sadaļās  paredzētiem risinājumiem. Projekta izmaiņas un saskaņojums nav veikts.                                                                6.5. Kadastra lieta neatbilst  faktiskam  un būvprojektā paredzētajam telpu plānojumam (starpsienas, durvju vērtnes).                                                                </a:t>
            </a:r>
          </a:p>
          <a:p>
            <a:pPr marL="0" indent="0">
              <a:buNone/>
            </a:pPr>
            <a:endParaRPr lang="lv-LV" dirty="0"/>
          </a:p>
        </p:txBody>
      </p:sp>
      <p:sp>
        <p:nvSpPr>
          <p:cNvPr id="4" name="Slide Number Placeholder 3">
            <a:extLst>
              <a:ext uri="{FF2B5EF4-FFF2-40B4-BE49-F238E27FC236}">
                <a16:creationId xmlns:a16="http://schemas.microsoft.com/office/drawing/2014/main" id="{126D3BFC-0A75-7585-1DD6-A462EF10529D}"/>
              </a:ext>
            </a:extLst>
          </p:cNvPr>
          <p:cNvSpPr>
            <a:spLocks noGrp="1"/>
          </p:cNvSpPr>
          <p:nvPr>
            <p:ph type="sldNum" sz="quarter" idx="12"/>
          </p:nvPr>
        </p:nvSpPr>
        <p:spPr/>
        <p:txBody>
          <a:bodyPr/>
          <a:lstStyle/>
          <a:p>
            <a:fld id="{B8919222-AB26-4AEB-B881-CC7E9661B6C6}" type="slidenum">
              <a:rPr lang="lv-LV" smtClean="0"/>
              <a:t>31</a:t>
            </a:fld>
            <a:endParaRPr lang="lv-LV" dirty="0"/>
          </a:p>
        </p:txBody>
      </p:sp>
    </p:spTree>
    <p:extLst>
      <p:ext uri="{BB962C8B-B14F-4D97-AF65-F5344CB8AC3E}">
        <p14:creationId xmlns:p14="http://schemas.microsoft.com/office/powerpoint/2010/main" val="4268587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C2111-E331-737F-1E70-716AF479B917}"/>
              </a:ext>
            </a:extLst>
          </p:cNvPr>
          <p:cNvSpPr>
            <a:spLocks noGrp="1"/>
          </p:cNvSpPr>
          <p:nvPr>
            <p:ph type="title"/>
          </p:nvPr>
        </p:nvSpPr>
        <p:spPr>
          <a:xfrm>
            <a:off x="3083668" y="365127"/>
            <a:ext cx="8270132" cy="1325563"/>
          </a:xfrm>
        </p:spPr>
        <p:txBody>
          <a:bodyPr>
            <a:normAutofit/>
          </a:bodyPr>
          <a:lstStyle/>
          <a:p>
            <a:r>
              <a:rPr lang="lv-LV" sz="3200" b="1" dirty="0">
                <a:effectLst/>
                <a:latin typeface="Times New Roman" panose="02020603050405020304" pitchFamily="18" charset="0"/>
                <a:ea typeface="Calibri" panose="020F0502020204030204" pitchFamily="34" charset="0"/>
              </a:rPr>
              <a:t>Pārskatā par būvuzraudzības plāna izpildi  konstatētās neatbilstības</a:t>
            </a:r>
            <a:endParaRPr lang="lv-LV" sz="3200" dirty="0"/>
          </a:p>
        </p:txBody>
      </p:sp>
      <p:sp>
        <p:nvSpPr>
          <p:cNvPr id="3" name="Content Placeholder 2">
            <a:extLst>
              <a:ext uri="{FF2B5EF4-FFF2-40B4-BE49-F238E27FC236}">
                <a16:creationId xmlns:a16="http://schemas.microsoft.com/office/drawing/2014/main" id="{9589874A-55FE-9155-5F02-59A82D0A9621}"/>
              </a:ext>
            </a:extLst>
          </p:cNvPr>
          <p:cNvSpPr>
            <a:spLocks noGrp="1"/>
          </p:cNvSpPr>
          <p:nvPr>
            <p:ph idx="1"/>
          </p:nvPr>
        </p:nvSpPr>
        <p:spPr>
          <a:xfrm>
            <a:off x="838200" y="1391055"/>
            <a:ext cx="10515600" cy="5204298"/>
          </a:xfrm>
        </p:spPr>
        <p:txBody>
          <a:bodyPr>
            <a:normAutofit/>
          </a:bodyPr>
          <a:lstStyle/>
          <a:p>
            <a:pPr indent="0">
              <a:buNone/>
            </a:pPr>
            <a:endParaRPr lang="lv-LV"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buNone/>
            </a:pPr>
            <a:r>
              <a:rPr lang="lv-LV" sz="2200" dirty="0">
                <a:effectLst/>
                <a:latin typeface="Times New Roman" panose="02020603050405020304" pitchFamily="18" charset="0"/>
                <a:ea typeface="Calibri" panose="020F0502020204030204" pitchFamily="34" charset="0"/>
                <a:cs typeface="Times New Roman" panose="02020603050405020304" pitchFamily="18" charset="0"/>
              </a:rPr>
              <a:t>6.6. Fasādes neatbilst būvprojekta AR sadaļā  paredzētiem fasādes risinājumiem. Projekta izmaiņas un saskaņojums Būvvaldē nav veikts. Neatbilstības: logu un ārdurvju novietojums un dalījums; nav ventilācijas restes un izvadi; nav norādītas ventilācijas iekārtas un to norobežojums uz jumta; ugunsdzēsības vertikālās kāpnes;  fasādes krāsa un dalījums; fasādes paneļu izklājums. </a:t>
            </a:r>
          </a:p>
          <a:p>
            <a:pPr indent="0">
              <a:buNone/>
            </a:pPr>
            <a:r>
              <a:rPr lang="lv-LV" sz="2200" dirty="0">
                <a:effectLst/>
                <a:latin typeface="Times New Roman" panose="02020603050405020304" pitchFamily="18" charset="0"/>
                <a:ea typeface="Calibri" panose="020F0502020204030204" pitchFamily="34" charset="0"/>
                <a:cs typeface="Times New Roman" panose="02020603050405020304" pitchFamily="18" charset="0"/>
              </a:rPr>
              <a:t>6.7. Pārskatam  par būvuzraudzības plāna izpildi nav norādītas  būvdarbu kvalitātes pārbaudes un to apjoms atbilstoši būvniecības iecerei. Nav pievienoti betona, mūra, koka, metāla konstrukciju pārbaužu ar mērinstrumentiem mērījumu protokoli.</a:t>
            </a:r>
          </a:p>
          <a:p>
            <a:pPr marL="0" indent="0">
              <a:buNone/>
            </a:pPr>
            <a:endParaRPr lang="lv-LV" sz="2200" dirty="0"/>
          </a:p>
        </p:txBody>
      </p:sp>
      <p:sp>
        <p:nvSpPr>
          <p:cNvPr id="4" name="Slide Number Placeholder 3">
            <a:extLst>
              <a:ext uri="{FF2B5EF4-FFF2-40B4-BE49-F238E27FC236}">
                <a16:creationId xmlns:a16="http://schemas.microsoft.com/office/drawing/2014/main" id="{9BA69C93-16B2-429D-F3B9-E8E21D4FF600}"/>
              </a:ext>
            </a:extLst>
          </p:cNvPr>
          <p:cNvSpPr>
            <a:spLocks noGrp="1"/>
          </p:cNvSpPr>
          <p:nvPr>
            <p:ph type="sldNum" sz="quarter" idx="12"/>
          </p:nvPr>
        </p:nvSpPr>
        <p:spPr/>
        <p:txBody>
          <a:bodyPr/>
          <a:lstStyle/>
          <a:p>
            <a:fld id="{B8919222-AB26-4AEB-B881-CC7E9661B6C6}" type="slidenum">
              <a:rPr lang="lv-LV" smtClean="0"/>
              <a:t>32</a:t>
            </a:fld>
            <a:endParaRPr lang="lv-LV" dirty="0"/>
          </a:p>
        </p:txBody>
      </p:sp>
    </p:spTree>
    <p:extLst>
      <p:ext uri="{BB962C8B-B14F-4D97-AF65-F5344CB8AC3E}">
        <p14:creationId xmlns:p14="http://schemas.microsoft.com/office/powerpoint/2010/main" val="660368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1659F-ECBA-9DB1-5498-AA153CF43D9F}"/>
              </a:ext>
            </a:extLst>
          </p:cNvPr>
          <p:cNvSpPr>
            <a:spLocks noGrp="1"/>
          </p:cNvSpPr>
          <p:nvPr>
            <p:ph type="title"/>
          </p:nvPr>
        </p:nvSpPr>
        <p:spPr>
          <a:xfrm>
            <a:off x="2628900" y="365127"/>
            <a:ext cx="8724900" cy="796923"/>
          </a:xfrm>
        </p:spPr>
        <p:txBody>
          <a:bodyPr>
            <a:normAutofit fontScale="90000"/>
          </a:bodyPr>
          <a:lstStyle/>
          <a:p>
            <a:r>
              <a:rPr lang="lv-LV" sz="3200" b="1" dirty="0">
                <a:effectLst/>
                <a:latin typeface="Times New Roman" panose="02020603050405020304" pitchFamily="18" charset="0"/>
                <a:ea typeface="Calibri" panose="020F0502020204030204" pitchFamily="34" charset="0"/>
              </a:rPr>
              <a:t>Pārskatā par būvuzraudzības plāna izpildi  konstatētās neatbilstības</a:t>
            </a:r>
            <a:endParaRPr lang="lv-LV" sz="3200" dirty="0"/>
          </a:p>
        </p:txBody>
      </p:sp>
      <p:sp>
        <p:nvSpPr>
          <p:cNvPr id="3" name="Content Placeholder 2">
            <a:extLst>
              <a:ext uri="{FF2B5EF4-FFF2-40B4-BE49-F238E27FC236}">
                <a16:creationId xmlns:a16="http://schemas.microsoft.com/office/drawing/2014/main" id="{F0F9257A-8EBD-2774-A605-2155F2E8DD87}"/>
              </a:ext>
            </a:extLst>
          </p:cNvPr>
          <p:cNvSpPr>
            <a:spLocks noGrp="1"/>
          </p:cNvSpPr>
          <p:nvPr>
            <p:ph idx="1"/>
          </p:nvPr>
        </p:nvSpPr>
        <p:spPr/>
        <p:txBody>
          <a:bodyPr>
            <a:normAutofit/>
          </a:bodyPr>
          <a:lstStyle/>
          <a:p>
            <a:pPr marL="0" lvl="0" indent="0">
              <a:buNone/>
            </a:pPr>
            <a:r>
              <a:rPr lang="lv-LV" sz="2200" dirty="0">
                <a:effectLst/>
                <a:latin typeface="Times New Roman" panose="02020603050405020304" pitchFamily="18" charset="0"/>
                <a:ea typeface="Calibri" panose="020F0502020204030204" pitchFamily="34" charset="0"/>
                <a:cs typeface="Times New Roman" panose="02020603050405020304" pitchFamily="18" charset="0"/>
              </a:rPr>
              <a:t>7. Pārskatā par būvuzraudzības plāna izpildi nav informācija par pozitīviem un negatīviem tehnisko noteikumu un institūciju atzinumiem. </a:t>
            </a:r>
          </a:p>
          <a:p>
            <a:pPr marL="0" lvl="0" indent="0">
              <a:buNone/>
            </a:pPr>
            <a:r>
              <a:rPr lang="lv-LV" sz="2200" dirty="0">
                <a:effectLst/>
                <a:latin typeface="Times New Roman" panose="02020603050405020304" pitchFamily="18" charset="0"/>
                <a:ea typeface="Calibri" panose="020F0502020204030204" pitchFamily="34" charset="0"/>
                <a:cs typeface="Times New Roman" panose="02020603050405020304" pitchFamily="18" charset="0"/>
              </a:rPr>
              <a:t>8. Pārskatam  par būvuzraudzības plāna izpildi nav pievienotas </a:t>
            </a:r>
            <a:r>
              <a:rPr lang="lv-LV" sz="2200" dirty="0" err="1">
                <a:effectLst/>
                <a:latin typeface="Times New Roman" panose="02020603050405020304" pitchFamily="18" charset="0"/>
                <a:ea typeface="Calibri" panose="020F0502020204030204" pitchFamily="34" charset="0"/>
                <a:cs typeface="Times New Roman" panose="02020603050405020304" pitchFamily="18" charset="0"/>
              </a:rPr>
              <a:t>fotofofiksācijas</a:t>
            </a:r>
            <a:r>
              <a:rPr lang="lv-LV" sz="2200" dirty="0">
                <a:effectLst/>
                <a:latin typeface="Times New Roman" panose="02020603050405020304" pitchFamily="18" charset="0"/>
                <a:ea typeface="Calibri" panose="020F0502020204030204" pitchFamily="34" charset="0"/>
                <a:cs typeface="Times New Roman" panose="02020603050405020304" pitchFamily="18" charset="0"/>
              </a:rPr>
              <a:t> par pārbaudēm, kuras bija jāfiksē vizuāli. </a:t>
            </a:r>
            <a:r>
              <a:rPr lang="lv-LV" sz="2200" dirty="0" err="1">
                <a:effectLst/>
                <a:latin typeface="Times New Roman" panose="02020603050405020304" pitchFamily="18" charset="0"/>
                <a:ea typeface="Calibri" panose="020F0502020204030204" pitchFamily="34" charset="0"/>
                <a:cs typeface="Times New Roman" panose="02020603050405020304" pitchFamily="18" charset="0"/>
              </a:rPr>
              <a:t>Fotofiksācijai</a:t>
            </a:r>
            <a:r>
              <a:rPr lang="lv-LV" sz="2200" dirty="0">
                <a:effectLst/>
                <a:latin typeface="Times New Roman" panose="02020603050405020304" pitchFamily="18" charset="0"/>
                <a:ea typeface="Calibri" panose="020F0502020204030204" pitchFamily="34" charset="0"/>
                <a:cs typeface="Times New Roman" panose="02020603050405020304" pitchFamily="18" charset="0"/>
              </a:rPr>
              <a:t> nav pievienota anotācija.  </a:t>
            </a:r>
          </a:p>
          <a:p>
            <a:pPr marL="0" lvl="0" indent="0">
              <a:buNone/>
            </a:pPr>
            <a:r>
              <a:rPr lang="lv-LV" sz="2200" dirty="0">
                <a:effectLst/>
                <a:latin typeface="Times New Roman" panose="02020603050405020304" pitchFamily="18" charset="0"/>
                <a:ea typeface="Calibri" panose="020F0502020204030204" pitchFamily="34" charset="0"/>
                <a:cs typeface="Times New Roman" panose="02020603050405020304" pitchFamily="18" charset="0"/>
              </a:rPr>
              <a:t>9. Pārskatam  par būvuzraudzības plāna izpildi nav  kopsavilkums par veiktām pārbaudēm un konstatētām neatbilstībām un defektiem. </a:t>
            </a:r>
          </a:p>
          <a:p>
            <a:pPr marL="0" lvl="0" indent="0">
              <a:buNone/>
            </a:pPr>
            <a:r>
              <a:rPr lang="lv-LV" sz="2200" dirty="0">
                <a:effectLst/>
                <a:latin typeface="Times New Roman" panose="02020603050405020304" pitchFamily="18" charset="0"/>
                <a:ea typeface="Calibri" panose="020F0502020204030204" pitchFamily="34" charset="0"/>
                <a:cs typeface="Times New Roman" panose="02020603050405020304" pitchFamily="18" charset="0"/>
              </a:rPr>
              <a:t>10.Būvuzraudzības pārskata  par būvuzraudzības plāna izpildi nav  norādīta nepieciešamā  informācija: būvuzrauga noslodze; dalība segto darbu un nozīmīgo konstrukciju pieņemšanā; veiktās pārbaudes; konstatētās neatbilstības un defekti; aktuāls būvdarbu veicēju un būvniecības dalībnieku sastāvs; aktuālais būvprojekta un tā izmaiņu sastāvs.</a:t>
            </a:r>
          </a:p>
          <a:p>
            <a:pPr marL="0" indent="0">
              <a:buNone/>
            </a:pPr>
            <a:endParaRPr lang="lv-LV" sz="22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B92ED14-1BB2-C278-2635-EDD12F72BBF7}"/>
              </a:ext>
            </a:extLst>
          </p:cNvPr>
          <p:cNvSpPr>
            <a:spLocks noGrp="1"/>
          </p:cNvSpPr>
          <p:nvPr>
            <p:ph type="sldNum" sz="quarter" idx="12"/>
          </p:nvPr>
        </p:nvSpPr>
        <p:spPr/>
        <p:txBody>
          <a:bodyPr/>
          <a:lstStyle/>
          <a:p>
            <a:fld id="{B8919222-AB26-4AEB-B881-CC7E9661B6C6}" type="slidenum">
              <a:rPr lang="lv-LV" smtClean="0"/>
              <a:t>33</a:t>
            </a:fld>
            <a:endParaRPr lang="lv-LV" dirty="0"/>
          </a:p>
        </p:txBody>
      </p:sp>
    </p:spTree>
    <p:extLst>
      <p:ext uri="{BB962C8B-B14F-4D97-AF65-F5344CB8AC3E}">
        <p14:creationId xmlns:p14="http://schemas.microsoft.com/office/powerpoint/2010/main" val="2322103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333090" y="2872159"/>
            <a:ext cx="7772400" cy="960438"/>
          </a:xfrm>
        </p:spPr>
        <p:txBody>
          <a:bodyPr>
            <a:normAutofit/>
          </a:bodyPr>
          <a:lstStyle/>
          <a:p>
            <a:r>
              <a:rPr lang="lv-LV" altLang="lv-LV" sz="3600" dirty="0"/>
              <a:t>Paldies par uzmanību!</a:t>
            </a:r>
          </a:p>
        </p:txBody>
      </p:sp>
      <p:sp>
        <p:nvSpPr>
          <p:cNvPr id="5" name="Title 1"/>
          <p:cNvSpPr txBox="1">
            <a:spLocks/>
          </p:cNvSpPr>
          <p:nvPr/>
        </p:nvSpPr>
        <p:spPr bwMode="auto">
          <a:xfrm>
            <a:off x="1602983" y="4093984"/>
            <a:ext cx="9232614" cy="218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ctr" defTabSz="938213" rtl="0" eaLnBrk="0" fontAlgn="base" hangingPunct="0">
              <a:spcBef>
                <a:spcPct val="0"/>
              </a:spcBef>
              <a:spcAft>
                <a:spcPct val="0"/>
              </a:spcAft>
              <a:defRPr sz="3200" b="1"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endParaRPr lang="lv-LV" altLang="lv-LV" sz="1600" u="sng" dirty="0">
              <a:solidFill>
                <a:schemeClr val="tx2"/>
              </a:solidFill>
            </a:endParaRPr>
          </a:p>
          <a:p>
            <a:endParaRPr lang="lv-LV" sz="1600" dirty="0"/>
          </a:p>
          <a:p>
            <a:r>
              <a:rPr lang="lv-LV" altLang="lv-LV" sz="2000" dirty="0"/>
              <a:t>Vairāk informācijas</a:t>
            </a:r>
          </a:p>
          <a:p>
            <a:r>
              <a:rPr lang="lv-LV" dirty="0">
                <a:solidFill>
                  <a:srgbClr val="3892AE"/>
                </a:solidFill>
                <a:hlinkClick r:id="rId2"/>
              </a:rPr>
              <a:t>www.bvkb.gov.lv</a:t>
            </a:r>
            <a:endParaRPr lang="lv-LV" dirty="0">
              <a:solidFill>
                <a:srgbClr val="3892AE"/>
              </a:solidFill>
            </a:endParaRPr>
          </a:p>
          <a:p>
            <a:endParaRPr lang="lv-LV" dirty="0">
              <a:solidFill>
                <a:srgbClr val="3892AE"/>
              </a:solidFill>
            </a:endParaRPr>
          </a:p>
        </p:txBody>
      </p:sp>
      <p:sp>
        <p:nvSpPr>
          <p:cNvPr id="4" name="Rectangle 3"/>
          <p:cNvSpPr/>
          <p:nvPr/>
        </p:nvSpPr>
        <p:spPr>
          <a:xfrm>
            <a:off x="1916917" y="3459976"/>
            <a:ext cx="8754320" cy="553998"/>
          </a:xfrm>
          <a:prstGeom prst="rect">
            <a:avLst/>
          </a:prstGeom>
        </p:spPr>
        <p:txBody>
          <a:bodyPr wrap="none">
            <a:spAutoFit/>
          </a:bodyPr>
          <a:lstStyle/>
          <a:p>
            <a:r>
              <a:rPr lang="lv-LV" sz="3000" b="1" dirty="0">
                <a:solidFill>
                  <a:srgbClr val="3892AE"/>
                </a:solidFill>
                <a:latin typeface="Verdana" panose="020B0604030504040204" pitchFamily="34" charset="0"/>
                <a:ea typeface="Verdana" panose="020B0604030504040204" pitchFamily="34" charset="0"/>
                <a:cs typeface="Verdana" panose="020B0604030504040204" pitchFamily="34" charset="0"/>
              </a:rPr>
              <a:t>Plāno – kontrolē – iedziļinies – rīkojies!</a:t>
            </a:r>
          </a:p>
        </p:txBody>
      </p:sp>
    </p:spTree>
    <p:extLst>
      <p:ext uri="{BB962C8B-B14F-4D97-AF65-F5344CB8AC3E}">
        <p14:creationId xmlns:p14="http://schemas.microsoft.com/office/powerpoint/2010/main" val="3280993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FEA58-C016-CBA5-B822-D488A16324F8}"/>
              </a:ext>
            </a:extLst>
          </p:cNvPr>
          <p:cNvSpPr>
            <a:spLocks noGrp="1"/>
          </p:cNvSpPr>
          <p:nvPr>
            <p:ph type="title"/>
          </p:nvPr>
        </p:nvSpPr>
        <p:spPr>
          <a:xfrm>
            <a:off x="2835796" y="365128"/>
            <a:ext cx="8518003" cy="873364"/>
          </a:xfrm>
        </p:spPr>
        <p:txBody>
          <a:bodyPr>
            <a:normAutofit/>
          </a:bodyPr>
          <a:lstStyle/>
          <a:p>
            <a:r>
              <a:rPr lang="lv-LV" sz="3600" b="1" dirty="0">
                <a:effectLst/>
                <a:latin typeface="Times New Roman" panose="02020603050405020304" pitchFamily="18" charset="0"/>
                <a:ea typeface="Times New Roman" panose="02020603050405020304" pitchFamily="18" charset="0"/>
              </a:rPr>
              <a:t>Būvuzraudzības plāna sastāvs</a:t>
            </a:r>
            <a:endParaRPr lang="lv-LV" sz="3600" dirty="0"/>
          </a:p>
        </p:txBody>
      </p:sp>
      <p:sp>
        <p:nvSpPr>
          <p:cNvPr id="3" name="Content Placeholder 2">
            <a:extLst>
              <a:ext uri="{FF2B5EF4-FFF2-40B4-BE49-F238E27FC236}">
                <a16:creationId xmlns:a16="http://schemas.microsoft.com/office/drawing/2014/main" id="{BC417DFC-D3B1-52FD-A051-725C3E5BADCE}"/>
              </a:ext>
            </a:extLst>
          </p:cNvPr>
          <p:cNvSpPr>
            <a:spLocks noGrp="1"/>
          </p:cNvSpPr>
          <p:nvPr>
            <p:ph idx="1"/>
          </p:nvPr>
        </p:nvSpPr>
        <p:spPr>
          <a:xfrm>
            <a:off x="838200" y="1238492"/>
            <a:ext cx="10515600" cy="5482985"/>
          </a:xfrm>
        </p:spPr>
        <p:txBody>
          <a:bodyPr>
            <a:normAutofit fontScale="25000" lnSpcReduction="20000"/>
          </a:bodyPr>
          <a:lstStyle/>
          <a:p>
            <a:pPr indent="0" algn="just">
              <a:lnSpc>
                <a:spcPct val="120000"/>
              </a:lnSpc>
              <a:spcBef>
                <a:spcPts val="0"/>
              </a:spcBef>
              <a:buNone/>
            </a:pPr>
            <a:r>
              <a:rPr lang="lv-LV" sz="8800" dirty="0">
                <a:effectLst/>
                <a:latin typeface="Times New Roman" panose="02020603050405020304" pitchFamily="18" charset="0"/>
                <a:ea typeface="Times New Roman" panose="02020603050405020304" pitchFamily="18" charset="0"/>
              </a:rPr>
              <a:t>    VBN punkts 127. </a:t>
            </a:r>
            <a:r>
              <a:rPr lang="lv-LV" sz="8800" b="1" dirty="0">
                <a:effectLst/>
                <a:latin typeface="Times New Roman" panose="02020603050405020304" pitchFamily="18" charset="0"/>
                <a:ea typeface="Times New Roman" panose="02020603050405020304" pitchFamily="18" charset="0"/>
              </a:rPr>
              <a:t>Būvuzraudzības plānā</a:t>
            </a:r>
            <a:r>
              <a:rPr lang="lv-LV" sz="8800" dirty="0">
                <a:effectLst/>
                <a:latin typeface="Times New Roman" panose="02020603050405020304" pitchFamily="18" charset="0"/>
                <a:ea typeface="Times New Roman" panose="02020603050405020304" pitchFamily="18" charset="0"/>
              </a:rPr>
              <a:t>, ņemot vērā būves specifiku, sākotnēji ietver šādu informāciju:</a:t>
            </a:r>
          </a:p>
          <a:p>
            <a:pPr marL="152400" indent="0" algn="just">
              <a:lnSpc>
                <a:spcPct val="120000"/>
              </a:lnSpc>
              <a:spcBef>
                <a:spcPts val="0"/>
              </a:spcBef>
              <a:buNone/>
            </a:pPr>
            <a:r>
              <a:rPr lang="lv-LV" sz="8800" dirty="0">
                <a:effectLst/>
                <a:latin typeface="Times New Roman" panose="02020603050405020304" pitchFamily="18" charset="0"/>
                <a:ea typeface="Times New Roman" panose="02020603050405020304" pitchFamily="18" charset="0"/>
              </a:rPr>
              <a:t>127.1. nepieciešamās pārbaudes un to apjoms, ievērojot darbu organizēšanas projektā un darbu veikšanas projektā, ja tāds tiek izstrādāts, ietvertos darbu posmus (piemēram, būvdarbu sagatavošana, tai skaitā </a:t>
            </a:r>
            <a:r>
              <a:rPr lang="lv-LV" sz="8800" dirty="0" err="1">
                <a:effectLst/>
                <a:latin typeface="Times New Roman" panose="02020603050405020304" pitchFamily="18" charset="0"/>
                <a:ea typeface="Times New Roman" panose="02020603050405020304" pitchFamily="18" charset="0"/>
              </a:rPr>
              <a:t>būvasu</a:t>
            </a:r>
            <a:r>
              <a:rPr lang="lv-LV" sz="8800" dirty="0">
                <a:effectLst/>
                <a:latin typeface="Times New Roman" panose="02020603050405020304" pitchFamily="18" charset="0"/>
                <a:ea typeface="Times New Roman" panose="02020603050405020304" pitchFamily="18" charset="0"/>
              </a:rPr>
              <a:t> nospraušana, un pamatu, pazemes stāvu izbūve, inženiertīklu pievadu izbūve, ēkas karkasa vai nesošo konstrukciju izbūve);</a:t>
            </a:r>
          </a:p>
          <a:p>
            <a:pPr marL="152400" indent="0" algn="just">
              <a:lnSpc>
                <a:spcPct val="120000"/>
              </a:lnSpc>
              <a:spcBef>
                <a:spcPts val="0"/>
              </a:spcBef>
              <a:buNone/>
            </a:pPr>
            <a:r>
              <a:rPr lang="lv-LV" sz="8800" dirty="0">
                <a:effectLst/>
                <a:latin typeface="Times New Roman" panose="02020603050405020304" pitchFamily="18" charset="0"/>
                <a:ea typeface="Times New Roman" panose="02020603050405020304" pitchFamily="18" charset="0"/>
              </a:rPr>
              <a:t>127.2. iespējamo risku novērtējumu būvdarbu laikā;</a:t>
            </a:r>
          </a:p>
          <a:p>
            <a:pPr marL="152400" indent="0" algn="just">
              <a:lnSpc>
                <a:spcPct val="120000"/>
              </a:lnSpc>
              <a:spcBef>
                <a:spcPts val="0"/>
              </a:spcBef>
              <a:buNone/>
            </a:pPr>
            <a:r>
              <a:rPr lang="lv-LV" sz="8800" dirty="0">
                <a:effectLst/>
                <a:latin typeface="Times New Roman" panose="02020603050405020304" pitchFamily="18" charset="0"/>
                <a:ea typeface="Times New Roman" panose="02020603050405020304" pitchFamily="18" charset="0"/>
              </a:rPr>
              <a:t>127.3. būvdarbu stadijas, kuras ir jāfiksē vizuāli (piemēram, fotogrāfijā), lai pārliecinātos par būvdarbu kvalitāti;</a:t>
            </a:r>
          </a:p>
          <a:p>
            <a:pPr marL="152400" indent="0" algn="just">
              <a:lnSpc>
                <a:spcPct val="120000"/>
              </a:lnSpc>
              <a:spcBef>
                <a:spcPts val="0"/>
              </a:spcBef>
              <a:buNone/>
            </a:pPr>
            <a:r>
              <a:rPr lang="lv-LV" sz="8800" dirty="0">
                <a:effectLst/>
                <a:latin typeface="Times New Roman" panose="02020603050405020304" pitchFamily="18" charset="0"/>
                <a:ea typeface="Times New Roman" panose="02020603050405020304" pitchFamily="18" charset="0"/>
              </a:rPr>
              <a:t>127.4. dalība būvkonstrukciju, segto darbu un citu izpildīto būvdarbu pieņemšanā;</a:t>
            </a:r>
          </a:p>
          <a:p>
            <a:pPr marL="152400" indent="0" algn="just">
              <a:lnSpc>
                <a:spcPct val="120000"/>
              </a:lnSpc>
              <a:spcBef>
                <a:spcPts val="0"/>
              </a:spcBef>
              <a:buNone/>
            </a:pPr>
            <a:r>
              <a:rPr lang="lv-LV" sz="8800" dirty="0">
                <a:effectLst/>
                <a:latin typeface="Times New Roman" panose="02020603050405020304" pitchFamily="18" charset="0"/>
                <a:ea typeface="Times New Roman" panose="02020603050405020304" pitchFamily="18" charset="0"/>
              </a:rPr>
              <a:t>127.5. risks, ko var radīt būves nojaukšanas vai demontāžas gaitā radušies bīstamie atkritumi.</a:t>
            </a:r>
          </a:p>
          <a:p>
            <a:pPr marL="152400" indent="0" algn="just">
              <a:lnSpc>
                <a:spcPct val="120000"/>
              </a:lnSpc>
              <a:spcBef>
                <a:spcPts val="0"/>
              </a:spcBef>
              <a:buNone/>
            </a:pPr>
            <a:r>
              <a:rPr lang="lv-LV" sz="8800" dirty="0">
                <a:effectLst/>
                <a:latin typeface="Times New Roman" panose="02020603050405020304" pitchFamily="18" charset="0"/>
                <a:ea typeface="Times New Roman" panose="02020603050405020304" pitchFamily="18" charset="0"/>
              </a:rPr>
              <a:t>128. Ja būves realizācijai ir izstrādāts darbu veikšanas projekts, būvuzraugs precizē būvuzraudzības plānu un iesniedz to institūcijā, kura veic būvdarbu kontroli. Būvuzraudzības plānu precizē, ja darbu veikšanas projektā izdarītās izmaiņas skar būvuzraudzības plānā ietvertos darbu posmus.</a:t>
            </a:r>
          </a:p>
          <a:p>
            <a:pPr marL="0" indent="0">
              <a:buNone/>
            </a:pPr>
            <a:endParaRPr lang="lv-LV" dirty="0"/>
          </a:p>
        </p:txBody>
      </p:sp>
      <p:sp>
        <p:nvSpPr>
          <p:cNvPr id="4" name="Slide Number Placeholder 3">
            <a:extLst>
              <a:ext uri="{FF2B5EF4-FFF2-40B4-BE49-F238E27FC236}">
                <a16:creationId xmlns:a16="http://schemas.microsoft.com/office/drawing/2014/main" id="{F7B3D1CE-2734-171B-4608-6F6A7125EA83}"/>
              </a:ext>
            </a:extLst>
          </p:cNvPr>
          <p:cNvSpPr>
            <a:spLocks noGrp="1"/>
          </p:cNvSpPr>
          <p:nvPr>
            <p:ph type="sldNum" sz="quarter" idx="12"/>
          </p:nvPr>
        </p:nvSpPr>
        <p:spPr/>
        <p:txBody>
          <a:bodyPr/>
          <a:lstStyle/>
          <a:p>
            <a:fld id="{B8919222-AB26-4AEB-B881-CC7E9661B6C6}" type="slidenum">
              <a:rPr lang="lv-LV" smtClean="0"/>
              <a:t>4</a:t>
            </a:fld>
            <a:endParaRPr lang="lv-LV" dirty="0"/>
          </a:p>
        </p:txBody>
      </p:sp>
    </p:spTree>
    <p:extLst>
      <p:ext uri="{BB962C8B-B14F-4D97-AF65-F5344CB8AC3E}">
        <p14:creationId xmlns:p14="http://schemas.microsoft.com/office/powerpoint/2010/main" val="945230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53F06-E1FE-0E56-BEFA-1C58B237293C}"/>
              </a:ext>
            </a:extLst>
          </p:cNvPr>
          <p:cNvSpPr>
            <a:spLocks noGrp="1"/>
          </p:cNvSpPr>
          <p:nvPr>
            <p:ph type="title"/>
          </p:nvPr>
        </p:nvSpPr>
        <p:spPr>
          <a:xfrm>
            <a:off x="2604304" y="365127"/>
            <a:ext cx="8749496" cy="1023835"/>
          </a:xfrm>
        </p:spPr>
        <p:txBody>
          <a:bodyPr>
            <a:noAutofit/>
          </a:bodyPr>
          <a:lstStyle/>
          <a:p>
            <a:r>
              <a:rPr lang="lv-LV" sz="3600" b="1" dirty="0">
                <a:effectLst/>
                <a:latin typeface="Times New Roman" panose="02020603050405020304" pitchFamily="18" charset="0"/>
                <a:ea typeface="Calibri" panose="020F0502020204030204" pitchFamily="34" charset="0"/>
              </a:rPr>
              <a:t>Vadlīnijas būvuzraudzības pakalpojumam</a:t>
            </a:r>
            <a:endParaRPr lang="lv-LV" sz="3600" b="1" dirty="0"/>
          </a:p>
        </p:txBody>
      </p:sp>
      <p:sp>
        <p:nvSpPr>
          <p:cNvPr id="3" name="Content Placeholder 2">
            <a:extLst>
              <a:ext uri="{FF2B5EF4-FFF2-40B4-BE49-F238E27FC236}">
                <a16:creationId xmlns:a16="http://schemas.microsoft.com/office/drawing/2014/main" id="{05B7BEA4-A969-7089-4095-B94F9E479055}"/>
              </a:ext>
            </a:extLst>
          </p:cNvPr>
          <p:cNvSpPr>
            <a:spLocks noGrp="1"/>
          </p:cNvSpPr>
          <p:nvPr>
            <p:ph idx="1"/>
          </p:nvPr>
        </p:nvSpPr>
        <p:spPr>
          <a:xfrm>
            <a:off x="838200" y="1481559"/>
            <a:ext cx="10515600" cy="4695404"/>
          </a:xfrm>
        </p:spPr>
        <p:txBody>
          <a:bodyPr/>
          <a:lstStyle/>
          <a:p>
            <a:pPr marL="0" indent="0">
              <a:buNone/>
            </a:pPr>
            <a:r>
              <a:rPr lang="lv-LV" sz="2000" kern="1800" dirty="0">
                <a:solidFill>
                  <a:srgbClr val="1C1C1C"/>
                </a:solidFill>
                <a:effectLst/>
                <a:latin typeface="Times New Roman" panose="02020603050405020304" pitchFamily="18" charset="0"/>
                <a:ea typeface="Times New Roman" panose="02020603050405020304" pitchFamily="18" charset="0"/>
              </a:rPr>
              <a:t>     </a:t>
            </a:r>
            <a:r>
              <a:rPr lang="lv-LV" sz="2400" kern="1800" dirty="0">
                <a:solidFill>
                  <a:srgbClr val="1C1C1C"/>
                </a:solidFill>
                <a:effectLst/>
                <a:latin typeface="Times New Roman" panose="02020603050405020304" pitchFamily="18" charset="0"/>
                <a:ea typeface="Times New Roman" panose="02020603050405020304" pitchFamily="18" charset="0"/>
              </a:rPr>
              <a:t>Būvniecības valsts kontrole biroja mājas lapā sadaļā ”Būvdarbu valsts kontrole un būvju pieņemšana ekspluatācijā.  </a:t>
            </a:r>
            <a:r>
              <a:rPr lang="lv-LV" sz="2400" dirty="0">
                <a:effectLst/>
                <a:latin typeface="Times New Roman" panose="02020603050405020304" pitchFamily="18" charset="0"/>
                <a:ea typeface="Calibri" panose="020F0502020204030204" pitchFamily="34" charset="0"/>
              </a:rPr>
              <a:t>Būvuzraudzības pakalpojuma vadlīnijas”  atrodas                                                 “Vadlīnijas būvuzraudzības pakalpojumam”.</a:t>
            </a:r>
          </a:p>
          <a:p>
            <a:pPr marL="0" indent="0">
              <a:buNone/>
            </a:pPr>
            <a:endParaRPr lang="lv-LV" dirty="0"/>
          </a:p>
        </p:txBody>
      </p:sp>
      <p:sp>
        <p:nvSpPr>
          <p:cNvPr id="4" name="Slide Number Placeholder 3">
            <a:extLst>
              <a:ext uri="{FF2B5EF4-FFF2-40B4-BE49-F238E27FC236}">
                <a16:creationId xmlns:a16="http://schemas.microsoft.com/office/drawing/2014/main" id="{5501DD77-5847-DFB2-078A-EF91DB3240D4}"/>
              </a:ext>
            </a:extLst>
          </p:cNvPr>
          <p:cNvSpPr>
            <a:spLocks noGrp="1"/>
          </p:cNvSpPr>
          <p:nvPr>
            <p:ph type="sldNum" sz="quarter" idx="12"/>
          </p:nvPr>
        </p:nvSpPr>
        <p:spPr/>
        <p:txBody>
          <a:bodyPr/>
          <a:lstStyle/>
          <a:p>
            <a:fld id="{B8919222-AB26-4AEB-B881-CC7E9661B6C6}" type="slidenum">
              <a:rPr lang="lv-LV" smtClean="0"/>
              <a:t>5</a:t>
            </a:fld>
            <a:endParaRPr lang="lv-LV" dirty="0"/>
          </a:p>
        </p:txBody>
      </p:sp>
      <p:pic>
        <p:nvPicPr>
          <p:cNvPr id="5" name="Picture 4">
            <a:extLst>
              <a:ext uri="{FF2B5EF4-FFF2-40B4-BE49-F238E27FC236}">
                <a16:creationId xmlns:a16="http://schemas.microsoft.com/office/drawing/2014/main" id="{A5C86C3A-7B36-080A-9778-2DCF08DF7B66}"/>
              </a:ext>
            </a:extLst>
          </p:cNvPr>
          <p:cNvPicPr>
            <a:picLocks noChangeAspect="1"/>
          </p:cNvPicPr>
          <p:nvPr/>
        </p:nvPicPr>
        <p:blipFill>
          <a:blip r:embed="rId2"/>
          <a:stretch>
            <a:fillRect/>
          </a:stretch>
        </p:blipFill>
        <p:spPr>
          <a:xfrm>
            <a:off x="2926409" y="2558005"/>
            <a:ext cx="6541681" cy="4163472"/>
          </a:xfrm>
          <a:prstGeom prst="rect">
            <a:avLst/>
          </a:prstGeom>
        </p:spPr>
      </p:pic>
    </p:spTree>
    <p:extLst>
      <p:ext uri="{BB962C8B-B14F-4D97-AF65-F5344CB8AC3E}">
        <p14:creationId xmlns:p14="http://schemas.microsoft.com/office/powerpoint/2010/main" val="3113346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44002-CCFA-334C-C4AF-41B18772DE72}"/>
              </a:ext>
            </a:extLst>
          </p:cNvPr>
          <p:cNvSpPr>
            <a:spLocks noGrp="1"/>
          </p:cNvSpPr>
          <p:nvPr>
            <p:ph type="title"/>
          </p:nvPr>
        </p:nvSpPr>
        <p:spPr>
          <a:xfrm>
            <a:off x="2743200" y="365128"/>
            <a:ext cx="8610600" cy="838640"/>
          </a:xfrm>
        </p:spPr>
        <p:txBody>
          <a:bodyPr>
            <a:normAutofit/>
          </a:bodyPr>
          <a:lstStyle/>
          <a:p>
            <a:r>
              <a:rPr lang="lv-LV" sz="3600" b="1" dirty="0">
                <a:effectLst/>
                <a:latin typeface="Times New Roman" panose="02020603050405020304" pitchFamily="18" charset="0"/>
                <a:ea typeface="Calibri" panose="020F0502020204030204" pitchFamily="34" charset="0"/>
              </a:rPr>
              <a:t>Vadlīnijas būvuzraudzības pakalpojumam</a:t>
            </a:r>
            <a:endParaRPr lang="lv-LV" sz="3600" dirty="0"/>
          </a:p>
        </p:txBody>
      </p:sp>
      <p:sp>
        <p:nvSpPr>
          <p:cNvPr id="3" name="Content Placeholder 2">
            <a:extLst>
              <a:ext uri="{FF2B5EF4-FFF2-40B4-BE49-F238E27FC236}">
                <a16:creationId xmlns:a16="http://schemas.microsoft.com/office/drawing/2014/main" id="{4F08EB44-BE33-F44A-227A-354FD3673675}"/>
              </a:ext>
            </a:extLst>
          </p:cNvPr>
          <p:cNvSpPr>
            <a:spLocks noGrp="1"/>
          </p:cNvSpPr>
          <p:nvPr>
            <p:ph idx="1"/>
          </p:nvPr>
        </p:nvSpPr>
        <p:spPr>
          <a:xfrm>
            <a:off x="838200" y="1331089"/>
            <a:ext cx="10515600" cy="4845874"/>
          </a:xfrm>
        </p:spPr>
        <p:txBody>
          <a:bodyPr>
            <a:normAutofit/>
          </a:bodyPr>
          <a:lstStyle/>
          <a:p>
            <a:pPr marL="0" indent="0">
              <a:buNone/>
            </a:pPr>
            <a:r>
              <a:rPr lang="lv-LV" sz="2200" dirty="0">
                <a:effectLst/>
                <a:latin typeface="Times New Roman" panose="02020603050405020304" pitchFamily="18" charset="0"/>
                <a:ea typeface="Times New Roman" panose="02020603050405020304" pitchFamily="18" charset="0"/>
              </a:rPr>
              <a:t>4.3. </a:t>
            </a:r>
            <a:r>
              <a:rPr lang="lv-LV" sz="2200" b="1" dirty="0">
                <a:effectLst/>
                <a:latin typeface="Times New Roman" panose="02020603050405020304" pitchFamily="18" charset="0"/>
                <a:ea typeface="Times New Roman" panose="02020603050405020304" pitchFamily="18" charset="0"/>
              </a:rPr>
              <a:t>Būvuzraudzības plāns</a:t>
            </a:r>
            <a:r>
              <a:rPr lang="lv-LV" sz="2200" dirty="0">
                <a:effectLst/>
                <a:latin typeface="Times New Roman" panose="02020603050405020304" pitchFamily="18" charset="0"/>
                <a:ea typeface="Times New Roman" panose="02020603050405020304" pitchFamily="18" charset="0"/>
              </a:rPr>
              <a:t> (normatīvo aktu prasības, rekomendācijas)</a:t>
            </a:r>
            <a:br>
              <a:rPr lang="lv-LV" sz="2200" dirty="0">
                <a:effectLst/>
                <a:latin typeface="Times New Roman" panose="02020603050405020304" pitchFamily="18" charset="0"/>
                <a:ea typeface="Times New Roman" panose="02020603050405020304" pitchFamily="18" charset="0"/>
              </a:rPr>
            </a:br>
            <a:r>
              <a:rPr lang="lv-LV" sz="2200" dirty="0">
                <a:effectLst/>
                <a:latin typeface="Times New Roman" panose="02020603050405020304" pitchFamily="18" charset="0"/>
                <a:ea typeface="Times New Roman" panose="02020603050405020304" pitchFamily="18" charset="0"/>
              </a:rPr>
              <a:t>4.3.1. Saskaņā ar Vispārīgajiem būvnoteikumiem būvuzraudzības plāns ir būvdarbu</a:t>
            </a:r>
            <a:br>
              <a:rPr lang="lv-LV" sz="2200" dirty="0">
                <a:effectLst/>
                <a:latin typeface="Times New Roman" panose="02020603050405020304" pitchFamily="18" charset="0"/>
                <a:ea typeface="Times New Roman" panose="02020603050405020304" pitchFamily="18" charset="0"/>
              </a:rPr>
            </a:br>
            <a:r>
              <a:rPr lang="lv-LV" sz="2200" dirty="0">
                <a:effectLst/>
                <a:latin typeface="Times New Roman" panose="02020603050405020304" pitchFamily="18" charset="0"/>
                <a:ea typeface="Times New Roman" panose="02020603050405020304" pitchFamily="18" charset="0"/>
              </a:rPr>
              <a:t>kvalitātes uzraudzības plāns, kas izstrādāts, pamatojoties uz darbu organizēšanas</a:t>
            </a:r>
            <a:br>
              <a:rPr lang="lv-LV" sz="2200" dirty="0">
                <a:effectLst/>
                <a:latin typeface="Times New Roman" panose="02020603050405020304" pitchFamily="18" charset="0"/>
                <a:ea typeface="Times New Roman" panose="02020603050405020304" pitchFamily="18" charset="0"/>
              </a:rPr>
            </a:br>
            <a:r>
              <a:rPr lang="lv-LV" sz="2200" dirty="0">
                <a:effectLst/>
                <a:latin typeface="Times New Roman" panose="02020603050405020304" pitchFamily="18" charset="0"/>
                <a:ea typeface="Times New Roman" panose="02020603050405020304" pitchFamily="18" charset="0"/>
              </a:rPr>
              <a:t>projektu un darbu veikšanas projektu, un nosaka būvuzrauga obligāti veicamās</a:t>
            </a:r>
            <a:br>
              <a:rPr lang="lv-LV" sz="2200" dirty="0">
                <a:effectLst/>
                <a:latin typeface="Times New Roman" panose="02020603050405020304" pitchFamily="18" charset="0"/>
                <a:ea typeface="Times New Roman" panose="02020603050405020304" pitchFamily="18" charset="0"/>
              </a:rPr>
            </a:br>
            <a:r>
              <a:rPr lang="lv-LV" sz="2200" dirty="0">
                <a:effectLst/>
                <a:latin typeface="Times New Roman" panose="02020603050405020304" pitchFamily="18" charset="0"/>
                <a:ea typeface="Times New Roman" panose="02020603050405020304" pitchFamily="18" charset="0"/>
              </a:rPr>
              <a:t>pārbaudes un galvenos būvdarbu posmus.</a:t>
            </a:r>
            <a:br>
              <a:rPr lang="lv-LV" sz="2200" dirty="0">
                <a:effectLst/>
                <a:latin typeface="Times New Roman" panose="02020603050405020304" pitchFamily="18" charset="0"/>
                <a:ea typeface="Times New Roman" panose="02020603050405020304" pitchFamily="18" charset="0"/>
              </a:rPr>
            </a:br>
            <a:r>
              <a:rPr lang="lv-LV" sz="2200" dirty="0">
                <a:effectLst/>
                <a:latin typeface="Times New Roman" panose="02020603050405020304" pitchFamily="18" charset="0"/>
                <a:ea typeface="Times New Roman" panose="02020603050405020304" pitchFamily="18" charset="0"/>
              </a:rPr>
              <a:t>Vispārīgs būvuzraudzības plāna satur ir noteikts Vispārīgo būvnoteikumu 127.punktā.</a:t>
            </a:r>
            <a:br>
              <a:rPr lang="lv-LV" sz="2200" dirty="0">
                <a:effectLst/>
                <a:latin typeface="Times New Roman" panose="02020603050405020304" pitchFamily="18" charset="0"/>
                <a:ea typeface="Times New Roman" panose="02020603050405020304" pitchFamily="18" charset="0"/>
              </a:rPr>
            </a:br>
            <a:r>
              <a:rPr lang="lv-LV" sz="2200" dirty="0">
                <a:effectLst/>
                <a:latin typeface="Times New Roman" panose="02020603050405020304" pitchFamily="18" charset="0"/>
                <a:ea typeface="Times New Roman" panose="02020603050405020304" pitchFamily="18" charset="0"/>
              </a:rPr>
              <a:t>4.3.2. Būvniecības ierosinātājam līgumā vai tehniskajās specifikācijās ir jānorāda detalizēti</a:t>
            </a:r>
            <a:br>
              <a:rPr lang="lv-LV" sz="2200" dirty="0">
                <a:effectLst/>
                <a:latin typeface="Times New Roman" panose="02020603050405020304" pitchFamily="18" charset="0"/>
                <a:ea typeface="Times New Roman" panose="02020603050405020304" pitchFamily="18" charset="0"/>
              </a:rPr>
            </a:br>
            <a:r>
              <a:rPr lang="lv-LV" sz="2200" dirty="0">
                <a:effectLst/>
                <a:latin typeface="Times New Roman" panose="02020603050405020304" pitchFamily="18" charset="0"/>
                <a:ea typeface="Times New Roman" panose="02020603050405020304" pitchFamily="18" charset="0"/>
              </a:rPr>
              <a:t>apskatāmi punkti, lai būvuzraudzības veicējs gūtu izpratni par līguma, tehniskās</a:t>
            </a:r>
            <a:br>
              <a:rPr lang="lv-LV" sz="2200" dirty="0">
                <a:effectLst/>
                <a:latin typeface="Times New Roman" panose="02020603050405020304" pitchFamily="18" charset="0"/>
                <a:ea typeface="Times New Roman" panose="02020603050405020304" pitchFamily="18" charset="0"/>
              </a:rPr>
            </a:br>
            <a:r>
              <a:rPr lang="lv-LV" sz="2200" dirty="0">
                <a:effectLst/>
                <a:latin typeface="Times New Roman" panose="02020603050405020304" pitchFamily="18" charset="0"/>
                <a:ea typeface="Times New Roman" panose="02020603050405020304" pitchFamily="18" charset="0"/>
              </a:rPr>
              <a:t>specifikācijas prasībām un būvniecības ierosinātāja sagaidāmo procesu.</a:t>
            </a:r>
            <a:br>
              <a:rPr lang="lv-LV" sz="2200" dirty="0">
                <a:effectLst/>
                <a:latin typeface="Times New Roman" panose="02020603050405020304" pitchFamily="18" charset="0"/>
                <a:ea typeface="Times New Roman" panose="02020603050405020304" pitchFamily="18" charset="0"/>
              </a:rPr>
            </a:br>
            <a:r>
              <a:rPr lang="lv-LV" sz="2200" dirty="0">
                <a:effectLst/>
                <a:latin typeface="Times New Roman" panose="02020603050405020304" pitchFamily="18" charset="0"/>
                <a:ea typeface="Times New Roman" panose="02020603050405020304" pitchFamily="18" charset="0"/>
              </a:rPr>
              <a:t>Piemēram:</a:t>
            </a:r>
            <a:br>
              <a:rPr lang="lv-LV" sz="2200" dirty="0">
                <a:effectLst/>
                <a:latin typeface="Times New Roman" panose="02020603050405020304" pitchFamily="18" charset="0"/>
                <a:ea typeface="Times New Roman" panose="02020603050405020304" pitchFamily="18" charset="0"/>
              </a:rPr>
            </a:br>
            <a:r>
              <a:rPr lang="lv-LV" sz="2200" dirty="0">
                <a:effectLst/>
                <a:latin typeface="Times New Roman" panose="02020603050405020304" pitchFamily="18" charset="0"/>
                <a:ea typeface="Times New Roman" panose="02020603050405020304" pitchFamily="18" charset="0"/>
              </a:rPr>
              <a:t>• Vispārīgā informācija par projektu;</a:t>
            </a:r>
            <a:br>
              <a:rPr lang="lv-LV" sz="2200" dirty="0">
                <a:effectLst/>
                <a:latin typeface="Times New Roman" panose="02020603050405020304" pitchFamily="18" charset="0"/>
                <a:ea typeface="Times New Roman" panose="02020603050405020304" pitchFamily="18" charset="0"/>
              </a:rPr>
            </a:br>
            <a:r>
              <a:rPr lang="lv-LV" sz="2200" dirty="0">
                <a:effectLst/>
                <a:latin typeface="Times New Roman" panose="02020603050405020304" pitchFamily="18" charset="0"/>
                <a:ea typeface="Times New Roman" panose="02020603050405020304" pitchFamily="18" charset="0"/>
              </a:rPr>
              <a:t>• Būvuzraudzības komanda un sadarbības shēma;</a:t>
            </a:r>
            <a:br>
              <a:rPr lang="lv-LV" sz="2200" dirty="0">
                <a:effectLst/>
                <a:latin typeface="Times New Roman" panose="02020603050405020304" pitchFamily="18" charset="0"/>
                <a:ea typeface="Times New Roman" panose="02020603050405020304" pitchFamily="18" charset="0"/>
              </a:rPr>
            </a:br>
            <a:r>
              <a:rPr lang="lv-LV" sz="2200" dirty="0">
                <a:effectLst/>
                <a:latin typeface="Times New Roman" panose="02020603050405020304" pitchFamily="18" charset="0"/>
                <a:ea typeface="Times New Roman" panose="02020603050405020304" pitchFamily="18" charset="0"/>
              </a:rPr>
              <a:t>• Būvuzrauga plānotā noslodze katras būvuzraudzības jomas speciālistam;</a:t>
            </a:r>
            <a:br>
              <a:rPr lang="lv-LV" sz="2200" dirty="0">
                <a:effectLst/>
                <a:latin typeface="Times New Roman" panose="02020603050405020304" pitchFamily="18" charset="0"/>
                <a:ea typeface="Times New Roman" panose="02020603050405020304" pitchFamily="18" charset="0"/>
              </a:rPr>
            </a:br>
            <a:r>
              <a:rPr lang="lv-LV" sz="2200" dirty="0">
                <a:effectLst/>
                <a:latin typeface="Times New Roman" panose="02020603050405020304" pitchFamily="18" charset="0"/>
                <a:ea typeface="Times New Roman" panose="02020603050405020304" pitchFamily="18" charset="0"/>
              </a:rPr>
              <a:t>• Nepieciešamās būvdarbu kvalitātes pārbaudes un to apjoms atbilstoši būvniecības</a:t>
            </a:r>
            <a:br>
              <a:rPr lang="lv-LV" sz="2200" dirty="0">
                <a:effectLst/>
                <a:latin typeface="Times New Roman" panose="02020603050405020304" pitchFamily="18" charset="0"/>
                <a:ea typeface="Times New Roman" panose="02020603050405020304" pitchFamily="18" charset="0"/>
              </a:rPr>
            </a:br>
            <a:r>
              <a:rPr lang="lv-LV" sz="2200" dirty="0">
                <a:effectLst/>
                <a:latin typeface="Times New Roman" panose="02020603050405020304" pitchFamily="18" charset="0"/>
                <a:ea typeface="Times New Roman" panose="02020603050405020304" pitchFamily="18" charset="0"/>
              </a:rPr>
              <a:t>iecerei un Būvniecības ierosinātāja speciālajām prasībām, ja tādas sastādītas;</a:t>
            </a:r>
            <a:endParaRPr lang="lv-LV" sz="2200" dirty="0"/>
          </a:p>
        </p:txBody>
      </p:sp>
      <p:sp>
        <p:nvSpPr>
          <p:cNvPr id="4" name="Slide Number Placeholder 3">
            <a:extLst>
              <a:ext uri="{FF2B5EF4-FFF2-40B4-BE49-F238E27FC236}">
                <a16:creationId xmlns:a16="http://schemas.microsoft.com/office/drawing/2014/main" id="{4158C4D0-72EA-3DD9-BE81-48FB03D57A81}"/>
              </a:ext>
            </a:extLst>
          </p:cNvPr>
          <p:cNvSpPr>
            <a:spLocks noGrp="1"/>
          </p:cNvSpPr>
          <p:nvPr>
            <p:ph type="sldNum" sz="quarter" idx="12"/>
          </p:nvPr>
        </p:nvSpPr>
        <p:spPr/>
        <p:txBody>
          <a:bodyPr/>
          <a:lstStyle/>
          <a:p>
            <a:fld id="{B8919222-AB26-4AEB-B881-CC7E9661B6C6}" type="slidenum">
              <a:rPr lang="lv-LV" smtClean="0"/>
              <a:t>6</a:t>
            </a:fld>
            <a:endParaRPr lang="lv-LV" dirty="0"/>
          </a:p>
        </p:txBody>
      </p:sp>
    </p:spTree>
    <p:extLst>
      <p:ext uri="{BB962C8B-B14F-4D97-AF65-F5344CB8AC3E}">
        <p14:creationId xmlns:p14="http://schemas.microsoft.com/office/powerpoint/2010/main" val="3276747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F50AE-C6CC-8796-50FA-B32BB8A46088}"/>
              </a:ext>
            </a:extLst>
          </p:cNvPr>
          <p:cNvSpPr>
            <a:spLocks noGrp="1"/>
          </p:cNvSpPr>
          <p:nvPr>
            <p:ph type="title"/>
          </p:nvPr>
        </p:nvSpPr>
        <p:spPr>
          <a:xfrm>
            <a:off x="2592728" y="365127"/>
            <a:ext cx="8761071" cy="711319"/>
          </a:xfrm>
        </p:spPr>
        <p:txBody>
          <a:bodyPr>
            <a:normAutofit/>
          </a:bodyPr>
          <a:lstStyle/>
          <a:p>
            <a:r>
              <a:rPr lang="lv-LV" sz="3600" b="1" dirty="0">
                <a:effectLst/>
                <a:latin typeface="Times New Roman" panose="02020603050405020304" pitchFamily="18" charset="0"/>
                <a:ea typeface="Calibri" panose="020F0502020204030204" pitchFamily="34" charset="0"/>
              </a:rPr>
              <a:t>Vadlīnijas būvuzraudzības pakalpojumam</a:t>
            </a:r>
            <a:endParaRPr lang="lv-LV" sz="3600" dirty="0"/>
          </a:p>
        </p:txBody>
      </p:sp>
      <p:sp>
        <p:nvSpPr>
          <p:cNvPr id="3" name="Content Placeholder 2">
            <a:extLst>
              <a:ext uri="{FF2B5EF4-FFF2-40B4-BE49-F238E27FC236}">
                <a16:creationId xmlns:a16="http://schemas.microsoft.com/office/drawing/2014/main" id="{03587C24-06DA-BAC4-4652-76506C0499F0}"/>
              </a:ext>
            </a:extLst>
          </p:cNvPr>
          <p:cNvSpPr>
            <a:spLocks noGrp="1"/>
          </p:cNvSpPr>
          <p:nvPr>
            <p:ph idx="1"/>
          </p:nvPr>
        </p:nvSpPr>
        <p:spPr>
          <a:xfrm>
            <a:off x="838200" y="1180618"/>
            <a:ext cx="10515600" cy="4996345"/>
          </a:xfrm>
        </p:spPr>
        <p:txBody>
          <a:bodyPr/>
          <a:lstStyle/>
          <a:p>
            <a:pPr marL="0" indent="0">
              <a:buNone/>
            </a:pPr>
            <a:endParaRPr lang="lv-LV" sz="2000" dirty="0">
              <a:effectLst/>
              <a:latin typeface="Times New Roman" panose="02020603050405020304" pitchFamily="18" charset="0"/>
              <a:ea typeface="Times New Roman" panose="02020603050405020304" pitchFamily="18" charset="0"/>
            </a:endParaRPr>
          </a:p>
          <a:p>
            <a:pPr marL="0" indent="0">
              <a:buNone/>
            </a:pPr>
            <a:r>
              <a:rPr lang="lv-LV" sz="2200" dirty="0">
                <a:effectLst/>
                <a:latin typeface="Times New Roman" panose="02020603050405020304" pitchFamily="18" charset="0"/>
                <a:ea typeface="Times New Roman" panose="02020603050405020304" pitchFamily="18" charset="0"/>
              </a:rPr>
              <a:t>• Būvdarbu </a:t>
            </a:r>
            <a:r>
              <a:rPr lang="lv-LV" sz="2200" dirty="0" err="1">
                <a:effectLst/>
                <a:latin typeface="Times New Roman" panose="02020603050405020304" pitchFamily="18" charset="0"/>
                <a:ea typeface="Times New Roman" panose="02020603050405020304" pitchFamily="18" charset="0"/>
              </a:rPr>
              <a:t>fotofiksācija</a:t>
            </a:r>
            <a:r>
              <a:rPr lang="lv-LV" sz="2200" dirty="0">
                <a:effectLst/>
                <a:latin typeface="Times New Roman" panose="02020603050405020304" pitchFamily="18" charset="0"/>
                <a:ea typeface="Times New Roman" panose="02020603050405020304" pitchFamily="18" charset="0"/>
              </a:rPr>
              <a:t>;</a:t>
            </a:r>
            <a:br>
              <a:rPr lang="lv-LV" sz="2200" dirty="0">
                <a:effectLst/>
                <a:latin typeface="Times New Roman" panose="02020603050405020304" pitchFamily="18" charset="0"/>
                <a:ea typeface="Times New Roman" panose="02020603050405020304" pitchFamily="18" charset="0"/>
              </a:rPr>
            </a:br>
            <a:r>
              <a:rPr lang="lv-LV" sz="2200" dirty="0">
                <a:effectLst/>
                <a:latin typeface="Times New Roman" panose="02020603050405020304" pitchFamily="18" charset="0"/>
                <a:ea typeface="Times New Roman" panose="02020603050405020304" pitchFamily="18" charset="0"/>
              </a:rPr>
              <a:t>• Dalība būvkonstrukciju, segto darbu un citu būvdarbu pieņemšanā;                                                            • Defektu fiksēšana;</a:t>
            </a:r>
            <a:br>
              <a:rPr lang="lv-LV" sz="2200" dirty="0">
                <a:effectLst/>
                <a:latin typeface="Times New Roman" panose="02020603050405020304" pitchFamily="18" charset="0"/>
                <a:ea typeface="Times New Roman" panose="02020603050405020304" pitchFamily="18" charset="0"/>
              </a:rPr>
            </a:br>
            <a:r>
              <a:rPr lang="lv-LV" sz="2200" dirty="0">
                <a:effectLst/>
                <a:latin typeface="Times New Roman" panose="02020603050405020304" pitchFamily="18" charset="0"/>
                <a:ea typeface="Times New Roman" panose="02020603050405020304" pitchFamily="18" charset="0"/>
              </a:rPr>
              <a:t>• Materiālu skaņošana;</a:t>
            </a:r>
            <a:br>
              <a:rPr lang="lv-LV" sz="2200" dirty="0">
                <a:effectLst/>
                <a:latin typeface="Times New Roman" panose="02020603050405020304" pitchFamily="18" charset="0"/>
                <a:ea typeface="Times New Roman" panose="02020603050405020304" pitchFamily="18" charset="0"/>
              </a:rPr>
            </a:br>
            <a:r>
              <a:rPr lang="lv-LV" sz="2200" dirty="0">
                <a:effectLst/>
                <a:latin typeface="Times New Roman" panose="02020603050405020304" pitchFamily="18" charset="0"/>
                <a:ea typeface="Times New Roman" panose="02020603050405020304" pitchFamily="18" charset="0"/>
              </a:rPr>
              <a:t>• Darba veikšanas projekti un to saskaņošana;</a:t>
            </a:r>
            <a:br>
              <a:rPr lang="lv-LV" sz="2200" dirty="0">
                <a:effectLst/>
                <a:latin typeface="Times New Roman" panose="02020603050405020304" pitchFamily="18" charset="0"/>
                <a:ea typeface="Times New Roman" panose="02020603050405020304" pitchFamily="18" charset="0"/>
              </a:rPr>
            </a:br>
            <a:r>
              <a:rPr lang="lv-LV" sz="2200" dirty="0">
                <a:effectLst/>
                <a:latin typeface="Times New Roman" panose="02020603050405020304" pitchFamily="18" charset="0"/>
                <a:ea typeface="Times New Roman" panose="02020603050405020304" pitchFamily="18" charset="0"/>
              </a:rPr>
              <a:t>• Iespējamo risku novērtējums būvdarbu laikā;</a:t>
            </a:r>
            <a:br>
              <a:rPr lang="lv-LV" sz="2200" dirty="0">
                <a:effectLst/>
                <a:latin typeface="Times New Roman" panose="02020603050405020304" pitchFamily="18" charset="0"/>
                <a:ea typeface="Times New Roman" panose="02020603050405020304" pitchFamily="18" charset="0"/>
              </a:rPr>
            </a:br>
            <a:r>
              <a:rPr lang="lv-LV" sz="2200" dirty="0">
                <a:effectLst/>
                <a:latin typeface="Times New Roman" panose="02020603050405020304" pitchFamily="18" charset="0"/>
                <a:ea typeface="Times New Roman" panose="02020603050405020304" pitchFamily="18" charset="0"/>
              </a:rPr>
              <a:t>• Ikmēneša izpildes saskaņošana;</a:t>
            </a:r>
            <a:br>
              <a:rPr lang="lv-LV" sz="2200" dirty="0">
                <a:effectLst/>
                <a:latin typeface="Times New Roman" panose="02020603050405020304" pitchFamily="18" charset="0"/>
                <a:ea typeface="Times New Roman" panose="02020603050405020304" pitchFamily="18" charset="0"/>
              </a:rPr>
            </a:br>
            <a:r>
              <a:rPr lang="lv-LV" sz="2200" dirty="0">
                <a:effectLst/>
                <a:latin typeface="Times New Roman" panose="02020603050405020304" pitchFamily="18" charset="0"/>
                <a:ea typeface="Times New Roman" panose="02020603050405020304" pitchFamily="18" charset="0"/>
              </a:rPr>
              <a:t>• Būvdarbu apjomu uzmērīšana;</a:t>
            </a:r>
            <a:br>
              <a:rPr lang="lv-LV" sz="2200" dirty="0">
                <a:effectLst/>
                <a:latin typeface="Times New Roman" panose="02020603050405020304" pitchFamily="18" charset="0"/>
                <a:ea typeface="Times New Roman" panose="02020603050405020304" pitchFamily="18" charset="0"/>
              </a:rPr>
            </a:br>
            <a:r>
              <a:rPr lang="lv-LV" sz="2200" dirty="0">
                <a:effectLst/>
                <a:latin typeface="Times New Roman" panose="02020603050405020304" pitchFamily="18" charset="0"/>
                <a:ea typeface="Times New Roman" panose="02020603050405020304" pitchFamily="18" charset="0"/>
              </a:rPr>
              <a:t>• Nodošanas procedūras (būvniecības ierosinātajam un ekspluatācijā);</a:t>
            </a:r>
            <a:br>
              <a:rPr lang="lv-LV" sz="2200" dirty="0">
                <a:effectLst/>
                <a:latin typeface="Times New Roman" panose="02020603050405020304" pitchFamily="18" charset="0"/>
                <a:ea typeface="Times New Roman" panose="02020603050405020304" pitchFamily="18" charset="0"/>
              </a:rPr>
            </a:br>
            <a:r>
              <a:rPr lang="lv-LV" sz="2200" dirty="0">
                <a:effectLst/>
                <a:latin typeface="Times New Roman" panose="02020603050405020304" pitchFamily="18" charset="0"/>
                <a:ea typeface="Times New Roman" panose="02020603050405020304" pitchFamily="18" charset="0"/>
              </a:rPr>
              <a:t>• Būvuzraudzības ikmēneša un gala atskaitē nepieciešama iekļaujama informācija</a:t>
            </a:r>
            <a:br>
              <a:rPr lang="lv-LV" sz="2200" dirty="0">
                <a:effectLst/>
                <a:latin typeface="Times New Roman" panose="02020603050405020304" pitchFamily="18" charset="0"/>
                <a:ea typeface="Times New Roman" panose="02020603050405020304" pitchFamily="18" charset="0"/>
              </a:rPr>
            </a:br>
            <a:r>
              <a:rPr lang="lv-LV" sz="2200" dirty="0">
                <a:effectLst/>
                <a:latin typeface="Times New Roman" panose="02020603050405020304" pitchFamily="18" charset="0"/>
                <a:ea typeface="Times New Roman" panose="02020603050405020304" pitchFamily="18" charset="0"/>
              </a:rPr>
              <a:t>(tai skaitā būvuzrauga noslodze; dalība segto darbu un nozīmīgo konstrukciju</a:t>
            </a:r>
            <a:br>
              <a:rPr lang="lv-LV" sz="2200" dirty="0">
                <a:effectLst/>
                <a:latin typeface="Times New Roman" panose="02020603050405020304" pitchFamily="18" charset="0"/>
                <a:ea typeface="Times New Roman" panose="02020603050405020304" pitchFamily="18" charset="0"/>
              </a:rPr>
            </a:br>
            <a:r>
              <a:rPr lang="lv-LV" sz="2200" dirty="0">
                <a:effectLst/>
                <a:latin typeface="Times New Roman" panose="02020603050405020304" pitchFamily="18" charset="0"/>
                <a:ea typeface="Times New Roman" panose="02020603050405020304" pitchFamily="18" charset="0"/>
              </a:rPr>
              <a:t>pieņemšanā; veiktās pārbaudes; konstatētās neatbilstības un defekti; aktuāls</a:t>
            </a:r>
            <a:br>
              <a:rPr lang="lv-LV" sz="2200" dirty="0">
                <a:effectLst/>
                <a:latin typeface="Times New Roman" panose="02020603050405020304" pitchFamily="18" charset="0"/>
                <a:ea typeface="Times New Roman" panose="02020603050405020304" pitchFamily="18" charset="0"/>
              </a:rPr>
            </a:br>
            <a:r>
              <a:rPr lang="lv-LV" sz="2200" dirty="0">
                <a:effectLst/>
                <a:latin typeface="Times New Roman" panose="02020603050405020304" pitchFamily="18" charset="0"/>
                <a:ea typeface="Times New Roman" panose="02020603050405020304" pitchFamily="18" charset="0"/>
              </a:rPr>
              <a:t>būvdarbu veicēju un būvniecības dalībnieku sastāvs; aktuālais būvprojekta un tā izmaiņu sastāvs).</a:t>
            </a:r>
            <a:endParaRPr lang="lv-LV" sz="2200" dirty="0">
              <a:effectLst/>
              <a:latin typeface="Times New Roman" panose="02020603050405020304" pitchFamily="18" charset="0"/>
              <a:ea typeface="Calibri" panose="020F0502020204030204" pitchFamily="34" charset="0"/>
            </a:endParaRPr>
          </a:p>
          <a:p>
            <a:pPr marL="0" indent="0">
              <a:buNone/>
            </a:pPr>
            <a:endParaRPr lang="lv-LV" sz="2000" dirty="0"/>
          </a:p>
        </p:txBody>
      </p:sp>
      <p:sp>
        <p:nvSpPr>
          <p:cNvPr id="4" name="Slide Number Placeholder 3">
            <a:extLst>
              <a:ext uri="{FF2B5EF4-FFF2-40B4-BE49-F238E27FC236}">
                <a16:creationId xmlns:a16="http://schemas.microsoft.com/office/drawing/2014/main" id="{2854E164-2F11-4250-4D27-CACFE7FFC59A}"/>
              </a:ext>
            </a:extLst>
          </p:cNvPr>
          <p:cNvSpPr>
            <a:spLocks noGrp="1"/>
          </p:cNvSpPr>
          <p:nvPr>
            <p:ph type="sldNum" sz="quarter" idx="12"/>
          </p:nvPr>
        </p:nvSpPr>
        <p:spPr/>
        <p:txBody>
          <a:bodyPr/>
          <a:lstStyle/>
          <a:p>
            <a:fld id="{B8919222-AB26-4AEB-B881-CC7E9661B6C6}" type="slidenum">
              <a:rPr lang="lv-LV" smtClean="0"/>
              <a:t>7</a:t>
            </a:fld>
            <a:endParaRPr lang="lv-LV" dirty="0"/>
          </a:p>
        </p:txBody>
      </p:sp>
    </p:spTree>
    <p:extLst>
      <p:ext uri="{BB962C8B-B14F-4D97-AF65-F5344CB8AC3E}">
        <p14:creationId xmlns:p14="http://schemas.microsoft.com/office/powerpoint/2010/main" val="137435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07FEE-9F92-829D-6A63-6D4787C78541}"/>
              </a:ext>
            </a:extLst>
          </p:cNvPr>
          <p:cNvSpPr>
            <a:spLocks noGrp="1"/>
          </p:cNvSpPr>
          <p:nvPr>
            <p:ph type="title"/>
          </p:nvPr>
        </p:nvSpPr>
        <p:spPr>
          <a:xfrm>
            <a:off x="2824222" y="365128"/>
            <a:ext cx="8529577" cy="1046984"/>
          </a:xfrm>
        </p:spPr>
        <p:txBody>
          <a:bodyPr>
            <a:normAutofit/>
          </a:bodyPr>
          <a:lstStyle/>
          <a:p>
            <a:r>
              <a:rPr lang="lv-LV" sz="3600" b="1" dirty="0">
                <a:effectLst/>
                <a:latin typeface="Times New Roman" panose="02020603050405020304" pitchFamily="18" charset="0"/>
                <a:ea typeface="Calibri" panose="020F0502020204030204" pitchFamily="34" charset="0"/>
              </a:rPr>
              <a:t>Vadlīnijas būvuzraudzības pakalpojumam</a:t>
            </a:r>
            <a:endParaRPr lang="lv-LV" sz="3600" dirty="0"/>
          </a:p>
        </p:txBody>
      </p:sp>
      <p:sp>
        <p:nvSpPr>
          <p:cNvPr id="3" name="Content Placeholder 2">
            <a:extLst>
              <a:ext uri="{FF2B5EF4-FFF2-40B4-BE49-F238E27FC236}">
                <a16:creationId xmlns:a16="http://schemas.microsoft.com/office/drawing/2014/main" id="{3B4F08B5-10F0-FEA4-6B81-3DCCCB4475E4}"/>
              </a:ext>
            </a:extLst>
          </p:cNvPr>
          <p:cNvSpPr>
            <a:spLocks noGrp="1"/>
          </p:cNvSpPr>
          <p:nvPr>
            <p:ph idx="1"/>
          </p:nvPr>
        </p:nvSpPr>
        <p:spPr/>
        <p:txBody>
          <a:bodyPr>
            <a:normAutofit/>
          </a:bodyPr>
          <a:lstStyle/>
          <a:p>
            <a:pPr marL="0" indent="0">
              <a:buNone/>
            </a:pPr>
            <a:endParaRPr lang="lv-LV" sz="2400" dirty="0">
              <a:effectLst/>
              <a:latin typeface="Times New Roman" panose="02020603050405020304" pitchFamily="18" charset="0"/>
              <a:ea typeface="Calibri" panose="020F0502020204030204" pitchFamily="34" charset="0"/>
            </a:endParaRPr>
          </a:p>
          <a:p>
            <a:pPr marL="0" indent="0">
              <a:buNone/>
            </a:pPr>
            <a:r>
              <a:rPr lang="lv-LV" sz="2400" dirty="0">
                <a:effectLst/>
                <a:latin typeface="Times New Roman" panose="02020603050405020304" pitchFamily="18" charset="0"/>
                <a:ea typeface="Calibri" panose="020F0502020204030204" pitchFamily="34" charset="0"/>
              </a:rPr>
              <a:t>4.4.</a:t>
            </a:r>
            <a:r>
              <a:rPr lang="lv-LV" sz="2400" b="1" dirty="0">
                <a:effectLst/>
                <a:latin typeface="Times New Roman" panose="02020603050405020304" pitchFamily="18" charset="0"/>
                <a:ea typeface="Calibri" panose="020F0502020204030204" pitchFamily="34" charset="0"/>
              </a:rPr>
              <a:t>Pārskats par būvuzraudzības plāna izpildi</a:t>
            </a:r>
            <a:r>
              <a:rPr lang="lv-LV" sz="2400" dirty="0">
                <a:effectLst/>
                <a:latin typeface="Times New Roman" panose="02020603050405020304" pitchFamily="18" charset="0"/>
                <a:ea typeface="Calibri" panose="020F0502020204030204" pitchFamily="34" charset="0"/>
              </a:rPr>
              <a:t> (normatīvo aktu prasības,</a:t>
            </a:r>
            <a:br>
              <a:rPr lang="lv-LV" sz="2400" dirty="0">
                <a:effectLst/>
                <a:latin typeface="Times New Roman" panose="02020603050405020304" pitchFamily="18" charset="0"/>
                <a:ea typeface="Calibri" panose="020F0502020204030204" pitchFamily="34" charset="0"/>
              </a:rPr>
            </a:br>
            <a:r>
              <a:rPr lang="lv-LV" sz="2400" dirty="0">
                <a:effectLst/>
                <a:latin typeface="Times New Roman" panose="02020603050405020304" pitchFamily="18" charset="0"/>
                <a:ea typeface="Calibri" panose="020F0502020204030204" pitchFamily="34" charset="0"/>
              </a:rPr>
              <a:t>rekomendācijas)</a:t>
            </a:r>
          </a:p>
          <a:p>
            <a:pPr marL="0" indent="0">
              <a:buNone/>
            </a:pPr>
            <a:br>
              <a:rPr lang="lv-LV" sz="2400" dirty="0">
                <a:effectLst/>
                <a:latin typeface="Times New Roman" panose="02020603050405020304" pitchFamily="18" charset="0"/>
                <a:ea typeface="Calibri" panose="020F0502020204030204" pitchFamily="34" charset="0"/>
              </a:rPr>
            </a:br>
            <a:r>
              <a:rPr lang="lv-LV" sz="2400" dirty="0">
                <a:effectLst/>
                <a:latin typeface="Times New Roman" panose="02020603050405020304" pitchFamily="18" charset="0"/>
                <a:ea typeface="Calibri" panose="020F0502020204030204" pitchFamily="34" charset="0"/>
              </a:rPr>
              <a:t>4.4.1. Vispārīgo būvnoteikumu 129.punktā ir noteikts, ka būvuzraugs pirms būves nodošanas ekspluatācijā pievieno BIS pārskatu par būvuzraudzības plānā norādīto pasākumu savlaicīgu izpildi un apliecina, ka būve ir uzbūvēta atbilstoši būvdarbu kvalitātes prasībām un normatīvajiem aktiem.</a:t>
            </a:r>
            <a:br>
              <a:rPr lang="lv-LV" sz="2200" dirty="0">
                <a:effectLst/>
                <a:latin typeface="Times New Roman" panose="02020603050405020304" pitchFamily="18" charset="0"/>
                <a:ea typeface="Calibri" panose="020F0502020204030204" pitchFamily="34" charset="0"/>
              </a:rPr>
            </a:br>
            <a:endParaRPr lang="lv-LV" sz="2200" dirty="0"/>
          </a:p>
        </p:txBody>
      </p:sp>
      <p:sp>
        <p:nvSpPr>
          <p:cNvPr id="4" name="Slide Number Placeholder 3">
            <a:extLst>
              <a:ext uri="{FF2B5EF4-FFF2-40B4-BE49-F238E27FC236}">
                <a16:creationId xmlns:a16="http://schemas.microsoft.com/office/drawing/2014/main" id="{546BABD7-DDEA-30A6-0A9F-80F1EFFF5D2E}"/>
              </a:ext>
            </a:extLst>
          </p:cNvPr>
          <p:cNvSpPr>
            <a:spLocks noGrp="1"/>
          </p:cNvSpPr>
          <p:nvPr>
            <p:ph type="sldNum" sz="quarter" idx="12"/>
          </p:nvPr>
        </p:nvSpPr>
        <p:spPr/>
        <p:txBody>
          <a:bodyPr/>
          <a:lstStyle/>
          <a:p>
            <a:fld id="{B8919222-AB26-4AEB-B881-CC7E9661B6C6}" type="slidenum">
              <a:rPr lang="lv-LV" smtClean="0"/>
              <a:t>8</a:t>
            </a:fld>
            <a:endParaRPr lang="lv-LV" dirty="0"/>
          </a:p>
        </p:txBody>
      </p:sp>
    </p:spTree>
    <p:extLst>
      <p:ext uri="{BB962C8B-B14F-4D97-AF65-F5344CB8AC3E}">
        <p14:creationId xmlns:p14="http://schemas.microsoft.com/office/powerpoint/2010/main" val="3712624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DF6B7-7EC5-F6DB-40A2-3239DCC7582F}"/>
              </a:ext>
            </a:extLst>
          </p:cNvPr>
          <p:cNvSpPr>
            <a:spLocks noGrp="1"/>
          </p:cNvSpPr>
          <p:nvPr>
            <p:ph type="title"/>
          </p:nvPr>
        </p:nvSpPr>
        <p:spPr>
          <a:xfrm>
            <a:off x="2650602" y="365127"/>
            <a:ext cx="8703197" cy="861789"/>
          </a:xfrm>
        </p:spPr>
        <p:txBody>
          <a:bodyPr>
            <a:normAutofit/>
          </a:bodyPr>
          <a:lstStyle/>
          <a:p>
            <a:r>
              <a:rPr lang="lv-LV" sz="3600" b="1" dirty="0">
                <a:effectLst/>
                <a:latin typeface="Times New Roman" panose="02020603050405020304" pitchFamily="18" charset="0"/>
                <a:ea typeface="Calibri" panose="020F0502020204030204" pitchFamily="34" charset="0"/>
              </a:rPr>
              <a:t>Vadlīnijas būvuzraudzības pakalpojumam</a:t>
            </a:r>
            <a:endParaRPr lang="lv-LV" sz="3600" dirty="0"/>
          </a:p>
        </p:txBody>
      </p:sp>
      <p:sp>
        <p:nvSpPr>
          <p:cNvPr id="3" name="Content Placeholder 2">
            <a:extLst>
              <a:ext uri="{FF2B5EF4-FFF2-40B4-BE49-F238E27FC236}">
                <a16:creationId xmlns:a16="http://schemas.microsoft.com/office/drawing/2014/main" id="{B850A3B4-BE17-46A9-5148-35EBA39FB5D8}"/>
              </a:ext>
            </a:extLst>
          </p:cNvPr>
          <p:cNvSpPr>
            <a:spLocks noGrp="1"/>
          </p:cNvSpPr>
          <p:nvPr>
            <p:ph idx="1"/>
          </p:nvPr>
        </p:nvSpPr>
        <p:spPr>
          <a:xfrm>
            <a:off x="838200" y="1562582"/>
            <a:ext cx="10515600" cy="4614381"/>
          </a:xfrm>
        </p:spPr>
        <p:txBody>
          <a:bodyPr>
            <a:normAutofit/>
          </a:bodyPr>
          <a:lstStyle/>
          <a:p>
            <a:pPr marL="0" indent="0">
              <a:buNone/>
            </a:pPr>
            <a:r>
              <a:rPr lang="lv-LV" sz="2400" dirty="0">
                <a:effectLst/>
                <a:latin typeface="Times New Roman" panose="02020603050405020304" pitchFamily="18" charset="0"/>
                <a:ea typeface="Calibri" panose="020F0502020204030204" pitchFamily="34" charset="0"/>
              </a:rPr>
              <a:t>4.4.2. </a:t>
            </a:r>
            <a:r>
              <a:rPr lang="lv-LV" sz="2400" b="1" dirty="0">
                <a:effectLst/>
                <a:latin typeface="Times New Roman" panose="02020603050405020304" pitchFamily="18" charset="0"/>
                <a:ea typeface="Calibri" panose="020F0502020204030204" pitchFamily="34" charset="0"/>
              </a:rPr>
              <a:t>Pārskatā par būvuzraudzības plāna izpildi ietver</a:t>
            </a:r>
            <a:r>
              <a:rPr lang="lv-LV" sz="2400" dirty="0">
                <a:effectLst/>
                <a:latin typeface="Times New Roman" panose="02020603050405020304" pitchFamily="18" charset="0"/>
                <a:ea typeface="Calibri" panose="020F0502020204030204" pitchFamily="34" charset="0"/>
              </a:rPr>
              <a:t>:</a:t>
            </a:r>
            <a:br>
              <a:rPr lang="lv-LV" sz="2400" dirty="0">
                <a:effectLst/>
                <a:latin typeface="Times New Roman" panose="02020603050405020304" pitchFamily="18" charset="0"/>
                <a:ea typeface="Calibri" panose="020F0502020204030204" pitchFamily="34" charset="0"/>
              </a:rPr>
            </a:br>
            <a:r>
              <a:rPr lang="lv-LV" sz="2400" dirty="0">
                <a:effectLst/>
                <a:latin typeface="Times New Roman" panose="02020603050405020304" pitchFamily="18" charset="0"/>
                <a:ea typeface="Calibri" panose="020F0502020204030204" pitchFamily="34" charset="0"/>
              </a:rPr>
              <a:t>4.4.2.1. informāciju par pozitīviem un negatīviem tehnisko noteikumu un institūciju</a:t>
            </a:r>
            <a:br>
              <a:rPr lang="lv-LV" sz="2400" dirty="0">
                <a:effectLst/>
                <a:latin typeface="Times New Roman" panose="02020603050405020304" pitchFamily="18" charset="0"/>
                <a:ea typeface="Calibri" panose="020F0502020204030204" pitchFamily="34" charset="0"/>
              </a:rPr>
            </a:br>
            <a:r>
              <a:rPr lang="lv-LV" sz="2400" dirty="0">
                <a:effectLst/>
                <a:latin typeface="Times New Roman" panose="02020603050405020304" pitchFamily="18" charset="0"/>
                <a:ea typeface="Calibri" panose="020F0502020204030204" pitchFamily="34" charset="0"/>
              </a:rPr>
              <a:t>atzinumiem;</a:t>
            </a:r>
            <a:br>
              <a:rPr lang="lv-LV" sz="2400" dirty="0">
                <a:effectLst/>
                <a:latin typeface="Times New Roman" panose="02020603050405020304" pitchFamily="18" charset="0"/>
                <a:ea typeface="Calibri" panose="020F0502020204030204" pitchFamily="34" charset="0"/>
              </a:rPr>
            </a:br>
            <a:r>
              <a:rPr lang="lv-LV" sz="2400" dirty="0">
                <a:effectLst/>
                <a:latin typeface="Times New Roman" panose="02020603050405020304" pitchFamily="18" charset="0"/>
                <a:ea typeface="Calibri" panose="020F0502020204030204" pitchFamily="34" charset="0"/>
              </a:rPr>
              <a:t>4.4.2.2. veikto </a:t>
            </a:r>
            <a:r>
              <a:rPr lang="lv-LV" sz="2400" dirty="0" err="1">
                <a:effectLst/>
                <a:latin typeface="Times New Roman" panose="02020603050405020304" pitchFamily="18" charset="0"/>
                <a:ea typeface="Calibri" panose="020F0502020204030204" pitchFamily="34" charset="0"/>
              </a:rPr>
              <a:t>izpilduzmērījumu</a:t>
            </a:r>
            <a:r>
              <a:rPr lang="lv-LV" sz="2400" dirty="0">
                <a:effectLst/>
                <a:latin typeface="Times New Roman" panose="02020603050405020304" pitchFamily="18" charset="0"/>
                <a:ea typeface="Calibri" panose="020F0502020204030204" pitchFamily="34" charset="0"/>
              </a:rPr>
              <a:t> pārbaudēm un atbilstību būvprojekta risinājumiem;</a:t>
            </a:r>
            <a:br>
              <a:rPr lang="lv-LV" sz="2400" dirty="0">
                <a:effectLst/>
                <a:latin typeface="Times New Roman" panose="02020603050405020304" pitchFamily="18" charset="0"/>
                <a:ea typeface="Calibri" panose="020F0502020204030204" pitchFamily="34" charset="0"/>
              </a:rPr>
            </a:br>
            <a:r>
              <a:rPr lang="lv-LV" sz="2400" dirty="0">
                <a:effectLst/>
                <a:latin typeface="Times New Roman" panose="02020603050405020304" pitchFamily="18" charset="0"/>
                <a:ea typeface="Calibri" panose="020F0502020204030204" pitchFamily="34" charset="0"/>
              </a:rPr>
              <a:t>4.4.2.3. ēkas vai telpu grupu kadastrālās uzmērīšanas lietas atbilstības būvprojektam</a:t>
            </a:r>
            <a:br>
              <a:rPr lang="lv-LV" sz="2400" dirty="0">
                <a:effectLst/>
                <a:latin typeface="Times New Roman" panose="02020603050405020304" pitchFamily="18" charset="0"/>
                <a:ea typeface="Calibri" panose="020F0502020204030204" pitchFamily="34" charset="0"/>
              </a:rPr>
            </a:br>
            <a:r>
              <a:rPr lang="lv-LV" sz="2400" dirty="0">
                <a:effectLst/>
                <a:latin typeface="Times New Roman" panose="02020603050405020304" pitchFamily="18" charset="0"/>
                <a:ea typeface="Calibri" panose="020F0502020204030204" pitchFamily="34" charset="0"/>
              </a:rPr>
              <a:t>pārbaude (piemēram, stāvu plāniem un lietošanas veidiem);</a:t>
            </a:r>
            <a:br>
              <a:rPr lang="lv-LV" sz="2400" dirty="0">
                <a:effectLst/>
                <a:latin typeface="Times New Roman" panose="02020603050405020304" pitchFamily="18" charset="0"/>
                <a:ea typeface="Calibri" panose="020F0502020204030204" pitchFamily="34" charset="0"/>
              </a:rPr>
            </a:br>
            <a:r>
              <a:rPr lang="lv-LV" sz="2400" dirty="0">
                <a:effectLst/>
                <a:latin typeface="Times New Roman" panose="02020603050405020304" pitchFamily="18" charset="0"/>
                <a:ea typeface="Calibri" panose="020F0502020204030204" pitchFamily="34" charset="0"/>
              </a:rPr>
              <a:t>4.4.2.4. kopsavilkums par dalību visu veidu aktu pieņemšanā (segto darbu, nozīmīgo</a:t>
            </a:r>
            <a:br>
              <a:rPr lang="lv-LV" sz="2400" dirty="0">
                <a:effectLst/>
                <a:latin typeface="Times New Roman" panose="02020603050405020304" pitchFamily="18" charset="0"/>
                <a:ea typeface="Calibri" panose="020F0502020204030204" pitchFamily="34" charset="0"/>
              </a:rPr>
            </a:br>
            <a:r>
              <a:rPr lang="lv-LV" sz="2400" dirty="0">
                <a:effectLst/>
                <a:latin typeface="Times New Roman" panose="02020603050405020304" pitchFamily="18" charset="0"/>
                <a:ea typeface="Calibri" panose="020F0502020204030204" pitchFamily="34" charset="0"/>
              </a:rPr>
              <a:t>konstrukciju, ugunsdrošībai nozīmīgo sistēmu, montāžas un speciālo sistēmu);</a:t>
            </a:r>
            <a:br>
              <a:rPr lang="lv-LV" sz="2400" dirty="0">
                <a:effectLst/>
                <a:latin typeface="Times New Roman" panose="02020603050405020304" pitchFamily="18" charset="0"/>
                <a:ea typeface="Calibri" panose="020F0502020204030204" pitchFamily="34" charset="0"/>
              </a:rPr>
            </a:br>
            <a:r>
              <a:rPr lang="lv-LV" sz="2400" dirty="0">
                <a:effectLst/>
                <a:latin typeface="Times New Roman" panose="02020603050405020304" pitchFamily="18" charset="0"/>
                <a:ea typeface="Calibri" panose="020F0502020204030204" pitchFamily="34" charset="0"/>
              </a:rPr>
              <a:t>4.4.2.5. kopsavilkums par veiktām pārbaudēm un konstatētām neatbilstībām un</a:t>
            </a:r>
            <a:br>
              <a:rPr lang="lv-LV" sz="2400" dirty="0">
                <a:effectLst/>
                <a:latin typeface="Times New Roman" panose="02020603050405020304" pitchFamily="18" charset="0"/>
                <a:ea typeface="Calibri" panose="020F0502020204030204" pitchFamily="34" charset="0"/>
              </a:rPr>
            </a:br>
            <a:r>
              <a:rPr lang="lv-LV" sz="2400" dirty="0">
                <a:effectLst/>
                <a:latin typeface="Times New Roman" panose="02020603050405020304" pitchFamily="18" charset="0"/>
                <a:ea typeface="Calibri" panose="020F0502020204030204" pitchFamily="34" charset="0"/>
              </a:rPr>
              <a:t>defektiem;</a:t>
            </a:r>
            <a:br>
              <a:rPr lang="lv-LV" sz="2400" dirty="0">
                <a:effectLst/>
                <a:latin typeface="Times New Roman" panose="02020603050405020304" pitchFamily="18" charset="0"/>
                <a:ea typeface="Calibri" panose="020F0502020204030204" pitchFamily="34" charset="0"/>
              </a:rPr>
            </a:br>
            <a:r>
              <a:rPr lang="lv-LV" sz="2400" dirty="0">
                <a:effectLst/>
                <a:latin typeface="Times New Roman" panose="02020603050405020304" pitchFamily="18" charset="0"/>
                <a:ea typeface="Calibri" panose="020F0502020204030204" pitchFamily="34" charset="0"/>
              </a:rPr>
              <a:t>4.4.2.6. informācija par objekta vizuālo novērtējumu pirms objekta nodošanas</a:t>
            </a:r>
            <a:br>
              <a:rPr lang="lv-LV" sz="2400" dirty="0">
                <a:effectLst/>
                <a:latin typeface="Times New Roman" panose="02020603050405020304" pitchFamily="18" charset="0"/>
                <a:ea typeface="Calibri" panose="020F0502020204030204" pitchFamily="34" charset="0"/>
              </a:rPr>
            </a:br>
            <a:r>
              <a:rPr lang="lv-LV" sz="2400" dirty="0">
                <a:effectLst/>
                <a:latin typeface="Times New Roman" panose="02020603050405020304" pitchFamily="18" charset="0"/>
                <a:ea typeface="Calibri" panose="020F0502020204030204" pitchFamily="34" charset="0"/>
              </a:rPr>
              <a:t>ekspluatācijā, tai skaitā fasāžu, teritorijas labiekārtojuma atbilstību būvprojektam;</a:t>
            </a:r>
            <a:br>
              <a:rPr lang="lv-LV" sz="2400" dirty="0">
                <a:effectLst/>
                <a:latin typeface="Times New Roman" panose="02020603050405020304" pitchFamily="18" charset="0"/>
                <a:ea typeface="Calibri" panose="020F0502020204030204" pitchFamily="34" charset="0"/>
              </a:rPr>
            </a:br>
            <a:r>
              <a:rPr lang="lv-LV" sz="2400" dirty="0">
                <a:effectLst/>
                <a:latin typeface="Times New Roman" panose="02020603050405020304" pitchFamily="18" charset="0"/>
                <a:ea typeface="Calibri" panose="020F0502020204030204" pitchFamily="34" charset="0"/>
              </a:rPr>
              <a:t>4.4.2.7. visu ikmēneša un gala atskaišu kopsavilkums.</a:t>
            </a:r>
            <a:endParaRPr lang="lv-LV" sz="2400" dirty="0"/>
          </a:p>
        </p:txBody>
      </p:sp>
      <p:sp>
        <p:nvSpPr>
          <p:cNvPr id="4" name="Slide Number Placeholder 3">
            <a:extLst>
              <a:ext uri="{FF2B5EF4-FFF2-40B4-BE49-F238E27FC236}">
                <a16:creationId xmlns:a16="http://schemas.microsoft.com/office/drawing/2014/main" id="{B7952B39-C56E-CDEE-9E81-905AB0742822}"/>
              </a:ext>
            </a:extLst>
          </p:cNvPr>
          <p:cNvSpPr>
            <a:spLocks noGrp="1"/>
          </p:cNvSpPr>
          <p:nvPr>
            <p:ph type="sldNum" sz="quarter" idx="12"/>
          </p:nvPr>
        </p:nvSpPr>
        <p:spPr/>
        <p:txBody>
          <a:bodyPr/>
          <a:lstStyle/>
          <a:p>
            <a:fld id="{B8919222-AB26-4AEB-B881-CC7E9661B6C6}" type="slidenum">
              <a:rPr lang="lv-LV" smtClean="0"/>
              <a:t>9</a:t>
            </a:fld>
            <a:endParaRPr lang="lv-LV" dirty="0"/>
          </a:p>
        </p:txBody>
      </p:sp>
    </p:spTree>
    <p:extLst>
      <p:ext uri="{BB962C8B-B14F-4D97-AF65-F5344CB8AC3E}">
        <p14:creationId xmlns:p14="http://schemas.microsoft.com/office/powerpoint/2010/main" val="2631401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3467</TotalTime>
  <Words>2246</Words>
  <Application>Microsoft Office PowerPoint</Application>
  <PresentationFormat>Widescreen</PresentationFormat>
  <Paragraphs>129</Paragraphs>
  <Slides>34</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Arial</vt:lpstr>
      <vt:lpstr>Calibri</vt:lpstr>
      <vt:lpstr>Calibri Light</vt:lpstr>
      <vt:lpstr>Times New Roman</vt:lpstr>
      <vt:lpstr>Verdana</vt:lpstr>
      <vt:lpstr>Office Theme</vt:lpstr>
      <vt:lpstr>1_Office Theme</vt:lpstr>
      <vt:lpstr>Seminārs būvniecības procesa dalībniekiem “Būvdarbu veikšanas tehnoloģijas būvdarbu kontrolē” 2023.gada 28.aprīlis  “Pārskats par būvuzraudzības plāna izpildi ” </vt:lpstr>
      <vt:lpstr>Būvuzraudzība Būvniecības likumā</vt:lpstr>
      <vt:lpstr>Būvuzraudzība Vispārīgos būvnoteikumos</vt:lpstr>
      <vt:lpstr>Būvuzraudzības plāna sastāvs</vt:lpstr>
      <vt:lpstr>Vadlīnijas būvuzraudzības pakalpojumam</vt:lpstr>
      <vt:lpstr>Vadlīnijas būvuzraudzības pakalpojumam</vt:lpstr>
      <vt:lpstr>Vadlīnijas būvuzraudzības pakalpojumam</vt:lpstr>
      <vt:lpstr>Vadlīnijas būvuzraudzības pakalpojumam</vt:lpstr>
      <vt:lpstr>Vadlīnijas būvuzraudzības pakalpojumam</vt:lpstr>
      <vt:lpstr>Pārskats par būvuzraudzības plāna izpildi</vt:lpstr>
      <vt:lpstr>Pārskats par būvuzraudzības plāna izpildi</vt:lpstr>
      <vt:lpstr>Pārskats par būvuzraudzības plāna izpildi</vt:lpstr>
      <vt:lpstr>Pārskats par būvuzraudzības plāna izpildi</vt:lpstr>
      <vt:lpstr>Pārskats par būvuzraudzības plāna izpildi</vt:lpstr>
      <vt:lpstr>Pārskats par būvuzraudzības plāna izpildi</vt:lpstr>
      <vt:lpstr>Piemērs: Pārskats par būvuzraudzības plāna izpildi</vt:lpstr>
      <vt:lpstr>Piemērs: Pārskats par būvuzraudzības plāna izpildi</vt:lpstr>
      <vt:lpstr>Piemērs: Pārskats par būvuzraudzības plāna izpildi</vt:lpstr>
      <vt:lpstr>Piemērs: Pārskats par būvuzraudzības plāna izpildi</vt:lpstr>
      <vt:lpstr>Piemērs: Pārskats par būvuzraudzības plāna izpildi</vt:lpstr>
      <vt:lpstr>Piemērs: Pārskats par būvuzraudzības plāna izpildi</vt:lpstr>
      <vt:lpstr>Piemērs: Pārskats par būvuzraudzības plāna izpildi</vt:lpstr>
      <vt:lpstr>Piemērs: Pārskats par būvuzraudzības plāna izpildi</vt:lpstr>
      <vt:lpstr>Piemērs: Pārskats par būvuzraudzības plāna izpildi</vt:lpstr>
      <vt:lpstr>Piemērs: Pārskats par būvuzraudzības plāna izpildi</vt:lpstr>
      <vt:lpstr>Piemērs: Pārskats par būvuzraudzības plāna izpildi</vt:lpstr>
      <vt:lpstr>Piemērs: Pārskats par būvuzraudzības plāna izpildi</vt:lpstr>
      <vt:lpstr>Piemērs: Pārskats par būvuzraudzības plāna izpildi</vt:lpstr>
      <vt:lpstr>Piemērs: Pārskats par būvuzraudzības plāna izpildi</vt:lpstr>
      <vt:lpstr>Pārskatā par būvuzraudzības plāna izpildi  konstatētās neatbilstības</vt:lpstr>
      <vt:lpstr>Pārskatā par būvuzraudzības plāna izpildi  konstatētās neatbilstības</vt:lpstr>
      <vt:lpstr>Pārskatā par būvuzraudzības plāna izpildi  konstatētās neatbilstības</vt:lpstr>
      <vt:lpstr>Pārskatā par būvuzraudzības plāna izpildi  konstatētās neatbilstības</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Iveta Palamarcuka</dc:creator>
  <cp:lastModifiedBy>Oskars Sūnaitis</cp:lastModifiedBy>
  <cp:revision>125</cp:revision>
  <dcterms:created xsi:type="dcterms:W3CDTF">2020-12-08T19:00:14Z</dcterms:created>
  <dcterms:modified xsi:type="dcterms:W3CDTF">2023-04-27T14:59:45Z</dcterms:modified>
</cp:coreProperties>
</file>