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43"/>
  </p:notesMasterIdLst>
  <p:sldIdLst>
    <p:sldId id="1039" r:id="rId3"/>
    <p:sldId id="1235" r:id="rId4"/>
    <p:sldId id="1237" r:id="rId5"/>
    <p:sldId id="1238" r:id="rId6"/>
    <p:sldId id="1236" r:id="rId7"/>
    <p:sldId id="1240" r:id="rId8"/>
    <p:sldId id="1241" r:id="rId9"/>
    <p:sldId id="1242" r:id="rId10"/>
    <p:sldId id="1243" r:id="rId11"/>
    <p:sldId id="1244" r:id="rId12"/>
    <p:sldId id="1245" r:id="rId13"/>
    <p:sldId id="1239" r:id="rId14"/>
    <p:sldId id="1247" r:id="rId15"/>
    <p:sldId id="1266" r:id="rId16"/>
    <p:sldId id="1246" r:id="rId17"/>
    <p:sldId id="1248" r:id="rId18"/>
    <p:sldId id="1249" r:id="rId19"/>
    <p:sldId id="1267" r:id="rId20"/>
    <p:sldId id="1268" r:id="rId21"/>
    <p:sldId id="1250" r:id="rId22"/>
    <p:sldId id="1251" r:id="rId23"/>
    <p:sldId id="1252" r:id="rId24"/>
    <p:sldId id="1262" r:id="rId25"/>
    <p:sldId id="1255" r:id="rId26"/>
    <p:sldId id="1253" r:id="rId27"/>
    <p:sldId id="1254" r:id="rId28"/>
    <p:sldId id="1256" r:id="rId29"/>
    <p:sldId id="1257" r:id="rId30"/>
    <p:sldId id="1258" r:id="rId31"/>
    <p:sldId id="1259" r:id="rId32"/>
    <p:sldId id="1260" r:id="rId33"/>
    <p:sldId id="1261" r:id="rId34"/>
    <p:sldId id="1264" r:id="rId35"/>
    <p:sldId id="1265" r:id="rId36"/>
    <p:sldId id="1263" r:id="rId37"/>
    <p:sldId id="1269" r:id="rId38"/>
    <p:sldId id="1270" r:id="rId39"/>
    <p:sldId id="1271" r:id="rId40"/>
    <p:sldId id="1272" r:id="rId41"/>
    <p:sldId id="1201" r:id="rId4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E2F0D9"/>
    <a:srgbClr val="CCFF33"/>
    <a:srgbClr val="A6DED9"/>
    <a:srgbClr val="48BCB1"/>
    <a:srgbClr val="FF505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79217" autoAdjust="0"/>
  </p:normalViewPr>
  <p:slideViewPr>
    <p:cSldViewPr snapToGrid="0">
      <p:cViewPr varScale="1">
        <p:scale>
          <a:sx n="61" d="100"/>
          <a:sy n="61" d="100"/>
        </p:scale>
        <p:origin x="604" y="60"/>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8" d="100"/>
          <a:sy n="98" d="100"/>
        </p:scale>
        <p:origin x="94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20.04.2023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7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13</a:t>
            </a:fld>
            <a:endParaRPr lang="lv-LV"/>
          </a:p>
        </p:txBody>
      </p:sp>
    </p:spTree>
    <p:extLst>
      <p:ext uri="{BB962C8B-B14F-4D97-AF65-F5344CB8AC3E}">
        <p14:creationId xmlns:p14="http://schemas.microsoft.com/office/powerpoint/2010/main" val="57211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14</a:t>
            </a:fld>
            <a:endParaRPr lang="lv-LV"/>
          </a:p>
        </p:txBody>
      </p:sp>
    </p:spTree>
    <p:extLst>
      <p:ext uri="{BB962C8B-B14F-4D97-AF65-F5344CB8AC3E}">
        <p14:creationId xmlns:p14="http://schemas.microsoft.com/office/powerpoint/2010/main" val="250801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18</a:t>
            </a:fld>
            <a:endParaRPr lang="lv-LV"/>
          </a:p>
        </p:txBody>
      </p:sp>
    </p:spTree>
    <p:extLst>
      <p:ext uri="{BB962C8B-B14F-4D97-AF65-F5344CB8AC3E}">
        <p14:creationId xmlns:p14="http://schemas.microsoft.com/office/powerpoint/2010/main" val="238335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20</a:t>
            </a:fld>
            <a:endParaRPr lang="lv-LV"/>
          </a:p>
        </p:txBody>
      </p:sp>
    </p:spTree>
    <p:extLst>
      <p:ext uri="{BB962C8B-B14F-4D97-AF65-F5344CB8AC3E}">
        <p14:creationId xmlns:p14="http://schemas.microsoft.com/office/powerpoint/2010/main" val="422953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22</a:t>
            </a:fld>
            <a:endParaRPr lang="lv-LV"/>
          </a:p>
        </p:txBody>
      </p:sp>
    </p:spTree>
    <p:extLst>
      <p:ext uri="{BB962C8B-B14F-4D97-AF65-F5344CB8AC3E}">
        <p14:creationId xmlns:p14="http://schemas.microsoft.com/office/powerpoint/2010/main" val="21250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23</a:t>
            </a:fld>
            <a:endParaRPr lang="lv-LV"/>
          </a:p>
        </p:txBody>
      </p:sp>
    </p:spTree>
    <p:extLst>
      <p:ext uri="{BB962C8B-B14F-4D97-AF65-F5344CB8AC3E}">
        <p14:creationId xmlns:p14="http://schemas.microsoft.com/office/powerpoint/2010/main" val="405432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30</a:t>
            </a:fld>
            <a:endParaRPr lang="lv-LV"/>
          </a:p>
        </p:txBody>
      </p:sp>
    </p:spTree>
    <p:extLst>
      <p:ext uri="{BB962C8B-B14F-4D97-AF65-F5344CB8AC3E}">
        <p14:creationId xmlns:p14="http://schemas.microsoft.com/office/powerpoint/2010/main" val="308775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32</a:t>
            </a:fld>
            <a:endParaRPr lang="lv-LV"/>
          </a:p>
        </p:txBody>
      </p:sp>
    </p:spTree>
    <p:extLst>
      <p:ext uri="{BB962C8B-B14F-4D97-AF65-F5344CB8AC3E}">
        <p14:creationId xmlns:p14="http://schemas.microsoft.com/office/powerpoint/2010/main" val="105789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567E8C-B793-463C-ACEC-3F1FF2FF6ACF}" type="datetime1">
              <a:rPr lang="lv-LV" smtClean="0"/>
              <a:t>20.04.2023</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7" name="Picture 6"/>
          <p:cNvPicPr>
            <a:picLocks noChangeAspect="1"/>
          </p:cNvPicPr>
          <p:nvPr userDrawn="1"/>
        </p:nvPicPr>
        <p:blipFill rotWithShape="1">
          <a:blip r:embed="rId2"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2324108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C8909-50AC-4927-AA21-A90BDEF10CC7}" type="datetime1">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892173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68565-E790-4FD6-BF3C-2690D6FE8811}" type="datetime1">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980303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C9B7F-20CF-49BE-87F6-AD8DDA063F1F}" type="datetime1">
              <a:rPr lang="lv-LV" smtClean="0"/>
              <a:t>20.04.2023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2906654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B2CE54-D69E-400D-9DEE-7AEAD2727570}" type="datetime1">
              <a:rPr lang="lv-LV" smtClean="0"/>
              <a:t>20.04.2023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8919222-AB26-4AEB-B881-CC7E9661B6C6}"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33406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822675-33F6-400E-9C3A-1607C02E3EE2}" type="datetime1">
              <a:rPr lang="lv-LV" smtClean="0"/>
              <a:t>20.04.2023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8919222-AB26-4AEB-B881-CC7E9661B6C6}" type="slidenum">
              <a:rPr lang="lv-LV" smtClean="0"/>
              <a:t>‹#›</a:t>
            </a:fld>
            <a:endParaRPr lang="lv-LV"/>
          </a:p>
        </p:txBody>
      </p:sp>
      <p:pic>
        <p:nvPicPr>
          <p:cNvPr id="6" name="Picture 5"/>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412734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D52FD-8F2C-4F21-BBF8-8194012C7D0A}" type="datetime1">
              <a:rPr lang="lv-LV" smtClean="0"/>
              <a:t>20.04.2023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8919222-AB26-4AEB-B881-CC7E9661B6C6}" type="slidenum">
              <a:rPr lang="lv-LV" smtClean="0"/>
              <a:t>‹#›</a:t>
            </a:fld>
            <a:endParaRPr lang="lv-LV"/>
          </a:p>
        </p:txBody>
      </p:sp>
      <p:pic>
        <p:nvPicPr>
          <p:cNvPr id="5" name="Picture 4"/>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2922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840E-5AE7-425E-B83A-7BC2512BD907}" type="datetime1">
              <a:rPr lang="lv-LV" smtClean="0"/>
              <a:t>20.04.2023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1110646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1C8D56-6826-4E91-ACB3-67F53736BCAB}" type="datetime1">
              <a:rPr lang="lv-LV" smtClean="0"/>
              <a:t>20.04.2023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68406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70C446-9BAE-4E95-9E77-5CBA150F4F94}" type="datetime1">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3969462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4483C3-F0C4-41F2-8118-517B3CABDC13}" type="datetime1">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1439583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70468" tIns="35234" rIns="70468" bIns="35234">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05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24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0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0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1840679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7167" y="0"/>
            <a:ext cx="5037667"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a:spLocks noChangeArrowheads="1"/>
          </p:cNvSpPr>
          <p:nvPr userDrawn="1"/>
        </p:nvSpPr>
        <p:spPr bwMode="auto">
          <a:xfrm>
            <a:off x="3367617" y="2265363"/>
            <a:ext cx="6060016"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2000">
                <a:latin typeface="Arial" panose="020B0604020202020204" pitchFamily="34" charset="0"/>
              </a:rPr>
              <a:t>Būvniecības valsts kontroles birojs</a:t>
            </a: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922625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2621202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1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1500">
                <a:latin typeface="Verdana" panose="020B0604030504040204" pitchFamily="34" charset="0"/>
                <a:ea typeface="Verdana" panose="020B0604030504040204" pitchFamily="34" charset="0"/>
                <a:cs typeface="Verdana" panose="020B0604030504040204" pitchFamily="34" charset="0"/>
              </a:defRPr>
            </a:lvl1pPr>
            <a:lvl2pPr>
              <a:defRPr sz="15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500">
                <a:latin typeface="Times New Roman" panose="02020603050405020304" pitchFamily="18" charset="0"/>
                <a:cs typeface="Times New Roman" panose="02020603050405020304" pitchFamily="18" charset="0"/>
              </a:defRPr>
            </a:lvl4pPr>
            <a:lvl5pPr>
              <a:defRPr sz="15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7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7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75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pic>
        <p:nvPicPr>
          <p:cNvPr id="9" name="Picture 8"/>
          <p:cNvPicPr>
            <a:picLocks noChangeAspect="1"/>
          </p:cNvPicPr>
          <p:nvPr userDrawn="1"/>
        </p:nvPicPr>
        <p:blipFill rotWithShape="1">
          <a:blip r:embed="rId2" cstate="print"/>
          <a:srcRect l="42765" t="13473" r="28727" b="56141"/>
          <a:stretch/>
        </p:blipFill>
        <p:spPr>
          <a:xfrm>
            <a:off x="1" y="0"/>
            <a:ext cx="2457639" cy="1637166"/>
          </a:xfrm>
          <a:prstGeom prst="rect">
            <a:avLst/>
          </a:prstGeom>
        </p:spPr>
      </p:pic>
      <p:sp>
        <p:nvSpPr>
          <p:cNvPr id="10" name="Slide Number Placeholder 3"/>
          <p:cNvSpPr txBox="1">
            <a:spLocks/>
          </p:cNvSpPr>
          <p:nvPr userDrawn="1"/>
        </p:nvSpPr>
        <p:spPr>
          <a:xfrm>
            <a:off x="8610600" y="6356352"/>
            <a:ext cx="2743200" cy="365125"/>
          </a:xfrm>
          <a:prstGeom prst="rect">
            <a:avLst/>
          </a:prstGeom>
        </p:spPr>
        <p:txBody>
          <a:bodyPr vert="horz" lIns="68580" tIns="34290" rIns="68580" bIns="3429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z="900" smtClean="0"/>
              <a:pPr/>
              <a:t>‹#›</a:t>
            </a:fld>
            <a:endParaRPr lang="lv-LV" sz="900" dirty="0"/>
          </a:p>
        </p:txBody>
      </p:sp>
    </p:spTree>
    <p:extLst>
      <p:ext uri="{BB962C8B-B14F-4D97-AF65-F5344CB8AC3E}">
        <p14:creationId xmlns:p14="http://schemas.microsoft.com/office/powerpoint/2010/main" val="253892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20.04.2023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20.04.2023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20.04.2023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20.04.2023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20.04.2023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20.04.2023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20.04.2023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20.04.2023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A4AD5-E6E9-43A4-9260-70DC14904314}" type="datetime1">
              <a:rPr lang="lv-LV" smtClean="0"/>
              <a:t>20.04.2023</a:t>
            </a:fld>
            <a:endParaRPr lang="lv-LV"/>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2"/>
            <a:ext cx="30209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9222-AB26-4AEB-B881-CC7E9661B6C6}" type="slidenum">
              <a:rPr lang="lv-LV" smtClean="0"/>
              <a:t>‹#›</a:t>
            </a:fld>
            <a:endParaRPr lang="lv-LV" dirty="0"/>
          </a:p>
        </p:txBody>
      </p:sp>
    </p:spTree>
    <p:extLst>
      <p:ext uri="{BB962C8B-B14F-4D97-AF65-F5344CB8AC3E}">
        <p14:creationId xmlns:p14="http://schemas.microsoft.com/office/powerpoint/2010/main" val="15688129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Placeholder 2"/>
          <p:cNvSpPr>
            <a:spLocks noGrp="1"/>
          </p:cNvSpPr>
          <p:nvPr>
            <p:ph type="body" sz="quarter" idx="10"/>
          </p:nvPr>
        </p:nvSpPr>
        <p:spPr>
          <a:xfrm>
            <a:off x="2673238" y="5065459"/>
            <a:ext cx="7675784" cy="1123717"/>
          </a:xfrm>
        </p:spPr>
        <p:txBody>
          <a:bodyPr>
            <a:noAutofit/>
          </a:bodyPr>
          <a:lstStyle/>
          <a:p>
            <a:pPr>
              <a:lnSpc>
                <a:spcPct val="100000"/>
              </a:lnSpc>
              <a:spcBef>
                <a:spcPts val="0"/>
              </a:spcBef>
              <a:defRPr/>
            </a:pPr>
            <a:r>
              <a:rPr lang="lv-LV" sz="1400" dirty="0">
                <a:latin typeface="Tahoma" panose="020B0604030504040204" pitchFamily="34" charset="0"/>
                <a:ea typeface="Tahoma" panose="020B0604030504040204" pitchFamily="34" charset="0"/>
                <a:cs typeface="Tahoma" panose="020B0604030504040204" pitchFamily="34" charset="0"/>
              </a:rPr>
              <a:t> </a:t>
            </a:r>
          </a:p>
          <a:p>
            <a:pPr>
              <a:lnSpc>
                <a:spcPct val="100000"/>
              </a:lnSpc>
              <a:spcBef>
                <a:spcPts val="0"/>
              </a:spcBef>
              <a:defRPr/>
            </a:pPr>
            <a:r>
              <a:rPr lang="lv-LV" sz="2400" b="1" dirty="0">
                <a:latin typeface="Tahoma" panose="020B0604030504040204" pitchFamily="34" charset="0"/>
                <a:ea typeface="Tahoma" panose="020B0604030504040204" pitchFamily="34" charset="0"/>
                <a:cs typeface="Tahoma" panose="020B0604030504040204" pitchFamily="34" charset="0"/>
              </a:rPr>
              <a:t>2023.gada 28.aprīlī</a:t>
            </a:r>
            <a:endParaRPr lang="lv-LV" sz="2400" dirty="0">
              <a:latin typeface="Tahoma" panose="020B0604030504040204" pitchFamily="34" charset="0"/>
              <a:ea typeface="Tahoma" panose="020B0604030504040204" pitchFamily="34" charset="0"/>
              <a:cs typeface="Tahoma" panose="020B0604030504040204" pitchFamily="34" charset="0"/>
            </a:endParaRPr>
          </a:p>
          <a:p>
            <a:pPr algn="r">
              <a:defRPr/>
            </a:pPr>
            <a:endParaRPr lang="lv-LV" sz="2000" dirty="0">
              <a:latin typeface="Arial" panose="020B0604020202020204" pitchFamily="34" charset="0"/>
              <a:cs typeface="Arial" panose="020B0604020202020204" pitchFamily="34" charset="0"/>
            </a:endParaRPr>
          </a:p>
          <a:p>
            <a:pPr algn="r"/>
            <a:endParaRPr lang="lv-LV" sz="2000" dirty="0">
              <a:solidFill>
                <a:schemeClr val="accent1">
                  <a:lumMod val="75000"/>
                </a:schemeClr>
              </a:solidFill>
              <a:latin typeface="+mn-lt"/>
              <a:ea typeface="+mn-ea"/>
              <a:cs typeface="+mn-cs"/>
            </a:endParaRPr>
          </a:p>
        </p:txBody>
      </p:sp>
      <p:sp>
        <p:nvSpPr>
          <p:cNvPr id="6" name="Title 1"/>
          <p:cNvSpPr txBox="1">
            <a:spLocks/>
          </p:cNvSpPr>
          <p:nvPr/>
        </p:nvSpPr>
        <p:spPr>
          <a:xfrm>
            <a:off x="1499191" y="3148879"/>
            <a:ext cx="9718158" cy="1789239"/>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Tēma: «</a:t>
            </a:r>
            <a:r>
              <a:rPr lang="lv-LV" sz="4000" dirty="0">
                <a:solidFill>
                  <a:prstClr val="black"/>
                </a:solidFill>
                <a:latin typeface="Tahoma" panose="020B0604030504040204" pitchFamily="34" charset="0"/>
                <a:ea typeface="Tahoma" panose="020B0604030504040204" pitchFamily="34" charset="0"/>
                <a:cs typeface="Tahoma" panose="020B0604030504040204" pitchFamily="34" charset="0"/>
              </a:rPr>
              <a:t>Būvuzraudzības plāna pārbaude būvdarbu kontroles ietvaros</a:t>
            </a:r>
            <a:r>
              <a:rPr kumimoji="0" lang="lv-LV"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64646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2B29-9FE3-A4A9-A405-5AE5C894161A}"/>
              </a:ext>
            </a:extLst>
          </p:cNvPr>
          <p:cNvSpPr>
            <a:spLocks noGrp="1"/>
          </p:cNvSpPr>
          <p:nvPr>
            <p:ph type="title"/>
          </p:nvPr>
        </p:nvSpPr>
        <p:spPr/>
        <p:txBody>
          <a:bodyPr/>
          <a:lstStyle/>
          <a:p>
            <a:r>
              <a:rPr lang="lv-LV" dirty="0"/>
              <a:t>	</a:t>
            </a:r>
            <a:r>
              <a:rPr lang="lv-LV" b="1" dirty="0"/>
              <a:t> 3.BU plāns un normatīvie akti</a:t>
            </a:r>
            <a:endParaRPr lang="lv-LV" dirty="0"/>
          </a:p>
        </p:txBody>
      </p:sp>
      <p:sp>
        <p:nvSpPr>
          <p:cNvPr id="3" name="Content Placeholder 2">
            <a:extLst>
              <a:ext uri="{FF2B5EF4-FFF2-40B4-BE49-F238E27FC236}">
                <a16:creationId xmlns:a16="http://schemas.microsoft.com/office/drawing/2014/main" id="{EB2BD44E-99D1-442A-9A0C-919B73F1132A}"/>
              </a:ext>
            </a:extLst>
          </p:cNvPr>
          <p:cNvSpPr>
            <a:spLocks noGrp="1"/>
          </p:cNvSpPr>
          <p:nvPr>
            <p:ph idx="1"/>
          </p:nvPr>
        </p:nvSpPr>
        <p:spPr/>
        <p:txBody>
          <a:bodyPr>
            <a:normAutofit lnSpcReduction="10000"/>
          </a:bodyPr>
          <a:lstStyle/>
          <a:p>
            <a:r>
              <a:rPr lang="lv-LV" dirty="0"/>
              <a:t>Būvniecības likums: 18.panta (4) daļas 5)punkts: Veicot būvdarbu kontroli, </a:t>
            </a:r>
            <a:r>
              <a:rPr lang="lv-LV" u="sng" dirty="0"/>
              <a:t>būvinspektori</a:t>
            </a:r>
            <a:r>
              <a:rPr lang="lv-LV" dirty="0"/>
              <a:t> atbilstoši to iestāžu kompetencei, kurās viņi nodarbināti </a:t>
            </a:r>
            <a:r>
              <a:rPr lang="lv-LV" u="sng" dirty="0"/>
              <a:t>pārliecinās</a:t>
            </a:r>
            <a:r>
              <a:rPr lang="lv-LV" dirty="0"/>
              <a:t>, vai tiek veikta autoruzraudzība vai būvuzraudzība gadījumos, kad attiecīgās uzraudzības nepieciešamību nosaka normatīvie akti, un </a:t>
            </a:r>
            <a:r>
              <a:rPr lang="lv-LV" u="sng" dirty="0"/>
              <a:t>vai tiek ievērots būvuzraudzības plāns.</a:t>
            </a:r>
          </a:p>
          <a:p>
            <a:r>
              <a:rPr lang="lv-LV" dirty="0"/>
              <a:t>Būvniecības likums: 19.»prim» panta (6) daļa: </a:t>
            </a:r>
            <a:r>
              <a:rPr lang="lv-LV" u="sng" dirty="0"/>
              <a:t>Būvuzraudzības veicējs </a:t>
            </a:r>
            <a:r>
              <a:rPr lang="lv-LV" dirty="0"/>
              <a:t>saskaņā ar vispārīgajiem būvnoteikumiem un noslēgto līgumu </a:t>
            </a:r>
            <a:r>
              <a:rPr lang="lv-LV" u="sng" dirty="0"/>
              <a:t>nodrošina</a:t>
            </a:r>
            <a:r>
              <a:rPr lang="lv-LV" dirty="0"/>
              <a:t> būvniecības ierosinātāja likumīgo interešu pārstāvību būvdarbu procesā, tai skaitā visa būvdarbu procesa uzraudzību kopumā </a:t>
            </a:r>
            <a:r>
              <a:rPr lang="lv-LV" u="sng" dirty="0"/>
              <a:t>un ikviena būvuzraudzības plānā noteiktā posma kontroli</a:t>
            </a:r>
            <a:r>
              <a:rPr lang="lv-LV" dirty="0"/>
              <a:t>. Būvuzraudzības veicējs ir atbildīgs par apakšuzņēmēja veikto būvdarbu procesa uzraudzību un būvdarbu kontroli.</a:t>
            </a:r>
          </a:p>
          <a:p>
            <a:pPr marL="0" indent="0">
              <a:buNone/>
            </a:pPr>
            <a:endParaRPr lang="lv-LV" u="sng" dirty="0"/>
          </a:p>
        </p:txBody>
      </p:sp>
    </p:spTree>
    <p:extLst>
      <p:ext uri="{BB962C8B-B14F-4D97-AF65-F5344CB8AC3E}">
        <p14:creationId xmlns:p14="http://schemas.microsoft.com/office/powerpoint/2010/main" val="200206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A202-FC39-B4F5-8B3F-C12D8C128979}"/>
              </a:ext>
            </a:extLst>
          </p:cNvPr>
          <p:cNvSpPr>
            <a:spLocks noGrp="1"/>
          </p:cNvSpPr>
          <p:nvPr>
            <p:ph type="title"/>
          </p:nvPr>
        </p:nvSpPr>
        <p:spPr/>
        <p:txBody>
          <a:bodyPr/>
          <a:lstStyle/>
          <a:p>
            <a:r>
              <a:rPr lang="lv-LV" dirty="0"/>
              <a:t>	</a:t>
            </a:r>
            <a:r>
              <a:rPr lang="lv-LV" b="1" dirty="0"/>
              <a:t> 3.BU plāns un normatīvie akti</a:t>
            </a:r>
            <a:endParaRPr lang="lv-LV" dirty="0"/>
          </a:p>
        </p:txBody>
      </p:sp>
      <p:sp>
        <p:nvSpPr>
          <p:cNvPr id="3" name="Content Placeholder 2">
            <a:extLst>
              <a:ext uri="{FF2B5EF4-FFF2-40B4-BE49-F238E27FC236}">
                <a16:creationId xmlns:a16="http://schemas.microsoft.com/office/drawing/2014/main" id="{111BBCD7-9008-0EFA-E0C5-BCC40EE85F89}"/>
              </a:ext>
            </a:extLst>
          </p:cNvPr>
          <p:cNvSpPr>
            <a:spLocks noGrp="1"/>
          </p:cNvSpPr>
          <p:nvPr>
            <p:ph idx="1"/>
          </p:nvPr>
        </p:nvSpPr>
        <p:spPr/>
        <p:txBody>
          <a:bodyPr/>
          <a:lstStyle/>
          <a:p>
            <a:r>
              <a:rPr lang="lv-LV" u="sng" dirty="0"/>
              <a:t>Būvuzraudzības pakalpojuma vadlīnijas</a:t>
            </a:r>
          </a:p>
          <a:p>
            <a:pPr marL="0" indent="0">
              <a:buNone/>
            </a:pPr>
            <a:r>
              <a:rPr lang="lv-LV" dirty="0"/>
              <a:t>https://www.bvkb.gov.lv/lv/buvdarbu-valsts-kontrole-un-buvju-pienemsana-ekspluatacija</a:t>
            </a:r>
          </a:p>
          <a:p>
            <a:endParaRPr lang="lv-LV" dirty="0"/>
          </a:p>
        </p:txBody>
      </p:sp>
      <p:sp>
        <p:nvSpPr>
          <p:cNvPr id="4" name="Parallelogram 3">
            <a:extLst>
              <a:ext uri="{FF2B5EF4-FFF2-40B4-BE49-F238E27FC236}">
                <a16:creationId xmlns:a16="http://schemas.microsoft.com/office/drawing/2014/main" id="{CD5FC118-E5DA-AB1A-27D0-23BA704C9D84}"/>
              </a:ext>
            </a:extLst>
          </p:cNvPr>
          <p:cNvSpPr/>
          <p:nvPr/>
        </p:nvSpPr>
        <p:spPr>
          <a:xfrm>
            <a:off x="578069" y="2354317"/>
            <a:ext cx="9921765" cy="861849"/>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86700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58D-E910-418B-A353-EE97F7902B7A}"/>
              </a:ext>
            </a:extLst>
          </p:cNvPr>
          <p:cNvSpPr>
            <a:spLocks noGrp="1"/>
          </p:cNvSpPr>
          <p:nvPr>
            <p:ph type="title"/>
          </p:nvPr>
        </p:nvSpPr>
        <p:spPr/>
        <p:txBody>
          <a:bodyPr/>
          <a:lstStyle/>
          <a:p>
            <a:r>
              <a:rPr lang="lv-LV" dirty="0"/>
              <a:t>	</a:t>
            </a:r>
            <a:r>
              <a:rPr lang="lv-LV" b="1" dirty="0"/>
              <a:t>4.Izejmateriāli BU plāna sastādīšanai</a:t>
            </a:r>
          </a:p>
        </p:txBody>
      </p:sp>
      <p:sp>
        <p:nvSpPr>
          <p:cNvPr id="3" name="Content Placeholder 2">
            <a:extLst>
              <a:ext uri="{FF2B5EF4-FFF2-40B4-BE49-F238E27FC236}">
                <a16:creationId xmlns:a16="http://schemas.microsoft.com/office/drawing/2014/main" id="{E17B8838-3436-095C-EF3D-ECDC53CEC3C4}"/>
              </a:ext>
            </a:extLst>
          </p:cNvPr>
          <p:cNvSpPr>
            <a:spLocks noGrp="1"/>
          </p:cNvSpPr>
          <p:nvPr>
            <p:ph idx="1"/>
          </p:nvPr>
        </p:nvSpPr>
        <p:spPr/>
        <p:txBody>
          <a:bodyPr/>
          <a:lstStyle/>
          <a:p>
            <a:r>
              <a:rPr lang="lv-LV" dirty="0"/>
              <a:t>Būvprojekts (Darbu organizēšanas projekts);</a:t>
            </a:r>
          </a:p>
          <a:p>
            <a:endParaRPr lang="lv-LV" dirty="0"/>
          </a:p>
          <a:p>
            <a:endParaRPr lang="lv-LV" dirty="0"/>
          </a:p>
          <a:p>
            <a:endParaRPr lang="lv-LV" dirty="0"/>
          </a:p>
          <a:p>
            <a:endParaRPr lang="lv-LV" dirty="0"/>
          </a:p>
          <a:p>
            <a:endParaRPr lang="lv-LV" dirty="0"/>
          </a:p>
          <a:p>
            <a:endParaRPr lang="lv-LV" dirty="0"/>
          </a:p>
          <a:p>
            <a:pPr marL="0" indent="0">
              <a:buNone/>
            </a:pPr>
            <a:r>
              <a:rPr lang="lv-LV" sz="2400" dirty="0"/>
              <a:t>	Darbu organizēšanas projektā pieejamā informācija</a:t>
            </a:r>
          </a:p>
        </p:txBody>
      </p:sp>
      <p:sp>
        <p:nvSpPr>
          <p:cNvPr id="8" name="Rectangle: Rounded Corners 7">
            <a:extLst>
              <a:ext uri="{FF2B5EF4-FFF2-40B4-BE49-F238E27FC236}">
                <a16:creationId xmlns:a16="http://schemas.microsoft.com/office/drawing/2014/main" id="{67B0ED55-84A0-F1DF-F56E-9829FAEC680B}"/>
              </a:ext>
            </a:extLst>
          </p:cNvPr>
          <p:cNvSpPr/>
          <p:nvPr/>
        </p:nvSpPr>
        <p:spPr>
          <a:xfrm>
            <a:off x="1145628" y="2816772"/>
            <a:ext cx="7199586" cy="219666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TextBox 8">
            <a:extLst>
              <a:ext uri="{FF2B5EF4-FFF2-40B4-BE49-F238E27FC236}">
                <a16:creationId xmlns:a16="http://schemas.microsoft.com/office/drawing/2014/main" id="{2BE247EB-9F6E-EE77-204C-7D31CDB998BB}"/>
              </a:ext>
            </a:extLst>
          </p:cNvPr>
          <p:cNvSpPr txBox="1"/>
          <p:nvPr/>
        </p:nvSpPr>
        <p:spPr>
          <a:xfrm>
            <a:off x="1313794" y="3058510"/>
            <a:ext cx="6400800" cy="1754326"/>
          </a:xfrm>
          <a:prstGeom prst="rect">
            <a:avLst/>
          </a:prstGeom>
          <a:noFill/>
        </p:spPr>
        <p:txBody>
          <a:bodyPr wrap="square" rtlCol="0">
            <a:spAutoFit/>
          </a:bodyPr>
          <a:lstStyle/>
          <a:p>
            <a:r>
              <a:rPr lang="lv-LV" dirty="0">
                <a:effectLst/>
                <a:latin typeface="Arial" panose="020B0604020202020204" pitchFamily="34" charset="0"/>
              </a:rPr>
              <a:t>Piezīmes:</a:t>
            </a:r>
          </a:p>
          <a:p>
            <a:r>
              <a:rPr lang="lv-LV" dirty="0">
                <a:effectLst/>
                <a:latin typeface="Arial" panose="020B0604020202020204" pitchFamily="34" charset="0"/>
              </a:rPr>
              <a:t>Būvprojekta uzraudzības līmenis DSL2 (LVS EN 1990:2002);</a:t>
            </a:r>
          </a:p>
          <a:p>
            <a:endParaRPr lang="lv-LV" dirty="0">
              <a:effectLst/>
              <a:latin typeface="Arial" panose="020B0604020202020204" pitchFamily="34" charset="0"/>
            </a:endParaRPr>
          </a:p>
          <a:p>
            <a:r>
              <a:rPr lang="lv-LV" dirty="0">
                <a:effectLst/>
                <a:latin typeface="Arial" panose="020B0604020202020204" pitchFamily="34" charset="0"/>
              </a:rPr>
              <a:t>Būvdarbu inspicēšanas līmenis IL2 (LVS EN 1990:2020);</a:t>
            </a:r>
          </a:p>
          <a:p>
            <a:endParaRPr lang="lv-LV" dirty="0">
              <a:effectLst/>
              <a:latin typeface="Arial" panose="020B0604020202020204" pitchFamily="34" charset="0"/>
            </a:endParaRPr>
          </a:p>
          <a:p>
            <a:r>
              <a:rPr lang="lv-LV" dirty="0">
                <a:effectLst/>
                <a:latin typeface="Arial" panose="020B0604020202020204" pitchFamily="34" charset="0"/>
              </a:rPr>
              <a:t>Ceļa darbu kvalitāte atbilstoši “Ceļu specifikācija 2019”.</a:t>
            </a:r>
          </a:p>
        </p:txBody>
      </p:sp>
    </p:spTree>
    <p:extLst>
      <p:ext uri="{BB962C8B-B14F-4D97-AF65-F5344CB8AC3E}">
        <p14:creationId xmlns:p14="http://schemas.microsoft.com/office/powerpoint/2010/main" val="823503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8A5E-D694-58A7-664A-2BACD37F221E}"/>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9675D71F-17CF-B650-C32B-E483F20CA585}"/>
              </a:ext>
            </a:extLst>
          </p:cNvPr>
          <p:cNvSpPr>
            <a:spLocks noGrp="1"/>
          </p:cNvSpPr>
          <p:nvPr>
            <p:ph idx="1"/>
          </p:nvPr>
        </p:nvSpPr>
        <p:spPr/>
        <p:txBody>
          <a:bodyPr/>
          <a:lstStyle/>
          <a:p>
            <a:r>
              <a:rPr lang="lv-LV" dirty="0"/>
              <a:t>Svarīgāku informāciju var saņemt no citām būvprojekta daļām, piemēram BK daļa:</a:t>
            </a:r>
          </a:p>
        </p:txBody>
      </p:sp>
      <p:sp>
        <p:nvSpPr>
          <p:cNvPr id="6" name="Rectangle: Rounded Corners 5">
            <a:extLst>
              <a:ext uri="{FF2B5EF4-FFF2-40B4-BE49-F238E27FC236}">
                <a16:creationId xmlns:a16="http://schemas.microsoft.com/office/drawing/2014/main" id="{CE4CECB8-494C-E227-BBBA-E987C718FEA2}"/>
              </a:ext>
            </a:extLst>
          </p:cNvPr>
          <p:cNvSpPr/>
          <p:nvPr/>
        </p:nvSpPr>
        <p:spPr>
          <a:xfrm>
            <a:off x="838200" y="2911366"/>
            <a:ext cx="10344807" cy="32655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xtBox 6">
            <a:extLst>
              <a:ext uri="{FF2B5EF4-FFF2-40B4-BE49-F238E27FC236}">
                <a16:creationId xmlns:a16="http://schemas.microsoft.com/office/drawing/2014/main" id="{A1FDA50B-B4A3-B912-4792-0699B547C9DF}"/>
              </a:ext>
            </a:extLst>
          </p:cNvPr>
          <p:cNvSpPr txBox="1"/>
          <p:nvPr/>
        </p:nvSpPr>
        <p:spPr>
          <a:xfrm>
            <a:off x="1093076" y="3121572"/>
            <a:ext cx="9963807" cy="3139321"/>
          </a:xfrm>
          <a:prstGeom prst="rect">
            <a:avLst/>
          </a:prstGeom>
          <a:noFill/>
        </p:spPr>
        <p:txBody>
          <a:bodyPr wrap="square" rtlCol="0">
            <a:spAutoFit/>
          </a:bodyPr>
          <a:lstStyle/>
          <a:p>
            <a:r>
              <a:rPr lang="lv-LV" dirty="0"/>
              <a:t>Ēkas iedalījums grupā: </a:t>
            </a:r>
            <a:r>
              <a:rPr lang="lv-LV" b="1" dirty="0"/>
              <a:t>III</a:t>
            </a:r>
            <a:r>
              <a:rPr lang="lv-LV" dirty="0"/>
              <a:t> (MK not. Nr.500, 1.piel.);</a:t>
            </a:r>
          </a:p>
          <a:p>
            <a:r>
              <a:rPr lang="lv-LV" dirty="0"/>
              <a:t>- Projektētā ekspluatācijas ilguma kategorija atbilstoši LVS EN 1990:2006 /A1:2008</a:t>
            </a:r>
          </a:p>
          <a:p>
            <a:r>
              <a:rPr lang="lv-LV" dirty="0"/>
              <a:t>/AC:2009 L, tab. 2.1.: </a:t>
            </a:r>
            <a:r>
              <a:rPr lang="lv-LV" b="1" dirty="0"/>
              <a:t>4</a:t>
            </a:r>
          </a:p>
          <a:p>
            <a:r>
              <a:rPr lang="lv-LV" dirty="0"/>
              <a:t>- Konstrukcijas bojājuma vai nepareizas darbības sekas, drošuma diferencēšanai</a:t>
            </a:r>
          </a:p>
          <a:p>
            <a:r>
              <a:rPr lang="lv-LV" dirty="0"/>
              <a:t>noteikta seku klases (CC), atbilstoši LVS EN 1990:2006 /A1:2008 /AC:2009 L, tab.</a:t>
            </a:r>
          </a:p>
          <a:p>
            <a:r>
              <a:rPr lang="lv-LV" dirty="0"/>
              <a:t>B.1: </a:t>
            </a:r>
            <a:r>
              <a:rPr lang="lv-LV" b="1" dirty="0"/>
              <a:t>CC2b</a:t>
            </a:r>
            <a:r>
              <a:rPr lang="lv-LV" dirty="0"/>
              <a:t> (atbilstoši riska analīzei);;</a:t>
            </a:r>
          </a:p>
          <a:p>
            <a:r>
              <a:rPr lang="lv-LV" dirty="0"/>
              <a:t>- Drošuma klase atbilstoši LVS EN 1990:2006 /A1:2008 /AC:2009 L, tab. B.2.: </a:t>
            </a:r>
            <a:r>
              <a:rPr lang="lv-LV" b="1" dirty="0"/>
              <a:t>RC2</a:t>
            </a:r>
            <a:r>
              <a:rPr lang="lv-LV" dirty="0"/>
              <a:t>;</a:t>
            </a:r>
          </a:p>
          <a:p>
            <a:r>
              <a:rPr lang="lv-LV" dirty="0"/>
              <a:t>- Projekta uzraudzības līmenis atbilstoši LVS EN 1990:2006 /A1:2008 /AC:2009 L, tab.</a:t>
            </a:r>
          </a:p>
          <a:p>
            <a:r>
              <a:rPr lang="lv-LV" dirty="0"/>
              <a:t>B.4.: </a:t>
            </a:r>
            <a:r>
              <a:rPr lang="lv-LV" b="1" dirty="0"/>
              <a:t>DSL2</a:t>
            </a:r>
            <a:r>
              <a:rPr lang="lv-LV" dirty="0"/>
              <a:t>;</a:t>
            </a:r>
          </a:p>
          <a:p>
            <a:r>
              <a:rPr lang="lv-LV" dirty="0"/>
              <a:t>- Būvdarbu veikšanas laikā inspicēšanas līmenis atbilstoši LVS EN 1990:2006</a:t>
            </a:r>
          </a:p>
          <a:p>
            <a:r>
              <a:rPr lang="lv-LV" dirty="0"/>
              <a:t>/A1:2008 /AC:2009 L, tab. B.5.: </a:t>
            </a:r>
            <a:r>
              <a:rPr lang="lv-LV" b="1" dirty="0"/>
              <a:t>IL2</a:t>
            </a:r>
            <a:r>
              <a:rPr lang="lv-LV" dirty="0"/>
              <a:t>;</a:t>
            </a:r>
          </a:p>
        </p:txBody>
      </p:sp>
    </p:spTree>
    <p:extLst>
      <p:ext uri="{BB962C8B-B14F-4D97-AF65-F5344CB8AC3E}">
        <p14:creationId xmlns:p14="http://schemas.microsoft.com/office/powerpoint/2010/main" val="157871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8A5E-D694-58A7-664A-2BACD37F221E}"/>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9675D71F-17CF-B650-C32B-E483F20CA585}"/>
              </a:ext>
            </a:extLst>
          </p:cNvPr>
          <p:cNvSpPr>
            <a:spLocks noGrp="1"/>
          </p:cNvSpPr>
          <p:nvPr>
            <p:ph idx="1"/>
          </p:nvPr>
        </p:nvSpPr>
        <p:spPr/>
        <p:txBody>
          <a:bodyPr/>
          <a:lstStyle/>
          <a:p>
            <a:r>
              <a:rPr lang="lv-LV" dirty="0"/>
              <a:t>Informācija no būvprojekta BK daļas:</a:t>
            </a:r>
          </a:p>
        </p:txBody>
      </p:sp>
      <p:sp>
        <p:nvSpPr>
          <p:cNvPr id="6" name="Rectangle: Rounded Corners 5">
            <a:extLst>
              <a:ext uri="{FF2B5EF4-FFF2-40B4-BE49-F238E27FC236}">
                <a16:creationId xmlns:a16="http://schemas.microsoft.com/office/drawing/2014/main" id="{CE4CECB8-494C-E227-BBBA-E987C718FEA2}"/>
              </a:ext>
            </a:extLst>
          </p:cNvPr>
          <p:cNvSpPr/>
          <p:nvPr/>
        </p:nvSpPr>
        <p:spPr>
          <a:xfrm>
            <a:off x="838200" y="2301766"/>
            <a:ext cx="10344807" cy="38751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xtBox 6">
            <a:extLst>
              <a:ext uri="{FF2B5EF4-FFF2-40B4-BE49-F238E27FC236}">
                <a16:creationId xmlns:a16="http://schemas.microsoft.com/office/drawing/2014/main" id="{A1FDA50B-B4A3-B912-4792-0699B547C9DF}"/>
              </a:ext>
            </a:extLst>
          </p:cNvPr>
          <p:cNvSpPr txBox="1"/>
          <p:nvPr/>
        </p:nvSpPr>
        <p:spPr>
          <a:xfrm>
            <a:off x="1008994" y="2301766"/>
            <a:ext cx="10047890" cy="3970318"/>
          </a:xfrm>
          <a:prstGeom prst="rect">
            <a:avLst/>
          </a:prstGeom>
          <a:noFill/>
        </p:spPr>
        <p:txBody>
          <a:bodyPr wrap="square" rtlCol="0">
            <a:spAutoFit/>
          </a:bodyPr>
          <a:lstStyle/>
          <a:p>
            <a:r>
              <a:rPr lang="lv-LV" dirty="0"/>
              <a:t>Nesošās tērauda konstrukcijas projektētas atbilstoši ekspluatācijas apstākļiem : </a:t>
            </a:r>
            <a:r>
              <a:rPr lang="lv-LV" b="1" dirty="0"/>
              <a:t>SC1</a:t>
            </a:r>
          </a:p>
          <a:p>
            <a:r>
              <a:rPr lang="lv-LV" dirty="0"/>
              <a:t>(EN 1090-2, tabula B.1);</a:t>
            </a:r>
          </a:p>
          <a:p>
            <a:r>
              <a:rPr lang="lv-LV" dirty="0"/>
              <a:t>- Tērauda konstrukciju izgatavošanas klase: </a:t>
            </a:r>
            <a:r>
              <a:rPr lang="lv-LV" b="1" dirty="0"/>
              <a:t>PC2</a:t>
            </a:r>
            <a:r>
              <a:rPr lang="lv-LV" dirty="0"/>
              <a:t> (LVS EN 1090-2, tabula B.2);</a:t>
            </a:r>
          </a:p>
          <a:p>
            <a:r>
              <a:rPr lang="lv-LV" dirty="0"/>
              <a:t>- Konstrukciju izpildījuma klase: </a:t>
            </a:r>
            <a:r>
              <a:rPr lang="lv-LV" b="1" dirty="0"/>
              <a:t>EXC2</a:t>
            </a:r>
            <a:r>
              <a:rPr lang="lv-LV" dirty="0"/>
              <a:t> (LVS EN 1090-2, tabula B.3);</a:t>
            </a:r>
          </a:p>
          <a:p>
            <a:r>
              <a:rPr lang="lv-LV" dirty="0"/>
              <a:t>- Tērauda būvkonstrukciju sagatavošanas klase: </a:t>
            </a:r>
            <a:r>
              <a:rPr lang="lv-LV" b="1" dirty="0"/>
              <a:t>P2</a:t>
            </a:r>
            <a:r>
              <a:rPr lang="lv-LV" dirty="0"/>
              <a:t> (LVS EN 1090-2, p.4.1.3.);</a:t>
            </a:r>
          </a:p>
          <a:p>
            <a:r>
              <a:rPr lang="lv-LV" dirty="0"/>
              <a:t>- Tērauda būvkonstrukciju </a:t>
            </a:r>
            <a:r>
              <a:rPr lang="lv-LV" dirty="0" err="1"/>
              <a:t>geometriskas</a:t>
            </a:r>
            <a:r>
              <a:rPr lang="lv-LV" dirty="0"/>
              <a:t> pielaides klase ražošanai </a:t>
            </a:r>
            <a:r>
              <a:rPr lang="lv-LV" b="1" dirty="0"/>
              <a:t>2. klase</a:t>
            </a:r>
            <a:r>
              <a:rPr lang="lv-LV" dirty="0"/>
              <a:t>, </a:t>
            </a:r>
            <a:r>
              <a:rPr lang="lv-LV" b="1" dirty="0"/>
              <a:t>montāžai 1</a:t>
            </a:r>
            <a:r>
              <a:rPr lang="lv-LV" dirty="0"/>
              <a:t>.</a:t>
            </a:r>
          </a:p>
          <a:p>
            <a:r>
              <a:rPr lang="lv-LV" dirty="0"/>
              <a:t>klase, eksponējamām </a:t>
            </a:r>
            <a:r>
              <a:rPr lang="lv-LV" dirty="0" err="1"/>
              <a:t>konstrucijām</a:t>
            </a:r>
            <a:r>
              <a:rPr lang="lv-LV" dirty="0"/>
              <a:t> </a:t>
            </a:r>
            <a:r>
              <a:rPr lang="lv-LV" b="1" dirty="0"/>
              <a:t>2. klase </a:t>
            </a:r>
            <a:r>
              <a:rPr lang="lv-LV" dirty="0"/>
              <a:t>(LVS EN 1090-2, p.4.1.4.; 11.2.;</a:t>
            </a:r>
          </a:p>
          <a:p>
            <a:r>
              <a:rPr lang="lv-LV" dirty="0" err="1"/>
              <a:t>piel.D</a:t>
            </a:r>
            <a:r>
              <a:rPr lang="lv-LV" dirty="0"/>
              <a:t>);</a:t>
            </a:r>
          </a:p>
          <a:p>
            <a:r>
              <a:rPr lang="lv-LV" dirty="0"/>
              <a:t>- Tērauda būvkonstrukciju ekspluatācijas apstākļu kategorija (vides korozijas</a:t>
            </a:r>
          </a:p>
          <a:p>
            <a:r>
              <a:rPr lang="lv-LV" dirty="0"/>
              <a:t>aktivitāte): </a:t>
            </a:r>
            <a:r>
              <a:rPr lang="lv-LV" dirty="0" err="1"/>
              <a:t>ārtelpu</a:t>
            </a:r>
            <a:r>
              <a:rPr lang="lv-LV" dirty="0"/>
              <a:t> būvkonstrukcijām - </a:t>
            </a:r>
            <a:r>
              <a:rPr lang="lv-LV" b="1" dirty="0"/>
              <a:t>C4</a:t>
            </a:r>
            <a:r>
              <a:rPr lang="lv-LV" dirty="0"/>
              <a:t> (LVS EN ISO 12944-2), iekštelpu</a:t>
            </a:r>
          </a:p>
          <a:p>
            <a:r>
              <a:rPr lang="lv-LV" dirty="0"/>
              <a:t>būvkonstrukcijām – C2 (LVS EN ISO 12944-2);</a:t>
            </a:r>
          </a:p>
          <a:p>
            <a:r>
              <a:rPr lang="lv-LV" dirty="0"/>
              <a:t>- Tērauda būvkonstrukciju pretkorozijas </a:t>
            </a:r>
            <a:r>
              <a:rPr lang="lv-LV" dirty="0" err="1"/>
              <a:t>pārklajuma</a:t>
            </a:r>
            <a:r>
              <a:rPr lang="lv-LV" dirty="0"/>
              <a:t> prognozējamais kalpošanas laiks:</a:t>
            </a:r>
          </a:p>
          <a:p>
            <a:r>
              <a:rPr lang="lv-LV" b="1" dirty="0"/>
              <a:t>H </a:t>
            </a:r>
            <a:r>
              <a:rPr lang="lv-LV" dirty="0"/>
              <a:t>(LVS EN ISO 12944-1., p. 4.4.);</a:t>
            </a:r>
          </a:p>
          <a:p>
            <a:endParaRPr lang="lv-LV" dirty="0"/>
          </a:p>
        </p:txBody>
      </p:sp>
    </p:spTree>
    <p:extLst>
      <p:ext uri="{BB962C8B-B14F-4D97-AF65-F5344CB8AC3E}">
        <p14:creationId xmlns:p14="http://schemas.microsoft.com/office/powerpoint/2010/main" val="370873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r>
              <a:rPr lang="lv-LV" dirty="0"/>
              <a:t>Darbu veikšanas projekts.</a:t>
            </a:r>
          </a:p>
          <a:p>
            <a:pPr marL="0" indent="0">
              <a:buNone/>
            </a:pPr>
            <a:r>
              <a:rPr lang="lv-LV" dirty="0"/>
              <a:t>BU sākotnējā plāna izstrādes brīdī iespējams, ka DVP nav pieejams.</a:t>
            </a:r>
          </a:p>
          <a:p>
            <a:endParaRPr lang="lv-LV" dirty="0"/>
          </a:p>
        </p:txBody>
      </p:sp>
      <p:sp>
        <p:nvSpPr>
          <p:cNvPr id="4" name="Rectangle: Rounded Corners 3">
            <a:extLst>
              <a:ext uri="{FF2B5EF4-FFF2-40B4-BE49-F238E27FC236}">
                <a16:creationId xmlns:a16="http://schemas.microsoft.com/office/drawing/2014/main" id="{8EB8197A-23A1-8F74-9541-D68870E848BC}"/>
              </a:ext>
            </a:extLst>
          </p:cNvPr>
          <p:cNvSpPr/>
          <p:nvPr/>
        </p:nvSpPr>
        <p:spPr>
          <a:xfrm>
            <a:off x="1923393" y="3195145"/>
            <a:ext cx="2543504" cy="23227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extBox 4">
            <a:extLst>
              <a:ext uri="{FF2B5EF4-FFF2-40B4-BE49-F238E27FC236}">
                <a16:creationId xmlns:a16="http://schemas.microsoft.com/office/drawing/2014/main" id="{7F7DF6C4-06D3-5E0F-80EA-F58215496C3F}"/>
              </a:ext>
            </a:extLst>
          </p:cNvPr>
          <p:cNvSpPr txBox="1"/>
          <p:nvPr/>
        </p:nvSpPr>
        <p:spPr>
          <a:xfrm>
            <a:off x="2890344" y="3804745"/>
            <a:ext cx="1072055" cy="861774"/>
          </a:xfrm>
          <a:prstGeom prst="rect">
            <a:avLst/>
          </a:prstGeom>
          <a:noFill/>
        </p:spPr>
        <p:txBody>
          <a:bodyPr wrap="square" rtlCol="0">
            <a:spAutoFit/>
          </a:bodyPr>
          <a:lstStyle/>
          <a:p>
            <a:endParaRPr lang="lv-LV" dirty="0"/>
          </a:p>
          <a:p>
            <a:r>
              <a:rPr lang="lv-LV" sz="3200" dirty="0"/>
              <a:t>---- ?</a:t>
            </a:r>
          </a:p>
        </p:txBody>
      </p:sp>
    </p:spTree>
    <p:extLst>
      <p:ext uri="{BB962C8B-B14F-4D97-AF65-F5344CB8AC3E}">
        <p14:creationId xmlns:p14="http://schemas.microsoft.com/office/powerpoint/2010/main" val="358627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r>
              <a:rPr lang="lv-LV" dirty="0"/>
              <a:t>Darbu veikšanas projekts.</a:t>
            </a:r>
          </a:p>
          <a:p>
            <a:pPr marL="0" indent="0">
              <a:buNone/>
            </a:pPr>
            <a:r>
              <a:rPr lang="lv-LV" dirty="0"/>
              <a:t>Variants, kad DVP BU plāna izstrādes brīdī ir pieejams.</a:t>
            </a:r>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1072055" y="2953407"/>
            <a:ext cx="10068911" cy="309004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12E9930C-7851-E6AA-C713-0086DBE23159}"/>
              </a:ext>
            </a:extLst>
          </p:cNvPr>
          <p:cNvSpPr txBox="1"/>
          <p:nvPr/>
        </p:nvSpPr>
        <p:spPr>
          <a:xfrm>
            <a:off x="1630418" y="3111062"/>
            <a:ext cx="9616965" cy="2776979"/>
          </a:xfrm>
          <a:prstGeom prst="rect">
            <a:avLst/>
          </a:prstGeom>
          <a:noFill/>
        </p:spPr>
        <p:txBody>
          <a:bodyPr wrap="square" rtlCol="0">
            <a:spAutoFit/>
          </a:bodyPr>
          <a:lstStyle/>
          <a:p>
            <a:pPr>
              <a:lnSpc>
                <a:spcPct val="107000"/>
              </a:lnSpc>
              <a:spcBef>
                <a:spcPts val="200"/>
              </a:spcBef>
            </a:pPr>
            <a:r>
              <a:rPr lang="lv-LV" sz="12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6.1 Darbu veikšanas projektu saraksts</a:t>
            </a:r>
            <a:endParaRPr lang="lv-LV" sz="1200" b="1" dirty="0">
              <a:solidFill>
                <a:srgbClr val="2F5496"/>
              </a:solidFill>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mj-lt"/>
              <a:buAutoNum type="arabicPeriod"/>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Ar galveno būvuzraugu, </a:t>
            </a:r>
            <a:r>
              <a:rPr lang="lv-LV" sz="1200" dirty="0" err="1">
                <a:effectLst/>
                <a:latin typeface="Times New Roman" panose="02020603050405020304" pitchFamily="18" charset="0"/>
                <a:ea typeface="Calibri" panose="020F0502020204030204" pitchFamily="34" charset="0"/>
                <a:cs typeface="Times New Roman" panose="02020603050405020304" pitchFamily="18" charset="0"/>
              </a:rPr>
              <a:t>autoruzraugu</a:t>
            </a: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 un</a:t>
            </a:r>
            <a:r>
              <a:rPr lang="lv-LV" sz="1200" dirty="0">
                <a:effectLst/>
                <a:latin typeface="Calibri" panose="020F0502020204030204" pitchFamily="34" charset="0"/>
                <a:ea typeface="Calibri" panose="020F0502020204030204" pitchFamily="34" charset="0"/>
                <a:cs typeface="Times New Roman" panose="02020603050405020304" pitchFamily="18" charset="0"/>
              </a:rPr>
              <a:t> </a:t>
            </a: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Būvniecības ierosinātāju tiek saskaņoti visu veicamo darbu DVP (darbu veikšanas projekti), tai skaitā, bet ne tikai:</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7000"/>
              </a:lnSpc>
              <a:spcAft>
                <a:spcPts val="800"/>
              </a:spcAft>
              <a:buFont typeface="Symbol" panose="05050102010706020507" pitchFamily="18" charset="2"/>
              <a:buChar char=""/>
              <a:tabLst>
                <a:tab pos="908050" algn="l"/>
              </a:tabLst>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Vispārīgais darbu veikšanas projekts;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7000"/>
              </a:lnSpc>
              <a:spcAft>
                <a:spcPts val="800"/>
              </a:spcAft>
              <a:buFont typeface="Symbol" panose="05050102010706020507" pitchFamily="18" charset="2"/>
              <a:buChar char=""/>
              <a:tabLst>
                <a:tab pos="908050" algn="l"/>
              </a:tabLst>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Žoga izbūves darbu veikšanas projekts;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7000"/>
              </a:lnSpc>
              <a:spcAft>
                <a:spcPts val="800"/>
              </a:spcAft>
              <a:buFont typeface="Symbol" panose="05050102010706020507" pitchFamily="18" charset="2"/>
              <a:buChar char=""/>
              <a:tabLst>
                <a:tab pos="908050" algn="l"/>
              </a:tabLst>
            </a:pPr>
            <a:r>
              <a:rPr lang="lv-LV" sz="1200" dirty="0" err="1">
                <a:effectLst/>
                <a:latin typeface="Times New Roman" panose="02020603050405020304" pitchFamily="18" charset="0"/>
                <a:ea typeface="Calibri" panose="020F0502020204030204" pitchFamily="34" charset="0"/>
                <a:cs typeface="Times New Roman" panose="02020603050405020304" pitchFamily="18" charset="0"/>
              </a:rPr>
              <a:t>Patruļtakas</a:t>
            </a: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 1, </a:t>
            </a:r>
            <a:r>
              <a:rPr lang="lv-LV" sz="1200" dirty="0" err="1">
                <a:effectLst/>
                <a:latin typeface="Times New Roman" panose="02020603050405020304" pitchFamily="18" charset="0"/>
                <a:ea typeface="Calibri" panose="020F0502020204030204" pitchFamily="34" charset="0"/>
                <a:cs typeface="Times New Roman" panose="02020603050405020304" pitchFamily="18" charset="0"/>
              </a:rPr>
              <a:t>patruļtakas</a:t>
            </a: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 2 un pēdu kontroles zonas izbūves darbu veikšanas projekts;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7000"/>
              </a:lnSpc>
              <a:spcAft>
                <a:spcPts val="800"/>
              </a:spcAft>
              <a:buFont typeface="Symbol" panose="05050102010706020507" pitchFamily="18" charset="2"/>
              <a:buChar char=""/>
              <a:tabLst>
                <a:tab pos="908050" algn="l"/>
              </a:tabLst>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Meliorācijas izbūves darbu veikšanas projekts;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7000"/>
              </a:lnSpc>
              <a:spcAft>
                <a:spcPts val="800"/>
              </a:spcAft>
              <a:buFont typeface="Symbol" panose="05050102010706020507" pitchFamily="18" charset="2"/>
              <a:buChar char=""/>
              <a:tabLst>
                <a:tab pos="908050" algn="l"/>
              </a:tabLst>
            </a:pPr>
            <a:r>
              <a:rPr lang="lv-LV" sz="1200" dirty="0" err="1">
                <a:effectLst/>
                <a:latin typeface="Times New Roman" panose="02020603050405020304" pitchFamily="18" charset="0"/>
                <a:ea typeface="Calibri" panose="020F0502020204030204" pitchFamily="34" charset="0"/>
                <a:cs typeface="Times New Roman" panose="02020603050405020304" pitchFamily="18" charset="0"/>
              </a:rPr>
              <a:t>Patruļtakas</a:t>
            </a: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 3 izbūves darbu veikšanas projekts;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7000"/>
              </a:lnSpc>
              <a:spcAft>
                <a:spcPts val="800"/>
              </a:spcAft>
              <a:buFont typeface="Symbol" panose="05050102010706020507" pitchFamily="18" charset="2"/>
              <a:buChar char=""/>
              <a:tabLst>
                <a:tab pos="908050" algn="l"/>
              </a:tabLst>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Pontonu uzstādīšanas darbu veikšanas projekts.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Būvniecības laikā DVP saraksts var tikt papildināts. </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41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r>
              <a:rPr lang="lv-LV" dirty="0"/>
              <a:t>Būvdarbu veicēja </a:t>
            </a:r>
            <a:r>
              <a:rPr lang="lv-LV" u="sng" dirty="0"/>
              <a:t>kvalitātes kontroles plāns</a:t>
            </a:r>
            <a:r>
              <a:rPr lang="lv-LV" dirty="0"/>
              <a:t>, kas arī BU sākotnējā plāna izstrādes brīdī iespējams, ka nav pieejams.</a:t>
            </a:r>
          </a:p>
          <a:p>
            <a:pPr marL="0" indent="0">
              <a:buNone/>
            </a:pPr>
            <a:r>
              <a:rPr lang="lv-LV" dirty="0"/>
              <a:t> </a:t>
            </a:r>
          </a:p>
          <a:p>
            <a:endParaRPr lang="lv-LV" dirty="0"/>
          </a:p>
        </p:txBody>
      </p:sp>
      <p:sp>
        <p:nvSpPr>
          <p:cNvPr id="4" name="Rectangle: Rounded Corners 3">
            <a:extLst>
              <a:ext uri="{FF2B5EF4-FFF2-40B4-BE49-F238E27FC236}">
                <a16:creationId xmlns:a16="http://schemas.microsoft.com/office/drawing/2014/main" id="{8FC63C65-1784-CCD0-1F5E-EFC36638877D}"/>
              </a:ext>
            </a:extLst>
          </p:cNvPr>
          <p:cNvSpPr/>
          <p:nvPr/>
        </p:nvSpPr>
        <p:spPr>
          <a:xfrm>
            <a:off x="1019503" y="2795752"/>
            <a:ext cx="10334297" cy="301646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dirty="0">
                <a:solidFill>
                  <a:schemeClr val="tx1"/>
                </a:solidFill>
              </a:rPr>
              <a:t>Betona aizsargslānis nedrīkst būt mazāks par minimālo aizsargslāni, kas norādīts BS 8500: 1. daļas punktā 3.1.8 un vietās, kur armatūra atrodas tikai pie vienas virsmas vai detaļas, betona segums nedrīkst būt plānāks par minimālo plus:</a:t>
            </a:r>
          </a:p>
          <a:p>
            <a:endParaRPr lang="lv-LV" dirty="0">
              <a:solidFill>
                <a:schemeClr val="tx1"/>
              </a:solidFill>
            </a:endParaRPr>
          </a:p>
          <a:p>
            <a:pPr marL="342900" indent="-342900">
              <a:buAutoNum type="alphaLcParenBoth"/>
            </a:pPr>
            <a:r>
              <a:rPr lang="lv-LV" dirty="0">
                <a:solidFill>
                  <a:schemeClr val="tx1"/>
                </a:solidFill>
              </a:rPr>
              <a:t>5 mm stieņiem ar diametru ≤12mm;</a:t>
            </a:r>
          </a:p>
          <a:p>
            <a:r>
              <a:rPr lang="lv-LV" dirty="0">
                <a:solidFill>
                  <a:schemeClr val="tx1"/>
                </a:solidFill>
              </a:rPr>
              <a:t> </a:t>
            </a:r>
          </a:p>
          <a:p>
            <a:pPr marL="342900" indent="-342900">
              <a:buAutoNum type="alphaLcParenBoth" startAt="2"/>
            </a:pPr>
            <a:r>
              <a:rPr lang="lv-LV" dirty="0">
                <a:solidFill>
                  <a:schemeClr val="tx1"/>
                </a:solidFill>
              </a:rPr>
              <a:t>10 mm stieņiem ar diametru &gt;12 mm ≤25 mm;</a:t>
            </a:r>
          </a:p>
          <a:p>
            <a:endParaRPr lang="lv-LV" dirty="0">
              <a:solidFill>
                <a:schemeClr val="tx1"/>
              </a:solidFill>
            </a:endParaRPr>
          </a:p>
          <a:p>
            <a:r>
              <a:rPr lang="lv-LV" dirty="0">
                <a:solidFill>
                  <a:schemeClr val="tx1"/>
                </a:solidFill>
              </a:rPr>
              <a:t>(c)  15 mm stieņiem ar diametru &gt;25 mm.</a:t>
            </a:r>
          </a:p>
        </p:txBody>
      </p:sp>
    </p:spTree>
    <p:extLst>
      <p:ext uri="{BB962C8B-B14F-4D97-AF65-F5344CB8AC3E}">
        <p14:creationId xmlns:p14="http://schemas.microsoft.com/office/powerpoint/2010/main" val="306416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a:solidFill>
            <a:schemeClr val="accent2">
              <a:lumMod val="20000"/>
              <a:lumOff val="80000"/>
            </a:schemeClr>
          </a:solidFill>
        </p:spPr>
        <p:txBody>
          <a:bodyPr/>
          <a:lstStyle/>
          <a:p>
            <a:r>
              <a:rPr lang="lv-LV" dirty="0"/>
              <a:t>Būvdarbu veicēja kvalitātes kontroles plāns.</a:t>
            </a:r>
          </a:p>
          <a:p>
            <a:pPr marL="0" indent="0">
              <a:buNone/>
            </a:pPr>
            <a:endParaRPr lang="lv-LV" dirty="0"/>
          </a:p>
          <a:p>
            <a:endParaRPr lang="lv-LV" dirty="0"/>
          </a:p>
        </p:txBody>
      </p:sp>
      <p:sp>
        <p:nvSpPr>
          <p:cNvPr id="9" name="TextBox 8">
            <a:extLst>
              <a:ext uri="{FF2B5EF4-FFF2-40B4-BE49-F238E27FC236}">
                <a16:creationId xmlns:a16="http://schemas.microsoft.com/office/drawing/2014/main" id="{12E9930C-7851-E6AA-C713-0086DBE23159}"/>
              </a:ext>
            </a:extLst>
          </p:cNvPr>
          <p:cNvSpPr txBox="1"/>
          <p:nvPr/>
        </p:nvSpPr>
        <p:spPr>
          <a:xfrm>
            <a:off x="1061546" y="3111062"/>
            <a:ext cx="9522371" cy="369332"/>
          </a:xfrm>
          <a:prstGeom prst="rect">
            <a:avLst/>
          </a:prstGeom>
          <a:noFill/>
        </p:spPr>
        <p:txBody>
          <a:bodyPr wrap="square" rtlCol="0">
            <a:spAutoFit/>
          </a:bodyPr>
          <a:lstStyle/>
          <a:p>
            <a:pPr>
              <a:spcBef>
                <a:spcPts val="1200"/>
              </a:spcBef>
              <a:spcAft>
                <a:spcPts val="300"/>
              </a:spcAft>
            </a:pPr>
            <a:endParaRPr lang="lv-LV" sz="1800" dirty="0">
              <a:effectLst/>
              <a:latin typeface="Times New Roman" panose="02020603050405020304" pitchFamily="18" charset="0"/>
              <a:ea typeface="Times New Roman" panose="02020603050405020304" pitchFamily="18" charset="0"/>
            </a:endParaRPr>
          </a:p>
        </p:txBody>
      </p:sp>
      <p:pic>
        <p:nvPicPr>
          <p:cNvPr id="5" name="Picture 4" descr="Table&#10;&#10;Description automatically generated">
            <a:extLst>
              <a:ext uri="{FF2B5EF4-FFF2-40B4-BE49-F238E27FC236}">
                <a16:creationId xmlns:a16="http://schemas.microsoft.com/office/drawing/2014/main" id="{C4166BA5-F108-9755-F35C-7F1B6E184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176" y="2412695"/>
            <a:ext cx="7754819" cy="3891110"/>
          </a:xfrm>
          <a:prstGeom prst="rect">
            <a:avLst/>
          </a:prstGeom>
          <a:solidFill>
            <a:srgbClr val="FFF2CC"/>
          </a:solidFill>
        </p:spPr>
      </p:pic>
    </p:spTree>
    <p:extLst>
      <p:ext uri="{BB962C8B-B14F-4D97-AF65-F5344CB8AC3E}">
        <p14:creationId xmlns:p14="http://schemas.microsoft.com/office/powerpoint/2010/main" val="3399406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4.Izejmateriāli BU plāna sastādīšanai</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pPr marL="0" indent="0">
              <a:buNone/>
            </a:pPr>
            <a:r>
              <a:rPr lang="lv-LV" dirty="0"/>
              <a:t> </a:t>
            </a:r>
          </a:p>
          <a:p>
            <a:endParaRPr lang="lv-LV" dirty="0"/>
          </a:p>
        </p:txBody>
      </p:sp>
      <p:sp>
        <p:nvSpPr>
          <p:cNvPr id="4" name="Rectangle: Rounded Corners 3">
            <a:extLst>
              <a:ext uri="{FF2B5EF4-FFF2-40B4-BE49-F238E27FC236}">
                <a16:creationId xmlns:a16="http://schemas.microsoft.com/office/drawing/2014/main" id="{8FC63C65-1784-CCD0-1F5E-EFC36638877D}"/>
              </a:ext>
            </a:extLst>
          </p:cNvPr>
          <p:cNvSpPr/>
          <p:nvPr/>
        </p:nvSpPr>
        <p:spPr>
          <a:xfrm>
            <a:off x="441435" y="1587062"/>
            <a:ext cx="11372193" cy="515006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800" u="sng" dirty="0">
                <a:solidFill>
                  <a:schemeClr val="tx1"/>
                </a:solidFill>
              </a:rPr>
              <a:t>Secinājumi par BU plāna izstrādes uzsākšanu:</a:t>
            </a:r>
          </a:p>
          <a:p>
            <a:pPr marL="457200" indent="-457200">
              <a:buFont typeface="Arial" panose="020B0604020202020204" pitchFamily="34" charset="0"/>
              <a:buChar char="•"/>
            </a:pPr>
            <a:r>
              <a:rPr lang="lv-LV" sz="2800" dirty="0">
                <a:solidFill>
                  <a:schemeClr val="tx1"/>
                </a:solidFill>
              </a:rPr>
              <a:t>Lai būvvalde apstiprinātu Būvdarbu uzsākšanas nosacījumus, Būvdarbu uzsākšanas nosacījumu izpildes iesniegumam ir jāpievieno sākotnējais BU plāns, kurš, normatīvos noteiktās dokumentu aprites secības dēļ, parasti tiek izstrādāts pirms Būvdarbu veicēja Darbu veikšanas projekta un Kvalitātes kontroles plāna izskatīšanas, kas dažkārt rada atšķirības minētajos dokumentos attiecībā uz definētajiem kvalitātes kritērijiem.</a:t>
            </a:r>
          </a:p>
          <a:p>
            <a:pPr marL="457200" indent="-457200">
              <a:buFont typeface="Arial" panose="020B0604020202020204" pitchFamily="34" charset="0"/>
              <a:buChar char="•"/>
            </a:pPr>
            <a:r>
              <a:rPr lang="lv-LV" sz="2800" dirty="0">
                <a:solidFill>
                  <a:schemeClr val="tx1"/>
                </a:solidFill>
              </a:rPr>
              <a:t>Jautājums: vai nebūtu lietderīgi izslēgt no Būvdarbu uzsākšanas nosacījumiem sākotnējā BU plāna iesniegšanas nepieciešamību, lai Būvuzraudzība un Būvdarbu veicējs varētu sinhroni līdz reālo būvdarbu uzsākšanai izstrādāt BU plānu, DVP un KK plānu ar vienādiem kvalitātes kontroles kritērijiem.</a:t>
            </a:r>
          </a:p>
        </p:txBody>
      </p:sp>
    </p:spTree>
    <p:extLst>
      <p:ext uri="{BB962C8B-B14F-4D97-AF65-F5344CB8AC3E}">
        <p14:creationId xmlns:p14="http://schemas.microsoft.com/office/powerpoint/2010/main" val="28112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F55E0-25E5-4ED4-4083-F8121E338EEC}"/>
              </a:ext>
            </a:extLst>
          </p:cNvPr>
          <p:cNvSpPr>
            <a:spLocks noGrp="1"/>
          </p:cNvSpPr>
          <p:nvPr>
            <p:ph type="title"/>
          </p:nvPr>
        </p:nvSpPr>
        <p:spPr/>
        <p:txBody>
          <a:bodyPr/>
          <a:lstStyle/>
          <a:p>
            <a:r>
              <a:rPr lang="lv-LV" dirty="0"/>
              <a:t>	</a:t>
            </a:r>
            <a:r>
              <a:rPr lang="lv-LV" b="1" dirty="0"/>
              <a:t>1.Būvuzraudzības plāna ieviešanas vēsture</a:t>
            </a:r>
          </a:p>
        </p:txBody>
      </p:sp>
      <p:sp>
        <p:nvSpPr>
          <p:cNvPr id="3" name="Content Placeholder 2">
            <a:extLst>
              <a:ext uri="{FF2B5EF4-FFF2-40B4-BE49-F238E27FC236}">
                <a16:creationId xmlns:a16="http://schemas.microsoft.com/office/drawing/2014/main" id="{CE115234-D644-E448-D9DA-4B55CFCD7F8D}"/>
              </a:ext>
            </a:extLst>
          </p:cNvPr>
          <p:cNvSpPr>
            <a:spLocks noGrp="1"/>
          </p:cNvSpPr>
          <p:nvPr>
            <p:ph idx="1"/>
          </p:nvPr>
        </p:nvSpPr>
        <p:spPr/>
        <p:txBody>
          <a:bodyPr>
            <a:normAutofit fontScale="85000" lnSpcReduction="10000"/>
          </a:bodyPr>
          <a:lstStyle/>
          <a:p>
            <a:r>
              <a:rPr lang="lv-LV" dirty="0"/>
              <a:t>Pirmo reizi būvuzraudzības plāna izstrādes nepieciešamība noteikta Vispārīgajos būvnoteikumos 01.10.2014.</a:t>
            </a:r>
          </a:p>
          <a:p>
            <a:pPr marL="0" indent="0">
              <a:buNone/>
            </a:pPr>
            <a:r>
              <a:rPr lang="lv-LV" dirty="0"/>
              <a:t>125. </a:t>
            </a:r>
            <a:r>
              <a:rPr lang="lv-LV" u="sng" dirty="0"/>
              <a:t>Būvuzraugam ir šādi pienākumi:</a:t>
            </a:r>
          </a:p>
          <a:p>
            <a:pPr marL="0" indent="0">
              <a:buNone/>
            </a:pPr>
            <a:r>
              <a:rPr lang="lv-LV" dirty="0"/>
              <a:t>125.1. </a:t>
            </a:r>
            <a:r>
              <a:rPr lang="lv-LV" u="sng" dirty="0"/>
              <a:t>pirms būvdarbu uzsākšanas izstrādāt būvuzraudzības plānu,</a:t>
            </a:r>
          </a:p>
          <a:p>
            <a:pPr marL="0" indent="0">
              <a:buNone/>
            </a:pPr>
            <a:r>
              <a:rPr lang="lv-LV" dirty="0"/>
              <a:t>(šī brīža redakcija: </a:t>
            </a:r>
            <a:r>
              <a:rPr lang="lv-LV" u="sng" dirty="0"/>
              <a:t>125.1. pirms būvdarbu uzsākšanas izstrādāt būvuzraudzības plānu un pievienot konkrētajai būvniecības lietai būvniecības informācijas sistēmā</a:t>
            </a:r>
            <a:r>
              <a:rPr lang="lv-LV" dirty="0"/>
              <a:t>).</a:t>
            </a:r>
          </a:p>
          <a:p>
            <a:pPr marL="0" indent="0">
              <a:buNone/>
            </a:pPr>
            <a:r>
              <a:rPr lang="lv-LV" dirty="0"/>
              <a:t>Informācijai: no 01.10.2014. LBN 303-03 “Būvuzraudzības noteikumi” ir atcelti.</a:t>
            </a:r>
          </a:p>
          <a:p>
            <a:pPr marL="0" indent="0">
              <a:buNone/>
            </a:pPr>
            <a:endParaRPr lang="lv-LV" dirty="0"/>
          </a:p>
          <a:p>
            <a:pPr marL="0" indent="0">
              <a:buNone/>
            </a:pPr>
            <a:r>
              <a:rPr lang="lv-LV" dirty="0"/>
              <a:t>Informācijai: saskaņā ar LBN 304-03 “Būvdarbu autoruzraudzības noteikumi” 8.punktu laika posmā no 01.07.2003. līdz 01.10.2014. autoruzraudzībai bija nepieciešams izstrādāt autoruzraudzības plānu.</a:t>
            </a:r>
          </a:p>
        </p:txBody>
      </p:sp>
      <p:sp>
        <p:nvSpPr>
          <p:cNvPr id="6" name="Rectangle: Rounded Corners 5">
            <a:extLst>
              <a:ext uri="{FF2B5EF4-FFF2-40B4-BE49-F238E27FC236}">
                <a16:creationId xmlns:a16="http://schemas.microsoft.com/office/drawing/2014/main" id="{784BEBD0-016B-A57C-941C-4BF871249C63}"/>
              </a:ext>
            </a:extLst>
          </p:cNvPr>
          <p:cNvSpPr/>
          <p:nvPr/>
        </p:nvSpPr>
        <p:spPr>
          <a:xfrm>
            <a:off x="662152" y="1690688"/>
            <a:ext cx="10691648" cy="7897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35963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2996572"/>
            <a:ext cx="10068911" cy="25318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12E9930C-7851-E6AA-C713-0086DBE23159}"/>
              </a:ext>
            </a:extLst>
          </p:cNvPr>
          <p:cNvSpPr txBox="1"/>
          <p:nvPr/>
        </p:nvSpPr>
        <p:spPr>
          <a:xfrm>
            <a:off x="1061546" y="3111062"/>
            <a:ext cx="9522371" cy="2031325"/>
          </a:xfrm>
          <a:prstGeom prst="rect">
            <a:avLst/>
          </a:prstGeom>
          <a:noFill/>
        </p:spPr>
        <p:txBody>
          <a:bodyPr wrap="square" rtlCol="0">
            <a:spAutoFit/>
          </a:bodyPr>
          <a:lstStyle/>
          <a:p>
            <a:pPr algn="just"/>
            <a:r>
              <a:rPr lang="lv-LV" b="0" i="0" dirty="0">
                <a:solidFill>
                  <a:srgbClr val="414142"/>
                </a:solidFill>
                <a:effectLst/>
                <a:latin typeface="Arial" panose="020B0604020202020204" pitchFamily="34" charset="0"/>
              </a:rPr>
              <a:t>VBN 127.punkts: Būvuzraudzības plānā, ņemot vērā būves specifiku, </a:t>
            </a:r>
            <a:r>
              <a:rPr lang="lv-LV" b="0" i="0" u="sng" dirty="0">
                <a:solidFill>
                  <a:srgbClr val="414142"/>
                </a:solidFill>
                <a:effectLst/>
                <a:latin typeface="Arial" panose="020B0604020202020204" pitchFamily="34" charset="0"/>
              </a:rPr>
              <a:t>sākotnēji</a:t>
            </a:r>
            <a:r>
              <a:rPr lang="lv-LV" b="0" i="0" dirty="0">
                <a:solidFill>
                  <a:srgbClr val="414142"/>
                </a:solidFill>
                <a:effectLst/>
                <a:latin typeface="Arial" panose="020B0604020202020204" pitchFamily="34" charset="0"/>
              </a:rPr>
              <a:t> ietver šādu informāciju:</a:t>
            </a:r>
          </a:p>
          <a:p>
            <a:pPr algn="just"/>
            <a:endParaRPr lang="lv-LV" b="0" i="0" dirty="0">
              <a:solidFill>
                <a:srgbClr val="414142"/>
              </a:solidFill>
              <a:effectLst/>
              <a:latin typeface="Arial" panose="020B0604020202020204" pitchFamily="34" charset="0"/>
            </a:endParaRPr>
          </a:p>
          <a:p>
            <a:pPr algn="just"/>
            <a:r>
              <a:rPr lang="lv-LV" b="0" i="0" dirty="0">
                <a:solidFill>
                  <a:srgbClr val="414142"/>
                </a:solidFill>
                <a:effectLst/>
                <a:latin typeface="Arial" panose="020B0604020202020204" pitchFamily="34" charset="0"/>
              </a:rPr>
              <a:t>127.1. </a:t>
            </a:r>
            <a:r>
              <a:rPr lang="lv-LV" b="0" i="0" u="sng" dirty="0">
                <a:solidFill>
                  <a:srgbClr val="414142"/>
                </a:solidFill>
                <a:effectLst/>
                <a:latin typeface="Arial" panose="020B0604020202020204" pitchFamily="34" charset="0"/>
              </a:rPr>
              <a:t>nepieciešamās pārbaudes un to apjoms</a:t>
            </a:r>
            <a:r>
              <a:rPr lang="lv-LV" b="0" i="0" dirty="0">
                <a:solidFill>
                  <a:srgbClr val="414142"/>
                </a:solidFill>
                <a:effectLst/>
                <a:latin typeface="Arial" panose="020B0604020202020204" pitchFamily="34" charset="0"/>
              </a:rPr>
              <a:t>, ievērojot darbu organizēšanas projektā un darbu veikšanas projektā, ja tāds tiek izstrādāts, ietvertos darbu posmus (piemēram, būvdarbu sagatavošana, tai skaitā </a:t>
            </a:r>
            <a:r>
              <a:rPr lang="lv-LV" b="0" i="0" dirty="0" err="1">
                <a:solidFill>
                  <a:srgbClr val="414142"/>
                </a:solidFill>
                <a:effectLst/>
                <a:latin typeface="Arial" panose="020B0604020202020204" pitchFamily="34" charset="0"/>
              </a:rPr>
              <a:t>būvasu</a:t>
            </a:r>
            <a:r>
              <a:rPr lang="lv-LV" b="0" i="0" dirty="0">
                <a:solidFill>
                  <a:srgbClr val="414142"/>
                </a:solidFill>
                <a:effectLst/>
                <a:latin typeface="Arial" panose="020B0604020202020204" pitchFamily="34" charset="0"/>
              </a:rPr>
              <a:t> nospraušana, un pamatu, pazemes stāvu izbūve, inženiertīklu pievadu izbūve, ēkas karkasa vai nesošo konstrukciju izbūve);</a:t>
            </a:r>
          </a:p>
        </p:txBody>
      </p:sp>
    </p:spTree>
    <p:extLst>
      <p:ext uri="{BB962C8B-B14F-4D97-AF65-F5344CB8AC3E}">
        <p14:creationId xmlns:p14="http://schemas.microsoft.com/office/powerpoint/2010/main" val="409257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a:xfrm>
            <a:off x="838200" y="2280745"/>
            <a:ext cx="10515600" cy="3415861"/>
          </a:xfrm>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2280746"/>
            <a:ext cx="10068911" cy="34158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12E9930C-7851-E6AA-C713-0086DBE23159}"/>
              </a:ext>
            </a:extLst>
          </p:cNvPr>
          <p:cNvSpPr txBox="1"/>
          <p:nvPr/>
        </p:nvSpPr>
        <p:spPr>
          <a:xfrm>
            <a:off x="1148255" y="2280745"/>
            <a:ext cx="9522371" cy="3970318"/>
          </a:xfrm>
          <a:prstGeom prst="rect">
            <a:avLst/>
          </a:prstGeom>
          <a:noFill/>
        </p:spPr>
        <p:txBody>
          <a:bodyPr wrap="square" rtlCol="0">
            <a:spAutoFit/>
          </a:bodyPr>
          <a:lstStyle/>
          <a:p>
            <a:pPr algn="just"/>
            <a:r>
              <a:rPr lang="lv-LV" b="0" i="0" dirty="0">
                <a:solidFill>
                  <a:srgbClr val="414142"/>
                </a:solidFill>
                <a:effectLst/>
                <a:latin typeface="Arial" panose="020B0604020202020204" pitchFamily="34" charset="0"/>
              </a:rPr>
              <a:t>•	Nodrošināsim pietiekamu skaitu kvalificētu darbinieku būvdarbu līgumā paredzēto būvdarbu būvuzraudzības veikšanai:</a:t>
            </a:r>
          </a:p>
          <a:p>
            <a:pPr algn="just"/>
            <a:endParaRPr lang="lv-LV" b="0" i="0" dirty="0">
              <a:solidFill>
                <a:srgbClr val="414142"/>
              </a:solidFill>
              <a:effectLst/>
              <a:latin typeface="Arial" panose="020B0604020202020204" pitchFamily="34" charset="0"/>
            </a:endParaRPr>
          </a:p>
          <a:p>
            <a:pPr marL="285750" indent="-285750" algn="just">
              <a:buFontTx/>
              <a:buChar char="-"/>
            </a:pPr>
            <a:r>
              <a:rPr lang="lv-LV" b="0" i="0" dirty="0">
                <a:solidFill>
                  <a:srgbClr val="414142"/>
                </a:solidFill>
                <a:effectLst/>
                <a:latin typeface="Arial" panose="020B0604020202020204" pitchFamily="34" charset="0"/>
              </a:rPr>
              <a:t>Ēku būvdarbu būvuzraudzībai;</a:t>
            </a:r>
          </a:p>
          <a:p>
            <a:pPr marL="285750" indent="-285750" algn="just">
              <a:buFontTx/>
              <a:buChar char="-"/>
            </a:pPr>
            <a:endParaRPr lang="lv-LV" b="0" i="0" dirty="0">
              <a:solidFill>
                <a:srgbClr val="414142"/>
              </a:solidFill>
              <a:effectLst/>
              <a:latin typeface="Arial" panose="020B0604020202020204" pitchFamily="34" charset="0"/>
            </a:endParaRPr>
          </a:p>
          <a:p>
            <a:pPr marL="285750" indent="-285750" algn="just">
              <a:buFontTx/>
              <a:buChar char="-"/>
            </a:pPr>
            <a:r>
              <a:rPr lang="lv-LV" b="0" i="0" dirty="0">
                <a:solidFill>
                  <a:srgbClr val="414142"/>
                </a:solidFill>
                <a:effectLst/>
                <a:latin typeface="Arial" panose="020B0604020202020204" pitchFamily="34" charset="0"/>
              </a:rPr>
              <a:t>Ūdensapgādes un kanalizācijas sistēmu būvdarbu būvuzraudzībai;</a:t>
            </a:r>
          </a:p>
          <a:p>
            <a:pPr marL="285750" indent="-285750" algn="just">
              <a:buFontTx/>
              <a:buChar char="-"/>
            </a:pPr>
            <a:endParaRPr lang="lv-LV" b="0" i="0" dirty="0">
              <a:solidFill>
                <a:srgbClr val="414142"/>
              </a:solidFill>
              <a:effectLst/>
              <a:latin typeface="Arial" panose="020B0604020202020204" pitchFamily="34" charset="0"/>
            </a:endParaRPr>
          </a:p>
          <a:p>
            <a:pPr marL="285750" indent="-285750" algn="just">
              <a:buFontTx/>
              <a:buChar char="-"/>
            </a:pPr>
            <a:r>
              <a:rPr lang="lv-LV" b="0" i="0" dirty="0">
                <a:solidFill>
                  <a:srgbClr val="414142"/>
                </a:solidFill>
                <a:effectLst/>
                <a:latin typeface="Arial" panose="020B0604020202020204" pitchFamily="34" charset="0"/>
              </a:rPr>
              <a:t>Siltumapgādes un ventilācijas sistēmu būvdarbu būvuzraudzībai;</a:t>
            </a:r>
          </a:p>
          <a:p>
            <a:pPr marL="285750" indent="-285750" algn="just">
              <a:buFontTx/>
              <a:buChar char="-"/>
            </a:pPr>
            <a:endParaRPr lang="lv-LV" b="0" i="0" dirty="0">
              <a:solidFill>
                <a:srgbClr val="414142"/>
              </a:solidFill>
              <a:effectLst/>
              <a:latin typeface="Arial" panose="020B0604020202020204" pitchFamily="34" charset="0"/>
            </a:endParaRPr>
          </a:p>
          <a:p>
            <a:pPr marL="285750" indent="-285750" algn="just">
              <a:buFontTx/>
              <a:buChar char="-"/>
            </a:pPr>
            <a:r>
              <a:rPr lang="lv-LV" b="0" i="0" dirty="0">
                <a:solidFill>
                  <a:srgbClr val="414142"/>
                </a:solidFill>
                <a:effectLst/>
                <a:latin typeface="Arial" panose="020B0604020202020204" pitchFamily="34" charset="0"/>
              </a:rPr>
              <a:t>Elektroietaišu līdz 1 </a:t>
            </a:r>
            <a:r>
              <a:rPr lang="lv-LV" b="0" i="0" dirty="0" err="1">
                <a:solidFill>
                  <a:srgbClr val="414142"/>
                </a:solidFill>
                <a:effectLst/>
                <a:latin typeface="Arial" panose="020B0604020202020204" pitchFamily="34" charset="0"/>
              </a:rPr>
              <a:t>kV</a:t>
            </a:r>
            <a:r>
              <a:rPr lang="lv-LV" b="0" i="0" dirty="0">
                <a:solidFill>
                  <a:srgbClr val="414142"/>
                </a:solidFill>
                <a:effectLst/>
                <a:latin typeface="Arial" panose="020B0604020202020204" pitchFamily="34" charset="0"/>
              </a:rPr>
              <a:t> izbūves darbu būvuzraudzībai;</a:t>
            </a:r>
          </a:p>
          <a:p>
            <a:pPr marL="285750" indent="-285750" algn="just">
              <a:buFontTx/>
              <a:buChar char="-"/>
            </a:pPr>
            <a:endParaRPr lang="lv-LV" b="0" i="0" dirty="0">
              <a:solidFill>
                <a:srgbClr val="414142"/>
              </a:solidFill>
              <a:effectLst/>
              <a:latin typeface="Arial" panose="020B0604020202020204" pitchFamily="34" charset="0"/>
            </a:endParaRPr>
          </a:p>
          <a:p>
            <a:pPr marL="285750" indent="-285750" algn="just">
              <a:buFontTx/>
              <a:buChar char="-"/>
            </a:pPr>
            <a:r>
              <a:rPr lang="lv-LV" b="0" i="0" dirty="0">
                <a:solidFill>
                  <a:srgbClr val="414142"/>
                </a:solidFill>
                <a:effectLst/>
                <a:latin typeface="Arial" panose="020B0604020202020204" pitchFamily="34" charset="0"/>
              </a:rPr>
              <a:t>Elektronisko sakaru sistēmu un tīklu būvdarbu būvuzraudzībai.</a:t>
            </a:r>
          </a:p>
          <a:p>
            <a:pPr algn="just"/>
            <a:endParaRPr lang="lv-LV" b="0" i="0" dirty="0">
              <a:solidFill>
                <a:srgbClr val="414142"/>
              </a:solidFill>
              <a:effectLst/>
              <a:latin typeface="Arial" panose="020B0604020202020204" pitchFamily="34" charset="0"/>
            </a:endParaRPr>
          </a:p>
          <a:p>
            <a:pPr algn="just"/>
            <a:r>
              <a:rPr lang="lv-LV" b="0" i="0" u="sng" dirty="0">
                <a:solidFill>
                  <a:srgbClr val="414142"/>
                </a:solidFill>
                <a:effectLst/>
                <a:latin typeface="Arial" panose="020B0604020202020204" pitchFamily="34" charset="0"/>
              </a:rPr>
              <a:t>BU plānā nav aprakstītas nepieciešamās pārbaudes un to apjoms.</a:t>
            </a:r>
          </a:p>
        </p:txBody>
      </p:sp>
    </p:spTree>
    <p:extLst>
      <p:ext uri="{BB962C8B-B14F-4D97-AF65-F5344CB8AC3E}">
        <p14:creationId xmlns:p14="http://schemas.microsoft.com/office/powerpoint/2010/main" val="201294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normAutofit fontScale="90000"/>
          </a:bodyPr>
          <a:lstStyle/>
          <a:p>
            <a:r>
              <a:rPr lang="lv-LV" dirty="0"/>
              <a:t>	</a:t>
            </a:r>
            <a:r>
              <a:rPr lang="lv-LV" b="1" dirty="0"/>
              <a:t> 5. BU plāna saturs:  </a:t>
            </a:r>
            <a:r>
              <a:rPr lang="lv-LV" sz="2800" b="1" dirty="0"/>
              <a:t>atbilstoši aprakstītas nepieciešamās 					                  pārbaudes un to apjoms.</a:t>
            </a:r>
            <a:endParaRPr lang="lv-LV" sz="2800"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a:p>
          <a:p>
            <a:endParaRPr lang="lv-LV" dirty="0"/>
          </a:p>
        </p:txBody>
      </p:sp>
      <p:sp>
        <p:nvSpPr>
          <p:cNvPr id="13" name="Rectangle: Rounded Corners 12">
            <a:extLst>
              <a:ext uri="{FF2B5EF4-FFF2-40B4-BE49-F238E27FC236}">
                <a16:creationId xmlns:a16="http://schemas.microsoft.com/office/drawing/2014/main" id="{0EAA3342-35BD-B012-1BAE-F64468F38D75}"/>
              </a:ext>
            </a:extLst>
          </p:cNvPr>
          <p:cNvSpPr/>
          <p:nvPr/>
        </p:nvSpPr>
        <p:spPr>
          <a:xfrm>
            <a:off x="388883" y="1825625"/>
            <a:ext cx="11361683" cy="481691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5" name="Picture 14" descr="Table&#10;&#10;Description automatically generated">
            <a:extLst>
              <a:ext uri="{FF2B5EF4-FFF2-40B4-BE49-F238E27FC236}">
                <a16:creationId xmlns:a16="http://schemas.microsoft.com/office/drawing/2014/main" id="{345A8092-75F8-16C1-4D27-38E8CA7D4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75" y="1965433"/>
            <a:ext cx="9659007" cy="4527441"/>
          </a:xfrm>
          <a:prstGeom prst="rect">
            <a:avLst/>
          </a:prstGeom>
        </p:spPr>
      </p:pic>
    </p:spTree>
    <p:extLst>
      <p:ext uri="{BB962C8B-B14F-4D97-AF65-F5344CB8AC3E}">
        <p14:creationId xmlns:p14="http://schemas.microsoft.com/office/powerpoint/2010/main" val="2553875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normAutofit/>
          </a:bodyPr>
          <a:lstStyle/>
          <a:p>
            <a:r>
              <a:rPr lang="lv-LV" dirty="0"/>
              <a:t>	</a:t>
            </a:r>
            <a:r>
              <a:rPr lang="lv-LV" b="1" dirty="0"/>
              <a:t> 5. BU plāna saturs</a:t>
            </a:r>
            <a:endParaRPr lang="lv-LV" sz="2800"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a:xfrm>
            <a:off x="346841" y="1566040"/>
            <a:ext cx="11340662" cy="5013435"/>
          </a:xfrm>
        </p:spPr>
        <p:txBody>
          <a:bodyPr/>
          <a:lstStyle/>
          <a:p>
            <a:endParaRPr lang="lv-LV" dirty="0"/>
          </a:p>
          <a:p>
            <a:pPr marL="0" indent="0">
              <a:buNone/>
            </a:pPr>
            <a:endParaRPr lang="lv-LV" dirty="0"/>
          </a:p>
        </p:txBody>
      </p:sp>
      <p:pic>
        <p:nvPicPr>
          <p:cNvPr id="5" name="Picture 4" descr="A picture containing ground, dirty&#10;&#10;Description automatically generated">
            <a:extLst>
              <a:ext uri="{FF2B5EF4-FFF2-40B4-BE49-F238E27FC236}">
                <a16:creationId xmlns:a16="http://schemas.microsoft.com/office/drawing/2014/main" id="{8F550E4E-E897-C560-0C3B-5596425DE3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41" y="2135704"/>
            <a:ext cx="5628038" cy="4221029"/>
          </a:xfrm>
          <a:prstGeom prst="rect">
            <a:avLst/>
          </a:prstGeom>
        </p:spPr>
      </p:pic>
      <p:pic>
        <p:nvPicPr>
          <p:cNvPr id="7" name="Picture 6" descr="A sign on a wall&#10;&#10;Description automatically generated with low confidence">
            <a:extLst>
              <a:ext uri="{FF2B5EF4-FFF2-40B4-BE49-F238E27FC236}">
                <a16:creationId xmlns:a16="http://schemas.microsoft.com/office/drawing/2014/main" id="{6B77428C-C3C0-A94F-82ED-3077C128F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135703"/>
            <a:ext cx="5628038" cy="4221029"/>
          </a:xfrm>
          <a:prstGeom prst="rect">
            <a:avLst/>
          </a:prstGeom>
        </p:spPr>
      </p:pic>
    </p:spTree>
    <p:extLst>
      <p:ext uri="{BB962C8B-B14F-4D97-AF65-F5344CB8AC3E}">
        <p14:creationId xmlns:p14="http://schemas.microsoft.com/office/powerpoint/2010/main" val="23888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 </a:t>
            </a:r>
            <a:r>
              <a:rPr lang="lv-LV" sz="2800" b="1" dirty="0"/>
              <a:t>iespējamo risku novērtējumu                          					       būvdarbu laikā</a:t>
            </a:r>
            <a:endParaRPr lang="lv-LV" sz="2800"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944414"/>
            <a:ext cx="10068911" cy="20810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12E9930C-7851-E6AA-C713-0086DBE23159}"/>
              </a:ext>
            </a:extLst>
          </p:cNvPr>
          <p:cNvSpPr txBox="1"/>
          <p:nvPr/>
        </p:nvSpPr>
        <p:spPr>
          <a:xfrm>
            <a:off x="1334814" y="2017987"/>
            <a:ext cx="9322675" cy="1200329"/>
          </a:xfrm>
          <a:prstGeom prst="rect">
            <a:avLst/>
          </a:prstGeom>
          <a:noFill/>
        </p:spPr>
        <p:txBody>
          <a:bodyPr wrap="square" rtlCol="0">
            <a:spAutoFit/>
          </a:bodyPr>
          <a:lstStyle/>
          <a:p>
            <a:pPr algn="just"/>
            <a:r>
              <a:rPr lang="lv-LV" b="0" i="0" dirty="0">
                <a:solidFill>
                  <a:srgbClr val="414142"/>
                </a:solidFill>
                <a:effectLst/>
                <a:latin typeface="Arial" panose="020B0604020202020204" pitchFamily="34" charset="0"/>
              </a:rPr>
              <a:t>VBN 127.punkts: Būvuzraudzības plānā, ņemot vērā būves specifiku, </a:t>
            </a:r>
            <a:r>
              <a:rPr lang="lv-LV" b="0" i="0" u="sng" dirty="0">
                <a:solidFill>
                  <a:srgbClr val="414142"/>
                </a:solidFill>
                <a:effectLst/>
                <a:latin typeface="Arial" panose="020B0604020202020204" pitchFamily="34" charset="0"/>
              </a:rPr>
              <a:t>sākotnēji</a:t>
            </a:r>
            <a:r>
              <a:rPr lang="lv-LV" b="0" i="0" dirty="0">
                <a:solidFill>
                  <a:srgbClr val="414142"/>
                </a:solidFill>
                <a:effectLst/>
                <a:latin typeface="Arial" panose="020B0604020202020204" pitchFamily="34" charset="0"/>
              </a:rPr>
              <a:t> ietver šādu informāciju:</a:t>
            </a:r>
          </a:p>
          <a:p>
            <a:pPr algn="just"/>
            <a:endParaRPr lang="lv-LV" b="0" i="0" dirty="0">
              <a:solidFill>
                <a:srgbClr val="414142"/>
              </a:solidFill>
              <a:effectLst/>
              <a:latin typeface="Arial" panose="020B0604020202020204" pitchFamily="34" charset="0"/>
            </a:endParaRPr>
          </a:p>
          <a:p>
            <a:pPr algn="just"/>
            <a:r>
              <a:rPr lang="lv-LV" b="0" i="0" u="sng" dirty="0">
                <a:solidFill>
                  <a:srgbClr val="414142"/>
                </a:solidFill>
                <a:effectLst/>
                <a:latin typeface="Arial" panose="020B0604020202020204" pitchFamily="34" charset="0"/>
              </a:rPr>
              <a:t>127.2. iespējamo risku novērtējumu būvdarbu laikā;</a:t>
            </a:r>
          </a:p>
        </p:txBody>
      </p:sp>
    </p:spTree>
    <p:extLst>
      <p:ext uri="{BB962C8B-B14F-4D97-AF65-F5344CB8AC3E}">
        <p14:creationId xmlns:p14="http://schemas.microsoft.com/office/powerpoint/2010/main" val="320462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 </a:t>
            </a:r>
            <a:r>
              <a:rPr lang="lv-LV" sz="2800" b="1" dirty="0"/>
              <a:t>iespējamo risku novērtējumu                          					       būvdarbu laikā</a:t>
            </a:r>
            <a:endParaRPr lang="lv-LV" sz="2800"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7"/>
            <a:ext cx="10068911" cy="480218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12E9930C-7851-E6AA-C713-0086DBE23159}"/>
              </a:ext>
            </a:extLst>
          </p:cNvPr>
          <p:cNvSpPr txBox="1"/>
          <p:nvPr/>
        </p:nvSpPr>
        <p:spPr>
          <a:xfrm>
            <a:off x="1334814" y="2017987"/>
            <a:ext cx="9322675" cy="4524315"/>
          </a:xfrm>
          <a:prstGeom prst="rect">
            <a:avLst/>
          </a:prstGeom>
          <a:noFill/>
        </p:spPr>
        <p:txBody>
          <a:bodyPr wrap="square" rtlCol="0">
            <a:spAutoFit/>
          </a:bodyPr>
          <a:lstStyle/>
          <a:p>
            <a:pPr algn="just"/>
            <a:r>
              <a:rPr lang="lv-LV" b="0" i="0" dirty="0">
                <a:solidFill>
                  <a:srgbClr val="414142"/>
                </a:solidFill>
                <a:effectLst/>
                <a:latin typeface="Arial" panose="020B0604020202020204" pitchFamily="34" charset="0"/>
              </a:rPr>
              <a:t>2.4. Iespējamo risku novērtējums būvdarbu laikā [ MK noteikumi Nr. 500, 11. daļa, 127.2 un darba uzdevums 2.5.7.10.] </a:t>
            </a:r>
          </a:p>
          <a:p>
            <a:pPr algn="just"/>
            <a:r>
              <a:rPr lang="lv-LV" b="0" i="0" dirty="0">
                <a:solidFill>
                  <a:srgbClr val="414142"/>
                </a:solidFill>
                <a:effectLst/>
                <a:latin typeface="Arial" panose="020B0604020202020204" pitchFamily="34" charset="0"/>
              </a:rPr>
              <a:t>Darba drošība:</a:t>
            </a:r>
          </a:p>
          <a:p>
            <a:pPr algn="just"/>
            <a:r>
              <a:rPr lang="lv-LV" b="0" i="0" dirty="0">
                <a:solidFill>
                  <a:srgbClr val="414142"/>
                </a:solidFill>
                <a:effectLst/>
                <a:latin typeface="Arial" panose="020B0604020202020204" pitchFamily="34" charset="0"/>
              </a:rPr>
              <a:t>1.	Vai ir veikti aizsardzības pasākumi, lai nodrošinātu personas pret nokrišanu: atvērumi aizdarīti, šahtas noslēgtas, nofiksētas margas? Vai strādniekiem ir individuālie aizsardzības līdzekļi? </a:t>
            </a:r>
          </a:p>
          <a:p>
            <a:pPr algn="just"/>
            <a:r>
              <a:rPr lang="lv-LV" b="0" i="0" dirty="0">
                <a:solidFill>
                  <a:srgbClr val="414142"/>
                </a:solidFill>
                <a:effectLst/>
                <a:latin typeface="Arial" panose="020B0604020202020204" pitchFamily="34" charset="0"/>
              </a:rPr>
              <a:t>2.	Vai ir pietiekamā mērā nodrošināti un ievēroti nosacījumi attiecībā uz stalažām, uztveršanas tīkliem, dubļu aizsargiem, īpaši izturīgiem neilona paklājiem?  </a:t>
            </a:r>
          </a:p>
          <a:p>
            <a:pPr algn="just"/>
            <a:r>
              <a:rPr lang="lv-LV" b="0" i="0" dirty="0">
                <a:solidFill>
                  <a:srgbClr val="414142"/>
                </a:solidFill>
                <a:effectLst/>
                <a:latin typeface="Arial" panose="020B0604020202020204" pitchFamily="34" charset="0"/>
              </a:rPr>
              <a:t>3.	Vai personas, kas strādā ar īpašo aprīkojumu, ir apmācītas? </a:t>
            </a:r>
          </a:p>
          <a:p>
            <a:pPr algn="just"/>
            <a:r>
              <a:rPr lang="lv-LV" b="0" i="0" dirty="0">
                <a:solidFill>
                  <a:srgbClr val="414142"/>
                </a:solidFill>
                <a:effectLst/>
                <a:latin typeface="Arial" panose="020B0604020202020204" pitchFamily="34" charset="0"/>
              </a:rPr>
              <a:t>4.	Vai ir uzstādīti laterālie balsti atbilstoši saskaņotajai secībai un netiek priekšlaicīgi noņemti pirms atbilstošu ierobežojumu uzstādīšanas?  </a:t>
            </a:r>
          </a:p>
          <a:p>
            <a:pPr algn="just"/>
            <a:r>
              <a:rPr lang="lv-LV" b="0" i="0" dirty="0">
                <a:solidFill>
                  <a:srgbClr val="414142"/>
                </a:solidFill>
                <a:effectLst/>
                <a:latin typeface="Arial" panose="020B0604020202020204" pitchFamily="34" charset="0"/>
              </a:rPr>
              <a:t>5.	Vai ķīmiskās vielas tiek piegādātas, uzglabātas un izlietotas pareizā kārtībā? </a:t>
            </a:r>
          </a:p>
          <a:p>
            <a:pPr algn="just"/>
            <a:r>
              <a:rPr lang="lv-LV" b="0" i="0" dirty="0">
                <a:solidFill>
                  <a:srgbClr val="414142"/>
                </a:solidFill>
                <a:effectLst/>
                <a:latin typeface="Arial" panose="020B0604020202020204" pitchFamily="34" charset="0"/>
              </a:rPr>
              <a:t>6.	Vai ir pareizi uzstādītas pagaidu elektrības </a:t>
            </a:r>
            <a:r>
              <a:rPr lang="lv-LV" b="0" i="0" dirty="0" err="1">
                <a:solidFill>
                  <a:srgbClr val="414142"/>
                </a:solidFill>
                <a:effectLst/>
                <a:latin typeface="Arial" panose="020B0604020202020204" pitchFamily="34" charset="0"/>
              </a:rPr>
              <a:t>pieslēguma</a:t>
            </a:r>
            <a:r>
              <a:rPr lang="lv-LV" b="0" i="0" dirty="0">
                <a:solidFill>
                  <a:srgbClr val="414142"/>
                </a:solidFill>
                <a:effectLst/>
                <a:latin typeface="Arial" panose="020B0604020202020204" pitchFamily="34" charset="0"/>
              </a:rPr>
              <a:t> instalācijas un vai tās ir sazemētas? </a:t>
            </a:r>
          </a:p>
          <a:p>
            <a:pPr algn="just"/>
            <a:r>
              <a:rPr lang="lv-LV" b="0" i="0" dirty="0">
                <a:solidFill>
                  <a:srgbClr val="414142"/>
                </a:solidFill>
                <a:effectLst/>
                <a:latin typeface="Arial" panose="020B0604020202020204" pitchFamily="34" charset="0"/>
              </a:rPr>
              <a:t>Trešās puses:</a:t>
            </a:r>
          </a:p>
          <a:p>
            <a:pPr algn="just"/>
            <a:r>
              <a:rPr lang="lv-LV" b="0" i="0" dirty="0">
                <a:solidFill>
                  <a:srgbClr val="414142"/>
                </a:solidFill>
                <a:effectLst/>
                <a:latin typeface="Arial" panose="020B0604020202020204" pitchFamily="34" charset="0"/>
              </a:rPr>
              <a:t>1.	Vai ir uzstādīti segti gājēju celiņi, lai garantētu sabiedrisko drošību? </a:t>
            </a:r>
          </a:p>
        </p:txBody>
      </p:sp>
    </p:spTree>
    <p:extLst>
      <p:ext uri="{BB962C8B-B14F-4D97-AF65-F5344CB8AC3E}">
        <p14:creationId xmlns:p14="http://schemas.microsoft.com/office/powerpoint/2010/main" val="1003835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8"/>
            <a:ext cx="10068911" cy="25449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0" i="0" dirty="0">
                <a:solidFill>
                  <a:srgbClr val="414142"/>
                </a:solidFill>
                <a:effectLst/>
                <a:latin typeface="Arial" panose="020B0604020202020204" pitchFamily="34" charset="0"/>
              </a:rPr>
              <a:t>VBN 127.punkts: Būvuzraudzības plānā, ņemot vērā būves specifiku, </a:t>
            </a:r>
            <a:r>
              <a:rPr lang="lv-LV" b="0" i="0" u="sng" dirty="0">
                <a:solidFill>
                  <a:srgbClr val="414142"/>
                </a:solidFill>
                <a:effectLst/>
                <a:latin typeface="Arial" panose="020B0604020202020204" pitchFamily="34" charset="0"/>
              </a:rPr>
              <a:t>sākotnēji</a:t>
            </a:r>
            <a:r>
              <a:rPr lang="lv-LV" b="0" i="0" dirty="0">
                <a:solidFill>
                  <a:srgbClr val="414142"/>
                </a:solidFill>
                <a:effectLst/>
                <a:latin typeface="Arial" panose="020B0604020202020204" pitchFamily="34" charset="0"/>
              </a:rPr>
              <a:t> ietver šādu informāciju:</a:t>
            </a:r>
          </a:p>
          <a:p>
            <a:pPr algn="just"/>
            <a:endParaRPr lang="lv-LV" b="0" i="0" dirty="0">
              <a:solidFill>
                <a:srgbClr val="414142"/>
              </a:solidFill>
              <a:effectLst/>
              <a:latin typeface="Arial" panose="020B0604020202020204" pitchFamily="34" charset="0"/>
            </a:endParaRPr>
          </a:p>
          <a:p>
            <a:pPr algn="just"/>
            <a:r>
              <a:rPr lang="lv-LV" b="0" i="0" u="sng" dirty="0">
                <a:solidFill>
                  <a:srgbClr val="414142"/>
                </a:solidFill>
                <a:effectLst/>
                <a:latin typeface="Arial" panose="020B0604020202020204" pitchFamily="34" charset="0"/>
              </a:rPr>
              <a:t>127.3. būvdarbu stadijas, kuras ir jāfiksē vizuāli (piemēram, fotogrāfijā), lai pārliecinātos par būvdarbu kvalitāti;</a:t>
            </a:r>
          </a:p>
        </p:txBody>
      </p:sp>
    </p:spTree>
    <p:extLst>
      <p:ext uri="{BB962C8B-B14F-4D97-AF65-F5344CB8AC3E}">
        <p14:creationId xmlns:p14="http://schemas.microsoft.com/office/powerpoint/2010/main" val="2261793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8"/>
            <a:ext cx="10068911" cy="43513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0" i="0" dirty="0">
                <a:solidFill>
                  <a:srgbClr val="414142"/>
                </a:solidFill>
                <a:effectLst/>
                <a:latin typeface="Arial" panose="020B0604020202020204" pitchFamily="34" charset="0"/>
              </a:rPr>
              <a:t>1.	Veicot būvuzraudzību, </a:t>
            </a:r>
            <a:r>
              <a:rPr lang="lv-LV" b="0" i="0" dirty="0" err="1">
                <a:solidFill>
                  <a:srgbClr val="414142"/>
                </a:solidFill>
                <a:effectLst/>
                <a:latin typeface="Arial" panose="020B0604020202020204" pitchFamily="34" charset="0"/>
              </a:rPr>
              <a:t>fotofiksācija</a:t>
            </a:r>
            <a:r>
              <a:rPr lang="lv-LV" b="0" i="0" dirty="0">
                <a:solidFill>
                  <a:srgbClr val="414142"/>
                </a:solidFill>
                <a:effectLst/>
                <a:latin typeface="Arial" panose="020B0604020202020204" pitchFamily="34" charset="0"/>
              </a:rPr>
              <a:t> tiek veikta sekojoši:</a:t>
            </a:r>
          </a:p>
          <a:p>
            <a:pPr algn="just"/>
            <a:r>
              <a:rPr lang="lv-LV" b="0" i="0" dirty="0">
                <a:solidFill>
                  <a:srgbClr val="414142"/>
                </a:solidFill>
                <a:effectLst/>
                <a:latin typeface="Arial" panose="020B0604020202020204" pitchFamily="34" charset="0"/>
              </a:rPr>
              <a:t>•	būvdarbu gaitai un procesiem objektā;</a:t>
            </a:r>
          </a:p>
          <a:p>
            <a:pPr algn="just"/>
            <a:r>
              <a:rPr lang="lv-LV" b="0" i="0" dirty="0">
                <a:solidFill>
                  <a:srgbClr val="414142"/>
                </a:solidFill>
                <a:effectLst/>
                <a:latin typeface="Arial" panose="020B0604020202020204" pitchFamily="34" charset="0"/>
              </a:rPr>
              <a:t>•	defektiem;</a:t>
            </a:r>
          </a:p>
          <a:p>
            <a:pPr algn="just"/>
            <a:r>
              <a:rPr lang="lv-LV" b="0" i="0" dirty="0">
                <a:solidFill>
                  <a:srgbClr val="414142"/>
                </a:solidFill>
                <a:effectLst/>
                <a:latin typeface="Arial" panose="020B0604020202020204" pitchFamily="34" charset="0"/>
              </a:rPr>
              <a:t>•	segtajiem darbiem;</a:t>
            </a:r>
          </a:p>
          <a:p>
            <a:pPr algn="just"/>
            <a:r>
              <a:rPr lang="lv-LV" b="0" i="0" dirty="0">
                <a:solidFill>
                  <a:srgbClr val="414142"/>
                </a:solidFill>
                <a:effectLst/>
                <a:latin typeface="Arial" panose="020B0604020202020204" pitchFamily="34" charset="0"/>
              </a:rPr>
              <a:t>•	materiāliem un to marķējumiem;</a:t>
            </a:r>
          </a:p>
          <a:p>
            <a:pPr algn="just"/>
            <a:r>
              <a:rPr lang="lv-LV" b="0" i="0" dirty="0">
                <a:solidFill>
                  <a:srgbClr val="414142"/>
                </a:solidFill>
                <a:effectLst/>
                <a:latin typeface="Arial" panose="020B0604020202020204" pitchFamily="34" charset="0"/>
              </a:rPr>
              <a:t>•	celtniecības tehnikai un instrumentiem, to marķējumiem;</a:t>
            </a:r>
          </a:p>
          <a:p>
            <a:pPr algn="just"/>
            <a:r>
              <a:rPr lang="lv-LV" b="0" i="0" dirty="0">
                <a:solidFill>
                  <a:srgbClr val="414142"/>
                </a:solidFill>
                <a:effectLst/>
                <a:latin typeface="Arial" panose="020B0604020202020204" pitchFamily="34" charset="0"/>
              </a:rPr>
              <a:t>•	būvlaukumam;</a:t>
            </a:r>
          </a:p>
          <a:p>
            <a:pPr algn="just"/>
            <a:r>
              <a:rPr lang="lv-LV" b="0" i="0" dirty="0">
                <a:solidFill>
                  <a:srgbClr val="414142"/>
                </a:solidFill>
                <a:effectLst/>
                <a:latin typeface="Arial" panose="020B0604020202020204" pitchFamily="34" charset="0"/>
              </a:rPr>
              <a:t>•	darba drošības risinājumiem;</a:t>
            </a:r>
          </a:p>
          <a:p>
            <a:pPr algn="just"/>
            <a:r>
              <a:rPr lang="lv-LV" b="0" i="0" dirty="0">
                <a:solidFill>
                  <a:srgbClr val="414142"/>
                </a:solidFill>
                <a:effectLst/>
                <a:latin typeface="Arial" panose="020B0604020202020204" pitchFamily="34" charset="0"/>
              </a:rPr>
              <a:t>•	dažādiem pārkāpumiem objektā.</a:t>
            </a:r>
          </a:p>
          <a:p>
            <a:pPr algn="just"/>
            <a:r>
              <a:rPr lang="lv-LV" b="0" i="0" dirty="0">
                <a:solidFill>
                  <a:srgbClr val="414142"/>
                </a:solidFill>
                <a:effectLst/>
                <a:latin typeface="Arial" panose="020B0604020202020204" pitchFamily="34" charset="0"/>
              </a:rPr>
              <a:t>2.	Fotogrāfijas tiek glabātas būvuzrauga datorā un uzņēmuma datu bāzē; </a:t>
            </a:r>
          </a:p>
          <a:p>
            <a:pPr algn="just"/>
            <a:r>
              <a:rPr lang="lv-LV" b="0" i="0" dirty="0">
                <a:solidFill>
                  <a:srgbClr val="414142"/>
                </a:solidFill>
                <a:effectLst/>
                <a:latin typeface="Arial" panose="020B0604020202020204" pitchFamily="34" charset="0"/>
              </a:rPr>
              <a:t>3.	Defektu un pārkāpumu fotogrāfijas tiek ievietotas defektu aktos, kas tiek izsniegti Galvenajam būvdarbu veicējam.</a:t>
            </a:r>
          </a:p>
        </p:txBody>
      </p:sp>
    </p:spTree>
    <p:extLst>
      <p:ext uri="{BB962C8B-B14F-4D97-AF65-F5344CB8AC3E}">
        <p14:creationId xmlns:p14="http://schemas.microsoft.com/office/powerpoint/2010/main" val="2325424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8"/>
            <a:ext cx="10068911" cy="25449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0" i="0" dirty="0">
                <a:solidFill>
                  <a:srgbClr val="414142"/>
                </a:solidFill>
                <a:effectLst/>
                <a:latin typeface="Arial" panose="020B0604020202020204" pitchFamily="34" charset="0"/>
              </a:rPr>
              <a:t>VBN 127.punkts: Būvuzraudzības plānā, ņemot vērā būves specifiku, </a:t>
            </a:r>
            <a:r>
              <a:rPr lang="lv-LV" b="0" i="0" u="sng" dirty="0">
                <a:solidFill>
                  <a:srgbClr val="414142"/>
                </a:solidFill>
                <a:effectLst/>
                <a:latin typeface="Arial" panose="020B0604020202020204" pitchFamily="34" charset="0"/>
              </a:rPr>
              <a:t>sākotnēji</a:t>
            </a:r>
            <a:r>
              <a:rPr lang="lv-LV" b="0" i="0" dirty="0">
                <a:solidFill>
                  <a:srgbClr val="414142"/>
                </a:solidFill>
                <a:effectLst/>
                <a:latin typeface="Arial" panose="020B0604020202020204" pitchFamily="34" charset="0"/>
              </a:rPr>
              <a:t> ietver šādu informāciju:</a:t>
            </a:r>
          </a:p>
          <a:p>
            <a:pPr algn="just"/>
            <a:endParaRPr lang="lv-LV" b="0" i="0" dirty="0">
              <a:solidFill>
                <a:srgbClr val="414142"/>
              </a:solidFill>
              <a:effectLst/>
              <a:latin typeface="Arial" panose="020B0604020202020204" pitchFamily="34" charset="0"/>
            </a:endParaRPr>
          </a:p>
          <a:p>
            <a:pPr algn="just"/>
            <a:r>
              <a:rPr lang="lv-LV" b="0" i="0" u="sng" dirty="0">
                <a:solidFill>
                  <a:srgbClr val="414142"/>
                </a:solidFill>
                <a:effectLst/>
                <a:latin typeface="Arial" panose="020B0604020202020204" pitchFamily="34" charset="0"/>
              </a:rPr>
              <a:t>127.4. dalība būvkonstrukciju, segto darbu un citu izpildīto būvdarbu pieņemšanā;</a:t>
            </a:r>
          </a:p>
        </p:txBody>
      </p:sp>
    </p:spTree>
    <p:extLst>
      <p:ext uri="{BB962C8B-B14F-4D97-AF65-F5344CB8AC3E}">
        <p14:creationId xmlns:p14="http://schemas.microsoft.com/office/powerpoint/2010/main" val="1818459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8"/>
            <a:ext cx="10068911" cy="25449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v-LV" b="0" i="0" dirty="0">
              <a:solidFill>
                <a:srgbClr val="414142"/>
              </a:solidFill>
              <a:effectLst/>
              <a:latin typeface="Arial" panose="020B0604020202020204" pitchFamily="34" charset="0"/>
            </a:endParaRPr>
          </a:p>
          <a:p>
            <a:pPr algn="just"/>
            <a:endParaRPr lang="lv-LV" dirty="0">
              <a:solidFill>
                <a:srgbClr val="414142"/>
              </a:solidFill>
              <a:latin typeface="Arial" panose="020B0604020202020204" pitchFamily="34" charset="0"/>
            </a:endParaRPr>
          </a:p>
          <a:p>
            <a:pPr algn="just"/>
            <a:endParaRPr lang="lv-LV" b="0" i="0" dirty="0">
              <a:solidFill>
                <a:srgbClr val="414142"/>
              </a:solidFill>
              <a:effectLst/>
              <a:latin typeface="Arial" panose="020B0604020202020204" pitchFamily="34" charset="0"/>
            </a:endParaRPr>
          </a:p>
          <a:p>
            <a:pPr algn="just"/>
            <a:endParaRPr lang="lv-LV" dirty="0">
              <a:solidFill>
                <a:srgbClr val="414142"/>
              </a:solidFill>
              <a:latin typeface="Arial" panose="020B0604020202020204" pitchFamily="34" charset="0"/>
            </a:endParaRPr>
          </a:p>
          <a:p>
            <a:pPr algn="just"/>
            <a:endParaRPr lang="lv-LV" b="0" i="0" dirty="0">
              <a:solidFill>
                <a:srgbClr val="414142"/>
              </a:solidFill>
              <a:effectLst/>
              <a:latin typeface="Arial" panose="020B0604020202020204" pitchFamily="34" charset="0"/>
            </a:endParaRPr>
          </a:p>
          <a:p>
            <a:pPr algn="just"/>
            <a:endParaRPr lang="lv-LV" dirty="0">
              <a:solidFill>
                <a:srgbClr val="414142"/>
              </a:solidFill>
              <a:latin typeface="Arial" panose="020B0604020202020204" pitchFamily="34" charset="0"/>
            </a:endParaRPr>
          </a:p>
          <a:p>
            <a:pPr algn="just"/>
            <a:endParaRPr lang="lv-LV" b="0" i="0" dirty="0">
              <a:solidFill>
                <a:srgbClr val="414142"/>
              </a:solidFill>
              <a:effectLst/>
              <a:latin typeface="Arial" panose="020B0604020202020204" pitchFamily="34" charset="0"/>
            </a:endParaRPr>
          </a:p>
          <a:p>
            <a:pPr algn="just"/>
            <a:endParaRPr lang="lv-LV" dirty="0">
              <a:solidFill>
                <a:srgbClr val="414142"/>
              </a:solidFill>
              <a:latin typeface="Arial" panose="020B0604020202020204" pitchFamily="34" charset="0"/>
            </a:endParaRPr>
          </a:p>
          <a:p>
            <a:pPr algn="just"/>
            <a:r>
              <a:rPr lang="lv-LV" b="0" i="0" dirty="0">
                <a:solidFill>
                  <a:srgbClr val="414142"/>
                </a:solidFill>
                <a:effectLst/>
                <a:latin typeface="Arial" panose="020B0604020202020204" pitchFamily="34" charset="0"/>
              </a:rPr>
              <a:t>Dalība būvkonstrukciju, segto darbu un citu izpildīto būvdarbu pieņemšanā. </a:t>
            </a:r>
          </a:p>
          <a:p>
            <a:pPr algn="just"/>
            <a:endParaRPr lang="lv-LV" b="0" i="0" dirty="0">
              <a:solidFill>
                <a:srgbClr val="414142"/>
              </a:solidFill>
              <a:effectLst/>
              <a:latin typeface="Arial" panose="020B0604020202020204" pitchFamily="34" charset="0"/>
            </a:endParaRPr>
          </a:p>
          <a:p>
            <a:pPr algn="just"/>
            <a:r>
              <a:rPr lang="lv-LV" b="0" i="0" dirty="0">
                <a:solidFill>
                  <a:srgbClr val="414142"/>
                </a:solidFill>
                <a:effectLst/>
                <a:latin typeface="Arial" panose="020B0604020202020204" pitchFamily="34" charset="0"/>
              </a:rPr>
              <a:t>Veicot būvuzraudzību objektā būvuzraugs piedalās būvkonstrukciju, segto darbu un citu izpildīto būvdarbu pieņemšanā; tai skaitā kontrolē darbu izpildes kvalitāti.</a:t>
            </a:r>
          </a:p>
          <a:p>
            <a:pPr algn="just"/>
            <a:endParaRPr lang="lv-LV" dirty="0">
              <a:solidFill>
                <a:srgbClr val="414142"/>
              </a:solidFill>
              <a:latin typeface="Arial" panose="020B0604020202020204" pitchFamily="34" charset="0"/>
            </a:endParaRPr>
          </a:p>
          <a:p>
            <a:pPr algn="just"/>
            <a:r>
              <a:rPr lang="lv-LV" b="0" i="0" dirty="0">
                <a:solidFill>
                  <a:srgbClr val="414142"/>
                </a:solidFill>
                <a:effectLst/>
                <a:latin typeface="Arial" panose="020B0604020202020204" pitchFamily="34" charset="0"/>
              </a:rPr>
              <a:t>Būvuzraugs pieņem tikai tos darbus, kas izpildīti atbilstoši būvprojektam un normatīvajos aktos noteiktajām prasībām.</a:t>
            </a:r>
          </a:p>
          <a:p>
            <a:pPr algn="just"/>
            <a:endParaRPr lang="lv-LV" dirty="0">
              <a:solidFill>
                <a:srgbClr val="414142"/>
              </a:solidFill>
              <a:latin typeface="Arial" panose="020B0604020202020204" pitchFamily="34" charset="0"/>
            </a:endParaRPr>
          </a:p>
          <a:p>
            <a:pPr algn="just"/>
            <a:endParaRPr lang="lv-LV" b="0" i="0" dirty="0">
              <a:solidFill>
                <a:srgbClr val="414142"/>
              </a:solidFill>
              <a:effectLst/>
              <a:latin typeface="Arial" panose="020B0604020202020204" pitchFamily="34" charset="0"/>
            </a:endParaRPr>
          </a:p>
          <a:p>
            <a:pPr algn="just"/>
            <a:endParaRPr lang="lv-LV" dirty="0">
              <a:solidFill>
                <a:srgbClr val="414142"/>
              </a:solidFill>
              <a:latin typeface="Arial" panose="020B0604020202020204" pitchFamily="34" charset="0"/>
            </a:endParaRPr>
          </a:p>
          <a:p>
            <a:pPr algn="just"/>
            <a:endParaRPr lang="lv-LV" b="0" i="0" dirty="0">
              <a:solidFill>
                <a:srgbClr val="414142"/>
              </a:solidFill>
              <a:effectLst/>
              <a:latin typeface="Arial" panose="020B0604020202020204" pitchFamily="34" charset="0"/>
            </a:endParaRPr>
          </a:p>
          <a:p>
            <a:pPr algn="just"/>
            <a:r>
              <a:rPr lang="lv-LV" dirty="0">
                <a:solidFill>
                  <a:srgbClr val="414142"/>
                </a:solidFill>
                <a:latin typeface="Arial" panose="020B0604020202020204" pitchFamily="34" charset="0"/>
              </a:rPr>
              <a:t>Šajā paraugā dalība būvkonstrukciju, segto darbu un citu izpildīto būvdarbu pieņemšanā aprakstīta nekonkrēti un nepilnīgi.</a:t>
            </a:r>
          </a:p>
          <a:p>
            <a:pPr algn="just"/>
            <a:endParaRPr lang="lv-LV" b="0" i="0" dirty="0">
              <a:solidFill>
                <a:srgbClr val="414142"/>
              </a:solidFill>
              <a:effectLst/>
              <a:latin typeface="Arial" panose="020B0604020202020204" pitchFamily="34" charset="0"/>
            </a:endParaRPr>
          </a:p>
          <a:p>
            <a:pPr algn="just"/>
            <a:endParaRPr lang="lv-LV" b="0" i="0" dirty="0">
              <a:solidFill>
                <a:srgbClr val="414142"/>
              </a:solidFill>
              <a:effectLst/>
              <a:latin typeface="Arial" panose="020B0604020202020204" pitchFamily="34" charset="0"/>
            </a:endParaRPr>
          </a:p>
          <a:p>
            <a:pPr algn="just"/>
            <a:endParaRPr lang="lv-LV" dirty="0">
              <a:solidFill>
                <a:srgbClr val="414142"/>
              </a:solidFill>
              <a:latin typeface="Arial" panose="020B0604020202020204" pitchFamily="34" charset="0"/>
            </a:endParaRPr>
          </a:p>
          <a:p>
            <a:pPr algn="just"/>
            <a:endParaRPr lang="lv-LV" b="0" i="0" dirty="0">
              <a:solidFill>
                <a:srgbClr val="414142"/>
              </a:solidFill>
              <a:effectLst/>
              <a:latin typeface="Arial" panose="020B0604020202020204" pitchFamily="34" charset="0"/>
            </a:endParaRPr>
          </a:p>
        </p:txBody>
      </p:sp>
    </p:spTree>
    <p:extLst>
      <p:ext uri="{BB962C8B-B14F-4D97-AF65-F5344CB8AC3E}">
        <p14:creationId xmlns:p14="http://schemas.microsoft.com/office/powerpoint/2010/main" val="454838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96C8D-4CD4-757D-54A2-D18747C91D5C}"/>
              </a:ext>
            </a:extLst>
          </p:cNvPr>
          <p:cNvSpPr>
            <a:spLocks noGrp="1"/>
          </p:cNvSpPr>
          <p:nvPr>
            <p:ph type="title"/>
          </p:nvPr>
        </p:nvSpPr>
        <p:spPr/>
        <p:txBody>
          <a:bodyPr/>
          <a:lstStyle/>
          <a:p>
            <a:r>
              <a:rPr lang="lv-LV" dirty="0"/>
              <a:t>	</a:t>
            </a:r>
            <a:r>
              <a:rPr lang="lv-LV" b="1" dirty="0"/>
              <a:t> 1.Būvuzraudzības plāna ieviešanas vēsture</a:t>
            </a:r>
            <a:endParaRPr lang="lv-LV" dirty="0"/>
          </a:p>
        </p:txBody>
      </p:sp>
      <p:sp>
        <p:nvSpPr>
          <p:cNvPr id="3" name="Content Placeholder 2">
            <a:extLst>
              <a:ext uri="{FF2B5EF4-FFF2-40B4-BE49-F238E27FC236}">
                <a16:creationId xmlns:a16="http://schemas.microsoft.com/office/drawing/2014/main" id="{391B7A08-CD19-B250-9882-24D9BE536F5A}"/>
              </a:ext>
            </a:extLst>
          </p:cNvPr>
          <p:cNvSpPr>
            <a:spLocks noGrp="1"/>
          </p:cNvSpPr>
          <p:nvPr>
            <p:ph idx="1"/>
          </p:nvPr>
        </p:nvSpPr>
        <p:spPr/>
        <p:txBody>
          <a:bodyPr>
            <a:normAutofit fontScale="85000" lnSpcReduction="20000"/>
          </a:bodyPr>
          <a:lstStyle/>
          <a:p>
            <a:r>
              <a:rPr lang="lv-LV" dirty="0"/>
              <a:t>MK noteikumu nr.500 «Vispārīgie būvnoteikumi» </a:t>
            </a:r>
            <a:r>
              <a:rPr lang="lv-LV" u="sng" dirty="0"/>
              <a:t>127.punkta sākotnējā versija 01.10.2014.:</a:t>
            </a:r>
          </a:p>
          <a:p>
            <a:pPr marL="0" indent="0">
              <a:buNone/>
            </a:pPr>
            <a:r>
              <a:rPr lang="lv-LV" dirty="0"/>
              <a:t>127. </a:t>
            </a:r>
            <a:r>
              <a:rPr lang="lv-LV" u="sng" dirty="0"/>
              <a:t>Būvuzraudzības plānā, ņemot vērā būves specifiku, sākotnēji ietver šādu informāciju:</a:t>
            </a:r>
          </a:p>
          <a:p>
            <a:r>
              <a:rPr lang="lv-LV" dirty="0"/>
              <a:t>127.1. nepieciešamās pārbaudes un to apjoms, ievērojot darbu veikšanas projektā ietvertos darbu posmus;</a:t>
            </a:r>
          </a:p>
          <a:p>
            <a:r>
              <a:rPr lang="lv-LV" dirty="0"/>
              <a:t>127.2. iespējamo risku novērtējumu būvdarbu laikā;</a:t>
            </a:r>
          </a:p>
          <a:p>
            <a:r>
              <a:rPr lang="lv-LV" dirty="0"/>
              <a:t>127.3. būvdarbu stadijas, kuras ir jāfiksē vizuāli (piemēram, fotogrāfijā), lai pārliecinātos par būvdarbu kvalitāti;</a:t>
            </a:r>
          </a:p>
          <a:p>
            <a:r>
              <a:rPr lang="lv-LV" dirty="0"/>
              <a:t>127.4. dalība būvkonstrukciju, segto darbu un citu izpildīto būvdarbu pieņemšanā;</a:t>
            </a:r>
          </a:p>
          <a:p>
            <a:r>
              <a:rPr lang="lv-LV" dirty="0"/>
              <a:t>127.5. risks, ko var radīt būves nojaukšanas vai demontāžas gaitā radušies bīstamie atkritumi.</a:t>
            </a:r>
          </a:p>
        </p:txBody>
      </p:sp>
    </p:spTree>
    <p:extLst>
      <p:ext uri="{BB962C8B-B14F-4D97-AF65-F5344CB8AC3E}">
        <p14:creationId xmlns:p14="http://schemas.microsoft.com/office/powerpoint/2010/main" val="47527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388883" y="1690688"/>
            <a:ext cx="11246069" cy="480218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v-LV" b="0" i="0" u="sng" dirty="0">
              <a:solidFill>
                <a:srgbClr val="414142"/>
              </a:solidFill>
              <a:effectLst/>
              <a:latin typeface="Arial" panose="020B0604020202020204" pitchFamily="34" charset="0"/>
            </a:endParaRPr>
          </a:p>
        </p:txBody>
      </p:sp>
      <p:pic>
        <p:nvPicPr>
          <p:cNvPr id="5" name="Picture 4" descr="Table&#10;&#10;Description automatically generated">
            <a:extLst>
              <a:ext uri="{FF2B5EF4-FFF2-40B4-BE49-F238E27FC236}">
                <a16:creationId xmlns:a16="http://schemas.microsoft.com/office/drawing/2014/main" id="{5E57D4BE-0EC7-E3E2-FA13-DF41BD06A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40" y="1960563"/>
            <a:ext cx="10702159" cy="4351338"/>
          </a:xfrm>
          <a:prstGeom prst="rect">
            <a:avLst/>
          </a:prstGeom>
        </p:spPr>
      </p:pic>
    </p:spTree>
    <p:extLst>
      <p:ext uri="{BB962C8B-B14F-4D97-AF65-F5344CB8AC3E}">
        <p14:creationId xmlns:p14="http://schemas.microsoft.com/office/powerpoint/2010/main" val="716692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8"/>
            <a:ext cx="10068911" cy="25449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0" i="0" dirty="0">
                <a:solidFill>
                  <a:srgbClr val="414142"/>
                </a:solidFill>
                <a:effectLst/>
                <a:latin typeface="Arial" panose="020B0604020202020204" pitchFamily="34" charset="0"/>
              </a:rPr>
              <a:t>VBN 127.punkts: Būvuzraudzības plānā, ņemot vērā būves specifiku, </a:t>
            </a:r>
            <a:r>
              <a:rPr lang="lv-LV" b="0" i="0" u="sng" dirty="0">
                <a:solidFill>
                  <a:srgbClr val="414142"/>
                </a:solidFill>
                <a:effectLst/>
                <a:latin typeface="Arial" panose="020B0604020202020204" pitchFamily="34" charset="0"/>
              </a:rPr>
              <a:t>sākotnēji</a:t>
            </a:r>
            <a:r>
              <a:rPr lang="lv-LV" b="0" i="0" dirty="0">
                <a:solidFill>
                  <a:srgbClr val="414142"/>
                </a:solidFill>
                <a:effectLst/>
                <a:latin typeface="Arial" panose="020B0604020202020204" pitchFamily="34" charset="0"/>
              </a:rPr>
              <a:t> ietver šādu informāciju:</a:t>
            </a:r>
          </a:p>
          <a:p>
            <a:pPr algn="just"/>
            <a:endParaRPr lang="lv-LV" b="0" i="0" dirty="0">
              <a:solidFill>
                <a:srgbClr val="414142"/>
              </a:solidFill>
              <a:effectLst/>
              <a:latin typeface="Arial" panose="020B0604020202020204" pitchFamily="34" charset="0"/>
            </a:endParaRPr>
          </a:p>
          <a:p>
            <a:pPr algn="just"/>
            <a:r>
              <a:rPr lang="lv-LV" b="0" i="0" dirty="0">
                <a:solidFill>
                  <a:srgbClr val="414142"/>
                </a:solidFill>
                <a:effectLst/>
                <a:latin typeface="Arial" panose="020B0604020202020204" pitchFamily="34" charset="0"/>
              </a:rPr>
              <a:t>127.5. </a:t>
            </a:r>
            <a:r>
              <a:rPr lang="lv-LV" b="0" i="0" u="sng" dirty="0">
                <a:solidFill>
                  <a:srgbClr val="414142"/>
                </a:solidFill>
                <a:effectLst/>
                <a:latin typeface="Arial" panose="020B0604020202020204" pitchFamily="34" charset="0"/>
              </a:rPr>
              <a:t>risks, ko var radīt būves nojaukšanas vai demontāžas gaitā radušies bīstamie atkritumi.</a:t>
            </a:r>
          </a:p>
        </p:txBody>
      </p:sp>
    </p:spTree>
    <p:extLst>
      <p:ext uri="{BB962C8B-B14F-4D97-AF65-F5344CB8AC3E}">
        <p14:creationId xmlns:p14="http://schemas.microsoft.com/office/powerpoint/2010/main" val="46825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5. BU plāna saturs</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pic>
        <p:nvPicPr>
          <p:cNvPr id="5" name="Picture 4" descr="A picture containing indoor, window&#10;&#10;Description automatically generated">
            <a:extLst>
              <a:ext uri="{FF2B5EF4-FFF2-40B4-BE49-F238E27FC236}">
                <a16:creationId xmlns:a16="http://schemas.microsoft.com/office/drawing/2014/main" id="{62A87CBD-6BAA-C3A4-6F77-B4C742685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406" y="2137273"/>
            <a:ext cx="5801784" cy="4351338"/>
          </a:xfrm>
          <a:prstGeom prst="rect">
            <a:avLst/>
          </a:prstGeom>
        </p:spPr>
      </p:pic>
      <p:pic>
        <p:nvPicPr>
          <p:cNvPr id="8" name="Picture 7" descr="A picture containing outdoor, tree, grass, ground&#10;&#10;Description automatically generated">
            <a:extLst>
              <a:ext uri="{FF2B5EF4-FFF2-40B4-BE49-F238E27FC236}">
                <a16:creationId xmlns:a16="http://schemas.microsoft.com/office/drawing/2014/main" id="{6353DFAE-C202-892B-6D4A-D39340C88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725" y="2137273"/>
            <a:ext cx="5801784" cy="4351338"/>
          </a:xfrm>
          <a:prstGeom prst="rect">
            <a:avLst/>
          </a:prstGeom>
        </p:spPr>
      </p:pic>
    </p:spTree>
    <p:extLst>
      <p:ext uri="{BB962C8B-B14F-4D97-AF65-F5344CB8AC3E}">
        <p14:creationId xmlns:p14="http://schemas.microsoft.com/office/powerpoint/2010/main" val="1318180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6. Papildus iekļaujamie jautājumi </a:t>
            </a:r>
            <a:br>
              <a:rPr lang="lv-LV" b="1" dirty="0"/>
            </a:br>
            <a:r>
              <a:rPr lang="lv-LV" b="1" dirty="0"/>
              <a:t>		BU plānā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922283" y="1690688"/>
            <a:ext cx="10068911" cy="25449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0" i="0" dirty="0">
                <a:solidFill>
                  <a:srgbClr val="414142"/>
                </a:solidFill>
                <a:effectLst/>
                <a:latin typeface="Arial" panose="020B0604020202020204" pitchFamily="34" charset="0"/>
              </a:rPr>
              <a:t>VBN 128.punkts: </a:t>
            </a:r>
            <a:r>
              <a:rPr lang="lv-LV" b="0" i="0" u="sng" dirty="0">
                <a:solidFill>
                  <a:srgbClr val="414142"/>
                </a:solidFill>
                <a:effectLst/>
                <a:latin typeface="Arial" panose="020B0604020202020204" pitchFamily="34" charset="0"/>
              </a:rPr>
              <a:t>Ja</a:t>
            </a:r>
            <a:r>
              <a:rPr lang="lv-LV" b="0" i="0" dirty="0">
                <a:solidFill>
                  <a:srgbClr val="414142"/>
                </a:solidFill>
                <a:effectLst/>
                <a:latin typeface="Arial" panose="020B0604020202020204" pitchFamily="34" charset="0"/>
              </a:rPr>
              <a:t> būves realizācijai </a:t>
            </a:r>
            <a:r>
              <a:rPr lang="lv-LV" b="0" i="0" u="sng" dirty="0">
                <a:solidFill>
                  <a:srgbClr val="414142"/>
                </a:solidFill>
                <a:effectLst/>
                <a:latin typeface="Arial" panose="020B0604020202020204" pitchFamily="34" charset="0"/>
              </a:rPr>
              <a:t>ir izstrādāts darbu veikšanas projekts</a:t>
            </a:r>
            <a:r>
              <a:rPr lang="lv-LV" b="0" i="0" dirty="0">
                <a:solidFill>
                  <a:srgbClr val="414142"/>
                </a:solidFill>
                <a:effectLst/>
                <a:latin typeface="Arial" panose="020B0604020202020204" pitchFamily="34" charset="0"/>
              </a:rPr>
              <a:t>, </a:t>
            </a:r>
            <a:r>
              <a:rPr lang="lv-LV" b="0" i="0" u="sng" dirty="0">
                <a:solidFill>
                  <a:srgbClr val="414142"/>
                </a:solidFill>
                <a:effectLst/>
                <a:latin typeface="Arial" panose="020B0604020202020204" pitchFamily="34" charset="0"/>
              </a:rPr>
              <a:t>būvuzraugs precizē būvuzraudzības plānu</a:t>
            </a:r>
            <a:r>
              <a:rPr lang="lv-LV" b="0" i="0" dirty="0">
                <a:solidFill>
                  <a:srgbClr val="414142"/>
                </a:solidFill>
                <a:effectLst/>
                <a:latin typeface="Arial" panose="020B0604020202020204" pitchFamily="34" charset="0"/>
              </a:rPr>
              <a:t> un iesniedz to institūcijā, kura veic būvdarbu kontroli. Būvuzraudzības plānu precizē, ja darbu veikšanas projektā izdarītās izmaiņas skar būvuzraudzības plānā ietvertos darbu posmus.</a:t>
            </a:r>
            <a:endParaRPr lang="lv-LV" b="0" i="0" u="sng" dirty="0">
              <a:solidFill>
                <a:srgbClr val="414142"/>
              </a:solidFill>
              <a:effectLst/>
              <a:latin typeface="Arial" panose="020B0604020202020204" pitchFamily="34" charset="0"/>
            </a:endParaRPr>
          </a:p>
        </p:txBody>
      </p:sp>
    </p:spTree>
    <p:extLst>
      <p:ext uri="{BB962C8B-B14F-4D97-AF65-F5344CB8AC3E}">
        <p14:creationId xmlns:p14="http://schemas.microsoft.com/office/powerpoint/2010/main" val="1305992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6. Papildus iekļaujamie jautājumi </a:t>
            </a:r>
            <a:br>
              <a:rPr lang="lv-LV" b="1" dirty="0"/>
            </a:br>
            <a:r>
              <a:rPr lang="lv-LV" b="1" dirty="0"/>
              <a:t>		BU plānā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6" name="Rectangle: Rounded Corners 5">
            <a:extLst>
              <a:ext uri="{FF2B5EF4-FFF2-40B4-BE49-F238E27FC236}">
                <a16:creationId xmlns:a16="http://schemas.microsoft.com/office/drawing/2014/main" id="{06A20A63-A0DE-7FF5-97B5-692BBD13090A}"/>
              </a:ext>
            </a:extLst>
          </p:cNvPr>
          <p:cNvSpPr/>
          <p:nvPr/>
        </p:nvSpPr>
        <p:spPr>
          <a:xfrm>
            <a:off x="596463" y="1690688"/>
            <a:ext cx="10068911" cy="44862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lv-LV" dirty="0">
              <a:solidFill>
                <a:srgbClr val="414142"/>
              </a:solidFill>
              <a:latin typeface="Arial" panose="020B0604020202020204" pitchFamily="34" charset="0"/>
            </a:endParaRPr>
          </a:p>
          <a:p>
            <a:pPr marL="285750" indent="-285750" algn="just">
              <a:buFont typeface="Arial" panose="020B0604020202020204" pitchFamily="34" charset="0"/>
              <a:buChar char="•"/>
            </a:pPr>
            <a:endParaRPr lang="lv-LV" dirty="0">
              <a:solidFill>
                <a:srgbClr val="414142"/>
              </a:solidFill>
              <a:latin typeface="Arial" panose="020B0604020202020204" pitchFamily="34" charset="0"/>
            </a:endParaRPr>
          </a:p>
          <a:p>
            <a:pPr marL="285750" indent="-285750" algn="just">
              <a:buFont typeface="Arial" panose="020B0604020202020204" pitchFamily="34" charset="0"/>
              <a:buChar char="•"/>
            </a:pPr>
            <a:r>
              <a:rPr lang="lv-LV" dirty="0">
                <a:solidFill>
                  <a:srgbClr val="414142"/>
                </a:solidFill>
                <a:latin typeface="Arial" panose="020B0604020202020204" pitchFamily="34" charset="0"/>
              </a:rPr>
              <a:t>Piesaistīto b</a:t>
            </a:r>
            <a:r>
              <a:rPr lang="lv-LV" b="0" i="0" dirty="0">
                <a:solidFill>
                  <a:srgbClr val="414142"/>
                </a:solidFill>
                <a:effectLst/>
                <a:latin typeface="Arial" panose="020B0604020202020204" pitchFamily="34" charset="0"/>
              </a:rPr>
              <a:t>ūvuzraugu sastāvs;</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Uzraudzībā pielietojamo normatīvo aktu saraksts;</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Būvuzrauga pienākumu uzskaitījums;</a:t>
            </a:r>
          </a:p>
          <a:p>
            <a:pPr marL="285750" indent="-285750" algn="just">
              <a:buFont typeface="Arial" panose="020B0604020202020204" pitchFamily="34" charset="0"/>
              <a:buChar char="•"/>
            </a:pPr>
            <a:r>
              <a:rPr lang="lv-LV" dirty="0" err="1">
                <a:solidFill>
                  <a:srgbClr val="414142"/>
                </a:solidFill>
                <a:latin typeface="Arial" panose="020B0604020202020204" pitchFamily="34" charset="0"/>
              </a:rPr>
              <a:t>Būvsapulču</a:t>
            </a:r>
            <a:r>
              <a:rPr lang="lv-LV" dirty="0">
                <a:solidFill>
                  <a:srgbClr val="414142"/>
                </a:solidFill>
                <a:latin typeface="Arial" panose="020B0604020202020204" pitchFamily="34" charset="0"/>
              </a:rPr>
              <a:t> norises kārtība;</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Rīcības apraksts defektu konstatēšanas gadījumos;</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Būvobjekta apmeklējumu grafiks;</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Pasūtītāja īpašo prasību attiecībā uz būvuzraudzību uzskaitījums;</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Saskaņojamo būvmateriālu saraksts;</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Būvprojekta izmaiņu veikšanas kārtība;</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Citu darbu uzskaitījums, kas nav segtie darbi, bet kurus būvuzraugs plāno pieņemt:</a:t>
            </a:r>
          </a:p>
          <a:p>
            <a:pPr algn="just"/>
            <a:r>
              <a:rPr lang="lv-LV" dirty="0">
                <a:solidFill>
                  <a:srgbClr val="414142"/>
                </a:solidFill>
                <a:latin typeface="Arial" panose="020B0604020202020204" pitchFamily="34" charset="0"/>
              </a:rPr>
              <a:t>būvlaukuma iekārtošana, būvlaukuma sagatavošana; būvdarbu sagatavošana; asu nospraušana;</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Ikmēneša būvdarbu izpildes apjomu pieņemšanas kārtība;</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Prasības ēkas ekspluatācijas instrukcijai;</a:t>
            </a:r>
          </a:p>
          <a:p>
            <a:pPr marL="285750" indent="-285750" algn="just">
              <a:buFont typeface="Arial" panose="020B0604020202020204" pitchFamily="34" charset="0"/>
              <a:buChar char="•"/>
            </a:pPr>
            <a:r>
              <a:rPr lang="lv-LV" dirty="0">
                <a:solidFill>
                  <a:srgbClr val="414142"/>
                </a:solidFill>
                <a:latin typeface="Arial" panose="020B0604020202020204" pitchFamily="34" charset="0"/>
              </a:rPr>
              <a:t>Objekta nodošanas ekspluatācijā procesa apraksts.</a:t>
            </a:r>
          </a:p>
          <a:p>
            <a:pPr marL="285750" indent="-285750" algn="just">
              <a:buFont typeface="Arial" panose="020B0604020202020204" pitchFamily="34" charset="0"/>
              <a:buChar char="•"/>
            </a:pPr>
            <a:endParaRPr lang="lv-LV" dirty="0">
              <a:solidFill>
                <a:srgbClr val="414142"/>
              </a:solidFill>
              <a:latin typeface="Arial" panose="020B0604020202020204" pitchFamily="34" charset="0"/>
            </a:endParaRPr>
          </a:p>
          <a:p>
            <a:pPr marL="285750" indent="-285750" algn="just">
              <a:buFont typeface="Arial" panose="020B0604020202020204" pitchFamily="34" charset="0"/>
              <a:buChar char="•"/>
            </a:pPr>
            <a:endParaRPr lang="lv-LV" b="0" i="0" u="sng" dirty="0">
              <a:solidFill>
                <a:srgbClr val="414142"/>
              </a:solidFill>
              <a:effectLst/>
              <a:latin typeface="Arial" panose="020B0604020202020204" pitchFamily="34" charset="0"/>
            </a:endParaRPr>
          </a:p>
        </p:txBody>
      </p:sp>
    </p:spTree>
    <p:extLst>
      <p:ext uri="{BB962C8B-B14F-4D97-AF65-F5344CB8AC3E}">
        <p14:creationId xmlns:p14="http://schemas.microsoft.com/office/powerpoint/2010/main" val="3508640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7. Būvuzraudzības darbības kontrole 				būvdarbu laikā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7" name="Rectangle: Rounded Corners 6">
            <a:extLst>
              <a:ext uri="{FF2B5EF4-FFF2-40B4-BE49-F238E27FC236}">
                <a16:creationId xmlns:a16="http://schemas.microsoft.com/office/drawing/2014/main" id="{3BB06757-90D3-F926-400B-894BE572EE50}"/>
              </a:ext>
            </a:extLst>
          </p:cNvPr>
          <p:cNvSpPr/>
          <p:nvPr/>
        </p:nvSpPr>
        <p:spPr>
          <a:xfrm>
            <a:off x="704193" y="2102070"/>
            <a:ext cx="10649607" cy="38362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Arial" panose="020B0604020202020204" pitchFamily="34" charset="0"/>
                <a:cs typeface="Arial" panose="020B0604020202020204" pitchFamily="34" charset="0"/>
              </a:rPr>
              <a:t>Būvdarbu veikšanas laikā būvinspektors veic būvuzraudzības kontroli un pārbauda:</a:t>
            </a:r>
          </a:p>
          <a:p>
            <a:pPr algn="just"/>
            <a:endParaRPr lang="lv-LV" dirty="0">
              <a:solidFill>
                <a:schemeClr val="tx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lv-LV" dirty="0">
                <a:solidFill>
                  <a:schemeClr val="tx1"/>
                </a:solidFill>
                <a:latin typeface="Arial" panose="020B0604020202020204" pitchFamily="34" charset="0"/>
                <a:cs typeface="Arial" panose="020B0604020202020204" pitchFamily="34" charset="0"/>
              </a:rPr>
              <a:t>Vai ir saformēta būvuzraudzības speciālistu komanda atbilstoši uzraugāmo būvdarbu specifikai.</a:t>
            </a:r>
          </a:p>
          <a:p>
            <a:pPr marL="285750" indent="-285750" algn="just">
              <a:buFont typeface="Arial" panose="020B0604020202020204" pitchFamily="34" charset="0"/>
              <a:buChar char="•"/>
            </a:pPr>
            <a:r>
              <a:rPr lang="lv-LV" dirty="0">
                <a:solidFill>
                  <a:schemeClr val="tx1"/>
                </a:solidFill>
                <a:latin typeface="Arial" panose="020B0604020202020204" pitchFamily="34" charset="0"/>
                <a:cs typeface="Arial" panose="020B0604020202020204" pitchFamily="34" charset="0"/>
              </a:rPr>
              <a:t>Vai būvuzraugs ir saskaņojis izmaiņas Darbu veikšanas projektā atbilstoši VBN 100.2.punktam.</a:t>
            </a:r>
          </a:p>
          <a:p>
            <a:pPr marL="285750" indent="-285750" algn="just">
              <a:buFont typeface="Arial" panose="020B0604020202020204" pitchFamily="34" charset="0"/>
              <a:buChar char="•"/>
            </a:pPr>
            <a:r>
              <a:rPr lang="lv-LV" dirty="0">
                <a:solidFill>
                  <a:schemeClr val="tx1"/>
                </a:solidFill>
                <a:latin typeface="Arial" panose="020B0604020202020204" pitchFamily="34" charset="0"/>
                <a:cs typeface="Arial" panose="020B0604020202020204" pitchFamily="34" charset="0"/>
              </a:rPr>
              <a:t>Vai būvuzraugs veic atbilstošas pārbaudes, kas paredzētas būvuzraudzības plānā, </a:t>
            </a:r>
          </a:p>
          <a:p>
            <a:pPr algn="just"/>
            <a:r>
              <a:rPr lang="lv-LV" dirty="0">
                <a:solidFill>
                  <a:schemeClr val="tx1"/>
                </a:solidFill>
                <a:latin typeface="Arial" panose="020B0604020202020204" pitchFamily="34" charset="0"/>
                <a:cs typeface="Arial" panose="020B0604020202020204" pitchFamily="34" charset="0"/>
              </a:rPr>
              <a:t>būvnormatīvos un standartos.</a:t>
            </a:r>
          </a:p>
          <a:p>
            <a:pPr marL="285750" indent="-285750" algn="just">
              <a:buFont typeface="Arial" panose="020B0604020202020204" pitchFamily="34" charset="0"/>
              <a:buChar char="•"/>
            </a:pPr>
            <a:r>
              <a:rPr lang="lv-LV" dirty="0">
                <a:solidFill>
                  <a:schemeClr val="tx1"/>
                </a:solidFill>
                <a:latin typeface="Arial" panose="020B0604020202020204" pitchFamily="34" charset="0"/>
                <a:cs typeface="Arial" panose="020B0604020202020204" pitchFamily="34" charset="0"/>
              </a:rPr>
              <a:t>Vai būvuzraugs ievēro būvuzraudzības plānu.</a:t>
            </a:r>
          </a:p>
          <a:p>
            <a:pPr marL="285750" indent="-285750" algn="just">
              <a:buFont typeface="Arial" panose="020B0604020202020204" pitchFamily="34" charset="0"/>
              <a:buChar char="•"/>
            </a:pPr>
            <a:r>
              <a:rPr lang="lv-LV" dirty="0">
                <a:solidFill>
                  <a:schemeClr val="tx1"/>
                </a:solidFill>
                <a:latin typeface="Arial" panose="020B0604020202020204" pitchFamily="34" charset="0"/>
                <a:cs typeface="Arial" panose="020B0604020202020204" pitchFamily="34" charset="0"/>
              </a:rPr>
              <a:t>Vai būvuzraugs aizpilda būvdarbu žurnālu.</a:t>
            </a:r>
          </a:p>
          <a:p>
            <a:pPr marL="285750" indent="-285750" algn="just">
              <a:buFont typeface="Arial" panose="020B0604020202020204" pitchFamily="34" charset="0"/>
              <a:buChar char="•"/>
            </a:pPr>
            <a:r>
              <a:rPr lang="lv-LV" dirty="0">
                <a:solidFill>
                  <a:schemeClr val="tx1"/>
                </a:solidFill>
                <a:latin typeface="Arial" panose="020B0604020202020204" pitchFamily="34" charset="0"/>
                <a:cs typeface="Arial" panose="020B0604020202020204" pitchFamily="34" charset="0"/>
              </a:rPr>
              <a:t>Vai būvuzraugs ievēro VBN noteiktos pienākumus.</a:t>
            </a:r>
          </a:p>
          <a:p>
            <a:pPr marL="285750" indent="-285750" algn="just">
              <a:buFont typeface="Arial" panose="020B0604020202020204" pitchFamily="34" charset="0"/>
              <a:buChar char="•"/>
            </a:pPr>
            <a:endParaRPr lang="lv-LV" dirty="0">
              <a:solidFill>
                <a:schemeClr val="tx1"/>
              </a:solidFill>
              <a:latin typeface="Arial" panose="020B0604020202020204" pitchFamily="34" charset="0"/>
              <a:cs typeface="Arial" panose="020B0604020202020204" pitchFamily="34" charset="0"/>
            </a:endParaRPr>
          </a:p>
          <a:p>
            <a:pPr algn="just"/>
            <a:r>
              <a:rPr lang="lv-LV"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8297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7. Būvuzraudzības darbības kontrole 				būvdarbu laikā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7" name="Rectangle: Rounded Corners 6">
            <a:extLst>
              <a:ext uri="{FF2B5EF4-FFF2-40B4-BE49-F238E27FC236}">
                <a16:creationId xmlns:a16="http://schemas.microsoft.com/office/drawing/2014/main" id="{3BB06757-90D3-F926-400B-894BE572EE50}"/>
              </a:ext>
            </a:extLst>
          </p:cNvPr>
          <p:cNvSpPr/>
          <p:nvPr/>
        </p:nvSpPr>
        <p:spPr>
          <a:xfrm>
            <a:off x="704193" y="2102070"/>
            <a:ext cx="10649607" cy="38362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lv-LV" sz="2800" dirty="0">
                <a:solidFill>
                  <a:schemeClr val="tx1"/>
                </a:solidFill>
              </a:rPr>
              <a:t>Saskaņā ar VBN 125.1.punktu </a:t>
            </a:r>
            <a:r>
              <a:rPr lang="lv-LV" sz="2800" u="sng" dirty="0">
                <a:solidFill>
                  <a:schemeClr val="tx1"/>
                </a:solidFill>
              </a:rPr>
              <a:t>BU pienākums ir </a:t>
            </a:r>
            <a:r>
              <a:rPr lang="lv-LV" sz="2800" dirty="0">
                <a:solidFill>
                  <a:schemeClr val="tx1"/>
                </a:solidFill>
              </a:rPr>
              <a:t>pirms būvdarbu uzsākšanas izstrādāt </a:t>
            </a:r>
            <a:r>
              <a:rPr lang="lv-LV" sz="2800" u="sng" dirty="0">
                <a:solidFill>
                  <a:schemeClr val="tx1"/>
                </a:solidFill>
              </a:rPr>
              <a:t>būvuzraudzības plānu</a:t>
            </a:r>
            <a:r>
              <a:rPr lang="lv-LV" sz="2800" dirty="0">
                <a:solidFill>
                  <a:schemeClr val="tx1"/>
                </a:solidFill>
              </a:rPr>
              <a:t> un </a:t>
            </a:r>
            <a:r>
              <a:rPr lang="lv-LV" sz="2800" u="sng" dirty="0">
                <a:solidFill>
                  <a:schemeClr val="tx1"/>
                </a:solidFill>
              </a:rPr>
              <a:t>pievienot konkrētajai būvniecības lietai būvniecības informācijas sistēmā.</a:t>
            </a:r>
          </a:p>
          <a:p>
            <a:pPr marL="285750" indent="-285750" algn="just">
              <a:buFont typeface="Arial" panose="020B0604020202020204" pitchFamily="34" charset="0"/>
              <a:buChar char="•"/>
            </a:pPr>
            <a:endParaRPr lang="lv-LV" sz="2800" dirty="0">
              <a:solidFill>
                <a:schemeClr val="tx1"/>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lv-LV" sz="2800" dirty="0">
                <a:solidFill>
                  <a:schemeClr val="tx1"/>
                </a:solidFill>
                <a:latin typeface="Calibri" panose="020F0502020204030204" pitchFamily="34" charset="0"/>
                <a:cs typeface="Calibri" panose="020F0502020204030204" pitchFamily="34" charset="0"/>
              </a:rPr>
              <a:t>Parasti sākotnējais BU plāns tiek pievienots Būvdarbu uzsākšanas nosacījumu izpildes iesniegumam. </a:t>
            </a:r>
          </a:p>
        </p:txBody>
      </p:sp>
    </p:spTree>
    <p:extLst>
      <p:ext uri="{BB962C8B-B14F-4D97-AF65-F5344CB8AC3E}">
        <p14:creationId xmlns:p14="http://schemas.microsoft.com/office/powerpoint/2010/main" val="1788042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7. Būvuzraudzības darbības kontrole 				būvdarbu laikā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7" name="Rectangle: Rounded Corners 6">
            <a:extLst>
              <a:ext uri="{FF2B5EF4-FFF2-40B4-BE49-F238E27FC236}">
                <a16:creationId xmlns:a16="http://schemas.microsoft.com/office/drawing/2014/main" id="{3BB06757-90D3-F926-400B-894BE572EE50}"/>
              </a:ext>
            </a:extLst>
          </p:cNvPr>
          <p:cNvSpPr/>
          <p:nvPr/>
        </p:nvSpPr>
        <p:spPr>
          <a:xfrm>
            <a:off x="704193" y="2102070"/>
            <a:ext cx="10649607" cy="38362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lv-LV" sz="2800" dirty="0">
                <a:solidFill>
                  <a:schemeClr val="tx1"/>
                </a:solidFill>
              </a:rPr>
              <a:t>Saskaņā ar VBN 128.punktu: </a:t>
            </a:r>
            <a:r>
              <a:rPr lang="lv-LV" sz="2800" u="sng" dirty="0">
                <a:solidFill>
                  <a:schemeClr val="tx1"/>
                </a:solidFill>
              </a:rPr>
              <a:t>ja</a:t>
            </a:r>
            <a:r>
              <a:rPr lang="lv-LV" sz="2800" dirty="0">
                <a:solidFill>
                  <a:schemeClr val="tx1"/>
                </a:solidFill>
              </a:rPr>
              <a:t> būves realizācijai </a:t>
            </a:r>
            <a:r>
              <a:rPr lang="lv-LV" sz="2800" u="sng" dirty="0">
                <a:solidFill>
                  <a:schemeClr val="tx1"/>
                </a:solidFill>
              </a:rPr>
              <a:t>ir izstrādāts darbu veikšanas projekts, būvuzraugs precizē būvuzraudzības plānu un iesniedz</a:t>
            </a:r>
            <a:r>
              <a:rPr lang="lv-LV" sz="2800" dirty="0">
                <a:solidFill>
                  <a:schemeClr val="tx1"/>
                </a:solidFill>
              </a:rPr>
              <a:t> to institūcijā, kura veic būvdarbu kontroli. </a:t>
            </a:r>
          </a:p>
          <a:p>
            <a:pPr marL="285750" indent="-285750" algn="just">
              <a:buFont typeface="Arial" panose="020B0604020202020204" pitchFamily="34" charset="0"/>
              <a:buChar char="•"/>
            </a:pPr>
            <a:r>
              <a:rPr lang="lv-LV" sz="2800" u="sng" dirty="0">
                <a:solidFill>
                  <a:schemeClr val="tx1"/>
                </a:solidFill>
              </a:rPr>
              <a:t>Būvuzraudzības plānu precizē, </a:t>
            </a:r>
            <a:r>
              <a:rPr lang="lv-LV" sz="2800" dirty="0">
                <a:solidFill>
                  <a:schemeClr val="tx1"/>
                </a:solidFill>
              </a:rPr>
              <a:t>ja darbu veikšanas projektā izdarītās izmaiņas skar būvuzraudzības plānā ietvertos darbu posmus.</a:t>
            </a:r>
          </a:p>
        </p:txBody>
      </p:sp>
    </p:spTree>
    <p:extLst>
      <p:ext uri="{BB962C8B-B14F-4D97-AF65-F5344CB8AC3E}">
        <p14:creationId xmlns:p14="http://schemas.microsoft.com/office/powerpoint/2010/main" val="2370366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7. Būvuzraudzības darbības kontrole 				būvdarbu laikā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7" name="Rectangle: Rounded Corners 6">
            <a:extLst>
              <a:ext uri="{FF2B5EF4-FFF2-40B4-BE49-F238E27FC236}">
                <a16:creationId xmlns:a16="http://schemas.microsoft.com/office/drawing/2014/main" id="{3BB06757-90D3-F926-400B-894BE572EE50}"/>
              </a:ext>
            </a:extLst>
          </p:cNvPr>
          <p:cNvSpPr/>
          <p:nvPr/>
        </p:nvSpPr>
        <p:spPr>
          <a:xfrm>
            <a:off x="704193" y="2102070"/>
            <a:ext cx="10649607" cy="38362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endParaRPr lang="lv-LV" sz="2800" dirty="0">
              <a:solidFill>
                <a:schemeClr val="tx1"/>
              </a:solidFill>
            </a:endParaRPr>
          </a:p>
        </p:txBody>
      </p:sp>
      <p:pic>
        <p:nvPicPr>
          <p:cNvPr id="5" name="Picture 4">
            <a:extLst>
              <a:ext uri="{FF2B5EF4-FFF2-40B4-BE49-F238E27FC236}">
                <a16:creationId xmlns:a16="http://schemas.microsoft.com/office/drawing/2014/main" id="{A8E09662-83AD-6A96-73D5-643225E85C42}"/>
              </a:ext>
            </a:extLst>
          </p:cNvPr>
          <p:cNvPicPr>
            <a:picLocks noChangeAspect="1"/>
          </p:cNvPicPr>
          <p:nvPr/>
        </p:nvPicPr>
        <p:blipFill>
          <a:blip r:embed="rId2"/>
          <a:stretch>
            <a:fillRect/>
          </a:stretch>
        </p:blipFill>
        <p:spPr>
          <a:xfrm>
            <a:off x="2070537" y="3325320"/>
            <a:ext cx="7630511" cy="2747963"/>
          </a:xfrm>
          <a:prstGeom prst="rect">
            <a:avLst/>
          </a:prstGeom>
        </p:spPr>
      </p:pic>
      <p:sp>
        <p:nvSpPr>
          <p:cNvPr id="6" name="TextBox 5">
            <a:extLst>
              <a:ext uri="{FF2B5EF4-FFF2-40B4-BE49-F238E27FC236}">
                <a16:creationId xmlns:a16="http://schemas.microsoft.com/office/drawing/2014/main" id="{E0F2EEC8-02B1-0752-C32E-CEB6421A89A4}"/>
              </a:ext>
            </a:extLst>
          </p:cNvPr>
          <p:cNvSpPr txBox="1"/>
          <p:nvPr/>
        </p:nvSpPr>
        <p:spPr>
          <a:xfrm>
            <a:off x="1198179" y="2348664"/>
            <a:ext cx="9932276" cy="954107"/>
          </a:xfrm>
          <a:prstGeom prst="rect">
            <a:avLst/>
          </a:prstGeom>
          <a:noFill/>
        </p:spPr>
        <p:txBody>
          <a:bodyPr wrap="square" rtlCol="0">
            <a:spAutoFit/>
          </a:bodyPr>
          <a:lstStyle/>
          <a:p>
            <a:pPr marL="457200" indent="-457200" algn="just">
              <a:buFont typeface="Arial" panose="020B0604020202020204" pitchFamily="34" charset="0"/>
              <a:buChar char="•"/>
            </a:pPr>
            <a:r>
              <a:rPr lang="lv-LV" sz="2800" dirty="0">
                <a:solidFill>
                  <a:schemeClr val="tx1"/>
                </a:solidFill>
              </a:rPr>
              <a:t>Precizēto būvuzraudzības plānu un ikmēneša atskaites pasūtītājam būvuzraugs var ievietot BIS lietas žurnālā. </a:t>
            </a:r>
          </a:p>
        </p:txBody>
      </p:sp>
    </p:spTree>
    <p:extLst>
      <p:ext uri="{BB962C8B-B14F-4D97-AF65-F5344CB8AC3E}">
        <p14:creationId xmlns:p14="http://schemas.microsoft.com/office/powerpoint/2010/main" val="1764380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F35B-BA78-C1A1-7961-7DB89634D262}"/>
              </a:ext>
            </a:extLst>
          </p:cNvPr>
          <p:cNvSpPr>
            <a:spLocks noGrp="1"/>
          </p:cNvSpPr>
          <p:nvPr>
            <p:ph type="title"/>
          </p:nvPr>
        </p:nvSpPr>
        <p:spPr/>
        <p:txBody>
          <a:bodyPr/>
          <a:lstStyle/>
          <a:p>
            <a:r>
              <a:rPr lang="lv-LV" dirty="0"/>
              <a:t>	</a:t>
            </a:r>
            <a:r>
              <a:rPr lang="lv-LV" b="1" dirty="0"/>
              <a:t> 7. Būvuzraudzības darbības kontrole 				būvdarbu laikā</a:t>
            </a:r>
            <a:endParaRPr lang="lv-LV" dirty="0"/>
          </a:p>
        </p:txBody>
      </p:sp>
      <p:sp>
        <p:nvSpPr>
          <p:cNvPr id="3" name="Content Placeholder 2">
            <a:extLst>
              <a:ext uri="{FF2B5EF4-FFF2-40B4-BE49-F238E27FC236}">
                <a16:creationId xmlns:a16="http://schemas.microsoft.com/office/drawing/2014/main" id="{781F5EAD-47F4-EB44-9664-238A2ADBA16E}"/>
              </a:ext>
            </a:extLst>
          </p:cNvPr>
          <p:cNvSpPr>
            <a:spLocks noGrp="1"/>
          </p:cNvSpPr>
          <p:nvPr>
            <p:ph idx="1"/>
          </p:nvPr>
        </p:nvSpPr>
        <p:spPr/>
        <p:txBody>
          <a:bodyPr/>
          <a:lstStyle/>
          <a:p>
            <a:endParaRPr lang="lv-LV" dirty="0"/>
          </a:p>
          <a:p>
            <a:endParaRPr lang="lv-LV" dirty="0"/>
          </a:p>
        </p:txBody>
      </p:sp>
      <p:sp>
        <p:nvSpPr>
          <p:cNvPr id="7" name="Rectangle: Rounded Corners 6">
            <a:extLst>
              <a:ext uri="{FF2B5EF4-FFF2-40B4-BE49-F238E27FC236}">
                <a16:creationId xmlns:a16="http://schemas.microsoft.com/office/drawing/2014/main" id="{3BB06757-90D3-F926-400B-894BE572EE50}"/>
              </a:ext>
            </a:extLst>
          </p:cNvPr>
          <p:cNvSpPr/>
          <p:nvPr/>
        </p:nvSpPr>
        <p:spPr>
          <a:xfrm>
            <a:off x="704193" y="2102070"/>
            <a:ext cx="10649607" cy="38362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lv-LV" sz="2800" dirty="0">
              <a:solidFill>
                <a:schemeClr val="tx1"/>
              </a:solidFill>
            </a:endParaRPr>
          </a:p>
        </p:txBody>
      </p:sp>
      <p:pic>
        <p:nvPicPr>
          <p:cNvPr id="4" name="Picture 3">
            <a:extLst>
              <a:ext uri="{FF2B5EF4-FFF2-40B4-BE49-F238E27FC236}">
                <a16:creationId xmlns:a16="http://schemas.microsoft.com/office/drawing/2014/main" id="{4CD0F672-5038-A71D-DDCC-40695C2F2B4C}"/>
              </a:ext>
            </a:extLst>
          </p:cNvPr>
          <p:cNvPicPr>
            <a:picLocks noChangeAspect="1"/>
          </p:cNvPicPr>
          <p:nvPr/>
        </p:nvPicPr>
        <p:blipFill>
          <a:blip r:embed="rId2"/>
          <a:stretch>
            <a:fillRect/>
          </a:stretch>
        </p:blipFill>
        <p:spPr>
          <a:xfrm>
            <a:off x="5864771" y="2409553"/>
            <a:ext cx="5253567" cy="3940175"/>
          </a:xfrm>
          <a:prstGeom prst="rect">
            <a:avLst/>
          </a:prstGeom>
        </p:spPr>
      </p:pic>
      <p:sp>
        <p:nvSpPr>
          <p:cNvPr id="5" name="TextBox 4">
            <a:extLst>
              <a:ext uri="{FF2B5EF4-FFF2-40B4-BE49-F238E27FC236}">
                <a16:creationId xmlns:a16="http://schemas.microsoft.com/office/drawing/2014/main" id="{553E60CB-866B-D8A6-332B-E0A53481D5BE}"/>
              </a:ext>
            </a:extLst>
          </p:cNvPr>
          <p:cNvSpPr txBox="1"/>
          <p:nvPr/>
        </p:nvSpPr>
        <p:spPr>
          <a:xfrm>
            <a:off x="998482" y="2274616"/>
            <a:ext cx="5023945" cy="3785652"/>
          </a:xfrm>
          <a:prstGeom prst="rect">
            <a:avLst/>
          </a:prstGeom>
          <a:noFill/>
        </p:spPr>
        <p:txBody>
          <a:bodyPr wrap="square" rtlCol="0">
            <a:spAutoFit/>
          </a:bodyPr>
          <a:lstStyle/>
          <a:p>
            <a:r>
              <a:rPr lang="lv-LV" sz="2400" dirty="0"/>
              <a:t>Piemērs: pieņemts lēmums veikt neparedzētos darbus: sijas pastiprināšanu, kas sākotnēji nav ietverti būvuzraudzības plānā uzskaitītajos būvdarbu posmos un nav paredzēti būvdarbu apjomos.</a:t>
            </a:r>
          </a:p>
          <a:p>
            <a:r>
              <a:rPr lang="lv-LV" sz="2400" dirty="0"/>
              <a:t>Tādā gadījumā saskaņā ar VBN 128.punktu  būvuzraugs precizē būvuzraudzības plānu un jauno BU plāna redakciju ievieto BIS lietā. </a:t>
            </a:r>
          </a:p>
        </p:txBody>
      </p:sp>
    </p:spTree>
    <p:extLst>
      <p:ext uri="{BB962C8B-B14F-4D97-AF65-F5344CB8AC3E}">
        <p14:creationId xmlns:p14="http://schemas.microsoft.com/office/powerpoint/2010/main" val="267158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DDBD-3AA6-C879-2582-2091D0398E58}"/>
              </a:ext>
            </a:extLst>
          </p:cNvPr>
          <p:cNvSpPr>
            <a:spLocks noGrp="1"/>
          </p:cNvSpPr>
          <p:nvPr>
            <p:ph type="title"/>
          </p:nvPr>
        </p:nvSpPr>
        <p:spPr/>
        <p:txBody>
          <a:bodyPr/>
          <a:lstStyle/>
          <a:p>
            <a:r>
              <a:rPr lang="lv-LV" dirty="0"/>
              <a:t>	</a:t>
            </a:r>
            <a:r>
              <a:rPr lang="lv-LV" b="1" dirty="0"/>
              <a:t> 1.Būvuzraudzības plāna ieviešanas vēsture</a:t>
            </a:r>
            <a:endParaRPr lang="lv-LV" dirty="0"/>
          </a:p>
        </p:txBody>
      </p:sp>
      <p:sp>
        <p:nvSpPr>
          <p:cNvPr id="3" name="Content Placeholder 2">
            <a:extLst>
              <a:ext uri="{FF2B5EF4-FFF2-40B4-BE49-F238E27FC236}">
                <a16:creationId xmlns:a16="http://schemas.microsoft.com/office/drawing/2014/main" id="{3A79FB11-B534-2BA3-4227-8E0C050C4455}"/>
              </a:ext>
            </a:extLst>
          </p:cNvPr>
          <p:cNvSpPr>
            <a:spLocks noGrp="1"/>
          </p:cNvSpPr>
          <p:nvPr>
            <p:ph idx="1"/>
          </p:nvPr>
        </p:nvSpPr>
        <p:spPr/>
        <p:txBody>
          <a:bodyPr>
            <a:normAutofit fontScale="77500" lnSpcReduction="20000"/>
          </a:bodyPr>
          <a:lstStyle/>
          <a:p>
            <a:r>
              <a:rPr lang="lv-LV" dirty="0"/>
              <a:t>Sākot ar </a:t>
            </a:r>
            <a:r>
              <a:rPr lang="lv-LV" u="sng" dirty="0"/>
              <a:t>01.01.2016. VBN 127.punktā ieviestas izmaiņas, kas spēkā arī šobrīd:</a:t>
            </a:r>
          </a:p>
          <a:p>
            <a:pPr marL="0" indent="0">
              <a:buNone/>
            </a:pPr>
            <a:endParaRPr lang="lv-LV" u="sng" dirty="0"/>
          </a:p>
          <a:p>
            <a:pPr marL="0" indent="0">
              <a:buNone/>
            </a:pPr>
            <a:r>
              <a:rPr lang="lv-LV" dirty="0"/>
              <a:t>127. Būvuzraudzības plānā, ņemot vērā būves specifiku, sākotnēji ietver šādu informāciju:</a:t>
            </a:r>
          </a:p>
          <a:p>
            <a:pPr marL="0" indent="0">
              <a:buNone/>
            </a:pPr>
            <a:r>
              <a:rPr lang="lv-LV" b="1" dirty="0"/>
              <a:t>127.1.</a:t>
            </a:r>
            <a:r>
              <a:rPr lang="lv-LV" dirty="0"/>
              <a:t> nepieciešamās pārbaudes un to apjoms, ievērojot darbu organizēšanas projektā un darbu veikšanas projektā, ja tāds tiek izstrādāts, ietvertos darbu posmus (piemēram, būvdarbu sagatavošana, tai skaitā </a:t>
            </a:r>
            <a:r>
              <a:rPr lang="lv-LV" dirty="0" err="1"/>
              <a:t>būvasu</a:t>
            </a:r>
            <a:r>
              <a:rPr lang="lv-LV" dirty="0"/>
              <a:t> nospraušana, un pamatu, pazemes stāvu izbūve, inženiertīklu pievadu izbūve, ēkas karkasa vai nesošo konstrukciju izbūve);</a:t>
            </a:r>
          </a:p>
          <a:p>
            <a:pPr marL="0" indent="0">
              <a:buNone/>
            </a:pPr>
            <a:r>
              <a:rPr lang="lv-LV" dirty="0"/>
              <a:t>127.2. iespējamo risku novērtējumu būvdarbu laikā;</a:t>
            </a:r>
          </a:p>
          <a:p>
            <a:pPr marL="0" indent="0">
              <a:buNone/>
            </a:pPr>
            <a:r>
              <a:rPr lang="lv-LV" dirty="0"/>
              <a:t>127.3. būvdarbu stadijas, kuras ir jāfiksē vizuāli (piemēram, fotogrāfijā), lai pārliecinātos par būvdarbu kvalitāti;</a:t>
            </a:r>
          </a:p>
          <a:p>
            <a:pPr marL="0" indent="0">
              <a:buNone/>
            </a:pPr>
            <a:r>
              <a:rPr lang="lv-LV" dirty="0"/>
              <a:t>127.4. dalība būvkonstrukciju, segto darbu un citu izpildīto būvdarbu pieņemšanā;</a:t>
            </a:r>
          </a:p>
          <a:p>
            <a:pPr marL="0" indent="0">
              <a:buNone/>
            </a:pPr>
            <a:r>
              <a:rPr lang="lv-LV" dirty="0"/>
              <a:t>127.5. risks, ko var radīt būves nojaukšanas vai demontāžas gaitā radušies bīstamie atkritumi.</a:t>
            </a:r>
          </a:p>
        </p:txBody>
      </p:sp>
    </p:spTree>
    <p:extLst>
      <p:ext uri="{BB962C8B-B14F-4D97-AF65-F5344CB8AC3E}">
        <p14:creationId xmlns:p14="http://schemas.microsoft.com/office/powerpoint/2010/main" val="234239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latin typeface="+mn-lt"/>
              </a:rPr>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sz="3600" dirty="0">
                <a:solidFill>
                  <a:srgbClr val="3892AE"/>
                </a:solidFill>
                <a:latin typeface="+mn-lt"/>
                <a:hlinkClick r:id="rId2">
                  <a:extLst>
                    <a:ext uri="{A12FA001-AC4F-418D-AE19-62706E023703}">
                      <ahyp:hlinkClr xmlns:ahyp="http://schemas.microsoft.com/office/drawing/2018/hyperlinkcolor" val="tx"/>
                    </a:ext>
                  </a:extLst>
                </a:hlinkClick>
              </a:rPr>
              <a:t>www.bvkb.gov.lv</a:t>
            </a:r>
            <a:endParaRPr lang="lv-LV" sz="3600" dirty="0">
              <a:solidFill>
                <a:srgbClr val="3892AE"/>
              </a:solidFill>
              <a:latin typeface="+mn-lt"/>
            </a:endParaRPr>
          </a:p>
          <a:p>
            <a:endParaRPr lang="lv-LV" dirty="0">
              <a:solidFill>
                <a:srgbClr val="3892AE"/>
              </a:solidFill>
            </a:endParaRPr>
          </a:p>
        </p:txBody>
      </p:sp>
      <p:sp>
        <p:nvSpPr>
          <p:cNvPr id="4" name="Rectangle 3"/>
          <p:cNvSpPr/>
          <p:nvPr/>
        </p:nvSpPr>
        <p:spPr>
          <a:xfrm>
            <a:off x="2581935" y="3629734"/>
            <a:ext cx="7410427" cy="646331"/>
          </a:xfrm>
          <a:prstGeom prst="rect">
            <a:avLst/>
          </a:prstGeom>
        </p:spPr>
        <p:txBody>
          <a:bodyPr wrap="none">
            <a:spAutoFit/>
          </a:bodyPr>
          <a:lstStyle/>
          <a:p>
            <a:r>
              <a:rPr lang="lv-LV" sz="3600" b="1" dirty="0">
                <a:solidFill>
                  <a:srgbClr val="3892AE"/>
                </a:solidFill>
                <a:ea typeface="Verdana" panose="020B0604030504040204" pitchFamily="34" charset="0"/>
                <a:cs typeface="Verdana" panose="020B0604030504040204" pitchFamily="34" charset="0"/>
              </a:rPr>
              <a:t>Plāno – uzraugi – iedziļinies – rīkojies!</a:t>
            </a:r>
          </a:p>
        </p:txBody>
      </p:sp>
    </p:spTree>
    <p:extLst>
      <p:ext uri="{BB962C8B-B14F-4D97-AF65-F5344CB8AC3E}">
        <p14:creationId xmlns:p14="http://schemas.microsoft.com/office/powerpoint/2010/main" val="420409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4867-4E4C-507F-3366-18D23EDF4809}"/>
              </a:ext>
            </a:extLst>
          </p:cNvPr>
          <p:cNvSpPr>
            <a:spLocks noGrp="1"/>
          </p:cNvSpPr>
          <p:nvPr>
            <p:ph type="title"/>
          </p:nvPr>
        </p:nvSpPr>
        <p:spPr/>
        <p:txBody>
          <a:bodyPr/>
          <a:lstStyle/>
          <a:p>
            <a:r>
              <a:rPr lang="lv-LV" dirty="0"/>
              <a:t>	</a:t>
            </a:r>
            <a:r>
              <a:rPr lang="lv-LV" b="1" dirty="0"/>
              <a:t> 2.Būvuzraudzības plāna definīcija</a:t>
            </a:r>
            <a:endParaRPr lang="lv-LV" dirty="0"/>
          </a:p>
        </p:txBody>
      </p:sp>
      <p:sp>
        <p:nvSpPr>
          <p:cNvPr id="3" name="Content Placeholder 2">
            <a:extLst>
              <a:ext uri="{FF2B5EF4-FFF2-40B4-BE49-F238E27FC236}">
                <a16:creationId xmlns:a16="http://schemas.microsoft.com/office/drawing/2014/main" id="{DD628CBB-3305-CE3B-C3C9-B5E3FCEE2B9A}"/>
              </a:ext>
            </a:extLst>
          </p:cNvPr>
          <p:cNvSpPr>
            <a:spLocks noGrp="1"/>
          </p:cNvSpPr>
          <p:nvPr>
            <p:ph idx="1"/>
          </p:nvPr>
        </p:nvSpPr>
        <p:spPr/>
        <p:txBody>
          <a:bodyPr/>
          <a:lstStyle/>
          <a:p>
            <a:r>
              <a:rPr lang="lv-LV" dirty="0"/>
              <a:t>VBN 2.14. </a:t>
            </a:r>
            <a:r>
              <a:rPr lang="lv-LV" u="sng" dirty="0"/>
              <a:t>būvuzraudzības plāns </a:t>
            </a:r>
            <a:r>
              <a:rPr lang="lv-LV" dirty="0"/>
              <a:t>– </a:t>
            </a:r>
            <a:r>
              <a:rPr lang="lv-LV" u="sng" dirty="0"/>
              <a:t>būvdarbu kvalitātes uzraudzības</a:t>
            </a:r>
          </a:p>
          <a:p>
            <a:pPr marL="0" indent="0">
              <a:buNone/>
            </a:pPr>
            <a:r>
              <a:rPr lang="lv-LV" u="sng" dirty="0"/>
              <a:t>plāns</a:t>
            </a:r>
            <a:r>
              <a:rPr lang="lv-LV" dirty="0"/>
              <a:t>, kas izstrādāts, pamatojoties uz darbu organizēšanas projektu</a:t>
            </a:r>
          </a:p>
          <a:p>
            <a:pPr marL="0" indent="0">
              <a:buNone/>
            </a:pPr>
            <a:r>
              <a:rPr lang="lv-LV" dirty="0"/>
              <a:t>un darbu veikšanas projektu, un </a:t>
            </a:r>
            <a:r>
              <a:rPr lang="lv-LV" u="sng" dirty="0"/>
              <a:t>nosaka būvuzrauga obligāti veicamās</a:t>
            </a:r>
          </a:p>
          <a:p>
            <a:pPr marL="0" indent="0">
              <a:buNone/>
            </a:pPr>
            <a:r>
              <a:rPr lang="lv-LV" u="sng" dirty="0"/>
              <a:t>pārbaudes</a:t>
            </a:r>
            <a:r>
              <a:rPr lang="lv-LV" dirty="0"/>
              <a:t> un galvenos būvdarbu posmus.</a:t>
            </a:r>
          </a:p>
          <a:p>
            <a:endParaRPr lang="lv-LV" dirty="0"/>
          </a:p>
        </p:txBody>
      </p:sp>
      <p:sp>
        <p:nvSpPr>
          <p:cNvPr id="4" name="Rectangle: Rounded Corners 3">
            <a:extLst>
              <a:ext uri="{FF2B5EF4-FFF2-40B4-BE49-F238E27FC236}">
                <a16:creationId xmlns:a16="http://schemas.microsoft.com/office/drawing/2014/main" id="{17D9FB41-FEBA-8722-1CC4-D5C22B81C0C1}"/>
              </a:ext>
            </a:extLst>
          </p:cNvPr>
          <p:cNvSpPr/>
          <p:nvPr/>
        </p:nvSpPr>
        <p:spPr>
          <a:xfrm>
            <a:off x="578069" y="1690688"/>
            <a:ext cx="10775731" cy="2734167"/>
          </a:xfrm>
          <a:prstGeom prst="roundRect">
            <a:avLst/>
          </a:prstGeom>
          <a:solidFill>
            <a:srgbClr val="FFF2CC">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5573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6FF9-0690-89A9-4A18-54F9861F0BDB}"/>
              </a:ext>
            </a:extLst>
          </p:cNvPr>
          <p:cNvSpPr>
            <a:spLocks noGrp="1"/>
          </p:cNvSpPr>
          <p:nvPr>
            <p:ph type="title"/>
          </p:nvPr>
        </p:nvSpPr>
        <p:spPr/>
        <p:txBody>
          <a:bodyPr/>
          <a:lstStyle/>
          <a:p>
            <a:r>
              <a:rPr lang="lv-LV" dirty="0"/>
              <a:t>	</a:t>
            </a:r>
            <a:r>
              <a:rPr lang="lv-LV" b="1" dirty="0"/>
              <a:t>3.BU plāns un normatīvie akti</a:t>
            </a:r>
          </a:p>
        </p:txBody>
      </p:sp>
      <p:sp>
        <p:nvSpPr>
          <p:cNvPr id="3" name="Content Placeholder 2">
            <a:extLst>
              <a:ext uri="{FF2B5EF4-FFF2-40B4-BE49-F238E27FC236}">
                <a16:creationId xmlns:a16="http://schemas.microsoft.com/office/drawing/2014/main" id="{8A7D5A61-DBAC-7484-92B0-68B4E33DB44A}"/>
              </a:ext>
            </a:extLst>
          </p:cNvPr>
          <p:cNvSpPr>
            <a:spLocks noGrp="1"/>
          </p:cNvSpPr>
          <p:nvPr>
            <p:ph idx="1"/>
          </p:nvPr>
        </p:nvSpPr>
        <p:spPr/>
        <p:txBody>
          <a:bodyPr/>
          <a:lstStyle/>
          <a:p>
            <a:r>
              <a:rPr lang="lv-LV" dirty="0"/>
              <a:t>VBN 2.14.punkts (BU plāna definīcija);</a:t>
            </a:r>
          </a:p>
          <a:p>
            <a:pPr marL="0" indent="0">
              <a:buNone/>
            </a:pPr>
            <a:endParaRPr lang="lv-LV" dirty="0"/>
          </a:p>
          <a:p>
            <a:r>
              <a:rPr lang="lv-LV" dirty="0"/>
              <a:t>VBN 125.1.punkts: 125. Būvuzraugam ir šādi pienākumi:</a:t>
            </a:r>
          </a:p>
          <a:p>
            <a:pPr marL="0" indent="0">
              <a:buNone/>
            </a:pPr>
            <a:r>
              <a:rPr lang="lv-LV" dirty="0"/>
              <a:t>125.1. pirms būvdarbu uzsākšanas </a:t>
            </a:r>
            <a:r>
              <a:rPr lang="lv-LV" u="sng" dirty="0"/>
              <a:t>izstrādāt būvuzraudzības plānu </a:t>
            </a:r>
            <a:r>
              <a:rPr lang="lv-LV" dirty="0"/>
              <a:t>un pievienot konkrētajai būvniecības lietai būvniecības informācijas sistēmā;</a:t>
            </a:r>
          </a:p>
          <a:p>
            <a:pPr marL="0" indent="0">
              <a:buNone/>
            </a:pPr>
            <a:r>
              <a:rPr lang="lv-LV" dirty="0"/>
              <a:t>125.10. vizuāli fiksēt (piemēram, fotogrāfijā) </a:t>
            </a:r>
            <a:r>
              <a:rPr lang="lv-LV" u="sng" dirty="0"/>
              <a:t>būvuzraudzības plānā </a:t>
            </a:r>
            <a:r>
              <a:rPr lang="lv-LV" dirty="0"/>
              <a:t>noteikto būvdarbu posmu pabeigšanu;</a:t>
            </a:r>
          </a:p>
          <a:p>
            <a:pPr marL="0" indent="0">
              <a:buNone/>
            </a:pPr>
            <a:endParaRPr lang="lv-LV" dirty="0"/>
          </a:p>
          <a:p>
            <a:pPr marL="0" indent="0">
              <a:buNone/>
            </a:pPr>
            <a:endParaRPr lang="lv-LV" dirty="0"/>
          </a:p>
          <a:p>
            <a:pPr marL="0" indent="0">
              <a:buNone/>
            </a:pPr>
            <a:endParaRPr lang="lv-LV" dirty="0"/>
          </a:p>
        </p:txBody>
      </p:sp>
    </p:spTree>
    <p:extLst>
      <p:ext uri="{BB962C8B-B14F-4D97-AF65-F5344CB8AC3E}">
        <p14:creationId xmlns:p14="http://schemas.microsoft.com/office/powerpoint/2010/main" val="193723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B892-C779-9DEC-3DD9-7EFF77EF27BB}"/>
              </a:ext>
            </a:extLst>
          </p:cNvPr>
          <p:cNvSpPr>
            <a:spLocks noGrp="1"/>
          </p:cNvSpPr>
          <p:nvPr>
            <p:ph type="title"/>
          </p:nvPr>
        </p:nvSpPr>
        <p:spPr/>
        <p:txBody>
          <a:bodyPr/>
          <a:lstStyle/>
          <a:p>
            <a:r>
              <a:rPr lang="lv-LV" dirty="0"/>
              <a:t>	</a:t>
            </a:r>
            <a:r>
              <a:rPr lang="lv-LV" b="1" dirty="0"/>
              <a:t> 3.BU plāns un normatīvie akti</a:t>
            </a:r>
            <a:endParaRPr lang="lv-LV" dirty="0"/>
          </a:p>
        </p:txBody>
      </p:sp>
      <p:sp>
        <p:nvSpPr>
          <p:cNvPr id="3" name="Content Placeholder 2">
            <a:extLst>
              <a:ext uri="{FF2B5EF4-FFF2-40B4-BE49-F238E27FC236}">
                <a16:creationId xmlns:a16="http://schemas.microsoft.com/office/drawing/2014/main" id="{267AC2A1-9570-2055-49CD-EE1007D11DF8}"/>
              </a:ext>
            </a:extLst>
          </p:cNvPr>
          <p:cNvSpPr>
            <a:spLocks noGrp="1"/>
          </p:cNvSpPr>
          <p:nvPr>
            <p:ph idx="1"/>
          </p:nvPr>
        </p:nvSpPr>
        <p:spPr/>
        <p:txBody>
          <a:bodyPr/>
          <a:lstStyle/>
          <a:p>
            <a:r>
              <a:rPr lang="lv-LV" dirty="0"/>
              <a:t>VBN 127.punkts (BU plānā </a:t>
            </a:r>
            <a:r>
              <a:rPr lang="lv-LV" u="sng" dirty="0"/>
              <a:t>sākotnēji</a:t>
            </a:r>
            <a:r>
              <a:rPr lang="lv-LV" dirty="0"/>
              <a:t> ietveramā informācija);</a:t>
            </a:r>
          </a:p>
          <a:p>
            <a:r>
              <a:rPr lang="lv-LV" dirty="0"/>
              <a:t>VBN 128.punkts: </a:t>
            </a:r>
            <a:r>
              <a:rPr lang="lv-LV" u="sng" dirty="0"/>
              <a:t>Ja</a:t>
            </a:r>
            <a:r>
              <a:rPr lang="lv-LV" dirty="0"/>
              <a:t> būves realizācijai </a:t>
            </a:r>
            <a:r>
              <a:rPr lang="lv-LV" u="sng" dirty="0"/>
              <a:t>ir izstrādāts darbu veikšanas projekts, būvuzraugs precizē būvuzraudzības plānu </a:t>
            </a:r>
            <a:r>
              <a:rPr lang="lv-LV" dirty="0"/>
              <a:t>un iesniedz to institūcijā, kura veic būvdarbu kontroli. Būvuzraudzības plānu precizē, ja darbu veikšanas projektā izdarītās izmaiņas skar būvuzraudzības plānā ietvertos darbu posmus.</a:t>
            </a:r>
          </a:p>
          <a:p>
            <a:r>
              <a:rPr lang="lv-LV" dirty="0"/>
              <a:t>VBN 131.punkts: Būvvalde vai birojs </a:t>
            </a:r>
            <a:r>
              <a:rPr lang="lv-LV" u="sng" dirty="0"/>
              <a:t>var apturēt būvdarbus, ja:</a:t>
            </a:r>
          </a:p>
          <a:p>
            <a:pPr marL="0" indent="0">
              <a:buNone/>
            </a:pPr>
            <a:r>
              <a:rPr lang="lv-LV" dirty="0"/>
              <a:t>131.8. netiek veikta būvuzraudzība, ja tās nepieciešamību nosaka normatīvie akti, tai skaitā </a:t>
            </a:r>
            <a:r>
              <a:rPr lang="lv-LV" u="sng" dirty="0"/>
              <a:t>netiek ievērots būvuzraudzības plāns.</a:t>
            </a:r>
          </a:p>
        </p:txBody>
      </p:sp>
      <p:sp>
        <p:nvSpPr>
          <p:cNvPr id="4" name="Rectangle: Rounded Corners 3">
            <a:extLst>
              <a:ext uri="{FF2B5EF4-FFF2-40B4-BE49-F238E27FC236}">
                <a16:creationId xmlns:a16="http://schemas.microsoft.com/office/drawing/2014/main" id="{AECDEF06-2D19-5E29-EEFF-E6DA869C715C}"/>
              </a:ext>
            </a:extLst>
          </p:cNvPr>
          <p:cNvSpPr/>
          <p:nvPr/>
        </p:nvSpPr>
        <p:spPr>
          <a:xfrm>
            <a:off x="914400" y="2417379"/>
            <a:ext cx="10289628" cy="19233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05286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0F02-A1EF-A908-50E3-8A17984B04B8}"/>
              </a:ext>
            </a:extLst>
          </p:cNvPr>
          <p:cNvSpPr>
            <a:spLocks noGrp="1"/>
          </p:cNvSpPr>
          <p:nvPr>
            <p:ph type="title"/>
          </p:nvPr>
        </p:nvSpPr>
        <p:spPr/>
        <p:txBody>
          <a:bodyPr/>
          <a:lstStyle/>
          <a:p>
            <a:r>
              <a:rPr lang="lv-LV" dirty="0"/>
              <a:t>	</a:t>
            </a:r>
            <a:r>
              <a:rPr lang="lv-LV" b="1" dirty="0"/>
              <a:t> 3.BU plāns un normatīvie akti</a:t>
            </a:r>
            <a:endParaRPr lang="lv-LV" dirty="0"/>
          </a:p>
        </p:txBody>
      </p:sp>
      <p:sp>
        <p:nvSpPr>
          <p:cNvPr id="3" name="Content Placeholder 2">
            <a:extLst>
              <a:ext uri="{FF2B5EF4-FFF2-40B4-BE49-F238E27FC236}">
                <a16:creationId xmlns:a16="http://schemas.microsoft.com/office/drawing/2014/main" id="{C2E0FFD8-4872-B92A-4EA5-B46FEFDBC4F5}"/>
              </a:ext>
            </a:extLst>
          </p:cNvPr>
          <p:cNvSpPr>
            <a:spLocks noGrp="1"/>
          </p:cNvSpPr>
          <p:nvPr>
            <p:ph idx="1"/>
          </p:nvPr>
        </p:nvSpPr>
        <p:spPr/>
        <p:txBody>
          <a:bodyPr/>
          <a:lstStyle/>
          <a:p>
            <a:r>
              <a:rPr lang="lv-LV" dirty="0"/>
              <a:t>VBN 139.punkts: Veicot objekta pārbaudi, </a:t>
            </a:r>
            <a:r>
              <a:rPr lang="lv-LV" u="sng" dirty="0"/>
              <a:t>būvinspektors pārliecinās, ka:</a:t>
            </a:r>
          </a:p>
          <a:p>
            <a:pPr marL="0" indent="0">
              <a:buNone/>
            </a:pPr>
            <a:r>
              <a:rPr lang="lv-LV" dirty="0"/>
              <a:t>139.5. tiek veikta autoruzraudzība vai būvuzraudzība, ja to nepieciešamību nosaka normatīvie akti, tai skaitā </a:t>
            </a:r>
            <a:r>
              <a:rPr lang="lv-LV" u="sng" dirty="0"/>
              <a:t>tiek ievērots būvuzraudzības plāns;</a:t>
            </a:r>
          </a:p>
          <a:p>
            <a:pPr marL="0" indent="0">
              <a:buNone/>
            </a:pPr>
            <a:endParaRPr lang="lv-LV" u="sng" dirty="0"/>
          </a:p>
        </p:txBody>
      </p:sp>
    </p:spTree>
    <p:extLst>
      <p:ext uri="{BB962C8B-B14F-4D97-AF65-F5344CB8AC3E}">
        <p14:creationId xmlns:p14="http://schemas.microsoft.com/office/powerpoint/2010/main" val="249445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EE32-B548-D8C1-D7FE-DB3C7CF9F4F7}"/>
              </a:ext>
            </a:extLst>
          </p:cNvPr>
          <p:cNvSpPr>
            <a:spLocks noGrp="1"/>
          </p:cNvSpPr>
          <p:nvPr>
            <p:ph type="title"/>
          </p:nvPr>
        </p:nvSpPr>
        <p:spPr/>
        <p:txBody>
          <a:bodyPr/>
          <a:lstStyle/>
          <a:p>
            <a:r>
              <a:rPr lang="lv-LV" dirty="0"/>
              <a:t>	</a:t>
            </a:r>
            <a:r>
              <a:rPr lang="lv-LV" b="1" dirty="0"/>
              <a:t> 3.BU plāns un normatīvie akti</a:t>
            </a:r>
            <a:endParaRPr lang="lv-LV" dirty="0"/>
          </a:p>
        </p:txBody>
      </p:sp>
      <p:sp>
        <p:nvSpPr>
          <p:cNvPr id="3" name="Content Placeholder 2">
            <a:extLst>
              <a:ext uri="{FF2B5EF4-FFF2-40B4-BE49-F238E27FC236}">
                <a16:creationId xmlns:a16="http://schemas.microsoft.com/office/drawing/2014/main" id="{D4D96D24-FD1D-54BD-F7FD-92368CBC2C8E}"/>
              </a:ext>
            </a:extLst>
          </p:cNvPr>
          <p:cNvSpPr>
            <a:spLocks noGrp="1"/>
          </p:cNvSpPr>
          <p:nvPr>
            <p:ph idx="1"/>
          </p:nvPr>
        </p:nvSpPr>
        <p:spPr/>
        <p:txBody>
          <a:bodyPr/>
          <a:lstStyle/>
          <a:p>
            <a:r>
              <a:rPr lang="lv-LV" dirty="0"/>
              <a:t>Ēku būvnoteikumu (EBN) 54.punkts: </a:t>
            </a:r>
            <a:r>
              <a:rPr lang="lv-LV" u="sng" dirty="0"/>
              <a:t>būvatļaujā iekļauj</a:t>
            </a:r>
            <a:r>
              <a:rPr lang="lv-LV" dirty="0"/>
              <a:t>:</a:t>
            </a:r>
          </a:p>
          <a:p>
            <a:pPr marL="0" indent="0">
              <a:buNone/>
            </a:pPr>
            <a:r>
              <a:rPr lang="lv-LV" dirty="0"/>
              <a:t>54.2. </a:t>
            </a:r>
            <a:r>
              <a:rPr lang="lv-LV" u="sng" dirty="0"/>
              <a:t>būvdarbu uzsākšanas nosacījumus, </a:t>
            </a:r>
            <a:r>
              <a:rPr lang="lv-LV" dirty="0"/>
              <a:t>ietverot:</a:t>
            </a:r>
          </a:p>
          <a:p>
            <a:pPr marL="0" indent="0">
              <a:buNone/>
            </a:pPr>
            <a:r>
              <a:rPr lang="lv-LV" dirty="0"/>
              <a:t>54.2.2.: prasības būvdarbu procesa fiksēšanai nepieciešamajiem dokumentiem (</a:t>
            </a:r>
            <a:r>
              <a:rPr lang="lv-LV" u="sng" dirty="0"/>
              <a:t>būvuzraudzības plāns, </a:t>
            </a:r>
            <a:r>
              <a:rPr lang="lv-LV" dirty="0"/>
              <a:t>ja tiek veikta būvuzraudzība);</a:t>
            </a:r>
          </a:p>
          <a:p>
            <a:pPr marL="0" indent="0">
              <a:buNone/>
            </a:pPr>
            <a:endParaRPr lang="lv-LV" dirty="0"/>
          </a:p>
          <a:p>
            <a:r>
              <a:rPr lang="lv-LV" dirty="0"/>
              <a:t>EBN 58.punkts: Ja būvdarbus veiks būvkomersants, </a:t>
            </a:r>
            <a:r>
              <a:rPr lang="lv-LV" u="sng" dirty="0"/>
              <a:t>paskaidrojuma rakstā iekļauj</a:t>
            </a:r>
            <a:r>
              <a:rPr lang="lv-LV" dirty="0"/>
              <a:t> </a:t>
            </a:r>
            <a:r>
              <a:rPr lang="lv-LV" u="sng" dirty="0"/>
              <a:t>būvdarbu uzsākšanas nosacījumus</a:t>
            </a:r>
            <a:r>
              <a:rPr lang="lv-LV" dirty="0"/>
              <a:t>, ietverot:</a:t>
            </a:r>
          </a:p>
          <a:p>
            <a:pPr marL="0" indent="0">
              <a:buNone/>
            </a:pPr>
            <a:r>
              <a:rPr lang="lv-LV" dirty="0"/>
              <a:t>58.2. prasības būvdarbu procesa fiksēšanai nepieciešamajiem dokumentiem (</a:t>
            </a:r>
            <a:r>
              <a:rPr lang="lv-LV" u="sng" dirty="0"/>
              <a:t>būvuzraudzības plāns, </a:t>
            </a:r>
            <a:r>
              <a:rPr lang="lv-LV" dirty="0"/>
              <a:t>ja tiek veikta būvuzraudzība);</a:t>
            </a:r>
          </a:p>
        </p:txBody>
      </p:sp>
    </p:spTree>
    <p:extLst>
      <p:ext uri="{BB962C8B-B14F-4D97-AF65-F5344CB8AC3E}">
        <p14:creationId xmlns:p14="http://schemas.microsoft.com/office/powerpoint/2010/main" val="1719078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4838</TotalTime>
  <Words>2787</Words>
  <Application>Microsoft Office PowerPoint</Application>
  <PresentationFormat>Widescreen</PresentationFormat>
  <Paragraphs>278</Paragraphs>
  <Slides>40</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Calibri Light</vt:lpstr>
      <vt:lpstr>Symbol</vt:lpstr>
      <vt:lpstr>Tahoma</vt:lpstr>
      <vt:lpstr>Times New Roman</vt:lpstr>
      <vt:lpstr>Verdana</vt:lpstr>
      <vt:lpstr>Office Theme</vt:lpstr>
      <vt:lpstr>1_Office Theme</vt:lpstr>
      <vt:lpstr>PowerPoint Presentation</vt:lpstr>
      <vt:lpstr> 1.Būvuzraudzības plāna ieviešanas vēsture</vt:lpstr>
      <vt:lpstr>  1.Būvuzraudzības plāna ieviešanas vēsture</vt:lpstr>
      <vt:lpstr>  1.Būvuzraudzības plāna ieviešanas vēsture</vt:lpstr>
      <vt:lpstr>  2.Būvuzraudzības plāna definīcija</vt:lpstr>
      <vt:lpstr> 3.BU plāns un normatīvie akti</vt:lpstr>
      <vt:lpstr>  3.BU plāns un normatīvie akti</vt:lpstr>
      <vt:lpstr>  3.BU plāns un normatīvie akti</vt:lpstr>
      <vt:lpstr>  3.BU plāns un normatīvie akti</vt:lpstr>
      <vt:lpstr>  3.BU plāns un normatīvie akti</vt:lpstr>
      <vt:lpstr>  3.BU plāns un normatīvie akti</vt:lpstr>
      <vt:lpstr> 4.Izejmateriāli BU plāna sastādīšanai</vt:lpstr>
      <vt:lpstr>  4.Izejmateriāli BU plāna sastādīšanai</vt:lpstr>
      <vt:lpstr>  4.Izejmateriāli BU plāna sastādīšanai</vt:lpstr>
      <vt:lpstr>  4.Izejmateriāli BU plāna sastādīšanai</vt:lpstr>
      <vt:lpstr>  4.Izejmateriāli BU plāna sastādīšanai</vt:lpstr>
      <vt:lpstr>  4.Izejmateriāli BU plāna sastādīšanai</vt:lpstr>
      <vt:lpstr>  4.Izejmateriāli BU plāna sastādīšanai</vt:lpstr>
      <vt:lpstr>  4.Izejmateriāli BU plāna sastādīšanai</vt:lpstr>
      <vt:lpstr>  5. BU plāna saturs</vt:lpstr>
      <vt:lpstr>  5. BU plāna saturs</vt:lpstr>
      <vt:lpstr>  5. BU plāna saturs:  atbilstoši aprakstītas nepieciešamās                        pārbaudes un to apjoms.</vt:lpstr>
      <vt:lpstr>  5. BU plāna saturs</vt:lpstr>
      <vt:lpstr>  5. BU plāna saturs: iespējamo risku novērtējumu                                      būvdarbu laikā</vt:lpstr>
      <vt:lpstr>  5. BU plāna saturs: iespējamo risku novērtējumu                                      būvdarbu laikā</vt:lpstr>
      <vt:lpstr>  5. BU plāna saturs</vt:lpstr>
      <vt:lpstr>  5. BU plāna saturs</vt:lpstr>
      <vt:lpstr>  5. BU plāna saturs</vt:lpstr>
      <vt:lpstr>  5. BU plāna saturs</vt:lpstr>
      <vt:lpstr>  5. BU plāna saturs</vt:lpstr>
      <vt:lpstr>  5. BU plāna saturs</vt:lpstr>
      <vt:lpstr>  5. BU plāna saturs</vt:lpstr>
      <vt:lpstr>  6. Papildus iekļaujamie jautājumi    BU plānā</vt:lpstr>
      <vt:lpstr>  6. Papildus iekļaujamie jautājumi    BU plānā</vt:lpstr>
      <vt:lpstr>  7. Būvuzraudzības darbības kontrole     būvdarbu laikā</vt:lpstr>
      <vt:lpstr>  7. Būvuzraudzības darbības kontrole     būvdarbu laikā</vt:lpstr>
      <vt:lpstr>  7. Būvuzraudzības darbības kontrole     būvdarbu laikā</vt:lpstr>
      <vt:lpstr>  7. Būvuzraudzības darbības kontrole     būvdarbu laikā</vt:lpstr>
      <vt:lpstr>  7. Būvuzraudzības darbības kontrole     būvdarbu laikā</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Palamarčuks</dc:creator>
  <cp:lastModifiedBy>Māris Bernāns</cp:lastModifiedBy>
  <cp:revision>260</cp:revision>
  <dcterms:created xsi:type="dcterms:W3CDTF">2019-11-08T07:32:19Z</dcterms:created>
  <dcterms:modified xsi:type="dcterms:W3CDTF">2023-04-20T11:01:06Z</dcterms:modified>
</cp:coreProperties>
</file>