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917" r:id="rId2"/>
    <p:sldId id="1211" r:id="rId3"/>
    <p:sldId id="1220" r:id="rId4"/>
    <p:sldId id="1221" r:id="rId5"/>
    <p:sldId id="1226" r:id="rId6"/>
    <p:sldId id="1227" r:id="rId7"/>
    <p:sldId id="1230" r:id="rId8"/>
    <p:sldId id="1231" r:id="rId9"/>
    <p:sldId id="1232" r:id="rId10"/>
    <p:sldId id="1233" r:id="rId11"/>
    <p:sldId id="1222" r:id="rId12"/>
    <p:sldId id="265" r:id="rId13"/>
    <p:sldId id="284" r:id="rId14"/>
    <p:sldId id="290" r:id="rId15"/>
    <p:sldId id="270" r:id="rId16"/>
    <p:sldId id="288" r:id="rId17"/>
    <p:sldId id="269" r:id="rId18"/>
    <p:sldId id="285" r:id="rId19"/>
    <p:sldId id="289" r:id="rId20"/>
    <p:sldId id="281" r:id="rId21"/>
    <p:sldId id="291" r:id="rId22"/>
    <p:sldId id="1223" r:id="rId23"/>
    <p:sldId id="1234" r:id="rId24"/>
    <p:sldId id="1235" r:id="rId25"/>
    <p:sldId id="1236" r:id="rId26"/>
    <p:sldId id="1237" r:id="rId27"/>
    <p:sldId id="1238" r:id="rId28"/>
    <p:sldId id="1239" r:id="rId29"/>
    <p:sldId id="1240" r:id="rId30"/>
    <p:sldId id="1241" r:id="rId31"/>
    <p:sldId id="1224" r:id="rId32"/>
    <p:sldId id="749" r:id="rId3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Sandris Celmiņš" initials="SC" lastIdx="3" clrIdx="1">
    <p:extLst>
      <p:ext uri="{19B8F6BF-5375-455C-9EA6-DF929625EA0E}">
        <p15:presenceInfo xmlns:p15="http://schemas.microsoft.com/office/powerpoint/2012/main" userId="S::Sandris.Celmins@bvkb.gov.lv::ff7c92eb-5d54-40b7-b771-2406e321301e" providerId="AD"/>
      </p:ext>
    </p:extLst>
  </p:cmAuthor>
  <p:cmAuthor id="3" name="Anita Apšāne" initials="AA" lastIdx="9" clrIdx="2">
    <p:extLst>
      <p:ext uri="{19B8F6BF-5375-455C-9EA6-DF929625EA0E}">
        <p15:presenceInfo xmlns:p15="http://schemas.microsoft.com/office/powerpoint/2012/main" userId="S::Anita.Apsane@bvkb.gov.lv::8ba2ce6a-dd41-4840-8ef1-453346c90a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FA4"/>
    <a:srgbClr val="C7746B"/>
    <a:srgbClr val="92B2B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5847" autoAdjust="0"/>
  </p:normalViewPr>
  <p:slideViewPr>
    <p:cSldViewPr snapToGrid="0">
      <p:cViewPr varScale="1">
        <p:scale>
          <a:sx n="67" d="100"/>
          <a:sy n="67" d="100"/>
        </p:scale>
        <p:origin x="592" y="44"/>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8" d="100"/>
          <a:sy n="98" d="100"/>
        </p:scale>
        <p:origin x="94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E048B2-1213-4097-8A83-27E81A8B35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FFE5DE9F-B944-43A3-8D6F-67A28EB4A3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AF74D3-D7CD-4214-BFEA-12B5A329C6FE}" type="datetimeFigureOut">
              <a:rPr lang="lv-LV" smtClean="0"/>
              <a:t>25.04.2023</a:t>
            </a:fld>
            <a:endParaRPr lang="lv-LV"/>
          </a:p>
        </p:txBody>
      </p:sp>
      <p:sp>
        <p:nvSpPr>
          <p:cNvPr id="4" name="Footer Placeholder 3">
            <a:extLst>
              <a:ext uri="{FF2B5EF4-FFF2-40B4-BE49-F238E27FC236}">
                <a16:creationId xmlns:a16="http://schemas.microsoft.com/office/drawing/2014/main" id="{20D23B54-107A-4BFC-82B2-5813A480B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4B15C8D4-1043-46EB-A4CE-49C6A5D26B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48FC66-F626-4053-A67A-BBB336848F4D}" type="slidenum">
              <a:rPr lang="lv-LV" smtClean="0"/>
              <a:t>‹#›</a:t>
            </a:fld>
            <a:endParaRPr lang="lv-LV"/>
          </a:p>
        </p:txBody>
      </p:sp>
    </p:spTree>
    <p:extLst>
      <p:ext uri="{BB962C8B-B14F-4D97-AF65-F5344CB8AC3E}">
        <p14:creationId xmlns:p14="http://schemas.microsoft.com/office/powerpoint/2010/main" val="3888081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25.04.2023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a:t>
            </a:fld>
            <a:endParaRPr lang="lv-LV"/>
          </a:p>
        </p:txBody>
      </p:sp>
    </p:spTree>
    <p:extLst>
      <p:ext uri="{BB962C8B-B14F-4D97-AF65-F5344CB8AC3E}">
        <p14:creationId xmlns:p14="http://schemas.microsoft.com/office/powerpoint/2010/main" val="1801855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11</a:t>
            </a:fld>
            <a:endParaRPr lang="lv-LV"/>
          </a:p>
        </p:txBody>
      </p:sp>
    </p:spTree>
    <p:extLst>
      <p:ext uri="{BB962C8B-B14F-4D97-AF65-F5344CB8AC3E}">
        <p14:creationId xmlns:p14="http://schemas.microsoft.com/office/powerpoint/2010/main" val="2382983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22</a:t>
            </a:fld>
            <a:endParaRPr lang="lv-LV"/>
          </a:p>
        </p:txBody>
      </p:sp>
    </p:spTree>
    <p:extLst>
      <p:ext uri="{BB962C8B-B14F-4D97-AF65-F5344CB8AC3E}">
        <p14:creationId xmlns:p14="http://schemas.microsoft.com/office/powerpoint/2010/main" val="171466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31</a:t>
            </a:fld>
            <a:endParaRPr lang="lv-LV"/>
          </a:p>
        </p:txBody>
      </p:sp>
    </p:spTree>
    <p:extLst>
      <p:ext uri="{BB962C8B-B14F-4D97-AF65-F5344CB8AC3E}">
        <p14:creationId xmlns:p14="http://schemas.microsoft.com/office/powerpoint/2010/main" val="400987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2</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352625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4</a:t>
            </a:fld>
            <a:endParaRPr lang="lv-LV"/>
          </a:p>
        </p:txBody>
      </p:sp>
    </p:spTree>
    <p:extLst>
      <p:ext uri="{BB962C8B-B14F-4D97-AF65-F5344CB8AC3E}">
        <p14:creationId xmlns:p14="http://schemas.microsoft.com/office/powerpoint/2010/main" val="46046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5</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63213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6</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257607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7</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279107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8</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39101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9</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160027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04479C82-5E53-41D9-8B08-9166F02B93F6}" type="slidenum">
              <a:rPr lang="lv-LV" smtClean="0"/>
              <a:t>10</a:t>
            </a:fld>
            <a:endParaRPr lang="lv-LV"/>
          </a:p>
        </p:txBody>
      </p:sp>
      <p:sp>
        <p:nvSpPr>
          <p:cNvPr id="5" name="Kājenes vietturis 4">
            <a:extLst>
              <a:ext uri="{FF2B5EF4-FFF2-40B4-BE49-F238E27FC236}">
                <a16:creationId xmlns:a16="http://schemas.microsoft.com/office/drawing/2014/main" id="{14F99397-3AF0-4C41-A248-97E02D965E4E}"/>
              </a:ext>
            </a:extLst>
          </p:cNvPr>
          <p:cNvSpPr>
            <a:spLocks noGrp="1"/>
          </p:cNvSpPr>
          <p:nvPr>
            <p:ph type="ftr" sz="quarter" idx="4"/>
          </p:nvPr>
        </p:nvSpPr>
        <p:spPr/>
        <p:txBody>
          <a:bodyPr/>
          <a:lstStyle/>
          <a:p>
            <a:endParaRPr lang="lv-LV"/>
          </a:p>
        </p:txBody>
      </p:sp>
    </p:spTree>
    <p:extLst>
      <p:ext uri="{BB962C8B-B14F-4D97-AF65-F5344CB8AC3E}">
        <p14:creationId xmlns:p14="http://schemas.microsoft.com/office/powerpoint/2010/main" val="4273544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25.04.2023</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25.04.2023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25.04.2023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497599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377253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51428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405849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1769898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60406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266037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25.04.2023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9121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2394273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557814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3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97C9BA-5C54-4927-BBD5-5C8B1EA029BE}" type="datetime1">
              <a:rPr lang="en-US" smtClean="0"/>
              <a:t>4/25/2023</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Verdana"/>
                <a:cs typeface="Verdana"/>
              </a:defRPr>
            </a:lvl1pPr>
          </a:lstStyle>
          <a:p>
            <a:pPr marL="25400"/>
            <a:fld id="{81D60167-4931-47E6-BA6A-407CBD079E47}" type="slidenum">
              <a:rPr lang="lv-LV" spc="-5" smtClean="0"/>
              <a:pPr marL="25400"/>
              <a:t>‹#›</a:t>
            </a:fld>
            <a:endParaRPr lang="lv-LV" spc="-5" dirty="0"/>
          </a:p>
        </p:txBody>
      </p:sp>
    </p:spTree>
    <p:extLst>
      <p:ext uri="{BB962C8B-B14F-4D97-AF65-F5344CB8AC3E}">
        <p14:creationId xmlns:p14="http://schemas.microsoft.com/office/powerpoint/2010/main" val="65174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25.04.2023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25.04.2023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25.04.2023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25.04.2023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25.04.2023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25.04.2023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25.04.2023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25.04.2023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 id="2147483683" r:id="rId13"/>
    <p:sldLayoutId id="2147483684" r:id="rId14"/>
    <p:sldLayoutId id="2147483687" r:id="rId15"/>
    <p:sldLayoutId id="2147483688" r:id="rId16"/>
    <p:sldLayoutId id="2147483689" r:id="rId17"/>
    <p:sldLayoutId id="2147483690" r:id="rId18"/>
    <p:sldLayoutId id="2147483692" r:id="rId19"/>
    <p:sldLayoutId id="2147483693" r:id="rId20"/>
    <p:sldLayoutId id="2147483694" r:id="rId21"/>
    <p:sldLayoutId id="2147483695" r:id="rId22"/>
    <p:sldLayoutId id="214748369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bvkb.gov.lv/lv/buvdarbu-valsts-kontrole-un-buvju-pienemsana-ekspluatacija"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063" y="2772990"/>
            <a:ext cx="10429875" cy="2608635"/>
          </a:xfrm>
        </p:spPr>
        <p:txBody>
          <a:bodyPr>
            <a:normAutofit/>
          </a:bodyPr>
          <a:lstStyle/>
          <a:p>
            <a:r>
              <a:rPr lang="lv-LV" sz="3200" b="1" dirty="0">
                <a:latin typeface="Verdana" panose="020B0604030504040204" pitchFamily="34" charset="0"/>
                <a:ea typeface="Verdana" panose="020B0604030504040204" pitchFamily="34" charset="0"/>
              </a:rPr>
              <a:t>KVALITĀTES KONTROLES SISTĒMA</a:t>
            </a:r>
            <a:br>
              <a:rPr lang="lv-LV" sz="3200" b="1" dirty="0">
                <a:latin typeface="Verdana" panose="020B0604030504040204" pitchFamily="34" charset="0"/>
                <a:ea typeface="Verdana" panose="020B0604030504040204" pitchFamily="34" charset="0"/>
              </a:rPr>
            </a:br>
            <a:br>
              <a:rPr lang="lv-LV" sz="900" dirty="0">
                <a:solidFill>
                  <a:srgbClr val="212529"/>
                </a:solidFill>
                <a:latin typeface="RobustaTLPro-Medium"/>
              </a:rPr>
            </a:br>
            <a:br>
              <a:rPr lang="lv-LV" sz="900" dirty="0">
                <a:solidFill>
                  <a:srgbClr val="212529"/>
                </a:solidFill>
                <a:latin typeface="RobustaTLPro-Medium"/>
              </a:rPr>
            </a:br>
            <a:br>
              <a:rPr lang="lv-LV" sz="900" dirty="0">
                <a:solidFill>
                  <a:srgbClr val="212529"/>
                </a:solidFill>
                <a:latin typeface="RobustaTLPro-Medium"/>
              </a:rPr>
            </a:br>
            <a:br>
              <a:rPr lang="lv-LV" sz="900" dirty="0">
                <a:solidFill>
                  <a:srgbClr val="212529"/>
                </a:solidFill>
                <a:latin typeface="RobustaTLPro-Medium"/>
              </a:rPr>
            </a:br>
            <a:br>
              <a:rPr lang="lv-LV" sz="900" dirty="0">
                <a:solidFill>
                  <a:srgbClr val="212529"/>
                </a:solidFill>
                <a:latin typeface="RobustaTLPro-Medium"/>
              </a:rPr>
            </a:br>
            <a:br>
              <a:rPr lang="lv-LV" sz="900" b="0" i="0" dirty="0">
                <a:solidFill>
                  <a:srgbClr val="212529"/>
                </a:solidFill>
                <a:effectLst/>
                <a:latin typeface="RobustaTLPro-Medium"/>
              </a:rPr>
            </a:br>
            <a:br>
              <a:rPr lang="lv-LV" sz="900" b="0" i="0" dirty="0">
                <a:solidFill>
                  <a:srgbClr val="212529"/>
                </a:solidFill>
                <a:effectLst/>
                <a:latin typeface="RobustaTLPro-Medium"/>
              </a:rPr>
            </a:br>
            <a:endParaRPr lang="lv-LV" sz="2000" b="1" dirty="0">
              <a:latin typeface="Verdana" panose="020B0604030504040204" pitchFamily="34" charset="0"/>
              <a:ea typeface="Verdana" panose="020B0604030504040204" pitchFamily="34" charset="0"/>
              <a:cs typeface="+mn-cs"/>
            </a:endParaRP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8025" y="5489454"/>
            <a:ext cx="6096000" cy="923330"/>
          </a:xfrm>
          <a:prstGeom prst="rect">
            <a:avLst/>
          </a:prstGeom>
        </p:spPr>
        <p:txBody>
          <a:bodyPr>
            <a:spAutoFit/>
          </a:bodyPr>
          <a:lstStyle/>
          <a:p>
            <a:pPr algn="ctr"/>
            <a:r>
              <a:rPr lang="lv-LV" dirty="0"/>
              <a:t>Būvniecības kontroles departamenta </a:t>
            </a:r>
          </a:p>
          <a:p>
            <a:pPr algn="ctr"/>
            <a:r>
              <a:rPr lang="lv-LV" dirty="0"/>
              <a:t>Būvdarbu kontroles nodaļas būvinspektors </a:t>
            </a:r>
          </a:p>
          <a:p>
            <a:pPr algn="ctr"/>
            <a:r>
              <a:rPr lang="lv-LV" b="1" dirty="0"/>
              <a:t>Nauris Asarītis</a:t>
            </a:r>
          </a:p>
        </p:txBody>
      </p:sp>
    </p:spTree>
    <p:extLst>
      <p:ext uri="{BB962C8B-B14F-4D97-AF65-F5344CB8AC3E}">
        <p14:creationId xmlns:p14="http://schemas.microsoft.com/office/powerpoint/2010/main" val="1909949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10</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31/32</a:t>
            </a:r>
          </a:p>
        </p:txBody>
      </p:sp>
      <p:sp>
        <p:nvSpPr>
          <p:cNvPr id="18" name="TextBox 17">
            <a:extLst>
              <a:ext uri="{FF2B5EF4-FFF2-40B4-BE49-F238E27FC236}">
                <a16:creationId xmlns:a16="http://schemas.microsoft.com/office/drawing/2014/main" id="{C4C0C7FE-373A-476B-93C6-79956AB92AAA}"/>
              </a:ext>
            </a:extLst>
          </p:cNvPr>
          <p:cNvSpPr txBox="1"/>
          <p:nvPr/>
        </p:nvSpPr>
        <p:spPr>
          <a:xfrm>
            <a:off x="2231936" y="328078"/>
            <a:ext cx="8490207" cy="830997"/>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KVALITĀTES KONTROLE BŪVDARBUS PABEIDZOT</a:t>
            </a:r>
          </a:p>
        </p:txBody>
      </p:sp>
      <p:sp>
        <p:nvSpPr>
          <p:cNvPr id="19" name="Grafika 70">
            <a:extLst>
              <a:ext uri="{FF2B5EF4-FFF2-40B4-BE49-F238E27FC236}">
                <a16:creationId xmlns:a16="http://schemas.microsoft.com/office/drawing/2014/main" id="{8BB390E5-6F4E-427D-968C-502F46E22AC6}"/>
              </a:ext>
            </a:extLst>
          </p:cNvPr>
          <p:cNvSpPr/>
          <p:nvPr/>
        </p:nvSpPr>
        <p:spPr>
          <a:xfrm>
            <a:off x="2357753" y="1832914"/>
            <a:ext cx="7970347" cy="453139"/>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0" name="TextBox 19">
            <a:extLst>
              <a:ext uri="{FF2B5EF4-FFF2-40B4-BE49-F238E27FC236}">
                <a16:creationId xmlns:a16="http://schemas.microsoft.com/office/drawing/2014/main" id="{3318D530-B894-4362-891B-40669E56A30A}"/>
              </a:ext>
            </a:extLst>
          </p:cNvPr>
          <p:cNvSpPr txBox="1"/>
          <p:nvPr/>
        </p:nvSpPr>
        <p:spPr>
          <a:xfrm>
            <a:off x="3004748" y="1824389"/>
            <a:ext cx="6783079" cy="461665"/>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Pārbaudes veic būvdarbu vadītāja nozīmēta persona, kad fiziski visi attiecīgā būvdarbu veida darbi ir pabeigti.</a:t>
            </a:r>
          </a:p>
        </p:txBody>
      </p:sp>
      <p:sp>
        <p:nvSpPr>
          <p:cNvPr id="42" name="Grafika 70">
            <a:extLst>
              <a:ext uri="{FF2B5EF4-FFF2-40B4-BE49-F238E27FC236}">
                <a16:creationId xmlns:a16="http://schemas.microsoft.com/office/drawing/2014/main" id="{3EC9AE51-222A-44AB-BF4F-AFC9AAB1F0E2}"/>
              </a:ext>
            </a:extLst>
          </p:cNvPr>
          <p:cNvSpPr/>
          <p:nvPr/>
        </p:nvSpPr>
        <p:spPr>
          <a:xfrm>
            <a:off x="2357752" y="3704504"/>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43" name="TextBox 42">
            <a:extLst>
              <a:ext uri="{FF2B5EF4-FFF2-40B4-BE49-F238E27FC236}">
                <a16:creationId xmlns:a16="http://schemas.microsoft.com/office/drawing/2014/main" id="{E174B9B4-A2AF-440E-8DB4-83AACB8B32A6}"/>
              </a:ext>
            </a:extLst>
          </p:cNvPr>
          <p:cNvSpPr txBox="1"/>
          <p:nvPr/>
        </p:nvSpPr>
        <p:spPr>
          <a:xfrm>
            <a:off x="3004748" y="3714166"/>
            <a:ext cx="7081042"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Pārbaudi dokumentē - sagatavo pārbaužu programmas atskaiti.</a:t>
            </a:r>
          </a:p>
        </p:txBody>
      </p:sp>
      <p:sp>
        <p:nvSpPr>
          <p:cNvPr id="44" name="Grafika 70">
            <a:extLst>
              <a:ext uri="{FF2B5EF4-FFF2-40B4-BE49-F238E27FC236}">
                <a16:creationId xmlns:a16="http://schemas.microsoft.com/office/drawing/2014/main" id="{18CE3C40-57DE-403D-A8F0-128C48A4971A}"/>
              </a:ext>
            </a:extLst>
          </p:cNvPr>
          <p:cNvSpPr/>
          <p:nvPr/>
        </p:nvSpPr>
        <p:spPr>
          <a:xfrm>
            <a:off x="3384241" y="4341226"/>
            <a:ext cx="6955508" cy="938719"/>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5" name="TextBox 44">
            <a:extLst>
              <a:ext uri="{FF2B5EF4-FFF2-40B4-BE49-F238E27FC236}">
                <a16:creationId xmlns:a16="http://schemas.microsoft.com/office/drawing/2014/main" id="{6E3397F6-D681-4DDC-8259-1C034F6FA643}"/>
              </a:ext>
            </a:extLst>
          </p:cNvPr>
          <p:cNvSpPr txBox="1"/>
          <p:nvPr/>
        </p:nvSpPr>
        <p:spPr>
          <a:xfrm>
            <a:off x="3995820" y="4325435"/>
            <a:ext cx="5671703" cy="938719"/>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pārbaužu programmas atskaiti būvdarbu veicējs var izmantot kā pierādījumu paredzēto prasību izpildei – būvprojektā, standartos, būvmateriālu ražotāju tehnoloģiskos aprakstos vai citos dokumentos minēto prasību izpildi, kā arī kā apliecinājumu labas prakses principu ievērošanai.</a:t>
            </a:r>
          </a:p>
        </p:txBody>
      </p:sp>
      <p:sp>
        <p:nvSpPr>
          <p:cNvPr id="23" name="Grafika 70">
            <a:extLst>
              <a:ext uri="{FF2B5EF4-FFF2-40B4-BE49-F238E27FC236}">
                <a16:creationId xmlns:a16="http://schemas.microsoft.com/office/drawing/2014/main" id="{EE009EED-B2CE-446A-ACD2-E7A293F456BB}"/>
              </a:ext>
            </a:extLst>
          </p:cNvPr>
          <p:cNvSpPr/>
          <p:nvPr/>
        </p:nvSpPr>
        <p:spPr>
          <a:xfrm>
            <a:off x="3384242" y="2626250"/>
            <a:ext cx="6955508" cy="445381"/>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26" name="TextBox 25">
            <a:extLst>
              <a:ext uri="{FF2B5EF4-FFF2-40B4-BE49-F238E27FC236}">
                <a16:creationId xmlns:a16="http://schemas.microsoft.com/office/drawing/2014/main" id="{359CABC1-7E0F-46DC-8B0A-7C9A87BCCECE}"/>
              </a:ext>
            </a:extLst>
          </p:cNvPr>
          <p:cNvSpPr txBox="1"/>
          <p:nvPr/>
        </p:nvSpPr>
        <p:spPr>
          <a:xfrm>
            <a:off x="3995821" y="2610459"/>
            <a:ext cx="5671703" cy="430887"/>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pārbaudes ietvaros pārliecinās, vai ir sagatavota visa dokumentācija par pārbaužu programmā iekļautajiem būvdarbiem.</a:t>
            </a:r>
          </a:p>
        </p:txBody>
      </p:sp>
    </p:spTree>
    <p:extLst>
      <p:ext uri="{BB962C8B-B14F-4D97-AF65-F5344CB8AC3E}">
        <p14:creationId xmlns:p14="http://schemas.microsoft.com/office/powerpoint/2010/main" val="282832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9283880"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4400" dirty="0"/>
              <a:t>Otrā kopsakarība- stikls</a:t>
            </a:r>
            <a:endParaRPr lang="lv-LV" altLang="lv-LV" sz="4400" dirty="0">
              <a:latin typeface="Times New Roman" panose="02020603050405020304" pitchFamily="18" charset="0"/>
              <a:cs typeface="Times New Roman" panose="02020603050405020304" pitchFamily="18" charset="0"/>
            </a:endParaRPr>
          </a:p>
        </p:txBody>
      </p:sp>
      <p:pic>
        <p:nvPicPr>
          <p:cNvPr id="2050" name="Picture 2" descr="Why is glass in old buildings thicker at the bottom and thinner at the top?  Is it that glass is a viscous liquid? - Quora">
            <a:extLst>
              <a:ext uri="{FF2B5EF4-FFF2-40B4-BE49-F238E27FC236}">
                <a16:creationId xmlns:a16="http://schemas.microsoft.com/office/drawing/2014/main" id="{DCC25DA6-D394-47F9-A8DC-3C2659FAA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422" y="1728351"/>
            <a:ext cx="5150778" cy="460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20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12</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7" name="object 3"/>
          <p:cNvSpPr txBox="1">
            <a:spLocks/>
          </p:cNvSpPr>
          <p:nvPr/>
        </p:nvSpPr>
        <p:spPr>
          <a:xfrm>
            <a:off x="293512" y="322359"/>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Norādījumi par darbu izpildi</a:t>
            </a:r>
          </a:p>
        </p:txBody>
      </p:sp>
      <p:sp>
        <p:nvSpPr>
          <p:cNvPr id="2" name="Rectangle 1"/>
          <p:cNvSpPr/>
          <p:nvPr/>
        </p:nvSpPr>
        <p:spPr>
          <a:xfrm>
            <a:off x="1648178" y="1106035"/>
            <a:ext cx="8895644" cy="4431983"/>
          </a:xfrm>
          <a:prstGeom prst="rect">
            <a:avLst/>
          </a:prstGeom>
        </p:spPr>
        <p:txBody>
          <a:bodyPr wrap="square">
            <a:spAutoFit/>
          </a:bodyPr>
          <a:lstStyle/>
          <a:p>
            <a:pPr marL="285750" lvl="0" indent="-285750">
              <a:buFont typeface="Arial" panose="020B0604020202020204" pitchFamily="34" charset="0"/>
              <a:buChar char="•"/>
            </a:pPr>
            <a:r>
              <a:rPr lang="lv-LV" sz="2400" dirty="0"/>
              <a:t>Dzelzsbetona konstrukciju darbu izpildes klases „ EXC” saskaņā ar Standarta LVS EN 13670 punktu 4.3.1.</a:t>
            </a:r>
          </a:p>
          <a:p>
            <a:pPr lvl="0"/>
            <a:endParaRPr lang="lv-LV" sz="2400" dirty="0"/>
          </a:p>
          <a:p>
            <a:pPr marL="285750" lvl="0" indent="-285750">
              <a:buFont typeface="Arial" panose="020B0604020202020204" pitchFamily="34" charset="0"/>
              <a:buChar char="•"/>
            </a:pPr>
            <a:r>
              <a:rPr lang="lv-LV" sz="2400" i="1" dirty="0">
                <a:solidFill>
                  <a:srgbClr val="FF0000"/>
                </a:solidFill>
                <a:cs typeface="Calibri"/>
              </a:rPr>
              <a:t>Prasības kvalitātes pārbaudēm ir iedalītas sekojošās trīs klasēs, kurām kvalitāte pieaug attiecīgi no 1. Līdz 3. Klasei:</a:t>
            </a:r>
          </a:p>
          <a:p>
            <a:pPr lvl="0"/>
            <a:endParaRPr lang="lv-LV" sz="2400" i="1" dirty="0">
              <a:solidFill>
                <a:srgbClr val="FF0000"/>
              </a:solidFill>
              <a:cs typeface="Calibri"/>
            </a:endParaRPr>
          </a:p>
          <a:p>
            <a:pPr lvl="0"/>
            <a:r>
              <a:rPr lang="lv-LV" sz="2400" i="1" dirty="0">
                <a:solidFill>
                  <a:srgbClr val="FF0000"/>
                </a:solidFill>
                <a:cs typeface="Calibri"/>
              </a:rPr>
              <a:t>Būvdarbu izpildes 1. Klase;</a:t>
            </a:r>
          </a:p>
          <a:p>
            <a:pPr lvl="0"/>
            <a:endParaRPr lang="lv-LV" sz="2400" i="1" dirty="0">
              <a:solidFill>
                <a:srgbClr val="FF0000"/>
              </a:solidFill>
              <a:cs typeface="Calibri"/>
            </a:endParaRPr>
          </a:p>
          <a:p>
            <a:pPr lvl="0"/>
            <a:r>
              <a:rPr lang="lv-LV" sz="2400" i="1" dirty="0">
                <a:solidFill>
                  <a:srgbClr val="FF0000"/>
                </a:solidFill>
                <a:cs typeface="Calibri"/>
              </a:rPr>
              <a:t>Būvdarbu izpildes 2. Klase;</a:t>
            </a:r>
          </a:p>
          <a:p>
            <a:pPr lvl="0"/>
            <a:endParaRPr lang="lv-LV" sz="2400" i="1" dirty="0">
              <a:solidFill>
                <a:srgbClr val="FF0000"/>
              </a:solidFill>
              <a:cs typeface="Calibri"/>
            </a:endParaRPr>
          </a:p>
          <a:p>
            <a:pPr lvl="0"/>
            <a:r>
              <a:rPr lang="lv-LV" sz="2400" i="1" dirty="0">
                <a:solidFill>
                  <a:srgbClr val="FF0000"/>
                </a:solidFill>
                <a:cs typeface="Calibri"/>
              </a:rPr>
              <a:t>Būvdarbu izpildes 3. Klase</a:t>
            </a:r>
          </a:p>
          <a:p>
            <a:pPr marL="285750" lvl="0" indent="-285750">
              <a:buFont typeface="Arial" panose="020B0604020202020204" pitchFamily="34" charset="0"/>
              <a:buChar char="•"/>
            </a:pPr>
            <a:endParaRPr lang="lv-LV" i="1" dirty="0">
              <a:solidFill>
                <a:srgbClr val="FF0000"/>
              </a:solidFill>
              <a:cs typeface="Calibri"/>
            </a:endParaRPr>
          </a:p>
        </p:txBody>
      </p:sp>
      <p:sp>
        <p:nvSpPr>
          <p:cNvPr id="5" name="Rectangle 4"/>
          <p:cNvSpPr/>
          <p:nvPr/>
        </p:nvSpPr>
        <p:spPr>
          <a:xfrm>
            <a:off x="1860802" y="5460097"/>
            <a:ext cx="8470396" cy="923330"/>
          </a:xfrm>
          <a:prstGeom prst="rect">
            <a:avLst/>
          </a:prstGeom>
        </p:spPr>
        <p:txBody>
          <a:bodyPr wrap="square">
            <a:spAutoFit/>
          </a:bodyPr>
          <a:lstStyle/>
          <a:p>
            <a:pPr marL="285750" indent="-285750">
              <a:buFont typeface="Arial" panose="020B0604020202020204" pitchFamily="34" charset="0"/>
              <a:buChar char="•"/>
            </a:pPr>
            <a:r>
              <a:rPr lang="lv-LV" dirty="0"/>
              <a:t>Jāņem vērā, ka pastāv iespējamība konstrukcijām ar noteiktu izpildes klasi, noteikt atšķirīgas izpildes klases atsevišķiem būves elementiem, ja Projektētājs to norādijis projekta dokumentācijā.</a:t>
            </a:r>
          </a:p>
        </p:txBody>
      </p:sp>
      <p:pic>
        <p:nvPicPr>
          <p:cNvPr id="4" name="Picture 3"/>
          <p:cNvPicPr>
            <a:picLocks noChangeAspect="1"/>
          </p:cNvPicPr>
          <p:nvPr/>
        </p:nvPicPr>
        <p:blipFill>
          <a:blip r:embed="rId3"/>
          <a:stretch>
            <a:fillRect/>
          </a:stretch>
        </p:blipFill>
        <p:spPr>
          <a:xfrm>
            <a:off x="5576047" y="3030070"/>
            <a:ext cx="4758578" cy="2430027"/>
          </a:xfrm>
          <a:prstGeom prst="rect">
            <a:avLst/>
          </a:prstGeom>
        </p:spPr>
      </p:pic>
    </p:spTree>
    <p:extLst>
      <p:ext uri="{BB962C8B-B14F-4D97-AF65-F5344CB8AC3E}">
        <p14:creationId xmlns:p14="http://schemas.microsoft.com/office/powerpoint/2010/main" val="1132321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15168" y="959280"/>
            <a:ext cx="10305220" cy="753974"/>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kern="1200" dirty="0">
                <a:solidFill>
                  <a:prstClr val="black"/>
                </a:solidFill>
                <a:latin typeface="Calibri"/>
                <a:cs typeface="+mn-cs"/>
              </a:rPr>
              <a:t>Dzelzsbetona konstrukciju izbūves darbos nepieciešamie pārbaužu veidi tiek noteikti saskaņā ar LVS EN 13670  3. tabulu</a:t>
            </a:r>
            <a:endParaRPr lang="lv-LV" sz="1800" i="1" kern="1200" dirty="0">
              <a:solidFill>
                <a:srgbClr val="FF0000"/>
              </a:solidFill>
              <a:latin typeface="Calibri"/>
              <a:cs typeface="Calibri"/>
            </a:endParaRPr>
          </a:p>
          <a:p>
            <a:endParaRPr lang="lv-LV" dirty="0"/>
          </a:p>
        </p:txBody>
      </p:sp>
      <p:sp>
        <p:nvSpPr>
          <p:cNvPr id="3" name="Slide Number Placeholder 2"/>
          <p:cNvSpPr>
            <a:spLocks noGrp="1"/>
          </p:cNvSpPr>
          <p:nvPr>
            <p:ph type="sldNum" sz="quarter" idx="7"/>
          </p:nvPr>
        </p:nvSpPr>
        <p:spPr/>
        <p:txBody>
          <a:bodyPr/>
          <a:lstStyle/>
          <a:p>
            <a:pPr marL="25400"/>
            <a:fld id="{81D60167-4931-47E6-BA6A-407CBD079E47}" type="slidenum">
              <a:rPr lang="lv-LV" spc="-5" smtClean="0"/>
              <a:pPr marL="25400"/>
              <a:t>13</a:t>
            </a:fld>
            <a:endParaRPr lang="lv-LV" spc="-5" dirty="0"/>
          </a:p>
        </p:txBody>
      </p:sp>
      <p:sp>
        <p:nvSpPr>
          <p:cNvPr id="4" name="object 3"/>
          <p:cNvSpPr txBox="1">
            <a:spLocks/>
          </p:cNvSpPr>
          <p:nvPr/>
        </p:nvSpPr>
        <p:spPr>
          <a:xfrm>
            <a:off x="293512" y="175604"/>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Norādījumi par darbu izpildi</a:t>
            </a:r>
          </a:p>
        </p:txBody>
      </p:sp>
      <p:sp>
        <p:nvSpPr>
          <p:cNvPr id="6"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580A8C3-F6B3-4CF2-89C2-C0F4F5061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713" y="1713254"/>
            <a:ext cx="9612066" cy="4867954"/>
          </a:xfrm>
          <a:prstGeom prst="rect">
            <a:avLst/>
          </a:prstGeom>
        </p:spPr>
      </p:pic>
    </p:spTree>
    <p:extLst>
      <p:ext uri="{BB962C8B-B14F-4D97-AF65-F5344CB8AC3E}">
        <p14:creationId xmlns:p14="http://schemas.microsoft.com/office/powerpoint/2010/main" val="183772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14</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9" name="object 3"/>
          <p:cNvSpPr txBox="1">
            <a:spLocks/>
          </p:cNvSpPr>
          <p:nvPr/>
        </p:nvSpPr>
        <p:spPr>
          <a:xfrm>
            <a:off x="293512" y="322359"/>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Norādījumi par darbu izpildi</a:t>
            </a:r>
          </a:p>
        </p:txBody>
      </p:sp>
      <p:sp>
        <p:nvSpPr>
          <p:cNvPr id="10" name="Rectangle 9"/>
          <p:cNvSpPr/>
          <p:nvPr/>
        </p:nvSpPr>
        <p:spPr>
          <a:xfrm>
            <a:off x="1524000" y="1162133"/>
            <a:ext cx="8895644" cy="4955203"/>
          </a:xfrm>
          <a:prstGeom prst="rect">
            <a:avLst/>
          </a:prstGeom>
        </p:spPr>
        <p:txBody>
          <a:bodyPr wrap="square">
            <a:spAutoFit/>
          </a:bodyPr>
          <a:lstStyle/>
          <a:p>
            <a:pPr marL="285750" lvl="0" indent="-285750">
              <a:buFont typeface="Arial" panose="020B0604020202020204" pitchFamily="34" charset="0"/>
              <a:buChar char="•"/>
            </a:pPr>
            <a:r>
              <a:rPr lang="lv-LV" sz="2400" dirty="0"/>
              <a:t>Galvenie norādījumi par atsevišķu darbu izpildi un kvalitāti aprakstīti standartā LVS EN 13670, piemēram:</a:t>
            </a:r>
          </a:p>
          <a:p>
            <a:pPr marL="285750" lvl="0" indent="-285750">
              <a:buFont typeface="Arial" panose="020B0604020202020204" pitchFamily="34" charset="0"/>
              <a:buChar char="•"/>
            </a:pPr>
            <a:endParaRPr lang="lv-LV" sz="2400" dirty="0">
              <a:cs typeface="Calibri"/>
            </a:endParaRPr>
          </a:p>
          <a:p>
            <a:pPr marL="285750" lvl="0" indent="-285750">
              <a:buFont typeface="Arial" panose="020B0604020202020204" pitchFamily="34" charset="0"/>
              <a:buChar char="•"/>
            </a:pPr>
            <a:r>
              <a:rPr lang="lv-LV" sz="2400" dirty="0">
                <a:cs typeface="Calibri"/>
              </a:rPr>
              <a:t>(1) Stiegrošana arī saspriegtais stiegrojums</a:t>
            </a:r>
          </a:p>
          <a:p>
            <a:pPr marL="285750" lvl="0" indent="-285750">
              <a:buFont typeface="Arial" panose="020B0604020202020204" pitchFamily="34" charset="0"/>
              <a:buChar char="•"/>
            </a:pPr>
            <a:r>
              <a:rPr lang="lv-LV" sz="2400" dirty="0">
                <a:cs typeface="Calibri"/>
              </a:rPr>
              <a:t>(2) Veidņu ierīkošana</a:t>
            </a:r>
          </a:p>
          <a:p>
            <a:pPr marL="285750" lvl="0" indent="-285750">
              <a:buFont typeface="Arial" panose="020B0604020202020204" pitchFamily="34" charset="0"/>
              <a:buChar char="•"/>
            </a:pPr>
            <a:r>
              <a:rPr lang="lv-LV" sz="2400" dirty="0">
                <a:cs typeface="Calibri"/>
              </a:rPr>
              <a:t>(3) Betonēšana, t.sk. Iestrādāšana un blīvēšana</a:t>
            </a:r>
          </a:p>
          <a:p>
            <a:pPr marL="285750" lvl="0" indent="-285750">
              <a:buFont typeface="Arial" panose="020B0604020202020204" pitchFamily="34" charset="0"/>
              <a:buChar char="•"/>
            </a:pPr>
            <a:r>
              <a:rPr lang="lv-LV" sz="2400" dirty="0">
                <a:cs typeface="Calibri"/>
              </a:rPr>
              <a:t>(4) Betona kopšana un aizsardzība</a:t>
            </a:r>
          </a:p>
          <a:p>
            <a:pPr marL="285750" lvl="0" indent="-285750">
              <a:buFont typeface="Arial" panose="020B0604020202020204" pitchFamily="34" charset="0"/>
              <a:buChar char="•"/>
            </a:pPr>
            <a:r>
              <a:rPr lang="lv-LV" sz="2400" dirty="0">
                <a:cs typeface="Calibri"/>
              </a:rPr>
              <a:t>(5 )Pēcbetonēšanas operācijas</a:t>
            </a:r>
          </a:p>
          <a:p>
            <a:pPr marL="285750" lvl="0" indent="-285750">
              <a:buFont typeface="Arial" panose="020B0604020202020204" pitchFamily="34" charset="0"/>
              <a:buChar char="•"/>
            </a:pPr>
            <a:r>
              <a:rPr lang="lv-LV" sz="2400" dirty="0">
                <a:cs typeface="Calibri"/>
              </a:rPr>
              <a:t>(6) Iepriekš izgatavotu elementu montāža</a:t>
            </a:r>
          </a:p>
          <a:p>
            <a:pPr lvl="0"/>
            <a:endParaRPr lang="lv-LV" sz="2400" dirty="0">
              <a:cs typeface="Calibri"/>
            </a:endParaRPr>
          </a:p>
          <a:p>
            <a:pPr lvl="0"/>
            <a:r>
              <a:rPr lang="lv-LV" sz="2000" i="1" dirty="0">
                <a:cs typeface="Calibri"/>
              </a:rPr>
              <a:t>Piezīme: Diemžēl standarti neapraksta visas iespējamās būvdarbu situācijas, tapēc uzņēmumiem jābalstās arī uz ilggadējo pieredzi un iemaņām, būvmateriālu un konstrukciju ražotāju tehnoloģiju aprakstiem.</a:t>
            </a:r>
          </a:p>
          <a:p>
            <a:pPr marL="285750" lvl="0" indent="-285750">
              <a:buFont typeface="Arial" panose="020B0604020202020204" pitchFamily="34" charset="0"/>
              <a:buChar char="•"/>
            </a:pPr>
            <a:endParaRPr lang="lv-LV" sz="1600" dirty="0">
              <a:cs typeface="Calibri"/>
            </a:endParaRPr>
          </a:p>
        </p:txBody>
      </p:sp>
    </p:spTree>
    <p:extLst>
      <p:ext uri="{BB962C8B-B14F-4D97-AF65-F5344CB8AC3E}">
        <p14:creationId xmlns:p14="http://schemas.microsoft.com/office/powerpoint/2010/main" val="31074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15</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9" name="object 3"/>
          <p:cNvSpPr txBox="1">
            <a:spLocks/>
          </p:cNvSpPr>
          <p:nvPr/>
        </p:nvSpPr>
        <p:spPr>
          <a:xfrm>
            <a:off x="293512" y="322359"/>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Norādījumi par darbu izpildi-2.Eirokodeksā</a:t>
            </a:r>
          </a:p>
        </p:txBody>
      </p:sp>
      <p:sp>
        <p:nvSpPr>
          <p:cNvPr id="10" name="Rectangle 9"/>
          <p:cNvSpPr/>
          <p:nvPr/>
        </p:nvSpPr>
        <p:spPr>
          <a:xfrm>
            <a:off x="1524000" y="1162133"/>
            <a:ext cx="8895644" cy="2677656"/>
          </a:xfrm>
          <a:prstGeom prst="rect">
            <a:avLst/>
          </a:prstGeom>
        </p:spPr>
        <p:txBody>
          <a:bodyPr wrap="square">
            <a:spAutoFit/>
          </a:bodyPr>
          <a:lstStyle/>
          <a:p>
            <a:pPr marL="285750" lvl="0" indent="-285750">
              <a:buFont typeface="Arial" panose="020B0604020202020204" pitchFamily="34" charset="0"/>
              <a:buChar char="•"/>
            </a:pPr>
            <a:r>
              <a:rPr lang="lv-LV" sz="2400" dirty="0"/>
              <a:t>Atsevišķi darbu izpildes norādījumi var neatspoguļoties darbu izpildes standartos, bet tie ir atspoguļoti pašā LVS EN 1992 Eirokodeksā, Piemēram:</a:t>
            </a:r>
          </a:p>
          <a:p>
            <a:pPr lvl="0"/>
            <a:r>
              <a:rPr lang="lv-LV" sz="2400" dirty="0">
                <a:cs typeface="Calibri"/>
              </a:rPr>
              <a:t>(1)Minimālie stiegrojuma aizsargslāņi C </a:t>
            </a:r>
            <a:r>
              <a:rPr lang="lv-LV" sz="1600" dirty="0">
                <a:cs typeface="Calibri"/>
              </a:rPr>
              <a:t>min, dur </a:t>
            </a:r>
            <a:r>
              <a:rPr lang="lv-LV" sz="2400" dirty="0">
                <a:cs typeface="Calibri"/>
              </a:rPr>
              <a:t>atkarībā no konstrukcijas klases un vides iedarbes, un to pielaides C </a:t>
            </a:r>
            <a:r>
              <a:rPr lang="lv-LV" sz="1600" dirty="0">
                <a:cs typeface="Calibri"/>
              </a:rPr>
              <a:t>dev.</a:t>
            </a:r>
          </a:p>
          <a:p>
            <a:pPr lvl="0"/>
            <a:r>
              <a:rPr lang="lv-LV" sz="2400" dirty="0">
                <a:cs typeface="Calibri"/>
              </a:rPr>
              <a:t>(2) Noteikumi par stiegrojuma savienošanu un pārlaidumiem l</a:t>
            </a:r>
            <a:r>
              <a:rPr lang="lv-LV" sz="1600" dirty="0">
                <a:cs typeface="Calibri"/>
              </a:rPr>
              <a:t>0  , </a:t>
            </a:r>
            <a:r>
              <a:rPr lang="lv-LV" sz="2400" dirty="0">
                <a:cs typeface="Calibri"/>
              </a:rPr>
              <a:t>Stiegru metināšana un citi noteikumi.</a:t>
            </a:r>
            <a:endParaRPr lang="lv-LV" sz="1600" dirty="0">
              <a:cs typeface="Calibri"/>
            </a:endParaRPr>
          </a:p>
        </p:txBody>
      </p:sp>
      <p:pic>
        <p:nvPicPr>
          <p:cNvPr id="5" name="Picture 4"/>
          <p:cNvPicPr>
            <a:picLocks noChangeAspect="1"/>
          </p:cNvPicPr>
          <p:nvPr/>
        </p:nvPicPr>
        <p:blipFill rotWithShape="1">
          <a:blip r:embed="rId4"/>
          <a:srcRect l="18519" t="46749" r="33704" b="16873"/>
          <a:stretch/>
        </p:blipFill>
        <p:spPr>
          <a:xfrm>
            <a:off x="2806736" y="3724322"/>
            <a:ext cx="5825066" cy="2494845"/>
          </a:xfrm>
          <a:prstGeom prst="rect">
            <a:avLst/>
          </a:prstGeom>
        </p:spPr>
      </p:pic>
    </p:spTree>
    <p:extLst>
      <p:ext uri="{BB962C8B-B14F-4D97-AF65-F5344CB8AC3E}">
        <p14:creationId xmlns:p14="http://schemas.microsoft.com/office/powerpoint/2010/main" val="149808087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16</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9" name="object 3"/>
          <p:cNvSpPr txBox="1">
            <a:spLocks/>
          </p:cNvSpPr>
          <p:nvPr/>
        </p:nvSpPr>
        <p:spPr>
          <a:xfrm>
            <a:off x="293512" y="322359"/>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Norādījumi par darbu izpildi-2.Eirokodeksā</a:t>
            </a:r>
          </a:p>
        </p:txBody>
      </p:sp>
      <p:sp>
        <p:nvSpPr>
          <p:cNvPr id="10" name="Rectangle 9"/>
          <p:cNvSpPr/>
          <p:nvPr/>
        </p:nvSpPr>
        <p:spPr>
          <a:xfrm>
            <a:off x="1524000" y="1162133"/>
            <a:ext cx="8895644" cy="2554545"/>
          </a:xfrm>
          <a:prstGeom prst="rect">
            <a:avLst/>
          </a:prstGeom>
        </p:spPr>
        <p:txBody>
          <a:bodyPr wrap="square">
            <a:spAutoFit/>
          </a:bodyPr>
          <a:lstStyle/>
          <a:p>
            <a:pPr marL="285750" lvl="0" indent="-285750">
              <a:buFont typeface="Arial" panose="020B0604020202020204" pitchFamily="34" charset="0"/>
              <a:buChar char="•"/>
            </a:pPr>
            <a:r>
              <a:rPr lang="lv-LV" sz="2400" dirty="0"/>
              <a:t>Stiegrojuma pārlaidumi tiek apskatīti EC p.8.7., tos parasti rēķina, ja projektā nav norādīts stiegrojuma pārlaiduma garums, tad l</a:t>
            </a:r>
            <a:r>
              <a:rPr lang="lv-LV" sz="1600" dirty="0"/>
              <a:t>0</a:t>
            </a:r>
            <a:r>
              <a:rPr lang="lv-LV" sz="2400" dirty="0"/>
              <a:t> praksē pieņem vismaz 40 stiegru diametri.</a:t>
            </a:r>
          </a:p>
          <a:p>
            <a:pPr marL="285750" lvl="0" indent="-285750">
              <a:buFont typeface="Arial" panose="020B0604020202020204" pitchFamily="34" charset="0"/>
              <a:buChar char="•"/>
            </a:pPr>
            <a:r>
              <a:rPr lang="lv-LV" sz="2400" dirty="0"/>
              <a:t>Stiegru savienošana metinot var tikt veikta saskaņā ar ISO 17660</a:t>
            </a:r>
          </a:p>
          <a:p>
            <a:pPr lvl="0"/>
            <a:endParaRPr lang="lv-LV" sz="2400" dirty="0"/>
          </a:p>
          <a:p>
            <a:pPr marL="285750" lvl="0" indent="-285750">
              <a:buFont typeface="Arial" panose="020B0604020202020204" pitchFamily="34" charset="0"/>
              <a:buChar char="•"/>
            </a:pPr>
            <a:endParaRPr lang="lv-LV" sz="2400" dirty="0"/>
          </a:p>
          <a:p>
            <a:pPr marL="285750" lvl="0" indent="-285750">
              <a:buFont typeface="Arial" panose="020B0604020202020204" pitchFamily="34" charset="0"/>
              <a:buChar char="•"/>
            </a:pPr>
            <a:endParaRPr lang="lv-LV" sz="1600" dirty="0">
              <a:cs typeface="Calibri"/>
            </a:endParaRPr>
          </a:p>
        </p:txBody>
      </p:sp>
      <p:pic>
        <p:nvPicPr>
          <p:cNvPr id="7" name="Picture 6"/>
          <p:cNvPicPr/>
          <p:nvPr/>
        </p:nvPicPr>
        <p:blipFill rotWithShape="1">
          <a:blip r:embed="rId3"/>
          <a:srcRect l="29551" t="34101" r="23531" b="38710"/>
          <a:stretch/>
        </p:blipFill>
        <p:spPr bwMode="auto">
          <a:xfrm>
            <a:off x="2338106" y="2765778"/>
            <a:ext cx="7838219" cy="29689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253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17</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7" name="object 3"/>
          <p:cNvSpPr txBox="1">
            <a:spLocks/>
          </p:cNvSpPr>
          <p:nvPr/>
        </p:nvSpPr>
        <p:spPr>
          <a:xfrm>
            <a:off x="321733" y="162393"/>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Būvdarbu izpildes-Pielaides</a:t>
            </a:r>
          </a:p>
        </p:txBody>
      </p:sp>
      <p:sp>
        <p:nvSpPr>
          <p:cNvPr id="9" name="TextBox 8"/>
          <p:cNvSpPr txBox="1"/>
          <p:nvPr/>
        </p:nvSpPr>
        <p:spPr>
          <a:xfrm>
            <a:off x="784578" y="1002167"/>
            <a:ext cx="2111022" cy="1200329"/>
          </a:xfrm>
          <a:prstGeom prst="rect">
            <a:avLst/>
          </a:prstGeom>
          <a:noFill/>
        </p:spPr>
        <p:txBody>
          <a:bodyPr wrap="square" rtlCol="0">
            <a:spAutoFit/>
          </a:bodyPr>
          <a:lstStyle/>
          <a:p>
            <a:r>
              <a:rPr lang="lv-LV" sz="2400" dirty="0"/>
              <a:t>LVS EN 13670</a:t>
            </a:r>
          </a:p>
          <a:p>
            <a:endParaRPr lang="lv-LV" sz="2400" dirty="0"/>
          </a:p>
          <a:p>
            <a:r>
              <a:rPr lang="lv-LV" sz="2400" dirty="0"/>
              <a:t>G pielikums</a:t>
            </a:r>
          </a:p>
        </p:txBody>
      </p:sp>
      <p:pic>
        <p:nvPicPr>
          <p:cNvPr id="5" name="Picture 4">
            <a:extLst>
              <a:ext uri="{FF2B5EF4-FFF2-40B4-BE49-F238E27FC236}">
                <a16:creationId xmlns:a16="http://schemas.microsoft.com/office/drawing/2014/main" id="{9D5DCB0A-160C-4079-A7E1-C74A9630B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881" y="1019574"/>
            <a:ext cx="6058746" cy="5391902"/>
          </a:xfrm>
          <a:prstGeom prst="rect">
            <a:avLst/>
          </a:prstGeom>
        </p:spPr>
      </p:pic>
    </p:spTree>
    <p:extLst>
      <p:ext uri="{BB962C8B-B14F-4D97-AF65-F5344CB8AC3E}">
        <p14:creationId xmlns:p14="http://schemas.microsoft.com/office/powerpoint/2010/main" val="1706513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18</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7" name="object 3"/>
          <p:cNvSpPr txBox="1">
            <a:spLocks/>
          </p:cNvSpPr>
          <p:nvPr/>
        </p:nvSpPr>
        <p:spPr>
          <a:xfrm>
            <a:off x="293512" y="322359"/>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marR="0" lvl="0" indent="0" algn="ctr" defTabSz="914400" rtl="0" eaLnBrk="1" fontAlgn="auto" latinLnBrk="0" hangingPunct="1">
              <a:lnSpc>
                <a:spcPct val="100000"/>
              </a:lnSpc>
              <a:spcBef>
                <a:spcPts val="0"/>
              </a:spcBef>
              <a:spcAft>
                <a:spcPts val="0"/>
              </a:spcAft>
              <a:buClrTx/>
              <a:buSzTx/>
              <a:buFontTx/>
              <a:buNone/>
              <a:tabLst/>
              <a:defRPr/>
            </a:pPr>
            <a:r>
              <a:rPr kumimoji="0" lang="lv-LV" sz="4000" b="0" i="0" u="none" strike="noStrike" kern="1200" cap="none" spc="0" normalizeH="0" baseline="0" noProof="0" dirty="0">
                <a:ln>
                  <a:noFill/>
                </a:ln>
                <a:solidFill>
                  <a:srgbClr val="3892AE"/>
                </a:solidFill>
                <a:effectLst/>
                <a:uLnTx/>
                <a:uFillTx/>
                <a:latin typeface="Calibri"/>
                <a:ea typeface="+mj-ea"/>
                <a:cs typeface="+mj-cs"/>
              </a:rPr>
              <a:t>Konstrukciju ražošanas pielaides</a:t>
            </a:r>
          </a:p>
        </p:txBody>
      </p:sp>
      <p:pic>
        <p:nvPicPr>
          <p:cNvPr id="4" name="Picture 3"/>
          <p:cNvPicPr>
            <a:picLocks noChangeAspect="1"/>
          </p:cNvPicPr>
          <p:nvPr/>
        </p:nvPicPr>
        <p:blipFill rotWithShape="1">
          <a:blip r:embed="rId3"/>
          <a:srcRect l="22153" t="18624" r="46366" b="5640"/>
          <a:stretch/>
        </p:blipFill>
        <p:spPr>
          <a:xfrm>
            <a:off x="293512" y="1078086"/>
            <a:ext cx="3838223" cy="5194055"/>
          </a:xfrm>
          <a:prstGeom prst="rect">
            <a:avLst/>
          </a:prstGeom>
        </p:spPr>
      </p:pic>
      <p:pic>
        <p:nvPicPr>
          <p:cNvPr id="5" name="Picture 4"/>
          <p:cNvPicPr>
            <a:picLocks noChangeAspect="1"/>
          </p:cNvPicPr>
          <p:nvPr/>
        </p:nvPicPr>
        <p:blipFill rotWithShape="1">
          <a:blip r:embed="rId4"/>
          <a:srcRect l="6111" t="31605" r="22407" b="15391"/>
          <a:stretch/>
        </p:blipFill>
        <p:spPr>
          <a:xfrm>
            <a:off x="4131735" y="1754977"/>
            <a:ext cx="7890930" cy="4007557"/>
          </a:xfrm>
          <a:prstGeom prst="rect">
            <a:avLst/>
          </a:prstGeom>
        </p:spPr>
      </p:pic>
      <p:sp>
        <p:nvSpPr>
          <p:cNvPr id="6" name="TextBox 5"/>
          <p:cNvSpPr txBox="1"/>
          <p:nvPr/>
        </p:nvSpPr>
        <p:spPr>
          <a:xfrm>
            <a:off x="1157112" y="483364"/>
            <a:ext cx="2111022" cy="461665"/>
          </a:xfrm>
          <a:prstGeom prst="rect">
            <a:avLst/>
          </a:prstGeom>
          <a:noFill/>
        </p:spPr>
        <p:txBody>
          <a:bodyPr wrap="square" rtlCol="0">
            <a:spAutoFit/>
          </a:bodyPr>
          <a:lstStyle/>
          <a:p>
            <a:r>
              <a:rPr lang="lv-LV" sz="2400" dirty="0"/>
              <a:t>LVS EN 13369</a:t>
            </a:r>
          </a:p>
        </p:txBody>
      </p:sp>
      <p:sp>
        <p:nvSpPr>
          <p:cNvPr id="9" name="TextBox 8"/>
          <p:cNvSpPr txBox="1"/>
          <p:nvPr/>
        </p:nvSpPr>
        <p:spPr>
          <a:xfrm>
            <a:off x="8765823" y="1206117"/>
            <a:ext cx="2111022" cy="461665"/>
          </a:xfrm>
          <a:prstGeom prst="rect">
            <a:avLst/>
          </a:prstGeom>
          <a:noFill/>
        </p:spPr>
        <p:txBody>
          <a:bodyPr wrap="square" rtlCol="0">
            <a:spAutoFit/>
          </a:bodyPr>
          <a:lstStyle/>
          <a:p>
            <a:r>
              <a:rPr lang="lv-LV" sz="2400" dirty="0"/>
              <a:t>LVS EN 14992</a:t>
            </a:r>
          </a:p>
        </p:txBody>
      </p:sp>
    </p:spTree>
    <p:extLst>
      <p:ext uri="{BB962C8B-B14F-4D97-AF65-F5344CB8AC3E}">
        <p14:creationId xmlns:p14="http://schemas.microsoft.com/office/powerpoint/2010/main" val="98901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621462"/>
            <a:ext cx="9144000" cy="2365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19</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9" name="object 3"/>
          <p:cNvSpPr txBox="1">
            <a:spLocks/>
          </p:cNvSpPr>
          <p:nvPr/>
        </p:nvSpPr>
        <p:spPr>
          <a:xfrm>
            <a:off x="104775" y="64526"/>
            <a:ext cx="11915775"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Calibri"/>
                <a:cs typeface="+mj-cs"/>
              </a:rPr>
              <a:t>Operatīvās pārbaudes un Defektu labošana</a:t>
            </a:r>
          </a:p>
        </p:txBody>
      </p:sp>
      <p:sp>
        <p:nvSpPr>
          <p:cNvPr id="10" name="Rectangle 9"/>
          <p:cNvSpPr/>
          <p:nvPr/>
        </p:nvSpPr>
        <p:spPr>
          <a:xfrm>
            <a:off x="1523999" y="964932"/>
            <a:ext cx="8895644" cy="3293209"/>
          </a:xfrm>
          <a:prstGeom prst="rect">
            <a:avLst/>
          </a:prstGeom>
        </p:spPr>
        <p:txBody>
          <a:bodyPr wrap="square">
            <a:spAutoFit/>
          </a:bodyPr>
          <a:lstStyle/>
          <a:p>
            <a:pPr marL="285750" lvl="0" indent="-285750">
              <a:buFont typeface="Arial" panose="020B0604020202020204" pitchFamily="34" charset="0"/>
              <a:buChar char="•"/>
            </a:pPr>
            <a:r>
              <a:rPr lang="lv-LV" sz="2400" dirty="0"/>
              <a:t>a.	LVS EN 12504-1 ‘’Betona testēšana konstrukcijās. Urbtie testa paraugi’’.</a:t>
            </a:r>
          </a:p>
          <a:p>
            <a:pPr marL="285750" lvl="0" indent="-285750">
              <a:buFont typeface="Arial" panose="020B0604020202020204" pitchFamily="34" charset="0"/>
              <a:buChar char="•"/>
            </a:pPr>
            <a:r>
              <a:rPr lang="lv-LV" sz="2400" dirty="0"/>
              <a:t>b.      LVS EN 12504-2 „Nesagraujoša testēšana. Atsitiena skaitļa noteikšana”.</a:t>
            </a:r>
          </a:p>
          <a:p>
            <a:pPr marL="285750" lvl="0" indent="-285750">
              <a:buFont typeface="Arial" panose="020B0604020202020204" pitchFamily="34" charset="0"/>
              <a:buChar char="•"/>
            </a:pPr>
            <a:r>
              <a:rPr lang="lv-LV" sz="2400" dirty="0"/>
              <a:t>c.	LVS EN 12504-3 „Izraušanas spēka noteikšana”.</a:t>
            </a:r>
          </a:p>
          <a:p>
            <a:pPr marL="285750" lvl="0" indent="-285750">
              <a:buFont typeface="Arial" panose="020B0604020202020204" pitchFamily="34" charset="0"/>
              <a:buChar char="•"/>
            </a:pPr>
            <a:r>
              <a:rPr lang="lv-LV" sz="2400" dirty="0"/>
              <a:t>d.	LVS EN 12504-4 „Ultraskaņas impulsa ātruma noteikšana”.</a:t>
            </a:r>
          </a:p>
          <a:p>
            <a:pPr lvl="0"/>
            <a:endParaRPr lang="lv-LV" sz="2400" dirty="0"/>
          </a:p>
          <a:p>
            <a:pPr marL="285750" lvl="0" indent="-285750">
              <a:buFont typeface="Arial" panose="020B0604020202020204" pitchFamily="34" charset="0"/>
              <a:buChar char="•"/>
            </a:pPr>
            <a:endParaRPr lang="lv-LV" sz="2400" dirty="0"/>
          </a:p>
          <a:p>
            <a:pPr marL="285750" lvl="0" indent="-285750">
              <a:buFont typeface="Arial" panose="020B0604020202020204" pitchFamily="34" charset="0"/>
              <a:buChar char="•"/>
            </a:pPr>
            <a:endParaRPr lang="lv-LV" sz="1600" dirty="0">
              <a:cs typeface="Calibri"/>
            </a:endParaRPr>
          </a:p>
        </p:txBody>
      </p:sp>
      <p:sp>
        <p:nvSpPr>
          <p:cNvPr id="2" name="TextBox 1"/>
          <p:cNvSpPr txBox="1"/>
          <p:nvPr/>
        </p:nvSpPr>
        <p:spPr>
          <a:xfrm>
            <a:off x="705555" y="719634"/>
            <a:ext cx="1636889" cy="369332"/>
          </a:xfrm>
          <a:prstGeom prst="rect">
            <a:avLst/>
          </a:prstGeom>
          <a:noFill/>
        </p:spPr>
        <p:txBody>
          <a:bodyPr wrap="square" rtlCol="0">
            <a:spAutoFit/>
          </a:bodyPr>
          <a:lstStyle/>
          <a:p>
            <a:r>
              <a:rPr lang="lv-LV" b="1" dirty="0"/>
              <a:t>Pārbaudes:</a:t>
            </a:r>
          </a:p>
        </p:txBody>
      </p:sp>
      <p:sp>
        <p:nvSpPr>
          <p:cNvPr id="11" name="TextBox 10"/>
          <p:cNvSpPr txBox="1"/>
          <p:nvPr/>
        </p:nvSpPr>
        <p:spPr>
          <a:xfrm>
            <a:off x="705555" y="3245118"/>
            <a:ext cx="3640668" cy="369332"/>
          </a:xfrm>
          <a:prstGeom prst="rect">
            <a:avLst/>
          </a:prstGeom>
          <a:noFill/>
        </p:spPr>
        <p:txBody>
          <a:bodyPr wrap="square" rtlCol="0">
            <a:spAutoFit/>
          </a:bodyPr>
          <a:lstStyle/>
          <a:p>
            <a:r>
              <a:rPr lang="lv-LV" b="1" dirty="0"/>
              <a:t>Betona defektu labošana:</a:t>
            </a:r>
          </a:p>
        </p:txBody>
      </p:sp>
      <p:sp>
        <p:nvSpPr>
          <p:cNvPr id="12" name="Rectangle 11"/>
          <p:cNvSpPr/>
          <p:nvPr/>
        </p:nvSpPr>
        <p:spPr>
          <a:xfrm>
            <a:off x="1403554" y="3540312"/>
            <a:ext cx="8895644" cy="4031873"/>
          </a:xfrm>
          <a:prstGeom prst="rect">
            <a:avLst/>
          </a:prstGeom>
        </p:spPr>
        <p:txBody>
          <a:bodyPr wrap="square">
            <a:spAutoFit/>
          </a:bodyPr>
          <a:lstStyle/>
          <a:p>
            <a:pPr marL="285750" lvl="0" indent="-285750">
              <a:buFont typeface="Arial" panose="020B0604020202020204" pitchFamily="34" charset="0"/>
              <a:buChar char="•"/>
            </a:pPr>
            <a:r>
              <a:rPr lang="lv-LV" sz="2400" dirty="0"/>
              <a:t>a.	LVS EN 1504-2 ‘’Betona konstrukciju aizsardības un remonta materiāli un sistēmas. Definīcijas, prasības, kvalitātes kotrole un atbilstības novērtēšana. 2.daļa: Betona virsmas aizsardzības sistēmas’’.</a:t>
            </a:r>
          </a:p>
          <a:p>
            <a:pPr marL="285750" lvl="0" indent="-285750">
              <a:buFont typeface="Arial" panose="020B0604020202020204" pitchFamily="34" charset="0"/>
              <a:buChar char="•"/>
            </a:pPr>
            <a:r>
              <a:rPr lang="lv-LV" sz="2400" dirty="0"/>
              <a:t>b.      LVS EN 1504-10 „Betona konstrukciju aizsardības un remonta materiāli un sistēmas. Definīcijas, prasības, kvalitātes kotrole un atbilstības novērtēšana. 10.daļa: Materiālu un sistēmu pielietošana būvlaukumā un darbu kvalitātes kontrole”.</a:t>
            </a:r>
          </a:p>
          <a:p>
            <a:pPr lvl="0"/>
            <a:endParaRPr lang="lv-LV" sz="2400" dirty="0"/>
          </a:p>
          <a:p>
            <a:pPr marL="285750" lvl="0" indent="-285750">
              <a:buFont typeface="Arial" panose="020B0604020202020204" pitchFamily="34" charset="0"/>
              <a:buChar char="•"/>
            </a:pPr>
            <a:endParaRPr lang="lv-LV" sz="2400" dirty="0"/>
          </a:p>
          <a:p>
            <a:pPr marL="285750" lvl="0" indent="-285750">
              <a:buFont typeface="Arial" panose="020B0604020202020204" pitchFamily="34" charset="0"/>
              <a:buChar char="•"/>
            </a:pPr>
            <a:endParaRPr lang="lv-LV" sz="1600" dirty="0">
              <a:cs typeface="Calibri"/>
            </a:endParaRPr>
          </a:p>
        </p:txBody>
      </p:sp>
    </p:spTree>
    <p:extLst>
      <p:ext uri="{BB962C8B-B14F-4D97-AF65-F5344CB8AC3E}">
        <p14:creationId xmlns:p14="http://schemas.microsoft.com/office/powerpoint/2010/main" val="2739855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58AD0C-3646-44C4-8404-1EC67310692D}"/>
              </a:ext>
            </a:extLst>
          </p:cNvPr>
          <p:cNvPicPr>
            <a:picLocks noChangeAspect="1"/>
          </p:cNvPicPr>
          <p:nvPr/>
        </p:nvPicPr>
        <p:blipFill rotWithShape="1">
          <a:blip r:embed="rId3">
            <a:alphaModFix amt="27000"/>
          </a:blip>
          <a:srcRect b="13286"/>
          <a:stretch/>
        </p:blipFill>
        <p:spPr>
          <a:xfrm>
            <a:off x="-1" y="0"/>
            <a:ext cx="12191999" cy="6858000"/>
          </a:xfrm>
          <a:prstGeom prst="rect">
            <a:avLst/>
          </a:prstGeom>
        </p:spPr>
      </p:pic>
      <p:sp>
        <p:nvSpPr>
          <p:cNvPr id="9" name="TextBox 8">
            <a:extLst>
              <a:ext uri="{FF2B5EF4-FFF2-40B4-BE49-F238E27FC236}">
                <a16:creationId xmlns:a16="http://schemas.microsoft.com/office/drawing/2014/main" id="{9DFA4F35-5FA8-4A21-825D-420AFB000F4E}"/>
              </a:ext>
            </a:extLst>
          </p:cNvPr>
          <p:cNvSpPr txBox="1"/>
          <p:nvPr/>
        </p:nvSpPr>
        <p:spPr>
          <a:xfrm>
            <a:off x="1850896" y="496927"/>
            <a:ext cx="8490207" cy="461665"/>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KVALITĀTES KONTROLES SISTĒMA</a:t>
            </a:r>
          </a:p>
        </p:txBody>
      </p:sp>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2</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59" name="Grafika 70">
            <a:extLst>
              <a:ext uri="{FF2B5EF4-FFF2-40B4-BE49-F238E27FC236}">
                <a16:creationId xmlns:a16="http://schemas.microsoft.com/office/drawing/2014/main" id="{7F234EC4-E409-4A1B-8D96-D85A5EA7A896}"/>
              </a:ext>
            </a:extLst>
          </p:cNvPr>
          <p:cNvSpPr/>
          <p:nvPr/>
        </p:nvSpPr>
        <p:spPr>
          <a:xfrm>
            <a:off x="2370756" y="1270149"/>
            <a:ext cx="7970347" cy="1298616"/>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chemeClr val="bg1"/>
          </a:solidFill>
          <a:ln w="23873" cap="flat">
            <a:noFill/>
            <a:prstDash val="solid"/>
            <a:miter/>
          </a:ln>
        </p:spPr>
        <p:txBody>
          <a:bodyPr rtlCol="0" anchor="ctr"/>
          <a:lstStyle/>
          <a:p>
            <a:endParaRPr lang="lv-LV" sz="2400" dirty="0"/>
          </a:p>
        </p:txBody>
      </p:sp>
      <p:sp>
        <p:nvSpPr>
          <p:cNvPr id="161" name="TextBox 160">
            <a:extLst>
              <a:ext uri="{FF2B5EF4-FFF2-40B4-BE49-F238E27FC236}">
                <a16:creationId xmlns:a16="http://schemas.microsoft.com/office/drawing/2014/main" id="{809E1263-FCA4-4052-A470-831852DE5F2B}"/>
              </a:ext>
            </a:extLst>
          </p:cNvPr>
          <p:cNvSpPr txBox="1"/>
          <p:nvPr/>
        </p:nvSpPr>
        <p:spPr>
          <a:xfrm>
            <a:off x="2880165" y="1270093"/>
            <a:ext cx="6557205" cy="1477328"/>
          </a:xfrm>
          <a:prstGeom prst="rect">
            <a:avLst/>
          </a:prstGeom>
          <a:noFill/>
        </p:spPr>
        <p:txBody>
          <a:bodyPr wrap="square" rtlCol="0">
            <a:spAutoFit/>
          </a:bodyPr>
          <a:lstStyle/>
          <a:p>
            <a:pPr marL="0" indent="0" algn="ctr">
              <a:buNone/>
            </a:pPr>
            <a:r>
              <a:rPr lang="lv-LV" b="1" dirty="0">
                <a:latin typeface="Verdana" panose="020B0604030504040204" pitchFamily="34" charset="0"/>
                <a:ea typeface="Verdana" panose="020B0604030504040204" pitchFamily="34" charset="0"/>
              </a:rPr>
              <a:t>ir dokumentēta organizatoriska struktūra </a:t>
            </a:r>
            <a:r>
              <a:rPr lang="lv-LV" b="1" u="sng" dirty="0">
                <a:latin typeface="Verdana" panose="020B0604030504040204" pitchFamily="34" charset="0"/>
                <a:ea typeface="Verdana" panose="020B0604030504040204" pitchFamily="34" charset="0"/>
              </a:rPr>
              <a:t>darbinieku</a:t>
            </a:r>
            <a:r>
              <a:rPr lang="lv-LV" b="1" dirty="0">
                <a:latin typeface="Verdana" panose="020B0604030504040204" pitchFamily="34" charset="0"/>
                <a:ea typeface="Verdana" panose="020B0604030504040204" pitchFamily="34" charset="0"/>
              </a:rPr>
              <a:t> atbildības, </a:t>
            </a:r>
            <a:r>
              <a:rPr lang="lv-LV" b="1" u="sng" dirty="0">
                <a:latin typeface="Verdana" panose="020B0604030504040204" pitchFamily="34" charset="0"/>
                <a:ea typeface="Verdana" panose="020B0604030504040204" pitchFamily="34" charset="0"/>
              </a:rPr>
              <a:t>procesuālo darbību </a:t>
            </a:r>
            <a:r>
              <a:rPr lang="lv-LV" b="1" dirty="0">
                <a:latin typeface="Verdana" panose="020B0604030504040204" pitchFamily="34" charset="0"/>
                <a:ea typeface="Verdana" panose="020B0604030504040204" pitchFamily="34" charset="0"/>
              </a:rPr>
              <a:t>un līdzekļu </a:t>
            </a:r>
            <a:r>
              <a:rPr lang="lv-LV" b="1" u="sng" dirty="0">
                <a:latin typeface="Verdana" panose="020B0604030504040204" pitchFamily="34" charset="0"/>
                <a:ea typeface="Verdana" panose="020B0604030504040204" pitchFamily="34" charset="0"/>
              </a:rPr>
              <a:t>kvalitātes vadīšanas</a:t>
            </a:r>
            <a:r>
              <a:rPr lang="lv-LV" b="1" dirty="0">
                <a:latin typeface="Verdana" panose="020B0604030504040204" pitchFamily="34" charset="0"/>
                <a:ea typeface="Verdana" panose="020B0604030504040204" pitchFamily="34" charset="0"/>
              </a:rPr>
              <a:t> īstenošanai un būvdarbu kvalitātes nodrošināšanai.</a:t>
            </a:r>
          </a:p>
          <a:p>
            <a:endParaRPr lang="lv-LV" b="1" dirty="0">
              <a:latin typeface="Verdana" panose="020B0604030504040204" pitchFamily="34" charset="0"/>
              <a:ea typeface="Verdana" panose="020B0604030504040204" pitchFamily="34" charset="0"/>
            </a:endParaRPr>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25/32</a:t>
            </a:r>
          </a:p>
        </p:txBody>
      </p:sp>
      <p:sp>
        <p:nvSpPr>
          <p:cNvPr id="17" name="Title 5">
            <a:extLst>
              <a:ext uri="{FF2B5EF4-FFF2-40B4-BE49-F238E27FC236}">
                <a16:creationId xmlns:a16="http://schemas.microsoft.com/office/drawing/2014/main" id="{5C03AD67-CB5D-4791-9A93-B4C118C7A9C5}"/>
              </a:ext>
            </a:extLst>
          </p:cNvPr>
          <p:cNvSpPr txBox="1">
            <a:spLocks/>
          </p:cNvSpPr>
          <p:nvPr/>
        </p:nvSpPr>
        <p:spPr>
          <a:xfrm>
            <a:off x="1228530" y="6102220"/>
            <a:ext cx="10515600" cy="7557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000" dirty="0"/>
              <a:t>*</a:t>
            </a:r>
            <a:r>
              <a:rPr lang="lv-LV" sz="1200" b="1" dirty="0">
                <a:latin typeface="Verdana" panose="020B0604030504040204" pitchFamily="34" charset="0"/>
                <a:ea typeface="Verdana" panose="020B0604030504040204" pitchFamily="34" charset="0"/>
                <a:cs typeface="+mn-cs"/>
              </a:rPr>
              <a:t>BVKB izstrādātas vadlīnijas kvalitātes kontroles sistēmas izstrādei</a:t>
            </a:r>
            <a:br>
              <a:rPr lang="lv-LV" sz="2000" dirty="0"/>
            </a:br>
            <a:r>
              <a:rPr lang="lv-LV" sz="2000" dirty="0">
                <a:hlinkClick r:id="rId6"/>
              </a:rPr>
              <a:t>https://www.bvkb.gov.lv/lv/buvdarbu-valsts-kontrole-un-buvju-pienemsana-ekspluatacija</a:t>
            </a:r>
            <a:endParaRPr lang="lv-LV" sz="2000" dirty="0"/>
          </a:p>
        </p:txBody>
      </p:sp>
      <p:sp>
        <p:nvSpPr>
          <p:cNvPr id="18" name="Grafika 70">
            <a:extLst>
              <a:ext uri="{FF2B5EF4-FFF2-40B4-BE49-F238E27FC236}">
                <a16:creationId xmlns:a16="http://schemas.microsoft.com/office/drawing/2014/main" id="{19247715-DC73-4A13-AF2F-074746EFF460}"/>
              </a:ext>
            </a:extLst>
          </p:cNvPr>
          <p:cNvSpPr/>
          <p:nvPr/>
        </p:nvSpPr>
        <p:spPr>
          <a:xfrm>
            <a:off x="2370756" y="2716614"/>
            <a:ext cx="7970347" cy="1029827"/>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19" name="TextBox 18">
            <a:extLst>
              <a:ext uri="{FF2B5EF4-FFF2-40B4-BE49-F238E27FC236}">
                <a16:creationId xmlns:a16="http://schemas.microsoft.com/office/drawing/2014/main" id="{718E6780-8558-4EF3-8A6E-AEFA2244E74E}"/>
              </a:ext>
            </a:extLst>
          </p:cNvPr>
          <p:cNvSpPr txBox="1"/>
          <p:nvPr/>
        </p:nvSpPr>
        <p:spPr>
          <a:xfrm>
            <a:off x="3005671" y="2716614"/>
            <a:ext cx="6557205" cy="1200329"/>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Vadlīnijas ir izstrādātas ar mērķi sniegt atbalstu būvdarbu veicējiem kvalitātes kontroles sistēmas izstrādei un ieviešanai būvobjektos, lai nodrošinātu, ka būvdarbu kvalitāte atbilst Latvijas būvnormatīvos un attiecīgajos standartos, normatīvajos aktos vai būvdarbu līgumā noteiktajiem būvdarbu kvalitātes rādītājiem.</a:t>
            </a:r>
          </a:p>
          <a:p>
            <a:pPr algn="just"/>
            <a:endParaRPr lang="lv-LV" sz="1200" b="1" dirty="0">
              <a:latin typeface="Verdana" panose="020B0604030504040204" pitchFamily="34" charset="0"/>
              <a:ea typeface="Verdana" panose="020B0604030504040204" pitchFamily="34" charset="0"/>
            </a:endParaRPr>
          </a:p>
        </p:txBody>
      </p:sp>
      <p:sp>
        <p:nvSpPr>
          <p:cNvPr id="20" name="Grafika 70">
            <a:extLst>
              <a:ext uri="{FF2B5EF4-FFF2-40B4-BE49-F238E27FC236}">
                <a16:creationId xmlns:a16="http://schemas.microsoft.com/office/drawing/2014/main" id="{9B5A38E4-CFDC-4DB3-942D-C2000A6FA005}"/>
              </a:ext>
            </a:extLst>
          </p:cNvPr>
          <p:cNvSpPr/>
          <p:nvPr/>
        </p:nvSpPr>
        <p:spPr>
          <a:xfrm>
            <a:off x="2370756" y="4039187"/>
            <a:ext cx="7970347" cy="708110"/>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1" name="TextBox 20">
            <a:extLst>
              <a:ext uri="{FF2B5EF4-FFF2-40B4-BE49-F238E27FC236}">
                <a16:creationId xmlns:a16="http://schemas.microsoft.com/office/drawing/2014/main" id="{901D0FCE-E56E-484D-A709-B2896371D13C}"/>
              </a:ext>
            </a:extLst>
          </p:cNvPr>
          <p:cNvSpPr txBox="1"/>
          <p:nvPr/>
        </p:nvSpPr>
        <p:spPr>
          <a:xfrm>
            <a:off x="3005671" y="4050925"/>
            <a:ext cx="6557205" cy="830997"/>
          </a:xfrm>
          <a:prstGeom prst="rect">
            <a:avLst/>
          </a:prstGeom>
          <a:noFill/>
        </p:spPr>
        <p:txBody>
          <a:bodyPr wrap="square" rtlCol="0">
            <a:spAutoFit/>
          </a:bodyPr>
          <a:lstStyle/>
          <a:p>
            <a:r>
              <a:rPr lang="lv-LV" sz="1200" b="1" dirty="0">
                <a:latin typeface="Verdana" panose="020B0604030504040204" pitchFamily="34" charset="0"/>
                <a:ea typeface="Verdana" panose="020B0604030504040204" pitchFamily="34" charset="0"/>
              </a:rPr>
              <a:t>Vadlīnijas ir ieteikuma rakstura dokuments, kurā sistēmiski apkopotas būtiskākās prasības un procesi, kas būvdarbu veicējam jāparedz savā kvalitātes kontroles sistēmā. </a:t>
            </a:r>
          </a:p>
          <a:p>
            <a:pPr algn="just"/>
            <a:endParaRPr lang="lv-LV" sz="1200" b="1" dirty="0">
              <a:latin typeface="Verdana" panose="020B0604030504040204" pitchFamily="34" charset="0"/>
              <a:ea typeface="Verdana" panose="020B0604030504040204" pitchFamily="34" charset="0"/>
            </a:endParaRPr>
          </a:p>
        </p:txBody>
      </p:sp>
      <p:sp>
        <p:nvSpPr>
          <p:cNvPr id="22" name="Grafika 70">
            <a:extLst>
              <a:ext uri="{FF2B5EF4-FFF2-40B4-BE49-F238E27FC236}">
                <a16:creationId xmlns:a16="http://schemas.microsoft.com/office/drawing/2014/main" id="{D99F51D2-A7A0-42EF-ACF5-F77DD1A26CFF}"/>
              </a:ext>
            </a:extLst>
          </p:cNvPr>
          <p:cNvSpPr/>
          <p:nvPr/>
        </p:nvSpPr>
        <p:spPr>
          <a:xfrm>
            <a:off x="2370756" y="5049452"/>
            <a:ext cx="7970347" cy="830998"/>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3" name="TextBox 22">
            <a:extLst>
              <a:ext uri="{FF2B5EF4-FFF2-40B4-BE49-F238E27FC236}">
                <a16:creationId xmlns:a16="http://schemas.microsoft.com/office/drawing/2014/main" id="{3647417F-A487-47D2-A3B0-61392249A8E5}"/>
              </a:ext>
            </a:extLst>
          </p:cNvPr>
          <p:cNvSpPr txBox="1"/>
          <p:nvPr/>
        </p:nvSpPr>
        <p:spPr>
          <a:xfrm>
            <a:off x="3005671" y="5049451"/>
            <a:ext cx="6557205" cy="1015663"/>
          </a:xfrm>
          <a:prstGeom prst="rect">
            <a:avLst/>
          </a:prstGeom>
          <a:noFill/>
        </p:spPr>
        <p:txBody>
          <a:bodyPr wrap="square" rtlCol="0">
            <a:spAutoFit/>
          </a:bodyPr>
          <a:lstStyle/>
          <a:p>
            <a:r>
              <a:rPr lang="lv-LV" sz="1200" b="1" dirty="0">
                <a:latin typeface="Verdana" panose="020B0604030504040204" pitchFamily="34" charset="0"/>
                <a:ea typeface="Verdana" panose="020B0604030504040204" pitchFamily="34" charset="0"/>
              </a:rPr>
              <a:t>Vadlīnijas izstrādātas, ņemot vērā būvuzraudzības nozares apkopoto praksi un ieteikumus, kā arī BVKB iegūto pieredzi, veicot būvdarbu valsts kontroli. Katrā procesā ir doti konkrētu situāciju piemēri ar norādēm uz normatīvajiem aktiem un standartiem.</a:t>
            </a:r>
          </a:p>
          <a:p>
            <a:pPr algn="just"/>
            <a:endParaRPr lang="lv-LV" sz="12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59853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80305" y="1837168"/>
            <a:ext cx="2511695" cy="2040068"/>
          </a:xfrm>
          <a:prstGeom prst="rect">
            <a:avLst/>
          </a:prstGeom>
        </p:spPr>
      </p:pic>
      <p:sp>
        <p:nvSpPr>
          <p:cNvPr id="3" name="object 3"/>
          <p:cNvSpPr/>
          <p:nvPr/>
        </p:nvSpPr>
        <p:spPr>
          <a:xfrm>
            <a:off x="1524000" y="6621462"/>
            <a:ext cx="9144000" cy="23653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20</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7" name="object 3"/>
          <p:cNvSpPr txBox="1">
            <a:spLocks/>
          </p:cNvSpPr>
          <p:nvPr/>
        </p:nvSpPr>
        <p:spPr>
          <a:xfrm>
            <a:off x="-1715911" y="15015"/>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Dokumentēšana un darbu nodošana</a:t>
            </a:r>
          </a:p>
        </p:txBody>
      </p:sp>
      <p:sp>
        <p:nvSpPr>
          <p:cNvPr id="9" name="Rectangle 8"/>
          <p:cNvSpPr/>
          <p:nvPr/>
        </p:nvSpPr>
        <p:spPr>
          <a:xfrm>
            <a:off x="903278" y="982176"/>
            <a:ext cx="10634132" cy="6370975"/>
          </a:xfrm>
          <a:prstGeom prst="rect">
            <a:avLst/>
          </a:prstGeom>
        </p:spPr>
        <p:txBody>
          <a:bodyPr wrap="square">
            <a:spAutoFit/>
          </a:bodyPr>
          <a:lstStyle/>
          <a:p>
            <a:pPr marL="285750" indent="-285750">
              <a:buFont typeface="Arial" panose="020B0604020202020204" pitchFamily="34" charset="0"/>
              <a:buChar char="•"/>
            </a:pPr>
            <a:r>
              <a:rPr lang="lv-LV" sz="2400" dirty="0"/>
              <a:t>Atbilstoši standarta LVS EN 13670, veicot darbus tie ir atbilstoši jādokumentē un to izpilde jāuzrauga, lai nododot darbus būtu iespējams sniegt pietiekamus pierādījumus, ka darbi veikti atbilstoši projektam, standartam LVS EN 1992 un nacionālajai likumdošanai, atbilstoši uzdotajiem norādījumiem (klasēm, līmeņiem).</a:t>
            </a:r>
          </a:p>
          <a:p>
            <a:pPr marL="285750" indent="-285750">
              <a:buFont typeface="Arial" panose="020B0604020202020204" pitchFamily="34" charset="0"/>
              <a:buChar char="•"/>
            </a:pPr>
            <a:r>
              <a:rPr lang="lv-LV" sz="2400" dirty="0"/>
              <a:t>Darbu gaitā jāsastāda kvalitātes kontroles atskaišu formas, kuras pamatotas ar instrukcijām ievērojot Standartu prasības un rekomendācijas.</a:t>
            </a:r>
          </a:p>
          <a:p>
            <a:pPr marL="285750" indent="-285750">
              <a:buFont typeface="Arial" panose="020B0604020202020204" pitchFamily="34" charset="0"/>
              <a:buChar char="•"/>
            </a:pPr>
            <a:r>
              <a:rPr lang="lv-LV" sz="2400" dirty="0"/>
              <a:t>Ieteikumi veidņu un turu ierīkošanai aprakstīti LVS EN 13670 pielikumā C, kā arī vispārīgā atbilstība jānovērtē, piemēram, saskaņā ar EN 12812 un EN12813.</a:t>
            </a:r>
          </a:p>
          <a:p>
            <a:pPr marL="285750" indent="-285750">
              <a:buFont typeface="Arial" panose="020B0604020202020204" pitchFamily="34" charset="0"/>
              <a:buChar char="•"/>
            </a:pPr>
            <a:r>
              <a:rPr lang="lv-LV" sz="2400" dirty="0"/>
              <a:t>Ieteikumi betonēšanai aprakstīti LVS EN 13670 pielikumā F.</a:t>
            </a:r>
          </a:p>
          <a:p>
            <a:pPr marL="285750" indent="-285750">
              <a:buFont typeface="Arial" panose="020B0604020202020204" pitchFamily="34" charset="0"/>
              <a:buChar char="•"/>
            </a:pPr>
            <a:r>
              <a:rPr lang="lv-LV" sz="2400" dirty="0"/>
              <a:t>Ieteikumi Stiegrošanai aprakstīti LVS EN 13670 pielikumā D.</a:t>
            </a:r>
          </a:p>
          <a:p>
            <a:pPr marL="285750" indent="-285750">
              <a:buFont typeface="Arial" panose="020B0604020202020204" pitchFamily="34" charset="0"/>
              <a:buChar char="•"/>
            </a:pPr>
            <a:r>
              <a:rPr lang="lv-LV" sz="2400" dirty="0"/>
              <a:t>Prasības un rekomendācijas kvalitātes nodrošināšanai, un dokumentēšanai aprakstītas LVS EN 13670 punktos punktā 4.2.2 , 4.3 un informatīvajā pielikumā B.</a:t>
            </a:r>
          </a:p>
          <a:p>
            <a:pPr marL="285750" indent="-285750">
              <a:buFont typeface="Arial" panose="020B0604020202020204" pitchFamily="34" charset="0"/>
              <a:buChar char="•"/>
            </a:pPr>
            <a:r>
              <a:rPr lang="lv-LV" sz="2400" dirty="0"/>
              <a:t>Attiecīgi katrs uzņēmējs izstrādā kvalitātes kontroles Plānus, t.sk. procedūras un formas, atspoguļojot standartos minēto procesu izpildi un norises uzraudzību!</a:t>
            </a:r>
          </a:p>
          <a:p>
            <a:endParaRPr lang="lv-LV" sz="2400" dirty="0"/>
          </a:p>
          <a:p>
            <a:endParaRPr lang="lv-LV" sz="2400" dirty="0"/>
          </a:p>
        </p:txBody>
      </p:sp>
    </p:spTree>
    <p:extLst>
      <p:ext uri="{BB962C8B-B14F-4D97-AF65-F5344CB8AC3E}">
        <p14:creationId xmlns:p14="http://schemas.microsoft.com/office/powerpoint/2010/main" val="1301031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80305" y="-93956"/>
            <a:ext cx="2511695" cy="2040068"/>
          </a:xfrm>
          <a:prstGeom prst="rect">
            <a:avLst/>
          </a:prstGeom>
        </p:spPr>
      </p:pic>
      <p:sp>
        <p:nvSpPr>
          <p:cNvPr id="3" name="object 3"/>
          <p:cNvSpPr/>
          <p:nvPr/>
        </p:nvSpPr>
        <p:spPr>
          <a:xfrm>
            <a:off x="1524000" y="6621462"/>
            <a:ext cx="9144000" cy="23653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7"/>
          </p:nvPr>
        </p:nvSpPr>
        <p:spPr>
          <a:xfrm>
            <a:off x="10053453" y="6411476"/>
            <a:ext cx="245745" cy="153888"/>
          </a:xfrm>
        </p:spPr>
        <p:txBody>
          <a:body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lv-LV" sz="1000" b="0" i="0" u="none" strike="noStrike" kern="1200" cap="none" spc="-5" normalizeH="0" baseline="0" noProof="0">
                <a:ln>
                  <a:noFill/>
                </a:ln>
                <a:solidFill>
                  <a:srgbClr val="888888"/>
                </a:solidFill>
                <a:effectLst/>
                <a:uLnTx/>
                <a:uFillTx/>
                <a:latin typeface="Verdana"/>
                <a:ea typeface="+mn-ea"/>
                <a:cs typeface="Verdana"/>
              </a:rPr>
              <a:pPr marL="25400" marR="0" lvl="0" indent="0" algn="l" defTabSz="914400" rtl="0" eaLnBrk="1" fontAlgn="auto" latinLnBrk="0" hangingPunct="1">
                <a:lnSpc>
                  <a:spcPct val="100000"/>
                </a:lnSpc>
                <a:spcBef>
                  <a:spcPts val="0"/>
                </a:spcBef>
                <a:spcAft>
                  <a:spcPts val="0"/>
                </a:spcAft>
                <a:buClrTx/>
                <a:buSzTx/>
                <a:buFontTx/>
                <a:buNone/>
                <a:tabLst/>
                <a:defRPr/>
              </a:pPr>
              <a:t>21</a:t>
            </a:fld>
            <a:endParaRPr kumimoji="0" lang="lv-LV" sz="1000" b="0" i="0" u="none" strike="noStrike" kern="1200" cap="none" spc="-5" normalizeH="0" baseline="0" noProof="0" dirty="0">
              <a:ln>
                <a:noFill/>
              </a:ln>
              <a:solidFill>
                <a:srgbClr val="888888"/>
              </a:solidFill>
              <a:effectLst/>
              <a:uLnTx/>
              <a:uFillTx/>
              <a:latin typeface="Verdana"/>
              <a:ea typeface="+mn-ea"/>
              <a:cs typeface="Verdana"/>
            </a:endParaRPr>
          </a:p>
        </p:txBody>
      </p:sp>
      <p:sp>
        <p:nvSpPr>
          <p:cNvPr id="7" name="object 3"/>
          <p:cNvSpPr txBox="1">
            <a:spLocks/>
          </p:cNvSpPr>
          <p:nvPr/>
        </p:nvSpPr>
        <p:spPr>
          <a:xfrm>
            <a:off x="-1715911" y="15015"/>
            <a:ext cx="11548532" cy="783676"/>
          </a:xfrm>
          <a:prstGeom prst="rect">
            <a:avLst/>
          </a:prstGeom>
        </p:spPr>
        <p:txBody>
          <a:bodyPr vert="horz" wrap="square" lIns="0" tIns="166497" rIns="0" bIns="0" rtlCol="0">
            <a:spAutoFit/>
          </a:bodyPr>
          <a:lstStyle>
            <a:lvl1pPr>
              <a:defRPr sz="4000" b="0" i="0">
                <a:solidFill>
                  <a:schemeClr val="tx1"/>
                </a:solidFill>
                <a:latin typeface="Calibri Light"/>
                <a:ea typeface="+mj-ea"/>
                <a:cs typeface="Calibri Light"/>
              </a:defRPr>
            </a:lvl1pPr>
          </a:lstStyle>
          <a:p>
            <a:pPr marL="2820035" algn="ctr"/>
            <a:r>
              <a:rPr lang="lv-LV" dirty="0">
                <a:solidFill>
                  <a:srgbClr val="3892AE"/>
                </a:solidFill>
                <a:latin typeface="+mj-lt"/>
                <a:cs typeface="+mj-cs"/>
              </a:rPr>
              <a:t>Dokumentēšana un darbu nodošana</a:t>
            </a:r>
          </a:p>
        </p:txBody>
      </p:sp>
      <p:sp>
        <p:nvSpPr>
          <p:cNvPr id="9" name="Rectangle 8"/>
          <p:cNvSpPr/>
          <p:nvPr/>
        </p:nvSpPr>
        <p:spPr>
          <a:xfrm>
            <a:off x="903278" y="982176"/>
            <a:ext cx="10634132" cy="5693866"/>
          </a:xfrm>
          <a:prstGeom prst="rect">
            <a:avLst/>
          </a:prstGeom>
        </p:spPr>
        <p:txBody>
          <a:bodyPr wrap="square">
            <a:spAutoFit/>
          </a:bodyPr>
          <a:lstStyle/>
          <a:p>
            <a:pPr marL="285750" indent="-285750">
              <a:buFont typeface="Arial" panose="020B0604020202020204" pitchFamily="34" charset="0"/>
              <a:buChar char="•"/>
            </a:pPr>
            <a:r>
              <a:rPr lang="lv-LV" sz="2400" b="1" dirty="0"/>
              <a:t>Kvalitātes pārbaužu plānam jāsatur vismaz šāda minimālā informācija:</a:t>
            </a:r>
          </a:p>
          <a:p>
            <a:pPr marL="285750" indent="-285750">
              <a:buFont typeface="Arial" panose="020B0604020202020204" pitchFamily="34" charset="0"/>
              <a:buChar char="•"/>
            </a:pPr>
            <a:r>
              <a:rPr lang="lv-LV" sz="2000" dirty="0"/>
              <a:t>1. Darbu izpildes klase-EXC;</a:t>
            </a:r>
          </a:p>
          <a:p>
            <a:pPr marL="285750" indent="-285750">
              <a:buFont typeface="Arial" panose="020B0604020202020204" pitchFamily="34" charset="0"/>
              <a:buChar char="•"/>
            </a:pPr>
            <a:r>
              <a:rPr lang="lv-LV" sz="2000" dirty="0"/>
              <a:t>2. Materiālu un izstrādājumu pārbaudes atbilstoši EXC klasei un pielaižu klasei;</a:t>
            </a:r>
          </a:p>
          <a:p>
            <a:pPr marL="285750" indent="-285750">
              <a:buFont typeface="Arial" panose="020B0604020202020204" pitchFamily="34" charset="0"/>
              <a:buChar char="•"/>
            </a:pPr>
            <a:r>
              <a:rPr lang="lv-LV" sz="2000" dirty="0"/>
              <a:t>3. Būvdarbu veikšanas pārbaudes atbilstoši EXC klasei un IL  līmenim (EN1990, B piel.).</a:t>
            </a:r>
          </a:p>
          <a:p>
            <a:pPr marL="285750" indent="-285750">
              <a:buFont typeface="Arial" panose="020B0604020202020204" pitchFamily="34" charset="0"/>
              <a:buChar char="•"/>
            </a:pPr>
            <a:r>
              <a:rPr lang="lv-LV" sz="2000" dirty="0"/>
              <a:t>3.1. norāda prasības katram plāna punktam</a:t>
            </a:r>
          </a:p>
          <a:p>
            <a:pPr marL="285750" indent="-285750">
              <a:buFont typeface="Arial" panose="020B0604020202020204" pitchFamily="34" charset="0"/>
              <a:buChar char="•"/>
            </a:pPr>
            <a:r>
              <a:rPr lang="lv-LV" sz="2000" dirty="0"/>
              <a:t>3.2. atsauces uz standartiem un darbu veikšanas specifikācijām/būvprojektu</a:t>
            </a:r>
          </a:p>
          <a:p>
            <a:pPr marL="285750" indent="-285750">
              <a:buFont typeface="Arial" panose="020B0604020202020204" pitchFamily="34" charset="0"/>
              <a:buChar char="•"/>
            </a:pPr>
            <a:r>
              <a:rPr lang="lv-LV" sz="2000" dirty="0"/>
              <a:t>3.3. pārbaudes metodes, monitorings vai testu veikšana</a:t>
            </a:r>
          </a:p>
          <a:p>
            <a:pPr marL="285750" indent="-285750">
              <a:buFont typeface="Arial" panose="020B0604020202020204" pitchFamily="34" charset="0"/>
              <a:buChar char="•"/>
            </a:pPr>
            <a:r>
              <a:rPr lang="lv-LV" sz="2000" dirty="0"/>
              <a:t>3.4. Definē pārbaužu veikšanas apjomu un biežumu</a:t>
            </a:r>
          </a:p>
          <a:p>
            <a:pPr marL="285750" indent="-285750">
              <a:buFont typeface="Arial" panose="020B0604020202020204" pitchFamily="34" charset="0"/>
              <a:buChar char="•"/>
            </a:pPr>
            <a:r>
              <a:rPr lang="lv-LV" sz="2000" dirty="0"/>
              <a:t>3.5. Robežvērtību kritēriji vai atsauces uz tām.</a:t>
            </a:r>
          </a:p>
          <a:p>
            <a:pPr marL="285750" indent="-285750">
              <a:buFont typeface="Arial" panose="020B0604020202020204" pitchFamily="34" charset="0"/>
              <a:buChar char="•"/>
            </a:pPr>
            <a:r>
              <a:rPr lang="lv-LV" sz="2000" dirty="0"/>
              <a:t>3.6. Dokumentācija un atskaites, kas liecina par plāna punktu izpildi</a:t>
            </a:r>
          </a:p>
          <a:p>
            <a:pPr marL="285750" indent="-285750">
              <a:buFont typeface="Arial" panose="020B0604020202020204" pitchFamily="34" charset="0"/>
              <a:buChar char="•"/>
            </a:pPr>
            <a:r>
              <a:rPr lang="lv-LV" sz="2000" dirty="0"/>
              <a:t>3.7. atbildīgās personas par plāna izpildes kontroli</a:t>
            </a:r>
          </a:p>
          <a:p>
            <a:pPr marL="285750" indent="-285750">
              <a:buFont typeface="Arial" panose="020B0604020202020204" pitchFamily="34" charset="0"/>
              <a:buChar char="•"/>
            </a:pPr>
            <a:r>
              <a:rPr lang="lv-LV" sz="2000" dirty="0"/>
              <a:t>3.8. iespējama arī citu personu vai laboratoriju piesaiste</a:t>
            </a:r>
          </a:p>
          <a:p>
            <a:pPr marL="285750" indent="-285750">
              <a:buFont typeface="Arial" panose="020B0604020202020204" pitchFamily="34" charset="0"/>
              <a:buChar char="•"/>
            </a:pPr>
            <a:r>
              <a:rPr lang="lv-LV" sz="2000" dirty="0"/>
              <a:t>Būvēm atbilstoši 2. izpildes klasei, iekšējās sistemātiskās pārbaudēs  ir  jāiekļauj visus betonēšanas un stiegrošanas darbus nesošajām konstrukcijām kā kolonnas un sijas. Citām konstrukcijām un to daļām ir jāveic vismaz lokālas pārbaudes, pārbaužu apjomus nosakot atkarībā  no konstrukciju un to daļu nozīmīguma kopējai nestspējai un ilgmūžībai. </a:t>
            </a:r>
          </a:p>
          <a:p>
            <a:pPr marL="285750" indent="-285750">
              <a:buFont typeface="Arial" panose="020B0604020202020204" pitchFamily="34" charset="0"/>
              <a:buChar char="•"/>
            </a:pPr>
            <a:r>
              <a:rPr lang="lv-LV" sz="2000" dirty="0"/>
              <a:t>Būvēm no iepriekš izgatavotiem dzelzsbetona elementiem ir jāpārbauda visi slodzi uzņemošie balsti un savienojumi.</a:t>
            </a:r>
          </a:p>
        </p:txBody>
      </p:sp>
    </p:spTree>
    <p:extLst>
      <p:ext uri="{BB962C8B-B14F-4D97-AF65-F5344CB8AC3E}">
        <p14:creationId xmlns:p14="http://schemas.microsoft.com/office/powerpoint/2010/main" val="404957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9283880"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4400" dirty="0"/>
              <a:t>Trešā kopsakarība- skurstenis</a:t>
            </a:r>
            <a:endParaRPr lang="lv-LV" altLang="lv-LV" sz="4400" dirty="0">
              <a:latin typeface="Times New Roman" panose="02020603050405020304" pitchFamily="18" charset="0"/>
              <a:cs typeface="Times New Roman" panose="02020603050405020304" pitchFamily="18" charset="0"/>
            </a:endParaRPr>
          </a:p>
        </p:txBody>
      </p:sp>
      <p:pic>
        <p:nvPicPr>
          <p:cNvPr id="3074" name="Picture 2" descr="Skurstenis no ķieģeļiem! — Santa">
            <a:extLst>
              <a:ext uri="{FF2B5EF4-FFF2-40B4-BE49-F238E27FC236}">
                <a16:creationId xmlns:a16="http://schemas.microsoft.com/office/drawing/2014/main" id="{2B7101C6-390F-48E1-8829-2DD33CEF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216" y="2119494"/>
            <a:ext cx="6770455" cy="418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52CB5FC-2E71-8EC5-A3D7-F02EAF9FD8C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a:extLst>
              <a:ext uri="{FF2B5EF4-FFF2-40B4-BE49-F238E27FC236}">
                <a16:creationId xmlns:a16="http://schemas.microsoft.com/office/drawing/2014/main" id="{1B6627D5-CAB3-23A9-47DB-BCF23165C00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9" name="TextBox 8">
            <a:extLst>
              <a:ext uri="{FF2B5EF4-FFF2-40B4-BE49-F238E27FC236}">
                <a16:creationId xmlns:a16="http://schemas.microsoft.com/office/drawing/2014/main" id="{8D544066-F784-AB12-3F13-74D836ECE323}"/>
              </a:ext>
            </a:extLst>
          </p:cNvPr>
          <p:cNvSpPr txBox="1"/>
          <p:nvPr/>
        </p:nvSpPr>
        <p:spPr>
          <a:xfrm>
            <a:off x="2543175" y="381000"/>
            <a:ext cx="9429750" cy="1323439"/>
          </a:xfrm>
          <a:prstGeom prst="rect">
            <a:avLst/>
          </a:prstGeom>
          <a:noFill/>
        </p:spPr>
        <p:txBody>
          <a:bodyPr wrap="square" rtlCol="0">
            <a:spAutoFit/>
          </a:bodyPr>
          <a:lstStyle/>
          <a:p>
            <a:r>
              <a:rPr lang="lv-LV" sz="4000" dirty="0">
                <a:solidFill>
                  <a:srgbClr val="3892AE"/>
                </a:solidFill>
                <a:latin typeface="+mj-lt"/>
                <a:ea typeface="+mj-ea"/>
                <a:cs typeface="+mj-cs"/>
              </a:rPr>
              <a:t>Ar DVP tiek aizstātas metāla konstrukcijas ar koka konstrukcijām</a:t>
            </a:r>
          </a:p>
        </p:txBody>
      </p:sp>
    </p:spTree>
    <p:extLst>
      <p:ext uri="{BB962C8B-B14F-4D97-AF65-F5344CB8AC3E}">
        <p14:creationId xmlns:p14="http://schemas.microsoft.com/office/powerpoint/2010/main" val="394169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715EC73-FB61-E4C1-2AC9-CB4F9480359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a:extLst>
              <a:ext uri="{FF2B5EF4-FFF2-40B4-BE49-F238E27FC236}">
                <a16:creationId xmlns:a16="http://schemas.microsoft.com/office/drawing/2014/main" id="{04080F62-E60B-FA0D-6405-3534CE7104C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53125" y="1825624"/>
            <a:ext cx="5760000" cy="4320000"/>
          </a:xfrm>
        </p:spPr>
      </p:pic>
      <p:sp>
        <p:nvSpPr>
          <p:cNvPr id="2" name="TextBox 1">
            <a:extLst>
              <a:ext uri="{FF2B5EF4-FFF2-40B4-BE49-F238E27FC236}">
                <a16:creationId xmlns:a16="http://schemas.microsoft.com/office/drawing/2014/main" id="{30743D54-3515-84C6-04C9-5E488ED501B8}"/>
              </a:ext>
            </a:extLst>
          </p:cNvPr>
          <p:cNvSpPr txBox="1"/>
          <p:nvPr/>
        </p:nvSpPr>
        <p:spPr>
          <a:xfrm>
            <a:off x="2371725" y="476250"/>
            <a:ext cx="9505950" cy="707886"/>
          </a:xfrm>
          <a:prstGeom prst="rect">
            <a:avLst/>
          </a:prstGeom>
          <a:noFill/>
        </p:spPr>
        <p:txBody>
          <a:bodyPr wrap="square" rtlCol="0">
            <a:spAutoFit/>
          </a:bodyPr>
          <a:lstStyle/>
          <a:p>
            <a:r>
              <a:rPr lang="lv-LV" sz="4000" dirty="0">
                <a:solidFill>
                  <a:srgbClr val="3892AE"/>
                </a:solidFill>
                <a:latin typeface="+mj-lt"/>
                <a:ea typeface="+mj-ea"/>
                <a:cs typeface="+mj-cs"/>
              </a:rPr>
              <a:t>Kolonnā netiek ievērots aizsargslāņa biezums.</a:t>
            </a:r>
          </a:p>
        </p:txBody>
      </p:sp>
    </p:spTree>
    <p:extLst>
      <p:ext uri="{BB962C8B-B14F-4D97-AF65-F5344CB8AC3E}">
        <p14:creationId xmlns:p14="http://schemas.microsoft.com/office/powerpoint/2010/main" val="4290112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5C0A-B619-3EB9-DFED-30D0AD774BBC}"/>
              </a:ext>
            </a:extLst>
          </p:cNvPr>
          <p:cNvSpPr>
            <a:spLocks noGrp="1"/>
          </p:cNvSpPr>
          <p:nvPr>
            <p:ph type="title"/>
          </p:nvPr>
        </p:nvSpPr>
        <p:spPr>
          <a:xfrm>
            <a:off x="2657474" y="365125"/>
            <a:ext cx="8696325" cy="1325563"/>
          </a:xfrm>
        </p:spPr>
        <p:txBody>
          <a:bodyPr/>
          <a:lstStyle/>
          <a:p>
            <a:r>
              <a:rPr lang="lv-LV" sz="4000" dirty="0">
                <a:solidFill>
                  <a:srgbClr val="3892AE"/>
                </a:solidFill>
              </a:rPr>
              <a:t>Būvprojektam neatbilstošu materiālu pielietošana</a:t>
            </a:r>
          </a:p>
        </p:txBody>
      </p:sp>
      <p:pic>
        <p:nvPicPr>
          <p:cNvPr id="6" name="Content Placeholder 5">
            <a:extLst>
              <a:ext uri="{FF2B5EF4-FFF2-40B4-BE49-F238E27FC236}">
                <a16:creationId xmlns:a16="http://schemas.microsoft.com/office/drawing/2014/main" id="{0B21C699-6776-B143-BCB0-47F1BBBBF63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a:extLst>
              <a:ext uri="{FF2B5EF4-FFF2-40B4-BE49-F238E27FC236}">
                <a16:creationId xmlns:a16="http://schemas.microsoft.com/office/drawing/2014/main" id="{9EF51FCE-FA20-C38D-7329-D851AA6A53F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760894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6990-F59F-46CA-876C-6A8DA8F76303}"/>
              </a:ext>
            </a:extLst>
          </p:cNvPr>
          <p:cNvSpPr>
            <a:spLocks noGrp="1"/>
          </p:cNvSpPr>
          <p:nvPr>
            <p:ph type="title"/>
          </p:nvPr>
        </p:nvSpPr>
        <p:spPr>
          <a:xfrm>
            <a:off x="2609850" y="365125"/>
            <a:ext cx="8743950" cy="1325563"/>
          </a:xfrm>
        </p:spPr>
        <p:txBody>
          <a:bodyPr/>
          <a:lstStyle/>
          <a:p>
            <a:r>
              <a:rPr lang="lv-LV" sz="4000" dirty="0">
                <a:solidFill>
                  <a:srgbClr val="3892AE"/>
                </a:solidFill>
              </a:rPr>
              <a:t>Patvaļīga pārejas būvniecība starp būvobjektiem bez būvatļaujas un projekta</a:t>
            </a:r>
          </a:p>
        </p:txBody>
      </p:sp>
      <p:pic>
        <p:nvPicPr>
          <p:cNvPr id="6" name="Content Placeholder 5">
            <a:extLst>
              <a:ext uri="{FF2B5EF4-FFF2-40B4-BE49-F238E27FC236}">
                <a16:creationId xmlns:a16="http://schemas.microsoft.com/office/drawing/2014/main" id="{5F9F01F9-1BC1-6F93-EF7D-28E1CA43F91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97173" y="1856963"/>
            <a:ext cx="3263503" cy="4351338"/>
          </a:xfrm>
        </p:spPr>
      </p:pic>
      <p:pic>
        <p:nvPicPr>
          <p:cNvPr id="8" name="Content Placeholder 7">
            <a:extLst>
              <a:ext uri="{FF2B5EF4-FFF2-40B4-BE49-F238E27FC236}">
                <a16:creationId xmlns:a16="http://schemas.microsoft.com/office/drawing/2014/main" id="{B920BD48-8AB4-A24F-21BA-89C19BDFCB3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76875" y="1856963"/>
            <a:ext cx="5760000" cy="4320000"/>
          </a:xfrm>
        </p:spPr>
      </p:pic>
    </p:spTree>
    <p:extLst>
      <p:ext uri="{BB962C8B-B14F-4D97-AF65-F5344CB8AC3E}">
        <p14:creationId xmlns:p14="http://schemas.microsoft.com/office/powerpoint/2010/main" val="2724466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7F38FF7-E1D0-9D0C-4601-B34503207C8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97173" y="1825625"/>
            <a:ext cx="3263503" cy="4351338"/>
          </a:xfrm>
        </p:spPr>
      </p:pic>
      <p:pic>
        <p:nvPicPr>
          <p:cNvPr id="8" name="Content Placeholder 7">
            <a:extLst>
              <a:ext uri="{FF2B5EF4-FFF2-40B4-BE49-F238E27FC236}">
                <a16:creationId xmlns:a16="http://schemas.microsoft.com/office/drawing/2014/main" id="{A40DDB1E-3B1F-F70B-AE91-E33EB80407C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14975" y="1841294"/>
            <a:ext cx="5760000" cy="4320000"/>
          </a:xfrm>
        </p:spPr>
      </p:pic>
      <p:sp>
        <p:nvSpPr>
          <p:cNvPr id="3" name="Title 1">
            <a:extLst>
              <a:ext uri="{FF2B5EF4-FFF2-40B4-BE49-F238E27FC236}">
                <a16:creationId xmlns:a16="http://schemas.microsoft.com/office/drawing/2014/main" id="{87C5ABE5-5CC8-7AEB-EF2B-67CE3790C92C}"/>
              </a:ext>
            </a:extLst>
          </p:cNvPr>
          <p:cNvSpPr>
            <a:spLocks noGrp="1"/>
          </p:cNvSpPr>
          <p:nvPr>
            <p:ph type="title"/>
          </p:nvPr>
        </p:nvSpPr>
        <p:spPr>
          <a:xfrm>
            <a:off x="2428874" y="365125"/>
            <a:ext cx="8924925" cy="1325563"/>
          </a:xfrm>
        </p:spPr>
        <p:txBody>
          <a:bodyPr/>
          <a:lstStyle/>
          <a:p>
            <a:r>
              <a:rPr lang="lv-LV" sz="4000" dirty="0">
                <a:solidFill>
                  <a:srgbClr val="3892AE"/>
                </a:solidFill>
              </a:rPr>
              <a:t>Patvaļīga pārejas būvniecība starp būvobjektiem bez būvatļaujas un projekta</a:t>
            </a:r>
          </a:p>
        </p:txBody>
      </p:sp>
    </p:spTree>
    <p:extLst>
      <p:ext uri="{BB962C8B-B14F-4D97-AF65-F5344CB8AC3E}">
        <p14:creationId xmlns:p14="http://schemas.microsoft.com/office/powerpoint/2010/main" val="256188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AEB1F-D21E-7971-FA96-3539E5984D1C}"/>
              </a:ext>
            </a:extLst>
          </p:cNvPr>
          <p:cNvSpPr>
            <a:spLocks noGrp="1"/>
          </p:cNvSpPr>
          <p:nvPr>
            <p:ph type="title"/>
          </p:nvPr>
        </p:nvSpPr>
        <p:spPr>
          <a:xfrm>
            <a:off x="2676524" y="365125"/>
            <a:ext cx="8677275" cy="1325563"/>
          </a:xfrm>
        </p:spPr>
        <p:txBody>
          <a:bodyPr/>
          <a:lstStyle/>
          <a:p>
            <a:r>
              <a:rPr lang="lv-LV" sz="4000" dirty="0">
                <a:solidFill>
                  <a:srgbClr val="3892AE"/>
                </a:solidFill>
              </a:rPr>
              <a:t>Bez saskaņojumiem izmainīts DOP</a:t>
            </a:r>
          </a:p>
        </p:txBody>
      </p:sp>
      <p:pic>
        <p:nvPicPr>
          <p:cNvPr id="6" name="Content Placeholder 5">
            <a:extLst>
              <a:ext uri="{FF2B5EF4-FFF2-40B4-BE49-F238E27FC236}">
                <a16:creationId xmlns:a16="http://schemas.microsoft.com/office/drawing/2014/main" id="{A3E569CA-5CD4-EFAE-99C2-02F62B8A51C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a:extLst>
              <a:ext uri="{FF2B5EF4-FFF2-40B4-BE49-F238E27FC236}">
                <a16:creationId xmlns:a16="http://schemas.microsoft.com/office/drawing/2014/main" id="{E41BF2F1-292E-CA3D-43B3-D2710AAE5CC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410158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0453-3969-FE3D-78FC-DC3D5D823797}"/>
              </a:ext>
            </a:extLst>
          </p:cNvPr>
          <p:cNvSpPr>
            <a:spLocks noGrp="1"/>
          </p:cNvSpPr>
          <p:nvPr>
            <p:ph type="title"/>
          </p:nvPr>
        </p:nvSpPr>
        <p:spPr>
          <a:xfrm>
            <a:off x="2466974" y="365125"/>
            <a:ext cx="8886825" cy="1325563"/>
          </a:xfrm>
        </p:spPr>
        <p:txBody>
          <a:bodyPr/>
          <a:lstStyle/>
          <a:p>
            <a:r>
              <a:rPr lang="lv-LV" sz="4000" dirty="0">
                <a:solidFill>
                  <a:srgbClr val="3892AE"/>
                </a:solidFill>
              </a:rPr>
              <a:t>Patvaļīga būvniecība</a:t>
            </a:r>
          </a:p>
        </p:txBody>
      </p:sp>
      <p:pic>
        <p:nvPicPr>
          <p:cNvPr id="6" name="Content Placeholder 5">
            <a:extLst>
              <a:ext uri="{FF2B5EF4-FFF2-40B4-BE49-F238E27FC236}">
                <a16:creationId xmlns:a16="http://schemas.microsoft.com/office/drawing/2014/main" id="{42609156-F21E-098A-91C0-1EDFBCFD6C2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081088" y="2621360"/>
            <a:ext cx="4352925" cy="3264693"/>
          </a:xfrm>
        </p:spPr>
      </p:pic>
      <p:pic>
        <p:nvPicPr>
          <p:cNvPr id="8" name="Content Placeholder 7">
            <a:extLst>
              <a:ext uri="{FF2B5EF4-FFF2-40B4-BE49-F238E27FC236}">
                <a16:creationId xmlns:a16="http://schemas.microsoft.com/office/drawing/2014/main" id="{22E2F0DA-B243-F602-D96F-81B5BB20723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1725" y="2077244"/>
            <a:ext cx="5760000" cy="4320000"/>
          </a:xfrm>
        </p:spPr>
      </p:pic>
    </p:spTree>
    <p:extLst>
      <p:ext uri="{BB962C8B-B14F-4D97-AF65-F5344CB8AC3E}">
        <p14:creationId xmlns:p14="http://schemas.microsoft.com/office/powerpoint/2010/main" val="1512929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B5E00-63CE-42CD-B965-B2DE08374FD8}"/>
              </a:ext>
            </a:extLst>
          </p:cNvPr>
          <p:cNvSpPr>
            <a:spLocks noGrp="1"/>
          </p:cNvSpPr>
          <p:nvPr>
            <p:ph type="title"/>
          </p:nvPr>
        </p:nvSpPr>
        <p:spPr>
          <a:xfrm>
            <a:off x="2488628" y="2756567"/>
            <a:ext cx="8128000" cy="1036642"/>
          </a:xfrm>
        </p:spPr>
        <p:txBody>
          <a:bodyPr>
            <a:normAutofit/>
          </a:bodyPr>
          <a:lstStyle/>
          <a:p>
            <a:r>
              <a:rPr lang="lv-LV" sz="4800" dirty="0">
                <a:latin typeface="+mn-lt"/>
              </a:rPr>
              <a:t>Kopsakarības mājas radīšanai</a:t>
            </a:r>
          </a:p>
        </p:txBody>
      </p:sp>
      <p:sp>
        <p:nvSpPr>
          <p:cNvPr id="6" name="Slide Number Placeholder 5">
            <a:extLst>
              <a:ext uri="{FF2B5EF4-FFF2-40B4-BE49-F238E27FC236}">
                <a16:creationId xmlns:a16="http://schemas.microsoft.com/office/drawing/2014/main" id="{0CF15A09-D465-4A20-8A1D-8F627F8060B1}"/>
              </a:ext>
            </a:extLst>
          </p:cNvPr>
          <p:cNvSpPr>
            <a:spLocks noGrp="1"/>
          </p:cNvSpPr>
          <p:nvPr>
            <p:ph type="sldNum" sz="quarter" idx="13"/>
          </p:nvPr>
        </p:nvSpPr>
        <p:spPr/>
        <p:txBody>
          <a:bodyPr/>
          <a:lstStyle/>
          <a:p>
            <a:pPr>
              <a:defRPr/>
            </a:pPr>
            <a:fld id="{2E6D6C19-4EBD-463F-B2DB-F8EE9F5F0733}" type="slidenum">
              <a:rPr lang="en-US" altLang="lv-LV" smtClean="0"/>
              <a:pPr>
                <a:defRPr/>
              </a:pPr>
              <a:t>3</a:t>
            </a:fld>
            <a:endParaRPr lang="en-US" altLang="lv-LV"/>
          </a:p>
        </p:txBody>
      </p:sp>
    </p:spTree>
    <p:extLst>
      <p:ext uri="{BB962C8B-B14F-4D97-AF65-F5344CB8AC3E}">
        <p14:creationId xmlns:p14="http://schemas.microsoft.com/office/powerpoint/2010/main" val="3651944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2F3AA-C21F-EC52-611E-DDAC479B5A1E}"/>
              </a:ext>
            </a:extLst>
          </p:cNvPr>
          <p:cNvSpPr>
            <a:spLocks noGrp="1"/>
          </p:cNvSpPr>
          <p:nvPr>
            <p:ph type="title"/>
          </p:nvPr>
        </p:nvSpPr>
        <p:spPr>
          <a:xfrm>
            <a:off x="2457449" y="242887"/>
            <a:ext cx="9439276" cy="1325563"/>
          </a:xfrm>
        </p:spPr>
        <p:txBody>
          <a:bodyPr/>
          <a:lstStyle/>
          <a:p>
            <a:r>
              <a:rPr lang="lv-LV" sz="4000" dirty="0">
                <a:solidFill>
                  <a:srgbClr val="3892AE"/>
                </a:solidFill>
              </a:rPr>
              <a:t>Izmainīts būvprojekta risinājums ar DVP</a:t>
            </a:r>
          </a:p>
        </p:txBody>
      </p:sp>
      <p:pic>
        <p:nvPicPr>
          <p:cNvPr id="8" name="Content Placeholder 7">
            <a:extLst>
              <a:ext uri="{FF2B5EF4-FFF2-40B4-BE49-F238E27FC236}">
                <a16:creationId xmlns:a16="http://schemas.microsoft.com/office/drawing/2014/main" id="{BA41E6DC-2227-EDDD-4CC2-A321FDC3722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457322" y="2163113"/>
            <a:ext cx="5088001" cy="3816000"/>
          </a:xfrm>
        </p:spPr>
      </p:pic>
    </p:spTree>
    <p:extLst>
      <p:ext uri="{BB962C8B-B14F-4D97-AF65-F5344CB8AC3E}">
        <p14:creationId xmlns:p14="http://schemas.microsoft.com/office/powerpoint/2010/main" val="2979603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531400" y="796850"/>
            <a:ext cx="9283880" cy="16586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600" dirty="0"/>
              <a:t>Trīs kopsakarības pavards, stikls, skurstenis, kas noveda cilvēci pie mājas radīšanas</a:t>
            </a:r>
            <a:endParaRPr lang="lv-LV" altLang="lv-LV" sz="3600" dirty="0">
              <a:latin typeface="Times New Roman" panose="02020603050405020304" pitchFamily="18" charset="0"/>
              <a:cs typeface="Times New Roman" panose="02020603050405020304" pitchFamily="18" charset="0"/>
            </a:endParaRPr>
          </a:p>
        </p:txBody>
      </p:sp>
      <p:pic>
        <p:nvPicPr>
          <p:cNvPr id="4098" name="Picture 2" descr="Māja — Vikipēdija">
            <a:extLst>
              <a:ext uri="{FF2B5EF4-FFF2-40B4-BE49-F238E27FC236}">
                <a16:creationId xmlns:a16="http://schemas.microsoft.com/office/drawing/2014/main" id="{96F966D0-47A6-4195-8492-03D4CDC6B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4142" y="2361943"/>
            <a:ext cx="7051803" cy="41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4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012273" y="548092"/>
            <a:ext cx="9283880"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4400" dirty="0"/>
              <a:t>Pirmā kopsakarība - pavards</a:t>
            </a:r>
            <a:endParaRPr lang="lv-LV" altLang="lv-LV" sz="4400" dirty="0">
              <a:latin typeface="Times New Roman" panose="02020603050405020304" pitchFamily="18" charset="0"/>
              <a:cs typeface="Times New Roman" panose="02020603050405020304" pitchFamily="18" charset="0"/>
            </a:endParaRPr>
          </a:p>
        </p:txBody>
      </p:sp>
      <p:pic>
        <p:nvPicPr>
          <p:cNvPr id="1026" name="Picture 2" descr="2006_IMG_8268-Brikulju eekas pavards Araisos | Arheostudija">
            <a:extLst>
              <a:ext uri="{FF2B5EF4-FFF2-40B4-BE49-F238E27FC236}">
                <a16:creationId xmlns:a16="http://schemas.microsoft.com/office/drawing/2014/main" id="{FFF700DF-C5D1-4C31-9FAB-0439E139E3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2179" y="1587855"/>
            <a:ext cx="5767643" cy="471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89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FA4F35-5FA8-4A21-825D-420AFB000F4E}"/>
              </a:ext>
            </a:extLst>
          </p:cNvPr>
          <p:cNvSpPr txBox="1"/>
          <p:nvPr/>
        </p:nvSpPr>
        <p:spPr>
          <a:xfrm>
            <a:off x="2370756" y="328211"/>
            <a:ext cx="8490207" cy="830997"/>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PRASĪBAS KVALITĀTES KONTROLES SISTĒMAS IZSTRĀDĀŠANAI</a:t>
            </a:r>
          </a:p>
        </p:txBody>
      </p:sp>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5</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26/32</a:t>
            </a:r>
          </a:p>
        </p:txBody>
      </p:sp>
      <p:sp>
        <p:nvSpPr>
          <p:cNvPr id="18" name="Grafika 70">
            <a:extLst>
              <a:ext uri="{FF2B5EF4-FFF2-40B4-BE49-F238E27FC236}">
                <a16:creationId xmlns:a16="http://schemas.microsoft.com/office/drawing/2014/main" id="{19247715-DC73-4A13-AF2F-074746EFF460}"/>
              </a:ext>
            </a:extLst>
          </p:cNvPr>
          <p:cNvSpPr/>
          <p:nvPr/>
        </p:nvSpPr>
        <p:spPr>
          <a:xfrm>
            <a:off x="2710375" y="3044687"/>
            <a:ext cx="7970347" cy="512063"/>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19" name="TextBox 18">
            <a:extLst>
              <a:ext uri="{FF2B5EF4-FFF2-40B4-BE49-F238E27FC236}">
                <a16:creationId xmlns:a16="http://schemas.microsoft.com/office/drawing/2014/main" id="{718E6780-8558-4EF3-8A6E-AEFA2244E74E}"/>
              </a:ext>
            </a:extLst>
          </p:cNvPr>
          <p:cNvSpPr txBox="1"/>
          <p:nvPr/>
        </p:nvSpPr>
        <p:spPr>
          <a:xfrm>
            <a:off x="3345289" y="3038108"/>
            <a:ext cx="6557205" cy="512063"/>
          </a:xfrm>
          <a:prstGeom prst="rect">
            <a:avLst/>
          </a:prstGeom>
          <a:noFill/>
        </p:spPr>
        <p:txBody>
          <a:bodyPr wrap="square" rtlCol="0">
            <a:spAutoFit/>
          </a:bodyPr>
          <a:lstStyle/>
          <a:p>
            <a:pPr algn="just">
              <a:lnSpc>
                <a:spcPct val="120000"/>
              </a:lnSpc>
              <a:spcBef>
                <a:spcPts val="0"/>
              </a:spcBef>
            </a:pPr>
            <a:r>
              <a:rPr lang="lv-LV" sz="1200" b="1" dirty="0">
                <a:latin typeface="Verdana" panose="020B0604030504040204" pitchFamily="34" charset="0"/>
                <a:ea typeface="Verdana" panose="020B0604030504040204" pitchFamily="34" charset="0"/>
              </a:rPr>
              <a:t>būvdarbu veikšanas dokumentācijas, piegādāto būvizstrādājumu un konstrukciju, ierīču, mehānismu un līdzīgu iekārtu sākotnējo kontroli;</a:t>
            </a:r>
          </a:p>
        </p:txBody>
      </p:sp>
      <p:sp>
        <p:nvSpPr>
          <p:cNvPr id="20" name="Grafika 70">
            <a:extLst>
              <a:ext uri="{FF2B5EF4-FFF2-40B4-BE49-F238E27FC236}">
                <a16:creationId xmlns:a16="http://schemas.microsoft.com/office/drawing/2014/main" id="{9B5A38E4-CFDC-4DB3-942D-C2000A6FA005}"/>
              </a:ext>
            </a:extLst>
          </p:cNvPr>
          <p:cNvSpPr/>
          <p:nvPr/>
        </p:nvSpPr>
        <p:spPr>
          <a:xfrm>
            <a:off x="2775690" y="4140189"/>
            <a:ext cx="7970347" cy="370989"/>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1" name="TextBox 20">
            <a:extLst>
              <a:ext uri="{FF2B5EF4-FFF2-40B4-BE49-F238E27FC236}">
                <a16:creationId xmlns:a16="http://schemas.microsoft.com/office/drawing/2014/main" id="{901D0FCE-E56E-484D-A709-B2896371D13C}"/>
              </a:ext>
            </a:extLst>
          </p:cNvPr>
          <p:cNvSpPr txBox="1"/>
          <p:nvPr/>
        </p:nvSpPr>
        <p:spPr>
          <a:xfrm>
            <a:off x="3410605" y="4151927"/>
            <a:ext cx="6557205" cy="276999"/>
          </a:xfrm>
          <a:prstGeom prst="rect">
            <a:avLst/>
          </a:prstGeom>
          <a:noFill/>
        </p:spPr>
        <p:txBody>
          <a:bodyPr wrap="square" rtlCol="0">
            <a:spAutoFit/>
          </a:bodyPr>
          <a:lstStyle/>
          <a:p>
            <a:r>
              <a:rPr lang="lv-LV" sz="1200" b="1" dirty="0">
                <a:latin typeface="Verdana" panose="020B0604030504040204" pitchFamily="34" charset="0"/>
                <a:ea typeface="Verdana" panose="020B0604030504040204" pitchFamily="34" charset="0"/>
              </a:rPr>
              <a:t>atsevišķu darba operāciju vai darba procesu tehnoloģisko kontroli</a:t>
            </a:r>
          </a:p>
        </p:txBody>
      </p:sp>
      <p:sp>
        <p:nvSpPr>
          <p:cNvPr id="22" name="Grafika 70">
            <a:extLst>
              <a:ext uri="{FF2B5EF4-FFF2-40B4-BE49-F238E27FC236}">
                <a16:creationId xmlns:a16="http://schemas.microsoft.com/office/drawing/2014/main" id="{D99F51D2-A7A0-42EF-ACF5-F77DD1A26CFF}"/>
              </a:ext>
            </a:extLst>
          </p:cNvPr>
          <p:cNvSpPr/>
          <p:nvPr/>
        </p:nvSpPr>
        <p:spPr>
          <a:xfrm>
            <a:off x="2775690" y="5094618"/>
            <a:ext cx="7970347" cy="559332"/>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3" name="TextBox 22">
            <a:extLst>
              <a:ext uri="{FF2B5EF4-FFF2-40B4-BE49-F238E27FC236}">
                <a16:creationId xmlns:a16="http://schemas.microsoft.com/office/drawing/2014/main" id="{3647417F-A487-47D2-A3B0-61392249A8E5}"/>
              </a:ext>
            </a:extLst>
          </p:cNvPr>
          <p:cNvSpPr txBox="1"/>
          <p:nvPr/>
        </p:nvSpPr>
        <p:spPr>
          <a:xfrm>
            <a:off x="3410605" y="5094617"/>
            <a:ext cx="6557205" cy="512063"/>
          </a:xfrm>
          <a:prstGeom prst="rect">
            <a:avLst/>
          </a:prstGeom>
          <a:noFill/>
        </p:spPr>
        <p:txBody>
          <a:bodyPr wrap="square" rtlCol="0">
            <a:spAutoFit/>
          </a:bodyPr>
          <a:lstStyle>
            <a:defPPr>
              <a:defRPr lang="lv-LV"/>
            </a:defPPr>
            <a:lvl1pPr algn="just">
              <a:lnSpc>
                <a:spcPct val="120000"/>
              </a:lnSpc>
              <a:spcBef>
                <a:spcPts val="0"/>
              </a:spcBef>
              <a:buFont typeface="Wingdings" panose="05000000000000000000" pitchFamily="2" charset="2"/>
              <a:buChar char="§"/>
              <a:defRPr sz="1200"/>
            </a:lvl1pPr>
          </a:lstStyle>
          <a:p>
            <a:pPr>
              <a:buNone/>
            </a:pPr>
            <a:r>
              <a:rPr lang="lv-LV" b="1" dirty="0">
                <a:latin typeface="Verdana" panose="020B0604030504040204" pitchFamily="34" charset="0"/>
                <a:ea typeface="Verdana" panose="020B0604030504040204" pitchFamily="34" charset="0"/>
              </a:rPr>
              <a:t>pabeigtā (nododamā) darba veida vai būvdarbu cikla (konstrukciju elementa) noslēguma kontroli</a:t>
            </a:r>
          </a:p>
        </p:txBody>
      </p:sp>
      <p:sp>
        <p:nvSpPr>
          <p:cNvPr id="16" name="Grafika 70">
            <a:extLst>
              <a:ext uri="{FF2B5EF4-FFF2-40B4-BE49-F238E27FC236}">
                <a16:creationId xmlns:a16="http://schemas.microsoft.com/office/drawing/2014/main" id="{5AB9BAD5-F54D-4D5C-AA6A-C2AB61CADEAE}"/>
              </a:ext>
            </a:extLst>
          </p:cNvPr>
          <p:cNvSpPr/>
          <p:nvPr/>
        </p:nvSpPr>
        <p:spPr>
          <a:xfrm>
            <a:off x="2710376" y="1782886"/>
            <a:ext cx="7970347" cy="830997"/>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E7E6E6"/>
          </a:solidFill>
          <a:ln w="23873" cap="flat">
            <a:noFill/>
            <a:prstDash val="solid"/>
            <a:miter/>
          </a:ln>
        </p:spPr>
        <p:txBody>
          <a:bodyPr rtlCol="0" anchor="ctr"/>
          <a:lstStyle/>
          <a:p>
            <a:endParaRPr lang="lv-LV" sz="2400" dirty="0"/>
          </a:p>
        </p:txBody>
      </p:sp>
      <p:sp>
        <p:nvSpPr>
          <p:cNvPr id="25" name="TextBox 24">
            <a:extLst>
              <a:ext uri="{FF2B5EF4-FFF2-40B4-BE49-F238E27FC236}">
                <a16:creationId xmlns:a16="http://schemas.microsoft.com/office/drawing/2014/main" id="{3619E4CB-69FE-4F36-800E-423BF0C6D820}"/>
              </a:ext>
            </a:extLst>
          </p:cNvPr>
          <p:cNvSpPr txBox="1"/>
          <p:nvPr/>
        </p:nvSpPr>
        <p:spPr>
          <a:xfrm>
            <a:off x="3345290" y="1802330"/>
            <a:ext cx="6557205" cy="941796"/>
          </a:xfrm>
          <a:prstGeom prst="rect">
            <a:avLst/>
          </a:prstGeom>
          <a:noFill/>
        </p:spPr>
        <p:txBody>
          <a:bodyPr wrap="square" rtlCol="0">
            <a:spAutoFit/>
          </a:bodyPr>
          <a:lstStyle/>
          <a:p>
            <a:pPr marL="0" indent="0" algn="just">
              <a:lnSpc>
                <a:spcPct val="120000"/>
              </a:lnSpc>
              <a:spcBef>
                <a:spcPts val="0"/>
              </a:spcBef>
              <a:buNone/>
            </a:pPr>
            <a:r>
              <a:rPr lang="lv-LV" sz="1200" b="1" dirty="0">
                <a:latin typeface="Verdana" panose="020B0604030504040204" pitchFamily="34" charset="0"/>
                <a:ea typeface="Verdana" panose="020B0604030504040204" pitchFamily="34" charset="0"/>
              </a:rPr>
              <a:t>Būvdarbu kvalitātes kontroles sistēmu katrs uzņēmums izstrādā atbilstoši savam profilam, veicamo darbu veidam un apjomam. Būvdarbu kvalitātes kontrole ietver (ĒBN 125.p; AIBN 117.p; </a:t>
            </a:r>
            <a:r>
              <a:rPr lang="lv-LV" sz="1200" b="1" dirty="0" err="1">
                <a:latin typeface="Verdana" panose="020B0604030504040204" pitchFamily="34" charset="0"/>
                <a:ea typeface="Verdana" panose="020B0604030504040204" pitchFamily="34" charset="0"/>
              </a:rPr>
              <a:t>ACuIBN</a:t>
            </a:r>
            <a:r>
              <a:rPr lang="lv-LV" sz="1200" b="1" dirty="0">
                <a:latin typeface="Verdana" panose="020B0604030504040204" pitchFamily="34" charset="0"/>
                <a:ea typeface="Verdana" panose="020B0604030504040204" pitchFamily="34" charset="0"/>
              </a:rPr>
              <a:t> 132.p):</a:t>
            </a:r>
          </a:p>
          <a:p>
            <a:pPr algn="just"/>
            <a:endParaRPr lang="lv-LV" sz="1200" b="1" dirty="0">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4B50DA4C-3DF5-407F-8D7D-46564578E06A}"/>
              </a:ext>
            </a:extLst>
          </p:cNvPr>
          <p:cNvSpPr txBox="1"/>
          <p:nvPr/>
        </p:nvSpPr>
        <p:spPr>
          <a:xfrm>
            <a:off x="525235" y="3125956"/>
            <a:ext cx="2185140" cy="290464"/>
          </a:xfrm>
          <a:prstGeom prst="rect">
            <a:avLst/>
          </a:prstGeom>
          <a:noFill/>
        </p:spPr>
        <p:txBody>
          <a:bodyPr wrap="square" rtlCol="0">
            <a:spAutoFit/>
          </a:bodyPr>
          <a:lstStyle/>
          <a:p>
            <a:pPr algn="just">
              <a:lnSpc>
                <a:spcPct val="120000"/>
              </a:lnSpc>
              <a:spcBef>
                <a:spcPts val="0"/>
              </a:spcBef>
            </a:pPr>
            <a:r>
              <a:rPr lang="lv-LV" sz="1200" b="1" dirty="0">
                <a:solidFill>
                  <a:srgbClr val="288FA4"/>
                </a:solidFill>
                <a:latin typeface="Verdana" panose="020B0604030504040204" pitchFamily="34" charset="0"/>
                <a:ea typeface="Verdana" panose="020B0604030504040204" pitchFamily="34" charset="0"/>
              </a:rPr>
              <a:t>PIRMS BŪVDARBIEM</a:t>
            </a:r>
          </a:p>
        </p:txBody>
      </p:sp>
      <p:sp>
        <p:nvSpPr>
          <p:cNvPr id="27" name="TextBox 26">
            <a:extLst>
              <a:ext uri="{FF2B5EF4-FFF2-40B4-BE49-F238E27FC236}">
                <a16:creationId xmlns:a16="http://schemas.microsoft.com/office/drawing/2014/main" id="{F3C8B157-0D3E-4665-B805-8B9BBC07CD4E}"/>
              </a:ext>
            </a:extLst>
          </p:cNvPr>
          <p:cNvSpPr txBox="1"/>
          <p:nvPr/>
        </p:nvSpPr>
        <p:spPr>
          <a:xfrm>
            <a:off x="525235" y="4168589"/>
            <a:ext cx="2185140" cy="290464"/>
          </a:xfrm>
          <a:prstGeom prst="rect">
            <a:avLst/>
          </a:prstGeom>
          <a:noFill/>
        </p:spPr>
        <p:txBody>
          <a:bodyPr wrap="square" rtlCol="0">
            <a:spAutoFit/>
          </a:bodyPr>
          <a:lstStyle/>
          <a:p>
            <a:pPr algn="just">
              <a:lnSpc>
                <a:spcPct val="120000"/>
              </a:lnSpc>
              <a:spcBef>
                <a:spcPts val="0"/>
              </a:spcBef>
            </a:pPr>
            <a:r>
              <a:rPr lang="lv-LV" sz="1200" b="1" dirty="0">
                <a:solidFill>
                  <a:srgbClr val="288FA4"/>
                </a:solidFill>
                <a:latin typeface="Verdana" panose="020B0604030504040204" pitchFamily="34" charset="0"/>
                <a:ea typeface="Verdana" panose="020B0604030504040204" pitchFamily="34" charset="0"/>
              </a:rPr>
              <a:t>BŪVDARBU LAIKĀ</a:t>
            </a:r>
          </a:p>
        </p:txBody>
      </p:sp>
      <p:sp>
        <p:nvSpPr>
          <p:cNvPr id="28" name="TextBox 27">
            <a:extLst>
              <a:ext uri="{FF2B5EF4-FFF2-40B4-BE49-F238E27FC236}">
                <a16:creationId xmlns:a16="http://schemas.microsoft.com/office/drawing/2014/main" id="{7B5BBFCB-F8FB-4FA7-A472-16E0D140A816}"/>
              </a:ext>
            </a:extLst>
          </p:cNvPr>
          <p:cNvSpPr txBox="1"/>
          <p:nvPr/>
        </p:nvSpPr>
        <p:spPr>
          <a:xfrm>
            <a:off x="590550" y="5181721"/>
            <a:ext cx="2185140" cy="512063"/>
          </a:xfrm>
          <a:prstGeom prst="rect">
            <a:avLst/>
          </a:prstGeom>
          <a:noFill/>
        </p:spPr>
        <p:txBody>
          <a:bodyPr wrap="square" rtlCol="0">
            <a:spAutoFit/>
          </a:bodyPr>
          <a:lstStyle/>
          <a:p>
            <a:pPr algn="just">
              <a:lnSpc>
                <a:spcPct val="120000"/>
              </a:lnSpc>
              <a:spcBef>
                <a:spcPts val="0"/>
              </a:spcBef>
            </a:pPr>
            <a:r>
              <a:rPr lang="lv-LV" sz="1200" b="1" dirty="0">
                <a:solidFill>
                  <a:srgbClr val="288FA4"/>
                </a:solidFill>
                <a:latin typeface="Verdana" panose="020B0604030504040204" pitchFamily="34" charset="0"/>
                <a:ea typeface="Verdana" panose="020B0604030504040204" pitchFamily="34" charset="0"/>
              </a:rPr>
              <a:t>PABEIGTU BŪVDARBU KONTROLE</a:t>
            </a:r>
          </a:p>
        </p:txBody>
      </p:sp>
    </p:spTree>
    <p:extLst>
      <p:ext uri="{BB962C8B-B14F-4D97-AF65-F5344CB8AC3E}">
        <p14:creationId xmlns:p14="http://schemas.microsoft.com/office/powerpoint/2010/main" val="3091447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4C9106-1628-495D-89AD-BB662B8CD8CF}"/>
              </a:ext>
            </a:extLst>
          </p:cNvPr>
          <p:cNvPicPr>
            <a:picLocks noChangeAspect="1"/>
          </p:cNvPicPr>
          <p:nvPr/>
        </p:nvPicPr>
        <p:blipFill>
          <a:blip r:embed="rId3"/>
          <a:stretch>
            <a:fillRect/>
          </a:stretch>
        </p:blipFill>
        <p:spPr>
          <a:xfrm>
            <a:off x="5975818" y="2699042"/>
            <a:ext cx="5338658" cy="3001736"/>
          </a:xfrm>
          <a:prstGeom prst="rect">
            <a:avLst/>
          </a:prstGeom>
        </p:spPr>
      </p:pic>
      <p:pic>
        <p:nvPicPr>
          <p:cNvPr id="4" name="Picture 3">
            <a:extLst>
              <a:ext uri="{FF2B5EF4-FFF2-40B4-BE49-F238E27FC236}">
                <a16:creationId xmlns:a16="http://schemas.microsoft.com/office/drawing/2014/main" id="{5C789418-13D4-4732-BF1A-0347966E523E}"/>
              </a:ext>
            </a:extLst>
          </p:cNvPr>
          <p:cNvPicPr>
            <a:picLocks noChangeAspect="1"/>
          </p:cNvPicPr>
          <p:nvPr/>
        </p:nvPicPr>
        <p:blipFill>
          <a:blip r:embed="rId4"/>
          <a:stretch>
            <a:fillRect/>
          </a:stretch>
        </p:blipFill>
        <p:spPr>
          <a:xfrm>
            <a:off x="452125" y="1781087"/>
            <a:ext cx="3499735" cy="4664632"/>
          </a:xfrm>
          <a:prstGeom prst="rect">
            <a:avLst/>
          </a:prstGeom>
        </p:spPr>
      </p:pic>
      <p:sp>
        <p:nvSpPr>
          <p:cNvPr id="9" name="TextBox 8">
            <a:extLst>
              <a:ext uri="{FF2B5EF4-FFF2-40B4-BE49-F238E27FC236}">
                <a16:creationId xmlns:a16="http://schemas.microsoft.com/office/drawing/2014/main" id="{9DFA4F35-5FA8-4A21-825D-420AFB000F4E}"/>
              </a:ext>
            </a:extLst>
          </p:cNvPr>
          <p:cNvSpPr txBox="1"/>
          <p:nvPr/>
        </p:nvSpPr>
        <p:spPr>
          <a:xfrm>
            <a:off x="2398745" y="430233"/>
            <a:ext cx="8490207" cy="830997"/>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VISPĀRĪGĀS PRASĪBAS KVALITĀTES KONTROLES SISTĒMAI</a:t>
            </a:r>
          </a:p>
        </p:txBody>
      </p:sp>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6</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27/32</a:t>
            </a:r>
          </a:p>
        </p:txBody>
      </p:sp>
      <p:sp>
        <p:nvSpPr>
          <p:cNvPr id="18" name="Grafika 70">
            <a:extLst>
              <a:ext uri="{FF2B5EF4-FFF2-40B4-BE49-F238E27FC236}">
                <a16:creationId xmlns:a16="http://schemas.microsoft.com/office/drawing/2014/main" id="{19247715-DC73-4A13-AF2F-074746EFF460}"/>
              </a:ext>
            </a:extLst>
          </p:cNvPr>
          <p:cNvSpPr/>
          <p:nvPr/>
        </p:nvSpPr>
        <p:spPr>
          <a:xfrm>
            <a:off x="4090023" y="1764194"/>
            <a:ext cx="7970347" cy="934848"/>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19" name="TextBox 18">
            <a:extLst>
              <a:ext uri="{FF2B5EF4-FFF2-40B4-BE49-F238E27FC236}">
                <a16:creationId xmlns:a16="http://schemas.microsoft.com/office/drawing/2014/main" id="{718E6780-8558-4EF3-8A6E-AEFA2244E74E}"/>
              </a:ext>
            </a:extLst>
          </p:cNvPr>
          <p:cNvSpPr txBox="1"/>
          <p:nvPr/>
        </p:nvSpPr>
        <p:spPr>
          <a:xfrm>
            <a:off x="4796595" y="1817786"/>
            <a:ext cx="6557205" cy="830997"/>
          </a:xfrm>
          <a:prstGeom prst="rect">
            <a:avLst/>
          </a:prstGeom>
          <a:noFill/>
        </p:spPr>
        <p:txBody>
          <a:bodyPr wrap="square" rtlCol="0">
            <a:spAutoFit/>
          </a:bodyPr>
          <a:lstStyle/>
          <a:p>
            <a:r>
              <a:rPr lang="lv-LV" sz="1200" b="1" u="sng" dirty="0">
                <a:latin typeface="Verdana" panose="020B0604030504040204" pitchFamily="34" charset="0"/>
                <a:ea typeface="Verdana" panose="020B0604030504040204" pitchFamily="34" charset="0"/>
              </a:rPr>
              <a:t>Galvenais būvdarbu veicējs </a:t>
            </a:r>
            <a:r>
              <a:rPr lang="lv-LV" sz="1200" b="1" dirty="0">
                <a:latin typeface="Verdana" panose="020B0604030504040204" pitchFamily="34" charset="0"/>
                <a:ea typeface="Verdana" panose="020B0604030504040204" pitchFamily="34" charset="0"/>
              </a:rPr>
              <a:t>izstrādā un kvalitātes kontroles sistēmas sastāvā iekļauj kvalitātes nodrošināšanas plānus pa darbu veidiem, kuri balstīti uz kvalitātes kontroles sistēmā minētajiem procesiem (kvalitātes nodrošināšanas plānu var iekļaut darbu veikšanas projektā).</a:t>
            </a:r>
          </a:p>
        </p:txBody>
      </p:sp>
      <p:sp>
        <p:nvSpPr>
          <p:cNvPr id="20" name="Grafika 70">
            <a:extLst>
              <a:ext uri="{FF2B5EF4-FFF2-40B4-BE49-F238E27FC236}">
                <a16:creationId xmlns:a16="http://schemas.microsoft.com/office/drawing/2014/main" id="{9B5A38E4-CFDC-4DB3-942D-C2000A6FA005}"/>
              </a:ext>
            </a:extLst>
          </p:cNvPr>
          <p:cNvSpPr/>
          <p:nvPr/>
        </p:nvSpPr>
        <p:spPr>
          <a:xfrm>
            <a:off x="4020943" y="5787650"/>
            <a:ext cx="7970347" cy="658069"/>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1" name="TextBox 20">
            <a:extLst>
              <a:ext uri="{FF2B5EF4-FFF2-40B4-BE49-F238E27FC236}">
                <a16:creationId xmlns:a16="http://schemas.microsoft.com/office/drawing/2014/main" id="{901D0FCE-E56E-484D-A709-B2896371D13C}"/>
              </a:ext>
            </a:extLst>
          </p:cNvPr>
          <p:cNvSpPr txBox="1"/>
          <p:nvPr/>
        </p:nvSpPr>
        <p:spPr>
          <a:xfrm>
            <a:off x="4727513" y="5781524"/>
            <a:ext cx="6557205" cy="646331"/>
          </a:xfrm>
          <a:prstGeom prst="rect">
            <a:avLst/>
          </a:prstGeom>
          <a:noFill/>
        </p:spPr>
        <p:txBody>
          <a:bodyPr wrap="square" rtlCol="0">
            <a:spAutoFit/>
          </a:bodyPr>
          <a:lstStyle/>
          <a:p>
            <a:r>
              <a:rPr lang="lv-LV" sz="1200" b="1" dirty="0">
                <a:latin typeface="Verdana" panose="020B0604030504040204" pitchFamily="34" charset="0"/>
                <a:ea typeface="Verdana" panose="020B0604030504040204" pitchFamily="34" charset="0"/>
              </a:rPr>
              <a:t>Ja galvenais būvdarbu veicējs atsevišķu būvdarbu izpildei piesaista atsevišķo būvdarbu veicējus, tad kvalitātes nodrošināšanas plānu var izstrādāt attiecīgais atsevišķo būvdarbu veicējs. </a:t>
            </a:r>
          </a:p>
        </p:txBody>
      </p:sp>
    </p:spTree>
    <p:extLst>
      <p:ext uri="{BB962C8B-B14F-4D97-AF65-F5344CB8AC3E}">
        <p14:creationId xmlns:p14="http://schemas.microsoft.com/office/powerpoint/2010/main" val="2260245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7</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28/32</a:t>
            </a:r>
          </a:p>
        </p:txBody>
      </p:sp>
      <p:sp>
        <p:nvSpPr>
          <p:cNvPr id="18" name="TextBox 17">
            <a:extLst>
              <a:ext uri="{FF2B5EF4-FFF2-40B4-BE49-F238E27FC236}">
                <a16:creationId xmlns:a16="http://schemas.microsoft.com/office/drawing/2014/main" id="{C4C0C7FE-373A-476B-93C6-79956AB92AAA}"/>
              </a:ext>
            </a:extLst>
          </p:cNvPr>
          <p:cNvSpPr txBox="1"/>
          <p:nvPr/>
        </p:nvSpPr>
        <p:spPr>
          <a:xfrm>
            <a:off x="2231936" y="268338"/>
            <a:ext cx="8490207" cy="830997"/>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KVALITĀTES KONTROLE PIRMS BŪVDARBIEM</a:t>
            </a:r>
            <a:br>
              <a:rPr lang="lv-LV" sz="2400" b="1" dirty="0">
                <a:latin typeface="Verdana" panose="020B0604030504040204" pitchFamily="34" charset="0"/>
                <a:ea typeface="Verdana" panose="020B0604030504040204" pitchFamily="34" charset="0"/>
              </a:rPr>
            </a:br>
            <a:r>
              <a:rPr lang="lv-LV" sz="2400" b="1" dirty="0">
                <a:latin typeface="Verdana" panose="020B0604030504040204" pitchFamily="34" charset="0"/>
                <a:ea typeface="Verdana" panose="020B0604030504040204" pitchFamily="34" charset="0"/>
              </a:rPr>
              <a:t>(būvdarbus uzsākot) 1/2</a:t>
            </a:r>
          </a:p>
        </p:txBody>
      </p:sp>
      <p:sp>
        <p:nvSpPr>
          <p:cNvPr id="19" name="Grafika 70">
            <a:extLst>
              <a:ext uri="{FF2B5EF4-FFF2-40B4-BE49-F238E27FC236}">
                <a16:creationId xmlns:a16="http://schemas.microsoft.com/office/drawing/2014/main" id="{8BB390E5-6F4E-427D-968C-502F46E22AC6}"/>
              </a:ext>
            </a:extLst>
          </p:cNvPr>
          <p:cNvSpPr/>
          <p:nvPr/>
        </p:nvSpPr>
        <p:spPr>
          <a:xfrm>
            <a:off x="2491867" y="1325546"/>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0" name="TextBox 19">
            <a:extLst>
              <a:ext uri="{FF2B5EF4-FFF2-40B4-BE49-F238E27FC236}">
                <a16:creationId xmlns:a16="http://schemas.microsoft.com/office/drawing/2014/main" id="{3318D530-B894-4362-891B-40669E56A30A}"/>
              </a:ext>
            </a:extLst>
          </p:cNvPr>
          <p:cNvSpPr txBox="1"/>
          <p:nvPr/>
        </p:nvSpPr>
        <p:spPr>
          <a:xfrm>
            <a:off x="3138862" y="1317020"/>
            <a:ext cx="6783079"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Atbildīgo personu un </a:t>
            </a:r>
            <a:r>
              <a:rPr lang="lv-LV" sz="1200" b="1" dirty="0" err="1">
                <a:solidFill>
                  <a:schemeClr val="tx1"/>
                </a:solidFill>
                <a:latin typeface="Verdana" panose="020B0604030504040204" pitchFamily="34" charset="0"/>
                <a:ea typeface="Verdana" panose="020B0604030504040204" pitchFamily="34" charset="0"/>
              </a:rPr>
              <a:t>būvspeciālistu</a:t>
            </a:r>
            <a:r>
              <a:rPr lang="lv-LV" sz="1200" b="1" dirty="0">
                <a:solidFill>
                  <a:schemeClr val="tx1"/>
                </a:solidFill>
                <a:latin typeface="Verdana" panose="020B0604030504040204" pitchFamily="34" charset="0"/>
                <a:ea typeface="Verdana" panose="020B0604030504040204" pitchFamily="34" charset="0"/>
              </a:rPr>
              <a:t> noteikšana un pārbaude.</a:t>
            </a:r>
          </a:p>
        </p:txBody>
      </p:sp>
      <p:sp>
        <p:nvSpPr>
          <p:cNvPr id="21" name="Grafika 70">
            <a:extLst>
              <a:ext uri="{FF2B5EF4-FFF2-40B4-BE49-F238E27FC236}">
                <a16:creationId xmlns:a16="http://schemas.microsoft.com/office/drawing/2014/main" id="{BD8BE43B-0FD1-4EE9-8392-49446D0815D0}"/>
              </a:ext>
            </a:extLst>
          </p:cNvPr>
          <p:cNvSpPr/>
          <p:nvPr/>
        </p:nvSpPr>
        <p:spPr>
          <a:xfrm>
            <a:off x="3506706" y="1747730"/>
            <a:ext cx="6955508" cy="922928"/>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22" name="TextBox 21">
            <a:extLst>
              <a:ext uri="{FF2B5EF4-FFF2-40B4-BE49-F238E27FC236}">
                <a16:creationId xmlns:a16="http://schemas.microsoft.com/office/drawing/2014/main" id="{26180689-5755-48B1-B34B-C26D601812EF}"/>
              </a:ext>
            </a:extLst>
          </p:cNvPr>
          <p:cNvSpPr txBox="1"/>
          <p:nvPr/>
        </p:nvSpPr>
        <p:spPr>
          <a:xfrm>
            <a:off x="4118285" y="1731939"/>
            <a:ext cx="5671703" cy="938719"/>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Pirms būvdarbu uzsākšanas būvdarbu veicējs kvalitātes nodrošināšanas plānā norāda visu būvniecības dalībnieku pārstāvjus un to pilnvaras, kas ir tiesīgi saskaņot un parakstīt noteiktu būvniecības dokumentāciju, piemēram, saskaņot būvprojekta izmaiņas, saskaņot DVP </a:t>
            </a:r>
            <a:r>
              <a:rPr lang="lv-LV" sz="1100" b="1" dirty="0" err="1">
                <a:latin typeface="Verdana" panose="020B0604030504040204" pitchFamily="34" charset="0"/>
                <a:ea typeface="Verdana" panose="020B0604030504040204" pitchFamily="34" charset="0"/>
              </a:rPr>
              <a:t>u.c</a:t>
            </a:r>
            <a:endParaRPr lang="lv-LV" sz="1100" b="1" dirty="0">
              <a:latin typeface="Verdana" panose="020B0604030504040204" pitchFamily="34" charset="0"/>
              <a:ea typeface="Verdana" panose="020B0604030504040204" pitchFamily="34" charset="0"/>
            </a:endParaRPr>
          </a:p>
        </p:txBody>
      </p:sp>
      <p:sp>
        <p:nvSpPr>
          <p:cNvPr id="24" name="Grafika 70">
            <a:extLst>
              <a:ext uri="{FF2B5EF4-FFF2-40B4-BE49-F238E27FC236}">
                <a16:creationId xmlns:a16="http://schemas.microsoft.com/office/drawing/2014/main" id="{38A5FF15-A919-4734-93A7-C103058E768F}"/>
              </a:ext>
            </a:extLst>
          </p:cNvPr>
          <p:cNvSpPr/>
          <p:nvPr/>
        </p:nvSpPr>
        <p:spPr>
          <a:xfrm>
            <a:off x="2491866" y="2817568"/>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5" name="TextBox 24">
            <a:extLst>
              <a:ext uri="{FF2B5EF4-FFF2-40B4-BE49-F238E27FC236}">
                <a16:creationId xmlns:a16="http://schemas.microsoft.com/office/drawing/2014/main" id="{F3864EC1-F6F5-49F6-B614-E0673831AD01}"/>
              </a:ext>
            </a:extLst>
          </p:cNvPr>
          <p:cNvSpPr txBox="1"/>
          <p:nvPr/>
        </p:nvSpPr>
        <p:spPr>
          <a:xfrm>
            <a:off x="3138862" y="2827230"/>
            <a:ext cx="6557205"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Informācijas apmaiņa un lēmumu pieņemšanas procedūras apraksts.</a:t>
            </a:r>
          </a:p>
        </p:txBody>
      </p:sp>
      <p:sp>
        <p:nvSpPr>
          <p:cNvPr id="40" name="Grafika 70">
            <a:extLst>
              <a:ext uri="{FF2B5EF4-FFF2-40B4-BE49-F238E27FC236}">
                <a16:creationId xmlns:a16="http://schemas.microsoft.com/office/drawing/2014/main" id="{9145B6A0-9044-466C-A3C0-D456F0B2B37F}"/>
              </a:ext>
            </a:extLst>
          </p:cNvPr>
          <p:cNvSpPr/>
          <p:nvPr/>
        </p:nvSpPr>
        <p:spPr>
          <a:xfrm>
            <a:off x="3488032" y="3236329"/>
            <a:ext cx="6955508" cy="773393"/>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1" name="TextBox 40">
            <a:extLst>
              <a:ext uri="{FF2B5EF4-FFF2-40B4-BE49-F238E27FC236}">
                <a16:creationId xmlns:a16="http://schemas.microsoft.com/office/drawing/2014/main" id="{F5AB2D34-1B13-42B8-A829-686317DFF7A5}"/>
              </a:ext>
            </a:extLst>
          </p:cNvPr>
          <p:cNvSpPr txBox="1"/>
          <p:nvPr/>
        </p:nvSpPr>
        <p:spPr>
          <a:xfrm>
            <a:off x="4099611" y="3220538"/>
            <a:ext cx="5671703" cy="769441"/>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Pirms būvdarbu uzsākšanas būvdarbu veicējs vienojas ar pārējiem būvniecības dalībniekiem par konkrētu informācijas apmaiņas un lēmumu pieņemšanas kārtību. Nosaka saziņas veidu, kanālu un iesaistīto personu subordināciju.</a:t>
            </a:r>
          </a:p>
        </p:txBody>
      </p:sp>
      <p:sp>
        <p:nvSpPr>
          <p:cNvPr id="42" name="Grafika 70">
            <a:extLst>
              <a:ext uri="{FF2B5EF4-FFF2-40B4-BE49-F238E27FC236}">
                <a16:creationId xmlns:a16="http://schemas.microsoft.com/office/drawing/2014/main" id="{3EC9AE51-222A-44AB-BF4F-AFC9AAB1F0E2}"/>
              </a:ext>
            </a:extLst>
          </p:cNvPr>
          <p:cNvSpPr/>
          <p:nvPr/>
        </p:nvSpPr>
        <p:spPr>
          <a:xfrm>
            <a:off x="2491866" y="4181600"/>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43" name="TextBox 42">
            <a:extLst>
              <a:ext uri="{FF2B5EF4-FFF2-40B4-BE49-F238E27FC236}">
                <a16:creationId xmlns:a16="http://schemas.microsoft.com/office/drawing/2014/main" id="{E174B9B4-A2AF-440E-8DB4-83AACB8B32A6}"/>
              </a:ext>
            </a:extLst>
          </p:cNvPr>
          <p:cNvSpPr txBox="1"/>
          <p:nvPr/>
        </p:nvSpPr>
        <p:spPr>
          <a:xfrm>
            <a:off x="3138862" y="4191262"/>
            <a:ext cx="7081042"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Darbinieku profesionālās kvalifikācijas noteikšana un apmācība (instruktāža).</a:t>
            </a:r>
          </a:p>
        </p:txBody>
      </p:sp>
      <p:sp>
        <p:nvSpPr>
          <p:cNvPr id="44" name="Grafika 70">
            <a:extLst>
              <a:ext uri="{FF2B5EF4-FFF2-40B4-BE49-F238E27FC236}">
                <a16:creationId xmlns:a16="http://schemas.microsoft.com/office/drawing/2014/main" id="{18CE3C40-57DE-403D-A8F0-128C48A4971A}"/>
              </a:ext>
            </a:extLst>
          </p:cNvPr>
          <p:cNvSpPr/>
          <p:nvPr/>
        </p:nvSpPr>
        <p:spPr>
          <a:xfrm>
            <a:off x="3488032" y="4600361"/>
            <a:ext cx="6955508" cy="584373"/>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5" name="TextBox 44">
            <a:extLst>
              <a:ext uri="{FF2B5EF4-FFF2-40B4-BE49-F238E27FC236}">
                <a16:creationId xmlns:a16="http://schemas.microsoft.com/office/drawing/2014/main" id="{6E3397F6-D681-4DDC-8259-1C034F6FA643}"/>
              </a:ext>
            </a:extLst>
          </p:cNvPr>
          <p:cNvSpPr txBox="1"/>
          <p:nvPr/>
        </p:nvSpPr>
        <p:spPr>
          <a:xfrm>
            <a:off x="4099611" y="4584570"/>
            <a:ext cx="5671703" cy="600164"/>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Būvdarbu veicējam ir pienākums nodrošināt </a:t>
            </a:r>
            <a:r>
              <a:rPr lang="lv-LV" sz="1100" b="1" dirty="0" err="1">
                <a:latin typeface="Verdana" panose="020B0604030504040204" pitchFamily="34" charset="0"/>
                <a:ea typeface="Verdana" panose="020B0604030504040204" pitchFamily="34" charset="0"/>
              </a:rPr>
              <a:t>Eirokodeksa</a:t>
            </a:r>
            <a:r>
              <a:rPr lang="lv-LV" sz="1100" b="1" dirty="0">
                <a:latin typeface="Verdana" panose="020B0604030504040204" pitchFamily="34" charset="0"/>
                <a:ea typeface="Verdana" panose="020B0604030504040204" pitchFamily="34" charset="0"/>
              </a:rPr>
              <a:t> pamatnosacījuma izpildi – būvdarbus veic personāls, kam ir atbilstošas iemaņas un pieredze.</a:t>
            </a:r>
          </a:p>
        </p:txBody>
      </p:sp>
      <p:sp>
        <p:nvSpPr>
          <p:cNvPr id="46" name="Grafika 70">
            <a:extLst>
              <a:ext uri="{FF2B5EF4-FFF2-40B4-BE49-F238E27FC236}">
                <a16:creationId xmlns:a16="http://schemas.microsoft.com/office/drawing/2014/main" id="{CF3891ED-1A26-4AD9-98BC-C0D90BA61FC8}"/>
              </a:ext>
            </a:extLst>
          </p:cNvPr>
          <p:cNvSpPr/>
          <p:nvPr/>
        </p:nvSpPr>
        <p:spPr>
          <a:xfrm>
            <a:off x="2491866" y="5381579"/>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47" name="TextBox 46">
            <a:extLst>
              <a:ext uri="{FF2B5EF4-FFF2-40B4-BE49-F238E27FC236}">
                <a16:creationId xmlns:a16="http://schemas.microsoft.com/office/drawing/2014/main" id="{94D78675-28E8-46DA-9A9B-7DF6104114F4}"/>
              </a:ext>
            </a:extLst>
          </p:cNvPr>
          <p:cNvSpPr txBox="1"/>
          <p:nvPr/>
        </p:nvSpPr>
        <p:spPr>
          <a:xfrm>
            <a:off x="3138862" y="5391241"/>
            <a:ext cx="7081042"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Atsevišķo būvdarbu veicēju un to darbinieku atbilstības pārbaude.</a:t>
            </a:r>
          </a:p>
        </p:txBody>
      </p:sp>
      <p:sp>
        <p:nvSpPr>
          <p:cNvPr id="48" name="Grafika 70">
            <a:extLst>
              <a:ext uri="{FF2B5EF4-FFF2-40B4-BE49-F238E27FC236}">
                <a16:creationId xmlns:a16="http://schemas.microsoft.com/office/drawing/2014/main" id="{9D2F8E76-1809-4AD8-BCBD-F42D795BF982}"/>
              </a:ext>
            </a:extLst>
          </p:cNvPr>
          <p:cNvSpPr/>
          <p:nvPr/>
        </p:nvSpPr>
        <p:spPr>
          <a:xfrm>
            <a:off x="3488032" y="5800340"/>
            <a:ext cx="6955508" cy="584373"/>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9" name="TextBox 48">
            <a:extLst>
              <a:ext uri="{FF2B5EF4-FFF2-40B4-BE49-F238E27FC236}">
                <a16:creationId xmlns:a16="http://schemas.microsoft.com/office/drawing/2014/main" id="{6157FB81-8DCE-4ACE-AD91-A06022882239}"/>
              </a:ext>
            </a:extLst>
          </p:cNvPr>
          <p:cNvSpPr txBox="1"/>
          <p:nvPr/>
        </p:nvSpPr>
        <p:spPr>
          <a:xfrm>
            <a:off x="4099611" y="5784549"/>
            <a:ext cx="5917021" cy="600164"/>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Tiek izvērtēta atsevišķo būvdarbu veicēju atbilstība konkrēto būvdarbu izpildei (piemēram, reģistrācija BIS būvkomersantu reģistrā, nodarbināto </a:t>
            </a:r>
            <a:r>
              <a:rPr lang="lv-LV" sz="1100" b="1" dirty="0" err="1">
                <a:latin typeface="Verdana" panose="020B0604030504040204" pitchFamily="34" charset="0"/>
                <a:ea typeface="Verdana" panose="020B0604030504040204" pitchFamily="34" charset="0"/>
              </a:rPr>
              <a:t>būvspeciālistu</a:t>
            </a:r>
            <a:r>
              <a:rPr lang="lv-LV" sz="1100" b="1" dirty="0">
                <a:latin typeface="Verdana" panose="020B0604030504040204" pitchFamily="34" charset="0"/>
                <a:ea typeface="Verdana" panose="020B0604030504040204" pitchFamily="34" charset="0"/>
              </a:rPr>
              <a:t> atbilstoša darbības joma/ sfēra).</a:t>
            </a:r>
          </a:p>
        </p:txBody>
      </p:sp>
    </p:spTree>
    <p:extLst>
      <p:ext uri="{BB962C8B-B14F-4D97-AF65-F5344CB8AC3E}">
        <p14:creationId xmlns:p14="http://schemas.microsoft.com/office/powerpoint/2010/main" val="1388051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8</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29/32</a:t>
            </a:r>
          </a:p>
        </p:txBody>
      </p:sp>
      <p:sp>
        <p:nvSpPr>
          <p:cNvPr id="18" name="TextBox 17">
            <a:extLst>
              <a:ext uri="{FF2B5EF4-FFF2-40B4-BE49-F238E27FC236}">
                <a16:creationId xmlns:a16="http://schemas.microsoft.com/office/drawing/2014/main" id="{C4C0C7FE-373A-476B-93C6-79956AB92AAA}"/>
              </a:ext>
            </a:extLst>
          </p:cNvPr>
          <p:cNvSpPr txBox="1"/>
          <p:nvPr/>
        </p:nvSpPr>
        <p:spPr>
          <a:xfrm>
            <a:off x="2231936" y="268338"/>
            <a:ext cx="8490207" cy="830997"/>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KVALITĀTES KONTROLE PIRMS BŪVDARBIEM</a:t>
            </a:r>
            <a:br>
              <a:rPr lang="lv-LV" sz="2400" b="1" dirty="0">
                <a:latin typeface="Verdana" panose="020B0604030504040204" pitchFamily="34" charset="0"/>
                <a:ea typeface="Verdana" panose="020B0604030504040204" pitchFamily="34" charset="0"/>
              </a:rPr>
            </a:br>
            <a:r>
              <a:rPr lang="lv-LV" sz="2400" b="1" dirty="0">
                <a:latin typeface="Verdana" panose="020B0604030504040204" pitchFamily="34" charset="0"/>
                <a:ea typeface="Verdana" panose="020B0604030504040204" pitchFamily="34" charset="0"/>
              </a:rPr>
              <a:t>(būvdarbus uzsākot) 2/2</a:t>
            </a:r>
          </a:p>
        </p:txBody>
      </p:sp>
      <p:sp>
        <p:nvSpPr>
          <p:cNvPr id="19" name="Grafika 70">
            <a:extLst>
              <a:ext uri="{FF2B5EF4-FFF2-40B4-BE49-F238E27FC236}">
                <a16:creationId xmlns:a16="http://schemas.microsoft.com/office/drawing/2014/main" id="{8BB390E5-6F4E-427D-968C-502F46E22AC6}"/>
              </a:ext>
            </a:extLst>
          </p:cNvPr>
          <p:cNvSpPr/>
          <p:nvPr/>
        </p:nvSpPr>
        <p:spPr>
          <a:xfrm>
            <a:off x="2367084" y="1464046"/>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0" name="TextBox 19">
            <a:extLst>
              <a:ext uri="{FF2B5EF4-FFF2-40B4-BE49-F238E27FC236}">
                <a16:creationId xmlns:a16="http://schemas.microsoft.com/office/drawing/2014/main" id="{3318D530-B894-4362-891B-40669E56A30A}"/>
              </a:ext>
            </a:extLst>
          </p:cNvPr>
          <p:cNvSpPr txBox="1"/>
          <p:nvPr/>
        </p:nvSpPr>
        <p:spPr>
          <a:xfrm>
            <a:off x="3014079" y="1455520"/>
            <a:ext cx="6783079"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Būvizstrādājumu atbilstības pārbaude.</a:t>
            </a:r>
          </a:p>
        </p:txBody>
      </p:sp>
      <p:sp>
        <p:nvSpPr>
          <p:cNvPr id="21" name="Grafika 70">
            <a:extLst>
              <a:ext uri="{FF2B5EF4-FFF2-40B4-BE49-F238E27FC236}">
                <a16:creationId xmlns:a16="http://schemas.microsoft.com/office/drawing/2014/main" id="{BD8BE43B-0FD1-4EE9-8392-49446D0815D0}"/>
              </a:ext>
            </a:extLst>
          </p:cNvPr>
          <p:cNvSpPr/>
          <p:nvPr/>
        </p:nvSpPr>
        <p:spPr>
          <a:xfrm>
            <a:off x="3381923" y="1886230"/>
            <a:ext cx="6955508" cy="922928"/>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22" name="TextBox 21">
            <a:extLst>
              <a:ext uri="{FF2B5EF4-FFF2-40B4-BE49-F238E27FC236}">
                <a16:creationId xmlns:a16="http://schemas.microsoft.com/office/drawing/2014/main" id="{26180689-5755-48B1-B34B-C26D601812EF}"/>
              </a:ext>
            </a:extLst>
          </p:cNvPr>
          <p:cNvSpPr txBox="1"/>
          <p:nvPr/>
        </p:nvSpPr>
        <p:spPr>
          <a:xfrm>
            <a:off x="3993502" y="1870439"/>
            <a:ext cx="5671703" cy="938719"/>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Kvalitātes nodrošināšanas plānā paredz vismaz pamata pārbaudes visiem objektā ievestajiem būvizstrādājumiem, pārbaudot ražotāja deklarētos kvalitātes atbilstības dokumentus, tajos norādītos ražošanas standartus, kritērijus un īpašības, ja būvprojektā vai citos dokumentos nav izvirzītas papildu pārbaudes.</a:t>
            </a:r>
          </a:p>
        </p:txBody>
      </p:sp>
      <p:sp>
        <p:nvSpPr>
          <p:cNvPr id="24" name="Grafika 70">
            <a:extLst>
              <a:ext uri="{FF2B5EF4-FFF2-40B4-BE49-F238E27FC236}">
                <a16:creationId xmlns:a16="http://schemas.microsoft.com/office/drawing/2014/main" id="{38A5FF15-A919-4734-93A7-C103058E768F}"/>
              </a:ext>
            </a:extLst>
          </p:cNvPr>
          <p:cNvSpPr/>
          <p:nvPr/>
        </p:nvSpPr>
        <p:spPr>
          <a:xfrm>
            <a:off x="2367083" y="3133258"/>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5" name="TextBox 24">
            <a:extLst>
              <a:ext uri="{FF2B5EF4-FFF2-40B4-BE49-F238E27FC236}">
                <a16:creationId xmlns:a16="http://schemas.microsoft.com/office/drawing/2014/main" id="{F3864EC1-F6F5-49F6-B614-E0673831AD01}"/>
              </a:ext>
            </a:extLst>
          </p:cNvPr>
          <p:cNvSpPr txBox="1"/>
          <p:nvPr/>
        </p:nvSpPr>
        <p:spPr>
          <a:xfrm>
            <a:off x="3014079" y="3142920"/>
            <a:ext cx="6557205"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Neatbilstību un defektu konstatēšanas un novēršanas kārtība.</a:t>
            </a:r>
          </a:p>
        </p:txBody>
      </p:sp>
      <p:sp>
        <p:nvSpPr>
          <p:cNvPr id="40" name="Grafika 70">
            <a:extLst>
              <a:ext uri="{FF2B5EF4-FFF2-40B4-BE49-F238E27FC236}">
                <a16:creationId xmlns:a16="http://schemas.microsoft.com/office/drawing/2014/main" id="{9145B6A0-9044-466C-A3C0-D456F0B2B37F}"/>
              </a:ext>
            </a:extLst>
          </p:cNvPr>
          <p:cNvSpPr/>
          <p:nvPr/>
        </p:nvSpPr>
        <p:spPr>
          <a:xfrm>
            <a:off x="3363249" y="3552019"/>
            <a:ext cx="6955508" cy="630027"/>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1" name="TextBox 40">
            <a:extLst>
              <a:ext uri="{FF2B5EF4-FFF2-40B4-BE49-F238E27FC236}">
                <a16:creationId xmlns:a16="http://schemas.microsoft.com/office/drawing/2014/main" id="{F5AB2D34-1B13-42B8-A829-686317DFF7A5}"/>
              </a:ext>
            </a:extLst>
          </p:cNvPr>
          <p:cNvSpPr txBox="1"/>
          <p:nvPr/>
        </p:nvSpPr>
        <p:spPr>
          <a:xfrm>
            <a:off x="3974828" y="3536228"/>
            <a:ext cx="5671703" cy="600164"/>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Kvalitātes nodrošināšanas plānā norāda kritērijus neatbilstību un defektu gradācijai un to novēršanas secību, ņemot vērā noteikto gradāciju.</a:t>
            </a:r>
          </a:p>
        </p:txBody>
      </p:sp>
      <p:sp>
        <p:nvSpPr>
          <p:cNvPr id="42" name="Grafika 70">
            <a:extLst>
              <a:ext uri="{FF2B5EF4-FFF2-40B4-BE49-F238E27FC236}">
                <a16:creationId xmlns:a16="http://schemas.microsoft.com/office/drawing/2014/main" id="{3EC9AE51-222A-44AB-BF4F-AFC9AAB1F0E2}"/>
              </a:ext>
            </a:extLst>
          </p:cNvPr>
          <p:cNvSpPr/>
          <p:nvPr/>
        </p:nvSpPr>
        <p:spPr>
          <a:xfrm>
            <a:off x="2367083" y="4537063"/>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43" name="TextBox 42">
            <a:extLst>
              <a:ext uri="{FF2B5EF4-FFF2-40B4-BE49-F238E27FC236}">
                <a16:creationId xmlns:a16="http://schemas.microsoft.com/office/drawing/2014/main" id="{E174B9B4-A2AF-440E-8DB4-83AACB8B32A6}"/>
              </a:ext>
            </a:extLst>
          </p:cNvPr>
          <p:cNvSpPr txBox="1"/>
          <p:nvPr/>
        </p:nvSpPr>
        <p:spPr>
          <a:xfrm>
            <a:off x="3014079" y="4546725"/>
            <a:ext cx="7081042"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Būvprojekta izmaiņas, rasējumu uzturēšana un būvniecības dalībnieku rīcība.</a:t>
            </a:r>
          </a:p>
        </p:txBody>
      </p:sp>
      <p:sp>
        <p:nvSpPr>
          <p:cNvPr id="44" name="Grafika 70">
            <a:extLst>
              <a:ext uri="{FF2B5EF4-FFF2-40B4-BE49-F238E27FC236}">
                <a16:creationId xmlns:a16="http://schemas.microsoft.com/office/drawing/2014/main" id="{18CE3C40-57DE-403D-A8F0-128C48A4971A}"/>
              </a:ext>
            </a:extLst>
          </p:cNvPr>
          <p:cNvSpPr/>
          <p:nvPr/>
        </p:nvSpPr>
        <p:spPr>
          <a:xfrm>
            <a:off x="3363249" y="4955824"/>
            <a:ext cx="6955508" cy="945271"/>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5" name="TextBox 44">
            <a:extLst>
              <a:ext uri="{FF2B5EF4-FFF2-40B4-BE49-F238E27FC236}">
                <a16:creationId xmlns:a16="http://schemas.microsoft.com/office/drawing/2014/main" id="{6E3397F6-D681-4DDC-8259-1C034F6FA643}"/>
              </a:ext>
            </a:extLst>
          </p:cNvPr>
          <p:cNvSpPr txBox="1"/>
          <p:nvPr/>
        </p:nvSpPr>
        <p:spPr>
          <a:xfrm>
            <a:off x="3974828" y="4940033"/>
            <a:ext cx="5671703" cy="938719"/>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Būvdarbu veicējs kvalitātes nodrošināšanas plānā apraksta kārtību (identificējot atbildīgās personas), kādā būvniecības procesa dalībnieki vienojas par nepieciešamo būvprojekta izmaiņu izstrādi, nepieciešamības gadījumā organizē to ekspertīzi, saskaņo vai iesniedz būvvaldei informācijai</a:t>
            </a:r>
          </a:p>
        </p:txBody>
      </p:sp>
    </p:spTree>
    <p:extLst>
      <p:ext uri="{BB962C8B-B14F-4D97-AF65-F5344CB8AC3E}">
        <p14:creationId xmlns:p14="http://schemas.microsoft.com/office/powerpoint/2010/main" val="2472343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EC861344-D217-4E93-A986-C94725B7C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235" y="0"/>
            <a:ext cx="921642" cy="1455520"/>
          </a:xfrm>
          <a:prstGeom prst="rect">
            <a:avLst/>
          </a:prstGeom>
        </p:spPr>
      </p:pic>
      <p:sp>
        <p:nvSpPr>
          <p:cNvPr id="14" name="Slaida numura vietturis 13">
            <a:extLst>
              <a:ext uri="{FF2B5EF4-FFF2-40B4-BE49-F238E27FC236}">
                <a16:creationId xmlns:a16="http://schemas.microsoft.com/office/drawing/2014/main" id="{5A4238ED-DFEE-4A75-92C0-74886A5A8A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B78D3-9EA9-4C32-9A33-29C612A25FCE}" type="slidenum">
              <a:rPr lang="lv-LV" smtClean="0"/>
              <a:pPr/>
              <a:t>9</a:t>
            </a:fld>
            <a:endParaRPr lang="lv-LV"/>
          </a:p>
        </p:txBody>
      </p:sp>
      <p:sp>
        <p:nvSpPr>
          <p:cNvPr id="3" name="Taisnstūris 11">
            <a:extLst>
              <a:ext uri="{FF2B5EF4-FFF2-40B4-BE49-F238E27FC236}">
                <a16:creationId xmlns:a16="http://schemas.microsoft.com/office/drawing/2014/main" id="{D5369229-BA04-4C41-B61E-C622F4E3F999}"/>
              </a:ext>
            </a:extLst>
          </p:cNvPr>
          <p:cNvSpPr/>
          <p:nvPr/>
        </p:nvSpPr>
        <p:spPr>
          <a:xfrm>
            <a:off x="11507203" y="-6213"/>
            <a:ext cx="684796" cy="1070742"/>
          </a:xfrm>
          <a:custGeom>
            <a:avLst/>
            <a:gdLst>
              <a:gd name="connsiteX0" fmla="*/ 0 w 740228"/>
              <a:gd name="connsiteY0" fmla="*/ 0 h 1288913"/>
              <a:gd name="connsiteX1" fmla="*/ 740228 w 740228"/>
              <a:gd name="connsiteY1" fmla="*/ 0 h 1288913"/>
              <a:gd name="connsiteX2" fmla="*/ 740228 w 740228"/>
              <a:gd name="connsiteY2" fmla="*/ 1288913 h 1288913"/>
              <a:gd name="connsiteX3" fmla="*/ 0 w 740228"/>
              <a:gd name="connsiteY3" fmla="*/ 1288913 h 1288913"/>
              <a:gd name="connsiteX4" fmla="*/ 0 w 740228"/>
              <a:gd name="connsiteY4" fmla="*/ 0 h 1288913"/>
              <a:gd name="connsiteX0" fmla="*/ 0 w 740228"/>
              <a:gd name="connsiteY0" fmla="*/ 0 h 1301614"/>
              <a:gd name="connsiteX1" fmla="*/ 740228 w 740228"/>
              <a:gd name="connsiteY1" fmla="*/ 0 h 1301614"/>
              <a:gd name="connsiteX2" fmla="*/ 740228 w 740228"/>
              <a:gd name="connsiteY2" fmla="*/ 1288913 h 1301614"/>
              <a:gd name="connsiteX3" fmla="*/ 371929 w 740228"/>
              <a:gd name="connsiteY3" fmla="*/ 1301614 h 1301614"/>
              <a:gd name="connsiteX4" fmla="*/ 0 w 740228"/>
              <a:gd name="connsiteY4" fmla="*/ 1288913 h 1301614"/>
              <a:gd name="connsiteX5" fmla="*/ 0 w 740228"/>
              <a:gd name="connsiteY5" fmla="*/ 0 h 1301614"/>
              <a:gd name="connsiteX0" fmla="*/ 0 w 740228"/>
              <a:gd name="connsiteY0" fmla="*/ 0 h 1288913"/>
              <a:gd name="connsiteX1" fmla="*/ 740228 w 740228"/>
              <a:gd name="connsiteY1" fmla="*/ 0 h 1288913"/>
              <a:gd name="connsiteX2" fmla="*/ 740228 w 740228"/>
              <a:gd name="connsiteY2" fmla="*/ 1288913 h 1288913"/>
              <a:gd name="connsiteX3" fmla="*/ 384629 w 740228"/>
              <a:gd name="connsiteY3" fmla="*/ 933314 h 1288913"/>
              <a:gd name="connsiteX4" fmla="*/ 0 w 740228"/>
              <a:gd name="connsiteY4" fmla="*/ 1288913 h 1288913"/>
              <a:gd name="connsiteX5" fmla="*/ 0 w 740228"/>
              <a:gd name="connsiteY5" fmla="*/ 0 h 128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228" h="1288913">
                <a:moveTo>
                  <a:pt x="0" y="0"/>
                </a:moveTo>
                <a:lnTo>
                  <a:pt x="740228" y="0"/>
                </a:lnTo>
                <a:lnTo>
                  <a:pt x="740228" y="1288913"/>
                </a:lnTo>
                <a:lnTo>
                  <a:pt x="384629" y="933314"/>
                </a:lnTo>
                <a:lnTo>
                  <a:pt x="0" y="1288913"/>
                </a:lnTo>
                <a:lnTo>
                  <a:pt x="0" y="0"/>
                </a:lnTo>
                <a:close/>
              </a:path>
            </a:pathLst>
          </a:cu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7" name="TextBox 176">
            <a:extLst>
              <a:ext uri="{FF2B5EF4-FFF2-40B4-BE49-F238E27FC236}">
                <a16:creationId xmlns:a16="http://schemas.microsoft.com/office/drawing/2014/main" id="{A1831F90-1F07-4387-9664-80C867353511}"/>
              </a:ext>
            </a:extLst>
          </p:cNvPr>
          <p:cNvSpPr txBox="1"/>
          <p:nvPr/>
        </p:nvSpPr>
        <p:spPr>
          <a:xfrm>
            <a:off x="11507204" y="219928"/>
            <a:ext cx="732422" cy="461665"/>
          </a:xfrm>
          <a:prstGeom prst="rect">
            <a:avLst/>
          </a:prstGeom>
          <a:noFill/>
        </p:spPr>
        <p:txBody>
          <a:bodyPr wrap="square" rtlCol="0">
            <a:spAutoFit/>
          </a:bodyPr>
          <a:lstStyle/>
          <a:p>
            <a:pPr algn="just"/>
            <a:r>
              <a:rPr lang="lv-LV" sz="1200" b="1" dirty="0">
                <a:latin typeface="Verdana" panose="020B0604030504040204" pitchFamily="34" charset="0"/>
                <a:ea typeface="Verdana" panose="020B0604030504040204" pitchFamily="34" charset="0"/>
              </a:rPr>
              <a:t>KKS</a:t>
            </a:r>
          </a:p>
          <a:p>
            <a:pPr algn="just"/>
            <a:r>
              <a:rPr lang="lv-LV" sz="1200" b="1" dirty="0">
                <a:latin typeface="Verdana" panose="020B0604030504040204" pitchFamily="34" charset="0"/>
                <a:ea typeface="Verdana" panose="020B0604030504040204" pitchFamily="34" charset="0"/>
              </a:rPr>
              <a:t>30/32</a:t>
            </a:r>
          </a:p>
        </p:txBody>
      </p:sp>
      <p:sp>
        <p:nvSpPr>
          <p:cNvPr id="18" name="TextBox 17">
            <a:extLst>
              <a:ext uri="{FF2B5EF4-FFF2-40B4-BE49-F238E27FC236}">
                <a16:creationId xmlns:a16="http://schemas.microsoft.com/office/drawing/2014/main" id="{C4C0C7FE-373A-476B-93C6-79956AB92AAA}"/>
              </a:ext>
            </a:extLst>
          </p:cNvPr>
          <p:cNvSpPr txBox="1"/>
          <p:nvPr/>
        </p:nvSpPr>
        <p:spPr>
          <a:xfrm>
            <a:off x="2231936" y="490164"/>
            <a:ext cx="8490207" cy="461665"/>
          </a:xfrm>
          <a:prstGeom prst="rect">
            <a:avLst/>
          </a:prstGeom>
          <a:noFill/>
        </p:spPr>
        <p:txBody>
          <a:bodyPr wrap="square" rtlCol="0" anchor="b">
            <a:spAutoFit/>
          </a:bodyPr>
          <a:lstStyle/>
          <a:p>
            <a:pPr algn="ctr"/>
            <a:r>
              <a:rPr lang="lv-LV" sz="2400" b="1" dirty="0">
                <a:latin typeface="Verdana" panose="020B0604030504040204" pitchFamily="34" charset="0"/>
                <a:ea typeface="Verdana" panose="020B0604030504040204" pitchFamily="34" charset="0"/>
              </a:rPr>
              <a:t>KVALITĀTES KONTROLE BŪVDARBU LAIKĀ</a:t>
            </a:r>
          </a:p>
        </p:txBody>
      </p:sp>
      <p:sp>
        <p:nvSpPr>
          <p:cNvPr id="19" name="Grafika 70">
            <a:extLst>
              <a:ext uri="{FF2B5EF4-FFF2-40B4-BE49-F238E27FC236}">
                <a16:creationId xmlns:a16="http://schemas.microsoft.com/office/drawing/2014/main" id="{8BB390E5-6F4E-427D-968C-502F46E22AC6}"/>
              </a:ext>
            </a:extLst>
          </p:cNvPr>
          <p:cNvSpPr/>
          <p:nvPr/>
        </p:nvSpPr>
        <p:spPr>
          <a:xfrm>
            <a:off x="2357753" y="1454660"/>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20" name="TextBox 19">
            <a:extLst>
              <a:ext uri="{FF2B5EF4-FFF2-40B4-BE49-F238E27FC236}">
                <a16:creationId xmlns:a16="http://schemas.microsoft.com/office/drawing/2014/main" id="{3318D530-B894-4362-891B-40669E56A30A}"/>
              </a:ext>
            </a:extLst>
          </p:cNvPr>
          <p:cNvSpPr txBox="1"/>
          <p:nvPr/>
        </p:nvSpPr>
        <p:spPr>
          <a:xfrm>
            <a:off x="3004748" y="1446134"/>
            <a:ext cx="6783079"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Objekta kvalitātes nodrošināšanas plāns.</a:t>
            </a:r>
          </a:p>
        </p:txBody>
      </p:sp>
      <p:sp>
        <p:nvSpPr>
          <p:cNvPr id="21" name="Grafika 70">
            <a:extLst>
              <a:ext uri="{FF2B5EF4-FFF2-40B4-BE49-F238E27FC236}">
                <a16:creationId xmlns:a16="http://schemas.microsoft.com/office/drawing/2014/main" id="{BD8BE43B-0FD1-4EE9-8392-49446D0815D0}"/>
              </a:ext>
            </a:extLst>
          </p:cNvPr>
          <p:cNvSpPr/>
          <p:nvPr/>
        </p:nvSpPr>
        <p:spPr>
          <a:xfrm>
            <a:off x="3372592" y="1876844"/>
            <a:ext cx="6955508" cy="763312"/>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22" name="TextBox 21">
            <a:extLst>
              <a:ext uri="{FF2B5EF4-FFF2-40B4-BE49-F238E27FC236}">
                <a16:creationId xmlns:a16="http://schemas.microsoft.com/office/drawing/2014/main" id="{26180689-5755-48B1-B34B-C26D601812EF}"/>
              </a:ext>
            </a:extLst>
          </p:cNvPr>
          <p:cNvSpPr txBox="1"/>
          <p:nvPr/>
        </p:nvSpPr>
        <p:spPr>
          <a:xfrm>
            <a:off x="3984171" y="1861053"/>
            <a:ext cx="5671703" cy="769441"/>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Lai nodrošinātu kvalitātes nodrošināšanas plāna pārskatāmību, un ņemot vērā paredzēto būvdarbu apjomu, būvprojektā definētās prasības ieteicams sagrupēt, piemēram, izveidojot pārbaudāmo būvdarbu veidu sarakstu jeb pārbaužu programmu.</a:t>
            </a:r>
          </a:p>
        </p:txBody>
      </p:sp>
      <p:sp>
        <p:nvSpPr>
          <p:cNvPr id="40" name="Grafika 70">
            <a:extLst>
              <a:ext uri="{FF2B5EF4-FFF2-40B4-BE49-F238E27FC236}">
                <a16:creationId xmlns:a16="http://schemas.microsoft.com/office/drawing/2014/main" id="{9145B6A0-9044-466C-A3C0-D456F0B2B37F}"/>
              </a:ext>
            </a:extLst>
          </p:cNvPr>
          <p:cNvSpPr/>
          <p:nvPr/>
        </p:nvSpPr>
        <p:spPr>
          <a:xfrm>
            <a:off x="3353918" y="3542633"/>
            <a:ext cx="6955508" cy="630027"/>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1" name="TextBox 40">
            <a:extLst>
              <a:ext uri="{FF2B5EF4-FFF2-40B4-BE49-F238E27FC236}">
                <a16:creationId xmlns:a16="http://schemas.microsoft.com/office/drawing/2014/main" id="{F5AB2D34-1B13-42B8-A829-686317DFF7A5}"/>
              </a:ext>
            </a:extLst>
          </p:cNvPr>
          <p:cNvSpPr txBox="1"/>
          <p:nvPr/>
        </p:nvSpPr>
        <p:spPr>
          <a:xfrm>
            <a:off x="3965497" y="3526842"/>
            <a:ext cx="5671703" cy="600164"/>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Prasības atsevišķām (nesošajām dzelzsbetona, tērauda, koka) konstrukcijām, prasības apdares darbiem, prasības klona grīdām, prasības inženierkomunikāciju izbūvei.</a:t>
            </a:r>
          </a:p>
        </p:txBody>
      </p:sp>
      <p:sp>
        <p:nvSpPr>
          <p:cNvPr id="42" name="Grafika 70">
            <a:extLst>
              <a:ext uri="{FF2B5EF4-FFF2-40B4-BE49-F238E27FC236}">
                <a16:creationId xmlns:a16="http://schemas.microsoft.com/office/drawing/2014/main" id="{3EC9AE51-222A-44AB-BF4F-AFC9AAB1F0E2}"/>
              </a:ext>
            </a:extLst>
          </p:cNvPr>
          <p:cNvSpPr/>
          <p:nvPr/>
        </p:nvSpPr>
        <p:spPr>
          <a:xfrm>
            <a:off x="2357752" y="4656255"/>
            <a:ext cx="7970347" cy="296324"/>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solidFill>
            <a:srgbClr val="92B2B4"/>
          </a:solidFill>
          <a:ln w="23873" cap="flat">
            <a:noFill/>
            <a:prstDash val="solid"/>
            <a:miter/>
          </a:ln>
        </p:spPr>
        <p:txBody>
          <a:bodyPr rtlCol="0" anchor="ctr"/>
          <a:lstStyle/>
          <a:p>
            <a:endParaRPr lang="lv-LV"/>
          </a:p>
        </p:txBody>
      </p:sp>
      <p:sp>
        <p:nvSpPr>
          <p:cNvPr id="43" name="TextBox 42">
            <a:extLst>
              <a:ext uri="{FF2B5EF4-FFF2-40B4-BE49-F238E27FC236}">
                <a16:creationId xmlns:a16="http://schemas.microsoft.com/office/drawing/2014/main" id="{E174B9B4-A2AF-440E-8DB4-83AACB8B32A6}"/>
              </a:ext>
            </a:extLst>
          </p:cNvPr>
          <p:cNvSpPr txBox="1"/>
          <p:nvPr/>
        </p:nvSpPr>
        <p:spPr>
          <a:xfrm>
            <a:off x="3004748" y="4665917"/>
            <a:ext cx="7081042" cy="276999"/>
          </a:xfrm>
          <a:prstGeom prst="rect">
            <a:avLst/>
          </a:prstGeom>
          <a:noFill/>
        </p:spPr>
        <p:txBody>
          <a:bodyPr wrap="square" rtlCol="0">
            <a:spAutoFit/>
          </a:bodyPr>
          <a:lstStyle>
            <a:defPPr>
              <a:defRPr lang="lv-LV"/>
            </a:defPPr>
            <a:lvl1pPr algn="just">
              <a:defRPr sz="1100" b="0" i="0">
                <a:solidFill>
                  <a:srgbClr val="414142"/>
                </a:solidFill>
                <a:effectLst/>
                <a:latin typeface="Arial" panose="020B0604020202020204" pitchFamily="34" charset="0"/>
              </a:defRPr>
            </a:lvl1pPr>
          </a:lstStyle>
          <a:p>
            <a:r>
              <a:rPr lang="lv-LV" sz="1200" b="1" dirty="0">
                <a:solidFill>
                  <a:schemeClr val="tx1"/>
                </a:solidFill>
                <a:latin typeface="Verdana" panose="020B0604030504040204" pitchFamily="34" charset="0"/>
                <a:ea typeface="Verdana" panose="020B0604030504040204" pitchFamily="34" charset="0"/>
              </a:rPr>
              <a:t>Pārbaudāmie būvdarbu veidi un apjomi.</a:t>
            </a:r>
          </a:p>
        </p:txBody>
      </p:sp>
      <p:sp>
        <p:nvSpPr>
          <p:cNvPr id="44" name="Grafika 70">
            <a:extLst>
              <a:ext uri="{FF2B5EF4-FFF2-40B4-BE49-F238E27FC236}">
                <a16:creationId xmlns:a16="http://schemas.microsoft.com/office/drawing/2014/main" id="{18CE3C40-57DE-403D-A8F0-128C48A4971A}"/>
              </a:ext>
            </a:extLst>
          </p:cNvPr>
          <p:cNvSpPr/>
          <p:nvPr/>
        </p:nvSpPr>
        <p:spPr>
          <a:xfrm>
            <a:off x="3353918" y="5075016"/>
            <a:ext cx="6955508" cy="640703"/>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45" name="TextBox 44">
            <a:extLst>
              <a:ext uri="{FF2B5EF4-FFF2-40B4-BE49-F238E27FC236}">
                <a16:creationId xmlns:a16="http://schemas.microsoft.com/office/drawing/2014/main" id="{6E3397F6-D681-4DDC-8259-1C034F6FA643}"/>
              </a:ext>
            </a:extLst>
          </p:cNvPr>
          <p:cNvSpPr txBox="1"/>
          <p:nvPr/>
        </p:nvSpPr>
        <p:spPr>
          <a:xfrm>
            <a:off x="3965497" y="5059225"/>
            <a:ext cx="5671703" cy="600164"/>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pārbaudāmos būvdarbu veidus un apjomus norāda, ņemot vērā būvdarbu izpildes standartus, būvmateriālu ražotāju tehnoloģiskos aprakstus un būvprojektā esošos norādījumus.</a:t>
            </a:r>
          </a:p>
        </p:txBody>
      </p:sp>
      <p:sp>
        <p:nvSpPr>
          <p:cNvPr id="23" name="Grafika 70">
            <a:extLst>
              <a:ext uri="{FF2B5EF4-FFF2-40B4-BE49-F238E27FC236}">
                <a16:creationId xmlns:a16="http://schemas.microsoft.com/office/drawing/2014/main" id="{EE009EED-B2CE-446A-ACD2-E7A293F456BB}"/>
              </a:ext>
            </a:extLst>
          </p:cNvPr>
          <p:cNvSpPr/>
          <p:nvPr/>
        </p:nvSpPr>
        <p:spPr>
          <a:xfrm>
            <a:off x="3372591" y="2807103"/>
            <a:ext cx="6955508" cy="584373"/>
          </a:xfrm>
          <a:custGeom>
            <a:avLst/>
            <a:gdLst>
              <a:gd name="connsiteX0" fmla="*/ 1610564 w 1897383"/>
              <a:gd name="connsiteY0" fmla="*/ 595234 h 595233"/>
              <a:gd name="connsiteX1" fmla="*/ 0 w 1897383"/>
              <a:gd name="connsiteY1" fmla="*/ 595234 h 595233"/>
              <a:gd name="connsiteX2" fmla="*/ 286819 w 1897383"/>
              <a:gd name="connsiteY2" fmla="*/ 297610 h 595233"/>
              <a:gd name="connsiteX3" fmla="*/ 0 w 1897383"/>
              <a:gd name="connsiteY3" fmla="*/ 0 h 595233"/>
              <a:gd name="connsiteX4" fmla="*/ 1610564 w 1897383"/>
              <a:gd name="connsiteY4" fmla="*/ 0 h 595233"/>
              <a:gd name="connsiteX5" fmla="*/ 1897383 w 1897383"/>
              <a:gd name="connsiteY5" fmla="*/ 297610 h 595233"/>
              <a:gd name="connsiteX0" fmla="*/ 1610564 w 1897383"/>
              <a:gd name="connsiteY0" fmla="*/ 595234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610564 w 1897383"/>
              <a:gd name="connsiteY6" fmla="*/ 595234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610564 w 1897383"/>
              <a:gd name="connsiteY4" fmla="*/ 0 h 595234"/>
              <a:gd name="connsiteX5" fmla="*/ 1897383 w 1897383"/>
              <a:gd name="connsiteY5" fmla="*/ 297610 h 595234"/>
              <a:gd name="connsiteX6" fmla="*/ 1762350 w 1897383"/>
              <a:gd name="connsiteY6" fmla="*/ 584348 h 595234"/>
              <a:gd name="connsiteX0" fmla="*/ 1762350 w 1897383"/>
              <a:gd name="connsiteY0" fmla="*/ 584348 h 595234"/>
              <a:gd name="connsiteX1" fmla="*/ 0 w 1897383"/>
              <a:gd name="connsiteY1" fmla="*/ 595234 h 595234"/>
              <a:gd name="connsiteX2" fmla="*/ 126441 w 1897383"/>
              <a:gd name="connsiteY2" fmla="*/ 275839 h 595234"/>
              <a:gd name="connsiteX3" fmla="*/ 0 w 1897383"/>
              <a:gd name="connsiteY3" fmla="*/ 0 h 595234"/>
              <a:gd name="connsiteX4" fmla="*/ 1759486 w 1897383"/>
              <a:gd name="connsiteY4" fmla="*/ 10886 h 595234"/>
              <a:gd name="connsiteX5" fmla="*/ 1897383 w 1897383"/>
              <a:gd name="connsiteY5" fmla="*/ 297610 h 595234"/>
              <a:gd name="connsiteX6" fmla="*/ 1762350 w 1897383"/>
              <a:gd name="connsiteY6" fmla="*/ 584348 h 5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83" h="595234">
                <a:moveTo>
                  <a:pt x="1762350" y="584348"/>
                </a:moveTo>
                <a:lnTo>
                  <a:pt x="0" y="595234"/>
                </a:lnTo>
                <a:lnTo>
                  <a:pt x="126441" y="275839"/>
                </a:lnTo>
                <a:lnTo>
                  <a:pt x="0" y="0"/>
                </a:lnTo>
                <a:lnTo>
                  <a:pt x="1759486" y="10886"/>
                </a:lnTo>
                <a:lnTo>
                  <a:pt x="1897383" y="297610"/>
                </a:lnTo>
                <a:lnTo>
                  <a:pt x="1762350" y="584348"/>
                </a:lnTo>
                <a:close/>
              </a:path>
            </a:pathLst>
          </a:custGeom>
          <a:gradFill flip="none" rotWithShape="1">
            <a:gsLst>
              <a:gs pos="0">
                <a:srgbClr val="92B2B4">
                  <a:tint val="66000"/>
                  <a:satMod val="160000"/>
                </a:srgbClr>
              </a:gs>
              <a:gs pos="50000">
                <a:srgbClr val="92B2B4">
                  <a:tint val="44500"/>
                  <a:satMod val="160000"/>
                </a:srgbClr>
              </a:gs>
              <a:gs pos="100000">
                <a:srgbClr val="92B2B4">
                  <a:tint val="23500"/>
                  <a:satMod val="160000"/>
                </a:srgbClr>
              </a:gs>
            </a:gsLst>
            <a:lin ang="2700000" scaled="1"/>
            <a:tileRect/>
          </a:gradFill>
          <a:ln w="23873" cap="flat">
            <a:noFill/>
            <a:prstDash val="solid"/>
            <a:miter/>
          </a:ln>
        </p:spPr>
        <p:txBody>
          <a:bodyPr rtlCol="0" anchor="ctr"/>
          <a:lstStyle/>
          <a:p>
            <a:endParaRPr lang="lv-LV"/>
          </a:p>
        </p:txBody>
      </p:sp>
      <p:sp>
        <p:nvSpPr>
          <p:cNvPr id="26" name="TextBox 25">
            <a:extLst>
              <a:ext uri="{FF2B5EF4-FFF2-40B4-BE49-F238E27FC236}">
                <a16:creationId xmlns:a16="http://schemas.microsoft.com/office/drawing/2014/main" id="{359CABC1-7E0F-46DC-8B0A-7C9A87BCCECE}"/>
              </a:ext>
            </a:extLst>
          </p:cNvPr>
          <p:cNvSpPr txBox="1"/>
          <p:nvPr/>
        </p:nvSpPr>
        <p:spPr>
          <a:xfrm>
            <a:off x="3984170" y="2791312"/>
            <a:ext cx="5671703" cy="600164"/>
          </a:xfrm>
          <a:prstGeom prst="rect">
            <a:avLst/>
          </a:prstGeom>
          <a:noFill/>
        </p:spPr>
        <p:txBody>
          <a:bodyPr wrap="square" rtlCol="0">
            <a:spAutoFit/>
          </a:bodyPr>
          <a:lstStyle/>
          <a:p>
            <a:pPr algn="just"/>
            <a:r>
              <a:rPr lang="lv-LV" sz="1100" b="1" dirty="0">
                <a:latin typeface="Verdana" panose="020B0604030504040204" pitchFamily="34" charset="0"/>
                <a:ea typeface="Verdana" panose="020B0604030504040204" pitchFamily="34" charset="0"/>
              </a:rPr>
              <a:t>Pie vispārīgām prasībām objektam, kas ietekmē nesošās konstrukcijas un būves drošumu, norāda informāciju, kas raksturo kopējo būvniecības ieceri un plānotos būvdarbus.</a:t>
            </a:r>
          </a:p>
        </p:txBody>
      </p:sp>
    </p:spTree>
    <p:extLst>
      <p:ext uri="{BB962C8B-B14F-4D97-AF65-F5344CB8AC3E}">
        <p14:creationId xmlns:p14="http://schemas.microsoft.com/office/powerpoint/2010/main" val="1745733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6606</TotalTime>
  <Words>1750</Words>
  <Application>Microsoft Office PowerPoint</Application>
  <PresentationFormat>Widescreen</PresentationFormat>
  <Paragraphs>204</Paragraphs>
  <Slides>32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RobustaTLPro-Medium</vt:lpstr>
      <vt:lpstr>Times New Roman</vt:lpstr>
      <vt:lpstr>Verdana</vt:lpstr>
      <vt:lpstr>Wingdings</vt:lpstr>
      <vt:lpstr>Office Theme</vt:lpstr>
      <vt:lpstr>KVALITĀTES KONTROLES SISTĒMA        </vt:lpstr>
      <vt:lpstr>PowerPoint Presentation</vt:lpstr>
      <vt:lpstr>Kopsakarības mājas radīšanai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Būvprojektam neatbilstošu materiālu pielietošana</vt:lpstr>
      <vt:lpstr>Patvaļīga pārejas būvniecība starp būvobjektiem bez būvatļaujas un projekta</vt:lpstr>
      <vt:lpstr>Patvaļīga pārejas būvniecība starp būvobjektiem bez būvatļaujas un projekta</vt:lpstr>
      <vt:lpstr>Bez saskaņojumiem izmainīts DOP</vt:lpstr>
      <vt:lpstr>Patvaļīga būvniecība</vt:lpstr>
      <vt:lpstr>Izmainīts būvprojekta risinājums ar DVP</vt:lpstr>
      <vt:lpstr>PowerPoint Presentation</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Palamarčuks</dc:creator>
  <cp:lastModifiedBy>Nauris Asarītis</cp:lastModifiedBy>
  <cp:revision>294</cp:revision>
  <dcterms:created xsi:type="dcterms:W3CDTF">2019-11-08T07:32:19Z</dcterms:created>
  <dcterms:modified xsi:type="dcterms:W3CDTF">2023-04-25T15:51:47Z</dcterms:modified>
</cp:coreProperties>
</file>