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75" r:id="rId2"/>
    <p:sldId id="259" r:id="rId3"/>
    <p:sldId id="258" r:id="rId4"/>
    <p:sldId id="538" r:id="rId5"/>
    <p:sldId id="260" r:id="rId6"/>
    <p:sldId id="261" r:id="rId7"/>
    <p:sldId id="262" r:id="rId8"/>
    <p:sldId id="263" r:id="rId9"/>
    <p:sldId id="264" r:id="rId10"/>
    <p:sldId id="539" r:id="rId11"/>
    <p:sldId id="537" r:id="rId12"/>
    <p:sldId id="257" r:id="rId13"/>
    <p:sldId id="535" r:id="rId14"/>
    <p:sldId id="536" r:id="rId15"/>
    <p:sldId id="527" r:id="rId16"/>
    <p:sldId id="266" r:id="rId17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A4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792" autoAdjust="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outlineViewPr>
    <p:cViewPr>
      <p:scale>
        <a:sx n="33" d="100"/>
        <a:sy n="33" d="100"/>
      </p:scale>
      <p:origin x="0" y="-42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40"/>
    </p:cViewPr>
  </p:sorter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41A5AC-A30F-49F0-95F5-18C10F2333B0}" type="datetimeFigureOut">
              <a:rPr lang="lv-LV" smtClean="0"/>
              <a:t>25.10.2022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DD2E4F-6C25-45C1-A3B1-86CA374CEF8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52192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DD2E4F-6C25-45C1-A3B1-86CA374CEF82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50783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DD2E4F-6C25-45C1-A3B1-86CA374CEF82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40596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4D66F-1EF9-446D-B87A-9C348B161F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99FE5B-0A17-4B80-96B1-B028BF96FD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E8AF11-D77F-420D-AD11-23C1FC174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E9F31-29D3-42BD-B539-7C74DBAC5863}" type="datetimeFigureOut">
              <a:rPr lang="lv-LV" smtClean="0"/>
              <a:t>25.10.2022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08F7D0-E70D-4112-9C7E-5FB873C69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62C3DB-24F1-4065-B14D-8B2B6D453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39D41-8DE8-4F1F-A7DA-BA6C8B77FD3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39847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86AAC-F35F-4338-B200-E11625807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DF148B-7DE6-485E-826A-E7FC4FB13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16D27E-0B1E-4B64-A7A1-E64F6B33E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E9F31-29D3-42BD-B539-7C74DBAC5863}" type="datetimeFigureOut">
              <a:rPr lang="lv-LV" smtClean="0"/>
              <a:t>25.10.2022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B1A12B-18D1-44AB-AF5A-3386DD49C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2C6F0-5F22-469D-875F-5A3029A1A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39D41-8DE8-4F1F-A7DA-BA6C8B77FD3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76236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34232E-3ED3-47C7-9449-E25FF020EF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6ED10B-70AC-4B33-96F6-125F90ABC2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FE2682-4034-474C-82B0-86260A1C8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E9F31-29D3-42BD-B539-7C74DBAC5863}" type="datetimeFigureOut">
              <a:rPr lang="lv-LV" smtClean="0"/>
              <a:t>25.10.2022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8C8AF9-F039-40FA-87F6-6FDEF49C7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9BA005-7282-4C94-87E7-57C578F0E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39D41-8DE8-4F1F-A7DA-BA6C8B77FD3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82073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8B2D2-9FCD-40C2-BC35-D9630CA09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9D06D-D0D6-499B-BCFA-3C5F839D0D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CC7496-FEFB-4BA7-89B3-79E7863C8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E9F31-29D3-42BD-B539-7C74DBAC5863}" type="datetimeFigureOut">
              <a:rPr lang="lv-LV" smtClean="0"/>
              <a:t>25.10.2022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FF1B8D-135F-416C-9F93-F96D1661E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C86E4E-C9AC-49D1-B664-1B97B509B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39D41-8DE8-4F1F-A7DA-BA6C8B77FD3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399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8B1B4-FEA7-41C9-B5C6-27DADB5AD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3C1876-369A-4188-B450-A884F67F73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8D4F5-AFAA-4791-B447-FEDF77DD5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E9F31-29D3-42BD-B539-7C74DBAC5863}" type="datetimeFigureOut">
              <a:rPr lang="lv-LV" smtClean="0"/>
              <a:t>25.10.2022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79F1E5-657C-4737-86DF-F35954C35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40652F-9BBE-4AE2-AC26-0B336B366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39D41-8DE8-4F1F-A7DA-BA6C8B77FD3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58288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C45A1-28C7-418D-8BDB-9B06CB22C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0A7681-5F03-42C4-B154-7EB36AE194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DC0AEB-980C-470F-9F7D-5E020A1B75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8A2376-399E-460C-A06A-7B2ED9601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E9F31-29D3-42BD-B539-7C74DBAC5863}" type="datetimeFigureOut">
              <a:rPr lang="lv-LV" smtClean="0"/>
              <a:t>25.10.2022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AD707E-2D41-4F95-8837-0B2381731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29DBC1-E733-4648-AF91-912595D99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39D41-8DE8-4F1F-A7DA-BA6C8B77FD3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33595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61D89-DAFB-4F0A-8B8F-280BA5E1E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ED2ED8-C3F3-4992-AC07-F9D75115E4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7EE4A5-54C5-438D-A797-99C3826F1C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922AF5-B683-4682-8CDC-65F640AFB9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20289D-A190-4CE3-BEA5-AEDEAC47BE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099AEB-2007-4119-B43F-ED7AB9723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E9F31-29D3-42BD-B539-7C74DBAC5863}" type="datetimeFigureOut">
              <a:rPr lang="lv-LV" smtClean="0"/>
              <a:t>25.10.2022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ABD125-EF5A-4836-AB37-93D2AB4F0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D00AC3-5967-4206-BF58-9818BE6A3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39D41-8DE8-4F1F-A7DA-BA6C8B77FD3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08266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71609-E8A0-4FF6-A1D7-7A9AD69E7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00B863-4F2A-4A11-813D-DB9674EAB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E9F31-29D3-42BD-B539-7C74DBAC5863}" type="datetimeFigureOut">
              <a:rPr lang="lv-LV" smtClean="0"/>
              <a:t>25.10.2022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B6115F-B2FE-44BC-989E-892E55266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B2A2B1-FD5B-4F7B-B153-5EBD0ED8C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39D41-8DE8-4F1F-A7DA-BA6C8B77FD3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97502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3B03B6-CBFF-4866-9845-0586BDF10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E9F31-29D3-42BD-B539-7C74DBAC5863}" type="datetimeFigureOut">
              <a:rPr lang="lv-LV" smtClean="0"/>
              <a:t>25.10.2022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BBDDAF-270D-491B-B7CA-16ED10166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8A26B3-53CB-47BE-A6E5-C30DE91CC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39D41-8DE8-4F1F-A7DA-BA6C8B77FD3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69152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81765-1EC8-43BE-AC80-57F93260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3E566-EE97-44AB-8E5D-B884B4211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F742E2-4FBB-4BA7-8B9E-64E4E94269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A3556B-C692-410D-BAC0-FED54F417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E9F31-29D3-42BD-B539-7C74DBAC5863}" type="datetimeFigureOut">
              <a:rPr lang="lv-LV" smtClean="0"/>
              <a:t>25.10.2022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645F64-51FB-4DB4-9388-376E73126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7508C7-47D1-4CA6-A344-5F2830961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39D41-8DE8-4F1F-A7DA-BA6C8B77FD3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6873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45834-4CC5-42B0-91D0-718E8F4D0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1177DB-4529-401D-93EE-6E8693B3FC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419279-CD66-4E90-97B0-F17C287F86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6EE475-F8CE-4BE8-98A7-5A2A3B65D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E9F31-29D3-42BD-B539-7C74DBAC5863}" type="datetimeFigureOut">
              <a:rPr lang="lv-LV" smtClean="0"/>
              <a:t>25.10.2022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CD4682-A4DC-40CE-A6D5-365BDFCEC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DAD04B-7769-41CE-8C8A-2774E34C2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39D41-8DE8-4F1F-A7DA-BA6C8B77FD3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33876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F2B4AA-F237-4BF8-AAAC-DA159AC6D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1923E3-D7A7-45D1-8193-5B9EF1D6DC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B60A32-5E2D-49C7-B0B6-D3751B7925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E9F31-29D3-42BD-B539-7C74DBAC5863}" type="datetimeFigureOut">
              <a:rPr lang="lv-LV" smtClean="0"/>
              <a:t>25.10.2022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7F07-5E30-4484-A52D-2D3C8B0D12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AA96E2-BA1F-46A8-BCD8-1236799F2B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F39D41-8DE8-4F1F-A7DA-BA6C8B77FD3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81289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C46C0-21C0-443A-B1BC-FE13C9B7F3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7355" y="172009"/>
            <a:ext cx="10151165" cy="1556344"/>
          </a:xfrm>
        </p:spPr>
        <p:txBody>
          <a:bodyPr>
            <a:normAutofit fontScale="90000"/>
          </a:bodyPr>
          <a:lstStyle/>
          <a:p>
            <a:br>
              <a:rPr lang="lv-LV" sz="4200" dirty="0">
                <a:solidFill>
                  <a:srgbClr val="169693"/>
                </a:solidFill>
                <a:latin typeface="+mn-lt"/>
                <a:cs typeface="Arial" panose="020B0604020202020204" pitchFamily="34" charset="0"/>
              </a:rPr>
            </a:br>
            <a:br>
              <a:rPr lang="lv-LV" sz="4200" dirty="0">
                <a:solidFill>
                  <a:srgbClr val="169693"/>
                </a:solidFill>
                <a:latin typeface="+mn-lt"/>
                <a:cs typeface="Arial" panose="020B0604020202020204" pitchFamily="34" charset="0"/>
              </a:rPr>
            </a:br>
            <a:br>
              <a:rPr lang="lv-LV" sz="4200" dirty="0">
                <a:solidFill>
                  <a:srgbClr val="169693"/>
                </a:solidFill>
                <a:latin typeface="+mn-lt"/>
                <a:cs typeface="Arial" panose="020B0604020202020204" pitchFamily="34" charset="0"/>
              </a:rPr>
            </a:br>
            <a:endParaRPr lang="lv-LV" sz="4200" dirty="0">
              <a:solidFill>
                <a:srgbClr val="169693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8C1957-B455-458F-A69F-2675087C70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5966" y="5719714"/>
            <a:ext cx="1684316" cy="8694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46F5BA9-C70D-4963-8175-2A07CD87E0B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44" y="1483805"/>
            <a:ext cx="9616508" cy="3890390"/>
          </a:xfrm>
          <a:prstGeom prst="rect">
            <a:avLst/>
          </a:prstGeom>
          <a:effectLst>
            <a:softEdge rad="4064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EC2049C-AB02-4B58-8CD5-DA5B85284580}"/>
              </a:ext>
            </a:extLst>
          </p:cNvPr>
          <p:cNvSpPr txBox="1"/>
          <p:nvPr/>
        </p:nvSpPr>
        <p:spPr>
          <a:xfrm flipH="1">
            <a:off x="1281544" y="527755"/>
            <a:ext cx="96165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4400" b="1" i="1" dirty="0">
                <a:solidFill>
                  <a:srgbClr val="18A4A1"/>
                </a:solidFill>
              </a:rPr>
              <a:t>Mājas lietas saturs</a:t>
            </a:r>
            <a:endParaRPr lang="lv-LV" sz="4400" b="1" dirty="0">
              <a:latin typeface="+mj-l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8A820D-4FE4-4C6E-A838-17E47AD08C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6874" y="5233718"/>
            <a:ext cx="3158252" cy="1490185"/>
          </a:xfrm>
          <a:prstGeom prst="rect">
            <a:avLst/>
          </a:prstGeom>
          <a:effectLst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516150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E4D77-A19B-47A1-8AFA-11FC03D69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400" b="1" dirty="0">
                <a:solidFill>
                  <a:srgbClr val="18A4A1"/>
                </a:solidFill>
              </a:rPr>
              <a:t>Datu pievienošana mājas lietas sadaļās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C6CB9C-9A0F-4824-B07D-7BA6D89E2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Uzkrātie līdzekļi</a:t>
            </a:r>
          </a:p>
          <a:p>
            <a:r>
              <a:rPr lang="lv-LV" dirty="0"/>
              <a:t>Skaitītāji</a:t>
            </a:r>
          </a:p>
          <a:p>
            <a:r>
              <a:rPr lang="lv-LV" dirty="0"/>
              <a:t>Pārvaldīšanas izmaksas</a:t>
            </a:r>
          </a:p>
          <a:p>
            <a:r>
              <a:rPr lang="lv-LV" dirty="0"/>
              <a:t>Dokumenti (arī </a:t>
            </a:r>
            <a:r>
              <a:rPr lang="lv-LV" dirty="0" err="1"/>
              <a:t>energosertifikāta</a:t>
            </a:r>
            <a:r>
              <a:rPr lang="lv-LV" dirty="0"/>
              <a:t> pievienošana)</a:t>
            </a:r>
          </a:p>
          <a:p>
            <a:r>
              <a:rPr lang="lv-LV" dirty="0"/>
              <a:t>Lēmumi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3607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A090F-98DE-4A35-8C7A-860179B9E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95425"/>
            <a:ext cx="10515600" cy="2552700"/>
          </a:xfrm>
        </p:spPr>
        <p:txBody>
          <a:bodyPr>
            <a:normAutofit/>
          </a:bodyPr>
          <a:lstStyle/>
          <a:p>
            <a:pPr algn="ctr"/>
            <a:r>
              <a:rPr lang="lv-LV" b="1" i="1" dirty="0">
                <a:solidFill>
                  <a:srgbClr val="18A4A1"/>
                </a:solidFill>
              </a:rPr>
              <a:t>Īpašniekam dotās iespējas Mājas lietā</a:t>
            </a:r>
          </a:p>
        </p:txBody>
      </p:sp>
    </p:spTree>
    <p:extLst>
      <p:ext uri="{BB962C8B-B14F-4D97-AF65-F5344CB8AC3E}">
        <p14:creationId xmlns:p14="http://schemas.microsoft.com/office/powerpoint/2010/main" val="4140815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7D5AD-2D8B-4FC9-8CB2-1A56EA4C2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707" y="450216"/>
            <a:ext cx="10515600" cy="1026477"/>
          </a:xfrm>
        </p:spPr>
        <p:txBody>
          <a:bodyPr>
            <a:normAutofit fontScale="90000"/>
          </a:bodyPr>
          <a:lstStyle/>
          <a:p>
            <a:pPr algn="ctr"/>
            <a:br>
              <a:rPr lang="lv-LV" b="1" dirty="0">
                <a:solidFill>
                  <a:srgbClr val="18A4A1"/>
                </a:solidFill>
              </a:rPr>
            </a:br>
            <a:r>
              <a:rPr lang="lv-LV" b="1" dirty="0">
                <a:solidFill>
                  <a:srgbClr val="18A4A1"/>
                </a:solidFill>
              </a:rPr>
              <a:t>Sadaļā Pamatdati vai Īpašnieki norādīt savu kontaktinformāciju </a:t>
            </a:r>
            <a:br>
              <a:rPr lang="lv-LV" dirty="0"/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1A219-1E0C-4C41-AB6E-3CCB3F15B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3680"/>
            <a:ext cx="10515600" cy="4673283"/>
          </a:xfrm>
        </p:spPr>
        <p:txBody>
          <a:bodyPr/>
          <a:lstStyle/>
          <a:p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6CE127-A0F5-4A92-A700-52E106D09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132" y="1581229"/>
            <a:ext cx="9753600" cy="12784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2D9C39-531A-479A-8736-EA7C28805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962" y="3990736"/>
            <a:ext cx="2867025" cy="1209675"/>
          </a:xfrm>
          <a:prstGeom prst="rect">
            <a:avLst/>
          </a:prstGeom>
        </p:spPr>
      </p:pic>
      <p:sp>
        <p:nvSpPr>
          <p:cNvPr id="8" name="Arrow: Down 7">
            <a:extLst>
              <a:ext uri="{FF2B5EF4-FFF2-40B4-BE49-F238E27FC236}">
                <a16:creationId xmlns:a16="http://schemas.microsoft.com/office/drawing/2014/main" id="{95F713BA-7DF5-4C8D-A0E9-38AEE258E5F2}"/>
              </a:ext>
            </a:extLst>
          </p:cNvPr>
          <p:cNvSpPr/>
          <p:nvPr/>
        </p:nvSpPr>
        <p:spPr>
          <a:xfrm>
            <a:off x="2474277" y="3429000"/>
            <a:ext cx="27432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FFDDAE2-F117-49D6-B4AF-A670BA5B4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600" y="3383121"/>
            <a:ext cx="5791200" cy="2693829"/>
          </a:xfrm>
          <a:prstGeom prst="rect">
            <a:avLst/>
          </a:prstGeom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A742FA2C-8ADE-4F35-83F7-A10DF040D365}"/>
              </a:ext>
            </a:extLst>
          </p:cNvPr>
          <p:cNvSpPr/>
          <p:nvPr/>
        </p:nvSpPr>
        <p:spPr>
          <a:xfrm>
            <a:off x="4283868" y="4379039"/>
            <a:ext cx="1085850" cy="3411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79825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02483-C54A-4BB7-8A71-92B1DCDA5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>
                <a:solidFill>
                  <a:srgbClr val="18A4A1"/>
                </a:solidFill>
              </a:rPr>
              <a:t>Izveidot īpašnieka jeb īpašuma tiesību pilnvaru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F564DD-1DF9-482B-A958-22197FBC6A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/>
              <a:t>Īpašuma tiesību pilnvaru var izdot pats dzīvokļa īpašnieks vai var iereģistrēt pārvaldnieks pēc īpašnieka pieprasījuma.</a:t>
            </a:r>
          </a:p>
          <a:p>
            <a:pPr marL="0" indent="0">
              <a:buNone/>
            </a:pPr>
            <a:r>
              <a:rPr lang="lv-LV" dirty="0"/>
              <a:t>Īpašuma tiesību pilnvarā var izvēlēties no objektiem, uz kuriem ir īpašuma tiesības vai no īpašnieka ir saņemtas tiesības to pārstāvēt</a:t>
            </a:r>
          </a:p>
          <a:p>
            <a:pPr marL="0" indent="0">
              <a:buNone/>
            </a:pPr>
            <a:r>
              <a:rPr lang="lv-LV" dirty="0"/>
              <a:t>Pilnas īpašnieka tiesības – Pārstāvēt kā īpašnieku – dod iespēju:</a:t>
            </a:r>
          </a:p>
          <a:p>
            <a:pPr>
              <a:buFontTx/>
              <a:buChar char="-"/>
            </a:pPr>
            <a:r>
              <a:rPr lang="lv-LV" dirty="0"/>
              <a:t>pilnā apmērā skatīties īpašumu Ekspluatācijas un Mājas lietas;</a:t>
            </a:r>
          </a:p>
          <a:p>
            <a:pPr>
              <a:buFontTx/>
              <a:buChar char="-"/>
            </a:pPr>
            <a:r>
              <a:rPr lang="lv-LV" dirty="0"/>
              <a:t>tiesības mājas lietā sūtīt paziņojumus;</a:t>
            </a:r>
          </a:p>
          <a:p>
            <a:pPr>
              <a:buFontTx/>
              <a:buChar char="-"/>
            </a:pPr>
            <a:r>
              <a:rPr lang="lv-LV" dirty="0"/>
              <a:t>veidot un piedalīties aptaujās un kopsapulcēs.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F6DA85-910C-4188-89E9-1DF68671B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82282-1A83-4550-A733-D531DD8B212F}" type="slidenum">
              <a:rPr lang="lv-LV" smtClean="0"/>
              <a:t>13</a:t>
            </a:fld>
            <a:endParaRPr lang="lv-LV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BA1A1FD-705D-4BD8-A6C2-AAEF6698FC60}"/>
              </a:ext>
            </a:extLst>
          </p:cNvPr>
          <p:cNvCxnSpPr>
            <a:cxnSpLocks/>
          </p:cNvCxnSpPr>
          <p:nvPr/>
        </p:nvCxnSpPr>
        <p:spPr>
          <a:xfrm>
            <a:off x="838200" y="1304046"/>
            <a:ext cx="10515600" cy="0"/>
          </a:xfrm>
          <a:prstGeom prst="straightConnector1">
            <a:avLst/>
          </a:prstGeom>
          <a:ln w="31750">
            <a:solidFill>
              <a:srgbClr val="F15A2C"/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4840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C9F5E-F84F-4326-ADA4-B833D4EC0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>
                <a:solidFill>
                  <a:srgbClr val="18A4A1"/>
                </a:solidFill>
              </a:rPr>
              <a:t>Darbības citās sadaļās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E5345-74FB-4F2A-952D-3C207C0EC9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Iespēja  nosūtīt paziņojumu pārvaldniekam un citiem īpašniekiem</a:t>
            </a:r>
          </a:p>
          <a:p>
            <a:r>
              <a:rPr lang="lv-LV" dirty="0"/>
              <a:t>Organizēt  kopsapulces vai aptaujas</a:t>
            </a:r>
          </a:p>
          <a:p>
            <a:r>
              <a:rPr lang="lv-LV" dirty="0"/>
              <a:t>Pieteikt apsekošanas vizīti pārvaldniekam</a:t>
            </a:r>
          </a:p>
          <a:p>
            <a:r>
              <a:rPr lang="lv-LV" dirty="0"/>
              <a:t>Pievienot lēmumus</a:t>
            </a:r>
          </a:p>
          <a:p>
            <a:endParaRPr lang="lv-LV" dirty="0"/>
          </a:p>
          <a:p>
            <a:r>
              <a:rPr lang="lv-LV" dirty="0"/>
              <a:t>Visas pārējās sadaļas var apskatīt</a:t>
            </a:r>
          </a:p>
        </p:txBody>
      </p:sp>
    </p:spTree>
    <p:extLst>
      <p:ext uri="{BB962C8B-B14F-4D97-AF65-F5344CB8AC3E}">
        <p14:creationId xmlns:p14="http://schemas.microsoft.com/office/powerpoint/2010/main" val="655729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CDB4953-4AA7-4BB1-897D-A8E65A25B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83755"/>
            <a:ext cx="10359887" cy="792616"/>
          </a:xfrm>
        </p:spPr>
        <p:txBody>
          <a:bodyPr>
            <a:noAutofit/>
          </a:bodyPr>
          <a:lstStyle/>
          <a:p>
            <a:pPr algn="ctr"/>
            <a:r>
              <a:rPr lang="lv-LV" sz="4000" b="1" dirty="0">
                <a:solidFill>
                  <a:srgbClr val="169693"/>
                </a:solidFill>
                <a:cs typeface="Arial" panose="020B0604020202020204" pitchFamily="34" charset="0"/>
              </a:rPr>
              <a:t>Tehnisko problēmu risināšanas iespējas</a:t>
            </a:r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63775D17-FD09-45B0-8727-E8C03FCBD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299734"/>
            <a:ext cx="1499683" cy="365125"/>
          </a:xfrm>
        </p:spPr>
        <p:txBody>
          <a:bodyPr/>
          <a:lstStyle/>
          <a:p>
            <a:pPr algn="l"/>
            <a:fld id="{F3582282-1A83-4550-A733-D531DD8B212F}" type="slidenum">
              <a:rPr lang="lv-LV" b="1" smtClean="0">
                <a:solidFill>
                  <a:srgbClr val="148A87"/>
                </a:solidFill>
              </a:rPr>
              <a:pPr algn="l"/>
              <a:t>15</a:t>
            </a:fld>
            <a:endParaRPr lang="lv-LV" b="1" dirty="0">
              <a:solidFill>
                <a:srgbClr val="148A87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59B76E9-0654-4C05-ABB2-3B7F1D7641FB}"/>
              </a:ext>
            </a:extLst>
          </p:cNvPr>
          <p:cNvSpPr/>
          <p:nvPr/>
        </p:nvSpPr>
        <p:spPr>
          <a:xfrm>
            <a:off x="1046501" y="1459651"/>
            <a:ext cx="10515600" cy="491459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lv-LV" sz="2000" b="1" dirty="0"/>
              <a:t>BIS portālā</a:t>
            </a:r>
            <a:r>
              <a:rPr lang="lv-LV" sz="2000" dirty="0"/>
              <a:t>:</a:t>
            </a:r>
          </a:p>
          <a:p>
            <a:r>
              <a:rPr lang="lv-LV" sz="2000" dirty="0"/>
              <a:t>Fiziskās personas profila sadaļā «BIS ATBALSTA PALĪDZĪBAS PIEPRASĪŠANA</a:t>
            </a:r>
            <a:r>
              <a:rPr lang="lv-LV" sz="1600" dirty="0"/>
              <a:t>» </a:t>
            </a:r>
            <a:r>
              <a:rPr lang="lv-LV" sz="2000" dirty="0"/>
              <a:t>vai panelī Pieteikt problēmu:</a:t>
            </a:r>
          </a:p>
          <a:p>
            <a:pPr marL="0" indent="0">
              <a:buNone/>
            </a:pPr>
            <a:endParaRPr lang="lv-LV" sz="1400" dirty="0"/>
          </a:p>
          <a:p>
            <a:pPr marL="0" indent="0">
              <a:buNone/>
            </a:pPr>
            <a:endParaRPr lang="lv-LV" sz="1400" dirty="0"/>
          </a:p>
          <a:p>
            <a:pPr marL="0" indent="0">
              <a:buNone/>
            </a:pPr>
            <a:endParaRPr lang="lv-LV" sz="1400" dirty="0"/>
          </a:p>
          <a:p>
            <a:pPr marL="0" indent="0">
              <a:buNone/>
            </a:pPr>
            <a:endParaRPr lang="lv-LV" sz="1400" dirty="0"/>
          </a:p>
          <a:p>
            <a:pPr marL="0" indent="0">
              <a:buNone/>
            </a:pPr>
            <a:endParaRPr lang="lv-LV" sz="1400" dirty="0"/>
          </a:p>
          <a:p>
            <a:pPr marL="0" indent="0">
              <a:buNone/>
            </a:pPr>
            <a:endParaRPr lang="lv-LV" sz="1400" dirty="0"/>
          </a:p>
          <a:p>
            <a:pPr marL="0" indent="0">
              <a:buNone/>
            </a:pPr>
            <a:endParaRPr lang="lv-LV" sz="1400" dirty="0"/>
          </a:p>
          <a:p>
            <a:pPr lvl="2"/>
            <a:endParaRPr lang="lv-LV" sz="1400" dirty="0"/>
          </a:p>
          <a:p>
            <a:pPr lvl="2"/>
            <a:endParaRPr lang="lv-LV" sz="1400" dirty="0"/>
          </a:p>
          <a:p>
            <a:pPr lvl="2"/>
            <a:endParaRPr lang="lv-LV" sz="1400" dirty="0"/>
          </a:p>
          <a:p>
            <a:pPr lvl="2"/>
            <a:endParaRPr lang="lv-LV" sz="1400" dirty="0"/>
          </a:p>
          <a:p>
            <a:pPr lvl="2"/>
            <a:endParaRPr lang="lv-LV" sz="1400" dirty="0"/>
          </a:p>
          <a:p>
            <a:pPr lvl="2"/>
            <a:endParaRPr lang="lv-LV" sz="1400" dirty="0"/>
          </a:p>
          <a:p>
            <a:pPr lvl="2" algn="r"/>
            <a:r>
              <a:rPr lang="lv-LV" sz="1400" dirty="0"/>
              <a:t>2)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CC47A2-3E54-489D-98A6-E7EA44046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064" y="2430712"/>
            <a:ext cx="5606143" cy="25837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4AAA22E-2A36-46EB-A5F2-17938FEBDD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5770" y="2530595"/>
            <a:ext cx="3152775" cy="12685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DE5C0A0-5EF8-4642-A9DF-3C7B5F172D0A}"/>
              </a:ext>
            </a:extLst>
          </p:cNvPr>
          <p:cNvSpPr txBox="1"/>
          <p:nvPr/>
        </p:nvSpPr>
        <p:spPr>
          <a:xfrm>
            <a:off x="1828799" y="5092289"/>
            <a:ext cx="783771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148A87"/>
              </a:buClr>
            </a:pPr>
            <a:r>
              <a:rPr lang="lv-LV" sz="18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Saziņa ar Reģistra iestādi</a:t>
            </a:r>
          </a:p>
          <a:p>
            <a:pPr algn="ctr">
              <a:buClr>
                <a:srgbClr val="148A87"/>
              </a:buClr>
            </a:pPr>
            <a:r>
              <a:rPr lang="lv-LV" sz="18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 tālruni: </a:t>
            </a:r>
            <a:r>
              <a:rPr lang="lv-LV" sz="1800" u="sng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62004010 #1</a:t>
            </a:r>
          </a:p>
          <a:p>
            <a:pPr algn="ctr">
              <a:buClr>
                <a:srgbClr val="148A87"/>
              </a:buClr>
            </a:pPr>
            <a:r>
              <a:rPr lang="lv-LV" sz="1800" u="sng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e-pasts: parvaldnieki@bvkb.gov.lv</a:t>
            </a:r>
          </a:p>
        </p:txBody>
      </p:sp>
    </p:spTree>
    <p:extLst>
      <p:ext uri="{BB962C8B-B14F-4D97-AF65-F5344CB8AC3E}">
        <p14:creationId xmlns:p14="http://schemas.microsoft.com/office/powerpoint/2010/main" val="10577696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47541-4855-451A-8B67-6A487447F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85975"/>
            <a:ext cx="10515600" cy="1743075"/>
          </a:xfrm>
        </p:spPr>
        <p:txBody>
          <a:bodyPr>
            <a:normAutofit/>
          </a:bodyPr>
          <a:lstStyle/>
          <a:p>
            <a:pPr algn="ctr"/>
            <a:r>
              <a:rPr lang="lv-LV" sz="8000" b="1" i="1" dirty="0">
                <a:solidFill>
                  <a:srgbClr val="18A4A1"/>
                </a:solidFill>
              </a:rPr>
              <a:t>Jautājumi un atbildes</a:t>
            </a:r>
          </a:p>
        </p:txBody>
      </p:sp>
    </p:spTree>
    <p:extLst>
      <p:ext uri="{BB962C8B-B14F-4D97-AF65-F5344CB8AC3E}">
        <p14:creationId xmlns:p14="http://schemas.microsoft.com/office/powerpoint/2010/main" val="3606747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3730E-B131-40E6-8B8D-41DCFC81B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5601"/>
            <a:ext cx="10515600" cy="1149350"/>
          </a:xfrm>
        </p:spPr>
        <p:txBody>
          <a:bodyPr/>
          <a:lstStyle/>
          <a:p>
            <a:pPr algn="ctr"/>
            <a:r>
              <a:rPr lang="lv-LV" b="1" dirty="0">
                <a:solidFill>
                  <a:srgbClr val="18A4A1"/>
                </a:solidFill>
              </a:rPr>
              <a:t>Mājas lietā iekļaujamie dokumenti vai dati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B9E2A-392A-445A-A747-E56BCB5C2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8325"/>
            <a:ext cx="10515600" cy="43386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lv-LV" sz="3300" dirty="0"/>
              <a:t>Mājas lietas saturs, iekļaujamie dokumenti vai dati ir noteikti Dzīvojamo māju pārvaldīšanas likuma 8.panta trešajā daļā:</a:t>
            </a:r>
          </a:p>
          <a:p>
            <a:pPr marL="571500" indent="-571500">
              <a:buFont typeface="+mj-lt"/>
              <a:buAutoNum type="romanUcPeriod"/>
            </a:pPr>
            <a:r>
              <a:rPr lang="lv-LV" sz="3300" dirty="0"/>
              <a:t>	pārvaldīšanas līgums, </a:t>
            </a:r>
          </a:p>
          <a:p>
            <a:pPr marL="571500" indent="-571500">
              <a:buFont typeface="+mj-lt"/>
              <a:buAutoNum type="romanUcPeriod"/>
            </a:pPr>
            <a:r>
              <a:rPr lang="lv-LV" sz="3300" dirty="0"/>
              <a:t>	īpašnieku lēmumi un izdotās pilnvaras,</a:t>
            </a:r>
          </a:p>
          <a:p>
            <a:pPr marL="571500" indent="-571500">
              <a:buFont typeface="+mj-lt"/>
              <a:buAutoNum type="romanUcPeriod"/>
            </a:pPr>
            <a:r>
              <a:rPr lang="lv-LV" sz="3300" dirty="0"/>
              <a:t>	ar pārvaldīšanas darbu saistītie dokumenti (tāmes, pārvaldīšanas 	plāni, ieņēmu un izdevumu pārskati, uzkrāto līdzekļu apjoms u.c.),</a:t>
            </a:r>
          </a:p>
          <a:p>
            <a:pPr marL="571500" indent="-571500">
              <a:buFont typeface="+mj-lt"/>
              <a:buAutoNum type="romanUcPeriod"/>
            </a:pPr>
            <a:r>
              <a:rPr lang="lv-LV" sz="3300" dirty="0"/>
              <a:t>	būves, teritorijas un inženiertīklu apsekošanas informācija,</a:t>
            </a:r>
          </a:p>
          <a:p>
            <a:pPr marL="571500" indent="-571500">
              <a:buFont typeface="+mj-lt"/>
              <a:buAutoNum type="romanUcPeriod"/>
            </a:pPr>
            <a:r>
              <a:rPr lang="lv-LV" sz="3300" dirty="0"/>
              <a:t>	mājas kopējo skaitītāju rādījumi,</a:t>
            </a:r>
          </a:p>
          <a:p>
            <a:pPr marL="571500" indent="-571500">
              <a:buFont typeface="+mj-lt"/>
              <a:buAutoNum type="romanUcPeriod"/>
            </a:pPr>
            <a:r>
              <a:rPr lang="lv-LV" sz="3300" dirty="0"/>
              <a:t>	robežu plāni,</a:t>
            </a:r>
          </a:p>
          <a:p>
            <a:pPr marL="571500" indent="-571500">
              <a:buFont typeface="+mj-lt"/>
              <a:buAutoNum type="romanUcPeriod"/>
            </a:pPr>
            <a:r>
              <a:rPr lang="lv-LV" sz="3300" dirty="0"/>
              <a:t>	un citi dokumenti pēc mājas īpašnieka vai mājas lietas kārtotāja 	ieskatiem.</a:t>
            </a:r>
          </a:p>
          <a:p>
            <a:pPr marL="0" indent="0">
              <a:buNone/>
            </a:pPr>
            <a:endParaRPr lang="lv-LV" sz="3300" dirty="0"/>
          </a:p>
          <a:p>
            <a:pPr lvl="1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928163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2CAEF-F2B9-437A-AF5D-11E88D373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>
                <a:solidFill>
                  <a:srgbClr val="18A4A1"/>
                </a:solidFill>
              </a:rPr>
              <a:t>Mājas lietas atvērums BIS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3FCA771-7028-46D1-9DCD-F851A3273C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514475"/>
            <a:ext cx="10515600" cy="4267199"/>
          </a:xfrm>
        </p:spPr>
      </p:pic>
    </p:spTree>
    <p:extLst>
      <p:ext uri="{BB962C8B-B14F-4D97-AF65-F5344CB8AC3E}">
        <p14:creationId xmlns:p14="http://schemas.microsoft.com/office/powerpoint/2010/main" val="1209581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0CFA77-5979-4596-A191-943648E32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81538"/>
            <a:ext cx="10515600" cy="5447811"/>
          </a:xfrm>
        </p:spPr>
        <p:txBody>
          <a:bodyPr>
            <a:normAutofit fontScale="92500" lnSpcReduction="10000"/>
          </a:bodyPr>
          <a:lstStyle/>
          <a:p>
            <a:r>
              <a:rPr lang="lv-LV" dirty="0"/>
              <a:t>Notikumu vēsturē fiksējas izmaiņas mājas lietā</a:t>
            </a:r>
          </a:p>
          <a:p>
            <a:r>
              <a:rPr lang="lv-LV" dirty="0"/>
              <a:t>Skatīšanās vēsturē veidojas sistēmas audita pieraksts par to, kurš, kuru sadaļu un kad skatījās</a:t>
            </a:r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r>
              <a:rPr lang="lv-LV" dirty="0"/>
              <a:t>Īpašnieka dati ir </a:t>
            </a:r>
            <a:r>
              <a:rPr lang="lv-LV" dirty="0" err="1"/>
              <a:t>sensitīvā</a:t>
            </a:r>
            <a:r>
              <a:rPr lang="lv-LV" dirty="0"/>
              <a:t> informācija, ko redz tikai pārvaldnieks vai viņa deleģētā persona </a:t>
            </a:r>
          </a:p>
          <a:p>
            <a:endParaRPr lang="lv-LV" dirty="0"/>
          </a:p>
          <a:p>
            <a:pPr marL="0" indent="0">
              <a:buNone/>
            </a:pPr>
            <a:endParaRPr lang="lv-LV" sz="2400" dirty="0">
              <a:solidFill>
                <a:srgbClr val="FF0000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lv-LV" sz="2400" dirty="0">
              <a:solidFill>
                <a:srgbClr val="FF0000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lv-LV" sz="24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Apliecinājums, ka mājas lietā esošos fizisko personu datus pārvaldnieks izmantos tikai ar mājas lietas vešanu saistīto pienākumu izpildei, ievērojot noteikto tiesību apjomu.</a:t>
            </a: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28312B-3E8E-48F1-B426-3F6E40341E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7507" y="1646812"/>
            <a:ext cx="6817995" cy="13255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D7F47CF-245B-4CC9-803A-9AFCBFFDC0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1436" y="4041776"/>
            <a:ext cx="33909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022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679BF-2EC8-42E0-BF1B-5A653B124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>
                <a:solidFill>
                  <a:srgbClr val="18A4A1"/>
                </a:solidFill>
              </a:rPr>
              <a:t>Vispārīga informācija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FAB06-7F67-45D3-A17A-414BB24F4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7375"/>
            <a:ext cx="10515600" cy="4067175"/>
          </a:xfrm>
        </p:spPr>
        <p:txBody>
          <a:bodyPr>
            <a:normAutofit/>
          </a:bodyPr>
          <a:lstStyle/>
          <a:p>
            <a:r>
              <a:rPr lang="lv-LV" dirty="0"/>
              <a:t>Sadaļās </a:t>
            </a:r>
            <a:r>
              <a:rPr lang="lv-LV" b="1" dirty="0"/>
              <a:t>Pamatdati</a:t>
            </a:r>
            <a:r>
              <a:rPr lang="lv-LV" dirty="0"/>
              <a:t>, </a:t>
            </a:r>
            <a:r>
              <a:rPr lang="lv-LV" b="1" dirty="0"/>
              <a:t>Pārvaldnieks</a:t>
            </a:r>
            <a:r>
              <a:rPr lang="lv-LV" dirty="0"/>
              <a:t> un </a:t>
            </a:r>
            <a:r>
              <a:rPr lang="lv-LV" b="1" dirty="0"/>
              <a:t>Īpašnieki</a:t>
            </a:r>
            <a:r>
              <a:rPr lang="lv-LV" dirty="0"/>
              <a:t> ir vispārīga informācija par būvi, īpašniekiem un pārvaldnieku.</a:t>
            </a:r>
          </a:p>
          <a:p>
            <a:r>
              <a:rPr lang="lv-LV" dirty="0"/>
              <a:t>Šajās sadaļās dati tiek saņemti no Valsts Zemes dienesta un pārvaldnieku reģistra.</a:t>
            </a:r>
          </a:p>
          <a:p>
            <a:r>
              <a:rPr lang="lv-LV" b="0" i="0" dirty="0">
                <a:solidFill>
                  <a:srgbClr val="000000"/>
                </a:solidFill>
                <a:effectLst/>
              </a:rPr>
              <a:t>Īpašuma veids – ja ir sadalīta dzīvokļu īpašumos, tad atrāda Dzīvokļu īpašumi, citādi – Kopīpašums.</a:t>
            </a:r>
          </a:p>
          <a:p>
            <a:r>
              <a:rPr lang="lv-LV" b="0" i="0" dirty="0">
                <a:solidFill>
                  <a:srgbClr val="000000"/>
                </a:solidFill>
                <a:effectLst/>
              </a:rPr>
              <a:t>Ja ir dzīvokļu īpašumi – ir iespējams apskatīt dzīvokļu īpašumu sarakstu – par katru atrāda īpašuma kadastra numuru un adresi.</a:t>
            </a:r>
          </a:p>
          <a:p>
            <a:r>
              <a:rPr lang="lv-LV" dirty="0">
                <a:solidFill>
                  <a:srgbClr val="000000"/>
                </a:solidFill>
              </a:rPr>
              <a:t>Informācija par Pārvaldnieku tiek saņemta no pārvaldnieku reģistra.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59747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B72EC-8627-42F1-A2C3-C9BE27293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>
                <a:solidFill>
                  <a:srgbClr val="18A4A1"/>
                </a:solidFill>
              </a:rPr>
              <a:t>Mājas lietas sadaļu apskats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6F4A4-270C-4DC9-A19B-45FD1F596C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/>
              <a:t>Sadaļā </a:t>
            </a:r>
            <a:r>
              <a:rPr lang="lv-LV" b="1" dirty="0"/>
              <a:t>Ienākumu/izdevumu pārskats </a:t>
            </a:r>
            <a:r>
              <a:rPr lang="lv-LV" dirty="0"/>
              <a:t>un </a:t>
            </a:r>
            <a:r>
              <a:rPr lang="lv-LV" b="1" dirty="0"/>
              <a:t>Apsekošanas reģistrācijas žurnāls</a:t>
            </a:r>
            <a:r>
              <a:rPr lang="lv-LV" dirty="0"/>
              <a:t> pārvaldnieks var pievienot datnes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6BF695-C882-4ABD-9210-B37C653A2A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752" y="3011805"/>
            <a:ext cx="5526723" cy="29527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A1BB1E-BC34-4131-9F01-8AF7902F8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9792" y="3011805"/>
            <a:ext cx="4226560" cy="3000375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050A4EFD-BFCF-4A36-AF65-8D55A337133C}"/>
              </a:ext>
            </a:extLst>
          </p:cNvPr>
          <p:cNvSpPr/>
          <p:nvPr/>
        </p:nvSpPr>
        <p:spPr>
          <a:xfrm>
            <a:off x="3839210" y="3324860"/>
            <a:ext cx="3001963" cy="2082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34052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F4C16-1423-45E5-99D2-613047F57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283051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lv-LV" dirty="0"/>
            </a:br>
            <a:r>
              <a:rPr lang="lv-LV" b="1" dirty="0">
                <a:solidFill>
                  <a:srgbClr val="18A4A1"/>
                </a:solidFill>
              </a:rPr>
              <a:t>Pārvaldnieks var izveidot «elektronisku dokumentu» sadaļās:</a:t>
            </a:r>
            <a:br>
              <a:rPr lang="lv-LV" dirty="0"/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1F920-3974-44F9-9758-CEBB739C63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sz="3200" dirty="0"/>
              <a:t>Paziņojumu sagataves</a:t>
            </a:r>
          </a:p>
          <a:p>
            <a:pPr marL="0" indent="0">
              <a:buNone/>
            </a:pPr>
            <a:endParaRPr lang="lv-LV" sz="3200" dirty="0"/>
          </a:p>
          <a:p>
            <a:pPr marL="0" indent="0">
              <a:buNone/>
            </a:pPr>
            <a:endParaRPr lang="lv-LV" sz="3200" dirty="0"/>
          </a:p>
          <a:p>
            <a:pPr marL="0" indent="0">
              <a:buNone/>
            </a:pPr>
            <a:endParaRPr lang="lv-LV" sz="3200" dirty="0"/>
          </a:p>
          <a:p>
            <a:pPr marL="0" indent="0">
              <a:buNone/>
            </a:pPr>
            <a:endParaRPr lang="lv-LV" sz="3200" dirty="0"/>
          </a:p>
          <a:p>
            <a:pPr marL="0" indent="0">
              <a:buNone/>
            </a:pPr>
            <a:r>
              <a:rPr lang="lv-LV" sz="3200" dirty="0"/>
              <a:t>Remontdarbu plāns </a:t>
            </a:r>
          </a:p>
          <a:p>
            <a:pPr marL="514350" indent="-514350">
              <a:buAutoNum type="arabicParenR"/>
            </a:pPr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6C6D710-6144-4DFE-AD76-4B5F3EF31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8693" y="1677194"/>
            <a:ext cx="6575107" cy="1828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E5785E0-4B2A-4467-B139-568D521DB5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8693" y="4001294"/>
            <a:ext cx="6755288" cy="228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25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3E1928-09BE-456B-8D9D-7823B359D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Ieraksti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Apsekošanas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reģistrācijas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žurnālā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19D1D20E-3AEA-4F89-9F0A-E6597289AF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316" y="1029163"/>
            <a:ext cx="6780700" cy="479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470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5DBF3-CA8B-4226-B4C3-72D56D34E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>
                <a:solidFill>
                  <a:srgbClr val="18A4A1"/>
                </a:solidFill>
              </a:rPr>
              <a:t>Veidot aptaujas un kopsapulces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FB56501-49C4-4B26-9E28-EB1703576F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39140" y="1690688"/>
            <a:ext cx="10515600" cy="139764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D1680F-EAD0-462E-BC78-F566E1AA24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320" y="3886510"/>
            <a:ext cx="10726420" cy="2167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5448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884</TotalTime>
  <Words>467</Words>
  <Application>Microsoft Office PowerPoint</Application>
  <PresentationFormat>Widescreen</PresentationFormat>
  <Paragraphs>89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   </vt:lpstr>
      <vt:lpstr>Mājas lietā iekļaujamie dokumenti vai dati</vt:lpstr>
      <vt:lpstr>Mājas lietas atvērums BIS</vt:lpstr>
      <vt:lpstr>PowerPoint Presentation</vt:lpstr>
      <vt:lpstr>Vispārīga informācija </vt:lpstr>
      <vt:lpstr>Mājas lietas sadaļu apskats</vt:lpstr>
      <vt:lpstr> Pārvaldnieks var izveidot «elektronisku dokumentu» sadaļās: </vt:lpstr>
      <vt:lpstr>Ieraksti Apsekošanas reģistrācijas žurnālā</vt:lpstr>
      <vt:lpstr>Veidot aptaujas un kopsapulces</vt:lpstr>
      <vt:lpstr>Datu pievienošana mājas lietas sadaļās</vt:lpstr>
      <vt:lpstr>Īpašniekam dotās iespējas Mājas lietā</vt:lpstr>
      <vt:lpstr> Sadaļā Pamatdati vai Īpašnieki norādīt savu kontaktinformāciju  </vt:lpstr>
      <vt:lpstr>Izveidot īpašnieka jeb īpašuma tiesību pilnvaru</vt:lpstr>
      <vt:lpstr>Darbības citās sadaļās</vt:lpstr>
      <vt:lpstr>Tehnisko problēmu risināšanas iespējas</vt:lpstr>
      <vt:lpstr>Jautājumi un atbildes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Mājas lietas saturs</dc:title>
  <dc:creator>Iveta Putne</dc:creator>
  <cp:lastModifiedBy>Iveta Putne</cp:lastModifiedBy>
  <cp:revision>16</cp:revision>
  <dcterms:created xsi:type="dcterms:W3CDTF">2022-10-20T08:02:05Z</dcterms:created>
  <dcterms:modified xsi:type="dcterms:W3CDTF">2022-10-25T18:08:51Z</dcterms:modified>
</cp:coreProperties>
</file>