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375" r:id="rId2"/>
    <p:sldId id="434" r:id="rId3"/>
    <p:sldId id="531" r:id="rId4"/>
    <p:sldId id="407" r:id="rId5"/>
    <p:sldId id="530" r:id="rId6"/>
    <p:sldId id="521" r:id="rId7"/>
    <p:sldId id="522" r:id="rId8"/>
    <p:sldId id="523" r:id="rId9"/>
    <p:sldId id="534" r:id="rId10"/>
    <p:sldId id="532" r:id="rId11"/>
    <p:sldId id="533" r:id="rId12"/>
    <p:sldId id="524" r:id="rId13"/>
    <p:sldId id="525" r:id="rId14"/>
    <p:sldId id="435" r:id="rId15"/>
    <p:sldId id="520" r:id="rId16"/>
    <p:sldId id="526" r:id="rId17"/>
    <p:sldId id="535" r:id="rId18"/>
    <p:sldId id="267" r:id="rId1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ldis Jansons" initials="UJ" lastIdx="8" clrIdx="0">
    <p:extLst>
      <p:ext uri="{19B8F6BF-5375-455C-9EA6-DF929625EA0E}">
        <p15:presenceInfo xmlns:p15="http://schemas.microsoft.com/office/powerpoint/2012/main" userId="S::Uldis.Jansons@bvkb.gov.lv::948c640b-9291-4442-b59b-305461b958da" providerId="AD"/>
      </p:ext>
    </p:extLst>
  </p:cmAuthor>
  <p:cmAuthor id="2" name="Elīna Balgalve" initials="EB" lastIdx="11" clrIdx="1">
    <p:extLst>
      <p:ext uri="{19B8F6BF-5375-455C-9EA6-DF929625EA0E}">
        <p15:presenceInfo xmlns:p15="http://schemas.microsoft.com/office/powerpoint/2012/main" userId="S::Elina.Balgalve@bvkb.gov.lv::4d929b19-b4bc-4162-84b6-6b6bf7717369" providerId="AD"/>
      </p:ext>
    </p:extLst>
  </p:cmAuthor>
  <p:cmAuthor id="3" name="Iveta Putne" initials="IP" lastIdx="24" clrIdx="2">
    <p:extLst>
      <p:ext uri="{19B8F6BF-5375-455C-9EA6-DF929625EA0E}">
        <p15:presenceInfo xmlns:p15="http://schemas.microsoft.com/office/powerpoint/2012/main" userId="S::Iveta.Putne@bvkb.gov.lv::d8ed44a1-ad44-44bb-a10f-2c9143081d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4A1"/>
    <a:srgbClr val="3AE2DE"/>
    <a:srgbClr val="C8F4EF"/>
    <a:srgbClr val="148A87"/>
    <a:srgbClr val="676A6B"/>
    <a:srgbClr val="F15A2C"/>
    <a:srgbClr val="F3764F"/>
    <a:srgbClr val="DEEEE3"/>
    <a:srgbClr val="C7E3D0"/>
    <a:srgbClr val="FFD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69" autoAdjust="0"/>
    <p:restoredTop sz="94660"/>
  </p:normalViewPr>
  <p:slideViewPr>
    <p:cSldViewPr snapToGrid="0">
      <p:cViewPr varScale="1">
        <p:scale>
          <a:sx n="67" d="100"/>
          <a:sy n="67" d="100"/>
        </p:scale>
        <p:origin x="25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91F1D-1DD6-4D96-B04B-11C985A8DB69}" type="datetimeFigureOut">
              <a:rPr lang="lv-LV" smtClean="0"/>
              <a:t>26.10.2022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62CA8-73BF-4586-B41A-37F5142D0E2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9289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62CA8-73BF-4586-B41A-37F5142D0E22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21871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92081-6743-4608-B70C-FB56C95C1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1495E9-6E74-4A74-A51D-906A36A96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4C473-FCA3-4D1E-AA40-86D89B0F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B51A-05DA-47C4-9A50-F0D07FACAA6F}" type="datetime1">
              <a:rPr lang="lv-LV" smtClean="0"/>
              <a:t>26.10.2022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F9C29-4C99-40C3-A9B2-049C5D4C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A33F6-814A-4A44-8AE4-8CC2689C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2282-1A83-4550-A733-D531DD8B21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139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FD226-7C08-454F-8897-8BCC0D59A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C5081-9ECB-4EB5-A140-0DCBE42E8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EF395-C19E-4D27-A50C-748D7C377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7635-B31C-4238-B828-BF74D8EAAB7C}" type="datetime1">
              <a:rPr lang="lv-LV" smtClean="0"/>
              <a:t>26.10.2022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E1546-6B75-4D3C-8FD4-8A3475B2E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CB128-E2A2-4859-B14D-E7EF36B0E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2282-1A83-4550-A733-D531DD8B21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4401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B53E4E-AC37-48CE-9DBE-14F91496B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B8FB9-6A9E-4F7A-8907-2829BA9F0B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26D9E-B595-4F2B-83C3-43BDBE30F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6BB2-191E-4888-8F7E-3779A194AE96}" type="datetime1">
              <a:rPr lang="lv-LV" smtClean="0"/>
              <a:t>26.10.2022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E8648-C92E-4F51-9D42-9C862D048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99D93-2B6B-4995-ABCF-80053339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2282-1A83-4550-A733-D531DD8B21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05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A9E15-CE30-4599-854B-C5B71D955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73EC8-0C41-4251-B7B8-2B754637B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0F154-0B41-41D2-B242-50680F8B6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3436-9CBE-40E8-BB13-A4FE6DA7C3D7}" type="datetime1">
              <a:rPr lang="lv-LV" smtClean="0"/>
              <a:t>26.10.2022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2400D-E8C9-45C6-9E54-E8ABD3DA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13D13-9E78-4C6E-9DC1-9BFCFEA0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2282-1A83-4550-A733-D531DD8B21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2485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222A9-6C70-47BE-9E40-0C201683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91648-501E-472B-85F1-EEE7F0A48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BBF5F-B90C-405D-8702-EF59B7A3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4A69-C86C-40AA-972A-21357813C2C9}" type="datetime1">
              <a:rPr lang="lv-LV" smtClean="0"/>
              <a:t>26.10.2022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313F1-248A-473B-B324-3A076A7E8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D296E-D7BC-4957-BD75-4CA038DF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2282-1A83-4550-A733-D531DD8B21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4785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87F96-162B-4851-8F64-F6320CCED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A0A59-7EFF-46FC-8C78-0514A75A0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046E2-8AFA-43D0-AEB0-922DFB25C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B2C73-0D76-468B-9014-1F98444A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6445E-76AD-4816-9504-3AFEEFD36C7E}" type="datetime1">
              <a:rPr lang="lv-LV" smtClean="0"/>
              <a:t>26.10.2022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EFB8F-46EF-4809-9644-BE83F83FC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C6A76-BCE5-44F4-A1A9-3C14CAD1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2282-1A83-4550-A733-D531DD8B21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2380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E3B49-C8BE-4C9E-9812-3BC8D81E9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ECAF0-95C7-4E13-8B0D-A64701CB7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0F539C-609B-40D2-BF55-FFC7B535A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6D0B24-9205-4CCB-96E0-B50FF68120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BE0671-18E8-4C42-8326-CCED63EC1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586D14-D7EF-4DE3-AFE7-F73092C1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FF50A-01A9-429D-B0F3-960F60B2C542}" type="datetime1">
              <a:rPr lang="lv-LV" smtClean="0"/>
              <a:t>26.10.2022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BD97C5-FDB3-4580-856E-DD650E67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7FEE42-4B4C-4DEB-90EE-63EC04417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2282-1A83-4550-A733-D531DD8B21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3706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6EC89-3B20-451D-87B2-FCC2D2ED1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9E9134-B592-4F77-B7D2-73F904C89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AAA4-16DC-4602-B1D0-76A926357670}" type="datetime1">
              <a:rPr lang="lv-LV" smtClean="0"/>
              <a:t>26.10.2022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E2602-FAD6-4BFE-9DE7-2D30D5724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7622AD-C1D1-46F6-9FB7-75058359A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2282-1A83-4550-A733-D531DD8B21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902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B076F-1834-44F4-8B21-32FE81AD0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CE363-2844-4E5A-84A5-83925DE1A58A}" type="datetime1">
              <a:rPr lang="lv-LV" smtClean="0"/>
              <a:t>26.10.2022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15492-190D-4CBB-9E04-8FCBA3C0A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0E8B5-F544-48C7-A629-BE753B44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2282-1A83-4550-A733-D531DD8B21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06000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D7EEB-1A68-4242-BF77-A6B335C5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DB860-5BBE-4F43-AD75-FE5B756B7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1B757-70E4-413E-B356-2322FC10D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B633A-2E0F-4FA4-894F-41830E79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1FCD-154D-46C2-BF09-7F59E7EF564A}" type="datetime1">
              <a:rPr lang="lv-LV" smtClean="0"/>
              <a:t>26.10.2022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1FFE0-CF14-4D92-95CA-700DD43E9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871A0-E8EB-46E3-934F-3C2CCA73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2282-1A83-4550-A733-D531DD8B21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1367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067C-1EC1-4EC8-A4AC-CF2754096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D37C94-7E08-4E83-ABD1-E335B75D50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720DB-47FC-4620-B36D-1AF16575D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49170-49FB-4EF9-87EA-B1732DEEC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C5AFF-EF0F-4978-98C0-D6CFBA7A911A}" type="datetime1">
              <a:rPr lang="lv-LV" smtClean="0"/>
              <a:t>26.10.2022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6B147-16CC-4D5D-8823-B3153A9B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4A78C-9037-4FF0-9B44-1A9A3BAB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2282-1A83-4550-A733-D531DD8B21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2655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A601FF-D179-4129-AAE8-E2F1E3FC4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C903A-800B-4288-8879-C017F13D1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E4127-359C-4892-B031-0E39704BC7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7849D-CCE2-4BC3-8A57-D42D1CCEEF70}" type="datetime1">
              <a:rPr lang="lv-LV" smtClean="0"/>
              <a:t>26.10.2022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A2AAD-C7D8-4C31-BDA6-DA6513FC9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CD41A-9DE7-4A99-9BF6-F8F6A14AE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82282-1A83-4550-A733-D531DD8B212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3127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s.gov.lv/registri/dzivojamo-maju-parvaldnieku-registrs--2/pirmreizeja-registracija-dzivojamo-maju-parvaldnieku-registr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is.gov.lv/registri/dzivojamo-maju-parvaldnieku-registrs--2/personas-kuram-jaregistrejas-parvaldnieku-registra-un-parvaldniekam-nepieciesama-kvalifikacij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C46C0-21C0-443A-B1BC-FE13C9B7F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7355" y="172009"/>
            <a:ext cx="10151165" cy="1556344"/>
          </a:xfrm>
        </p:spPr>
        <p:txBody>
          <a:bodyPr>
            <a:normAutofit fontScale="90000"/>
          </a:bodyPr>
          <a:lstStyle/>
          <a:p>
            <a:br>
              <a:rPr lang="lv-LV" sz="4200" dirty="0">
                <a:solidFill>
                  <a:srgbClr val="169693"/>
                </a:solidFill>
                <a:latin typeface="+mn-lt"/>
                <a:cs typeface="Arial" panose="020B0604020202020204" pitchFamily="34" charset="0"/>
              </a:rPr>
            </a:br>
            <a:br>
              <a:rPr lang="lv-LV" sz="4200" dirty="0">
                <a:solidFill>
                  <a:srgbClr val="169693"/>
                </a:solidFill>
                <a:latin typeface="+mn-lt"/>
                <a:cs typeface="Arial" panose="020B0604020202020204" pitchFamily="34" charset="0"/>
              </a:rPr>
            </a:br>
            <a:br>
              <a:rPr lang="lv-LV" sz="4200" dirty="0">
                <a:solidFill>
                  <a:srgbClr val="169693"/>
                </a:solidFill>
                <a:latin typeface="+mn-lt"/>
                <a:cs typeface="Arial" panose="020B0604020202020204" pitchFamily="34" charset="0"/>
              </a:rPr>
            </a:br>
            <a:endParaRPr lang="lv-LV" sz="4200" dirty="0">
              <a:solidFill>
                <a:srgbClr val="169693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8C1957-B455-458F-A69F-2675087C7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966" y="5719714"/>
            <a:ext cx="1684316" cy="86946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269182-4B6A-4485-9EE7-9F713057C4D0}"/>
              </a:ext>
            </a:extLst>
          </p:cNvPr>
          <p:cNvCxnSpPr>
            <a:cxnSpLocks/>
          </p:cNvCxnSpPr>
          <p:nvPr/>
        </p:nvCxnSpPr>
        <p:spPr>
          <a:xfrm>
            <a:off x="1293948" y="1541743"/>
            <a:ext cx="9845040" cy="0"/>
          </a:xfrm>
          <a:prstGeom prst="line">
            <a:avLst/>
          </a:prstGeom>
          <a:ln w="12700">
            <a:solidFill>
              <a:srgbClr val="F15A2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46F5BA9-C70D-4963-8175-2A07CD87E0B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44" y="1483805"/>
            <a:ext cx="9616508" cy="3890390"/>
          </a:xfrm>
          <a:prstGeom prst="rect">
            <a:avLst/>
          </a:prstGeom>
          <a:effectLst>
            <a:softEdge rad="4064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C2049C-AB02-4B58-8CD5-DA5B85284580}"/>
              </a:ext>
            </a:extLst>
          </p:cNvPr>
          <p:cNvSpPr txBox="1"/>
          <p:nvPr/>
        </p:nvSpPr>
        <p:spPr>
          <a:xfrm flipH="1">
            <a:off x="1293948" y="218304"/>
            <a:ext cx="9616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>
                <a:solidFill>
                  <a:srgbClr val="169693"/>
                </a:solidFill>
                <a:latin typeface="+mj-lt"/>
                <a:cs typeface="Arial" panose="020B0604020202020204" pitchFamily="34" charset="0"/>
              </a:rPr>
              <a:t>Piekļuves mājas lietai saņemšana Būvniecības informācijas sistēmā</a:t>
            </a:r>
            <a:endParaRPr lang="lv-LV" sz="4000" b="1" dirty="0"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8A820D-4FE4-4C6E-A838-17E47AD08C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6874" y="5233718"/>
            <a:ext cx="3158252" cy="1490185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516150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00F9-74CF-4987-843C-41F5850B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>
                <a:solidFill>
                  <a:srgbClr val="18A4A1"/>
                </a:solidFill>
              </a:rPr>
              <a:t>Dzīvojamās mājas reģistrēšana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C9C08-5004-4772-8C1E-5D73BFF68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Reģistrējot jaunu pārvaldāmo māju vai aktualizējot informāciju, iesniedz pārvaldīšanas līgumu</a:t>
            </a:r>
          </a:p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76A2E-E7B1-49D5-8A98-FC231EBA5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2282-1A83-4550-A733-D531DD8B212F}" type="slidenum">
              <a:rPr lang="lv-LV" smtClean="0"/>
              <a:t>10</a:t>
            </a:fld>
            <a:endParaRPr 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B1AAE-F9D8-45C6-972C-E0076EC48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79" y="1303634"/>
            <a:ext cx="10656732" cy="274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5EABD2-14F6-4D54-87DC-B502D2656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98" y="2629196"/>
            <a:ext cx="7268571" cy="346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0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00F9-74CF-4987-843C-41F5850B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>
                <a:solidFill>
                  <a:srgbClr val="18A4A1"/>
                </a:solidFill>
              </a:rPr>
              <a:t>Pārvaldniekam pieejamās mājas lietas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C9C08-5004-4772-8C1E-5D73BFF68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Ziņu aktualizācijas iesnieguma sadaļā Pārvaldāmās dzīvojamās mājas ir pieejams saraksts ar visām mājām, kas pārvaldniekam ir reģistrētas dzīvojamo māju pārvaldnieku reģistrā.</a:t>
            </a:r>
          </a:p>
          <a:p>
            <a:pPr marL="0" indent="0">
              <a:buNone/>
            </a:pPr>
            <a:r>
              <a:rPr lang="lv-LV" dirty="0"/>
              <a:t>Sadaļā Māju lietas – tikai tās mājas, kurām ir piešķirta piekļuve.</a:t>
            </a:r>
          </a:p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76A2E-E7B1-49D5-8A98-FC231EBA5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2282-1A83-4550-A733-D531DD8B212F}" type="slidenum">
              <a:rPr lang="lv-LV" smtClean="0"/>
              <a:t>11</a:t>
            </a:fld>
            <a:endParaRPr 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B1AAE-F9D8-45C6-972C-E0076EC48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79" y="1303634"/>
            <a:ext cx="10656732" cy="2743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904427-99CC-4B55-8EFB-6F65B53FA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102" y="3582691"/>
            <a:ext cx="9481351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33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2D603-6925-426D-8675-348822CBE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50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2400" dirty="0">
                <a:effectLst/>
                <a:ea typeface="Calibri" panose="020F0502020204030204" pitchFamily="34" charset="0"/>
              </a:rPr>
              <a:t>Deleģējumu un pilnvaru dzīvojamo māju pārvaldīšanas jautājumiem vai darbībām mājas lietās veido sadaļā </a:t>
            </a:r>
            <a:r>
              <a:rPr lang="lv-LV" sz="2400" b="1" dirty="0">
                <a:effectLst/>
                <a:ea typeface="Calibri" panose="020F0502020204030204" pitchFamily="34" charset="0"/>
              </a:rPr>
              <a:t>Ekspluatācijas pilnvaras/deleģējumi.</a:t>
            </a:r>
          </a:p>
          <a:p>
            <a:pPr marL="0" indent="0">
              <a:buNone/>
            </a:pPr>
            <a:r>
              <a:rPr lang="lv-LV" sz="2400" dirty="0"/>
              <a:t>Ekspluatācijas pilnvaras/deleģējumus var izveidot pārvaldnieks, dzīvokļa īpašnieks.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D5771-E136-47F5-8556-BE00C2920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2282-1A83-4550-A733-D531DD8B212F}" type="slidenum">
              <a:rPr lang="lv-LV" smtClean="0"/>
              <a:t>12</a:t>
            </a:fld>
            <a:endParaRPr lang="lv-LV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AD15322A-F48A-42A3-BD94-AB16FDEC7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169693"/>
                </a:solidFill>
                <a:cs typeface="Arial" panose="020B0604020202020204" pitchFamily="34" charset="0"/>
              </a:rPr>
              <a:t>Pilnvarošanas iespējas BIS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2487D7-3D95-4F4F-B6BA-185AB4FB3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4416"/>
            <a:ext cx="10656732" cy="274344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4CA7F2E-8B41-4B65-BF84-ABD673FACA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3124200"/>
            <a:ext cx="9429750" cy="323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11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DEB10-2064-4B12-9A73-08728C71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>
                <a:solidFill>
                  <a:srgbClr val="18A4A1"/>
                </a:solidFill>
              </a:rPr>
              <a:t>Deleģējums vai pilnvara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59EDB-DCFF-47A4-9615-8D2577AAC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94100"/>
          </a:xfrm>
        </p:spPr>
        <p:txBody>
          <a:bodyPr>
            <a:normAutofit/>
          </a:bodyPr>
          <a:lstStyle/>
          <a:p>
            <a:pPr algn="just"/>
            <a:r>
              <a:rPr lang="lv-LV" sz="24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Deleģējumu var izveidot tikai juridiska persona (valdes loceklis)</a:t>
            </a:r>
          </a:p>
          <a:p>
            <a:pPr algn="just"/>
            <a:r>
              <a:rPr lang="lv-LV" sz="2400" dirty="0">
                <a:ea typeface="Tahoma" panose="020B0604030504040204" pitchFamily="34" charset="0"/>
                <a:cs typeface="Tahoma" panose="020B0604030504040204" pitchFamily="34" charset="0"/>
              </a:rPr>
              <a:t>Ar deleģējuma</a:t>
            </a:r>
            <a:r>
              <a:rPr lang="lv-LV" sz="24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 tiesībām pārvaldnieks (juridiska persona) pilnvaro darbinieku veikt noteiktas darbības Mājas lietās juridiskas personas vārdā</a:t>
            </a:r>
          </a:p>
          <a:p>
            <a:pPr algn="just"/>
            <a:r>
              <a:rPr lang="lv-LV" sz="24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Pēc deleģējuma saņemšanas darbiniekam izveidojas arī uzņēmuma profils.</a:t>
            </a:r>
          </a:p>
          <a:p>
            <a:r>
              <a:rPr lang="lv-LV" sz="2400" dirty="0">
                <a:ea typeface="Tahoma" panose="020B0604030504040204" pitchFamily="34" charset="0"/>
                <a:cs typeface="Tahoma" panose="020B0604030504040204" pitchFamily="34" charset="0"/>
              </a:rPr>
              <a:t>Būvniecības valsts kontroles biroja darbinieki nevar izveidot pilnvaru vai deleģējumu īpašniekiem vai pārvaldniekiem.</a:t>
            </a:r>
          </a:p>
          <a:p>
            <a:r>
              <a:rPr lang="lv-LV" sz="2400" dirty="0">
                <a:ea typeface="Tahoma" panose="020B0604030504040204" pitchFamily="34" charset="0"/>
                <a:cs typeface="Tahoma" panose="020B0604030504040204" pitchFamily="34" charset="0"/>
              </a:rPr>
              <a:t>Pārvaldnieks var veidot deleģējumu vai pilnvaru arī pie konkrētas mājas lietas.</a:t>
            </a:r>
          </a:p>
          <a:p>
            <a:pPr marL="0" indent="0">
              <a:buNone/>
            </a:pPr>
            <a:endParaRPr lang="lv-LV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D5311-3D2A-4ED1-AF05-3A254945A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2282-1A83-4550-A733-D531DD8B212F}" type="slidenum">
              <a:rPr lang="lv-LV" smtClean="0"/>
              <a:t>13</a:t>
            </a:fld>
            <a:endParaRPr 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D0FF7-79A4-4880-8D23-DEDCA3F5C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4416"/>
            <a:ext cx="10656732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30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DB4953-4AA7-4BB1-897D-A8E65A25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3755"/>
            <a:ext cx="10359887" cy="792616"/>
          </a:xfrm>
        </p:spPr>
        <p:txBody>
          <a:bodyPr>
            <a:noAutofit/>
          </a:bodyPr>
          <a:lstStyle/>
          <a:p>
            <a:pPr algn="ctr"/>
            <a:r>
              <a:rPr lang="lv-LV" sz="3600" b="1" dirty="0">
                <a:solidFill>
                  <a:srgbClr val="169693"/>
                </a:solidFill>
                <a:cs typeface="Arial" panose="020B0604020202020204" pitchFamily="34" charset="0"/>
              </a:rPr>
              <a:t>Deleģējumos un pilnvarās  pieejamās tiesības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C592F7-9149-41C2-9378-FE391CB23B44}"/>
              </a:ext>
            </a:extLst>
          </p:cNvPr>
          <p:cNvCxnSpPr>
            <a:cxnSpLocks/>
          </p:cNvCxnSpPr>
          <p:nvPr/>
        </p:nvCxnSpPr>
        <p:spPr>
          <a:xfrm>
            <a:off x="838200" y="1304046"/>
            <a:ext cx="10515600" cy="0"/>
          </a:xfrm>
          <a:prstGeom prst="straightConnector1">
            <a:avLst/>
          </a:prstGeom>
          <a:ln w="31750">
            <a:solidFill>
              <a:srgbClr val="F15A2C"/>
            </a:solidFill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63775D17-FD09-45B0-8727-E8C03FCB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99734"/>
            <a:ext cx="1499683" cy="365125"/>
          </a:xfrm>
        </p:spPr>
        <p:txBody>
          <a:bodyPr/>
          <a:lstStyle/>
          <a:p>
            <a:pPr algn="l"/>
            <a:fld id="{F3582282-1A83-4550-A733-D531DD8B212F}" type="slidenum">
              <a:rPr lang="lv-LV" b="1" smtClean="0">
                <a:solidFill>
                  <a:srgbClr val="148A87"/>
                </a:solidFill>
              </a:rPr>
              <a:pPr algn="l"/>
              <a:t>14</a:t>
            </a:fld>
            <a:endParaRPr lang="lv-LV" b="1" dirty="0">
              <a:solidFill>
                <a:srgbClr val="148A8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A7587-90C9-4D6D-9679-464E8451E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188" y="1411552"/>
            <a:ext cx="3783204" cy="51668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63D719-EF92-4A6C-A46C-7D2FE9D10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94" y="1331722"/>
            <a:ext cx="4638745" cy="516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98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DB4953-4AA7-4BB1-897D-A8E65A25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3755"/>
            <a:ext cx="10359887" cy="792616"/>
          </a:xfrm>
        </p:spPr>
        <p:txBody>
          <a:bodyPr>
            <a:noAutofit/>
          </a:bodyPr>
          <a:lstStyle/>
          <a:p>
            <a:pPr algn="ctr"/>
            <a:r>
              <a:rPr lang="lv-LV" sz="3600" b="1" dirty="0">
                <a:solidFill>
                  <a:srgbClr val="169693"/>
                </a:solidFill>
                <a:cs typeface="Arial" panose="020B0604020202020204" pitchFamily="34" charset="0"/>
              </a:rPr>
              <a:t>Pilnvarās un deleģējumos veicamās darbības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C592F7-9149-41C2-9378-FE391CB23B44}"/>
              </a:ext>
            </a:extLst>
          </p:cNvPr>
          <p:cNvCxnSpPr>
            <a:cxnSpLocks/>
          </p:cNvCxnSpPr>
          <p:nvPr/>
        </p:nvCxnSpPr>
        <p:spPr>
          <a:xfrm>
            <a:off x="838200" y="1304046"/>
            <a:ext cx="10515600" cy="0"/>
          </a:xfrm>
          <a:prstGeom prst="straightConnector1">
            <a:avLst/>
          </a:prstGeom>
          <a:ln w="31750">
            <a:solidFill>
              <a:srgbClr val="F15A2C"/>
            </a:solidFill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63775D17-FD09-45B0-8727-E8C03FCB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99734"/>
            <a:ext cx="1499683" cy="365125"/>
          </a:xfrm>
        </p:spPr>
        <p:txBody>
          <a:bodyPr/>
          <a:lstStyle/>
          <a:p>
            <a:pPr algn="l"/>
            <a:fld id="{F3582282-1A83-4550-A733-D531DD8B212F}" type="slidenum">
              <a:rPr lang="lv-LV" b="1" smtClean="0">
                <a:solidFill>
                  <a:srgbClr val="148A87"/>
                </a:solidFill>
              </a:rPr>
              <a:pPr algn="l"/>
              <a:t>15</a:t>
            </a:fld>
            <a:endParaRPr lang="lv-LV" b="1" dirty="0">
              <a:solidFill>
                <a:srgbClr val="148A87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9B76E9-0654-4C05-ABB2-3B7F1D7641FB}"/>
              </a:ext>
            </a:extLst>
          </p:cNvPr>
          <p:cNvSpPr/>
          <p:nvPr/>
        </p:nvSpPr>
        <p:spPr>
          <a:xfrm>
            <a:off x="1100889" y="1551520"/>
            <a:ext cx="10515600" cy="521939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Tiesības var piešķirt uz noteiktu laiku, noteiktu mājas lietu;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Jāatzīmē, kādas tiesības piešķir;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2800" dirty="0">
                <a:ea typeface="Calibri" panose="020F0502020204030204" pitchFamily="34" charset="0"/>
                <a:cs typeface="Times New Roman" panose="02020603050405020304" pitchFamily="18" charset="0"/>
              </a:rPr>
              <a:t>Var dot tiesības pārpilnvarot;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Deleģējumu var atcelt, piemēram, ar darbinieku ir pārtrauktas darba tiesiskās attiecības.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3FC516-B134-4482-A675-60E2A9C42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940" y="4091906"/>
            <a:ext cx="8162925" cy="182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97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DB4953-4AA7-4BB1-897D-A8E65A25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3755"/>
            <a:ext cx="10359887" cy="792616"/>
          </a:xfrm>
        </p:spPr>
        <p:txBody>
          <a:bodyPr>
            <a:noAutofit/>
          </a:bodyPr>
          <a:lstStyle/>
          <a:p>
            <a:pPr algn="ctr"/>
            <a:r>
              <a:rPr lang="lv-LV" sz="3600" b="1" dirty="0">
                <a:solidFill>
                  <a:srgbClr val="169693"/>
                </a:solidFill>
                <a:cs typeface="Arial" panose="020B0604020202020204" pitchFamily="34" charset="0"/>
              </a:rPr>
              <a:t>Deleģējuma vai pilnvaras saskaņošana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C592F7-9149-41C2-9378-FE391CB23B44}"/>
              </a:ext>
            </a:extLst>
          </p:cNvPr>
          <p:cNvCxnSpPr>
            <a:cxnSpLocks/>
          </p:cNvCxnSpPr>
          <p:nvPr/>
        </p:nvCxnSpPr>
        <p:spPr>
          <a:xfrm>
            <a:off x="838200" y="1304046"/>
            <a:ext cx="10515600" cy="0"/>
          </a:xfrm>
          <a:prstGeom prst="straightConnector1">
            <a:avLst/>
          </a:prstGeom>
          <a:ln w="31750">
            <a:solidFill>
              <a:srgbClr val="F15A2C"/>
            </a:solidFill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63775D17-FD09-45B0-8727-E8C03FCB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99734"/>
            <a:ext cx="1499683" cy="365125"/>
          </a:xfrm>
        </p:spPr>
        <p:txBody>
          <a:bodyPr/>
          <a:lstStyle/>
          <a:p>
            <a:pPr algn="l"/>
            <a:fld id="{F3582282-1A83-4550-A733-D531DD8B212F}" type="slidenum">
              <a:rPr lang="lv-LV" b="1" smtClean="0">
                <a:solidFill>
                  <a:srgbClr val="148A87"/>
                </a:solidFill>
              </a:rPr>
              <a:pPr algn="l"/>
              <a:t>16</a:t>
            </a:fld>
            <a:endParaRPr lang="lv-LV" b="1" dirty="0">
              <a:solidFill>
                <a:srgbClr val="148A87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9B76E9-0654-4C05-ABB2-3B7F1D7641FB}"/>
              </a:ext>
            </a:extLst>
          </p:cNvPr>
          <p:cNvSpPr/>
          <p:nvPr/>
        </p:nvSpPr>
        <p:spPr>
          <a:xfrm>
            <a:off x="1100889" y="1551520"/>
            <a:ext cx="10515600" cy="521939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2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lv-LV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C34FC6-71DC-4079-8B1E-ED79B52E11EA}"/>
              </a:ext>
            </a:extLst>
          </p:cNvPr>
          <p:cNvSpPr txBox="1"/>
          <p:nvPr/>
        </p:nvSpPr>
        <p:spPr>
          <a:xfrm>
            <a:off x="968829" y="1523844"/>
            <a:ext cx="984204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lv-LV" sz="2800" dirty="0"/>
              <a:t>Juridiskām personām jāveic saskaņošana, ja nav vienpersoniskās paraksta tiesības. Informāciju par deleģējuma saskaņojumu saņem sadaļā Paziņojumi.</a:t>
            </a:r>
          </a:p>
          <a:p>
            <a:pPr algn="just">
              <a:spcAft>
                <a:spcPts val="0"/>
              </a:spcAft>
            </a:pPr>
            <a:r>
              <a:rPr lang="lv-LV" sz="2800" dirty="0"/>
              <a:t> </a:t>
            </a:r>
            <a:endParaRPr lang="lv-LV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1E9477-3A7B-46A5-839C-2E33AA16F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632" y="2962275"/>
            <a:ext cx="6413818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44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F8BD6-815E-4D25-A5D0-9E186BA1C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>
                <a:solidFill>
                  <a:srgbClr val="18A4A1"/>
                </a:solidFill>
              </a:rPr>
              <a:t>Saskaņošana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08C36-0F73-415C-8B16-C65AD506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2282-1A83-4550-A733-D531DD8B212F}" type="slidenum">
              <a:rPr lang="lv-LV" smtClean="0"/>
              <a:t>17</a:t>
            </a:fld>
            <a:endParaRPr lang="lv-LV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8C0F1A-C3BD-4AC1-8EAA-031510C28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9968" y="1544876"/>
            <a:ext cx="4876800" cy="2286000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90A3458-B422-4B21-B54C-D0ECAC874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7" y="4037191"/>
            <a:ext cx="10122283" cy="25404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16B85E-1259-405A-8AD6-1660E4271773}"/>
              </a:ext>
            </a:extLst>
          </p:cNvPr>
          <p:cNvSpPr txBox="1"/>
          <p:nvPr/>
        </p:nvSpPr>
        <p:spPr>
          <a:xfrm>
            <a:off x="838200" y="1544876"/>
            <a:ext cx="4876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lv-LV" sz="2800" dirty="0"/>
              <a:t>Tikai tad, kad otra persona saskaņo deleģējumu, tiek iegūtas tiesības darboties BIS vienpersoniski. </a:t>
            </a:r>
            <a:endParaRPr lang="lv-LV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48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B8110F-AAB5-4509-98C8-75F6DBD82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65" y="2389101"/>
            <a:ext cx="7146073" cy="1133475"/>
          </a:xfrm>
        </p:spPr>
        <p:txBody>
          <a:bodyPr>
            <a:normAutofit/>
          </a:bodyPr>
          <a:lstStyle/>
          <a:p>
            <a:r>
              <a:rPr lang="lv-LV" b="1" dirty="0">
                <a:solidFill>
                  <a:srgbClr val="169693"/>
                </a:solidFill>
                <a:cs typeface="Arial" panose="020B0604020202020204" pitchFamily="34" charset="0"/>
              </a:rPr>
              <a:t>Paldies par uzmanību!</a:t>
            </a:r>
            <a:endParaRPr lang="lv-LV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6BEB62-E62B-4E1C-BFA1-A9592312D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889" y="173578"/>
            <a:ext cx="2106352" cy="99385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BF732CB-9F6A-4DEF-8793-B8E3EBE0634E}"/>
              </a:ext>
            </a:extLst>
          </p:cNvPr>
          <p:cNvSpPr/>
          <p:nvPr/>
        </p:nvSpPr>
        <p:spPr>
          <a:xfrm>
            <a:off x="7703507" y="4572000"/>
            <a:ext cx="275572" cy="1377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E7BAC5-C305-4267-AD48-52497A403A46}"/>
              </a:ext>
            </a:extLst>
          </p:cNvPr>
          <p:cNvSpPr txBox="1"/>
          <p:nvPr/>
        </p:nvSpPr>
        <p:spPr>
          <a:xfrm>
            <a:off x="6686550" y="4972049"/>
            <a:ext cx="3324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dirty="0"/>
              <a:t>Iveta Putne</a:t>
            </a:r>
          </a:p>
          <a:p>
            <a:pPr algn="r"/>
            <a:r>
              <a:rPr lang="lv-LV" dirty="0"/>
              <a:t>Būvniecības informācijas sistēmas reģistru nodaļas vadītāja</a:t>
            </a:r>
          </a:p>
        </p:txBody>
      </p:sp>
    </p:spTree>
    <p:extLst>
      <p:ext uri="{BB962C8B-B14F-4D97-AF65-F5344CB8AC3E}">
        <p14:creationId xmlns:p14="http://schemas.microsoft.com/office/powerpoint/2010/main" val="12185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03AE195-88C6-4DBC-B895-CC92E1BF3A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-1319" r="28672"/>
          <a:stretch/>
        </p:blipFill>
        <p:spPr>
          <a:xfrm>
            <a:off x="2689379" y="5865459"/>
            <a:ext cx="4190923" cy="1498811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481BF1F-AAFD-4FFA-B491-7685EEAD1F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1000"/>
          </a:blip>
          <a:srcRect l="-1319" r="28672"/>
          <a:stretch/>
        </p:blipFill>
        <p:spPr>
          <a:xfrm>
            <a:off x="-522210" y="6021211"/>
            <a:ext cx="4190923" cy="1498811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CDB4953-4AA7-4BB1-897D-A8E65A25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95635"/>
            <a:ext cx="10359887" cy="1082473"/>
          </a:xfrm>
        </p:spPr>
        <p:txBody>
          <a:bodyPr>
            <a:noAutofit/>
          </a:bodyPr>
          <a:lstStyle/>
          <a:p>
            <a:pPr algn="ctr"/>
            <a:r>
              <a:rPr lang="lv-LV" sz="3600" b="1" dirty="0">
                <a:solidFill>
                  <a:srgbClr val="169693"/>
                </a:solidFill>
                <a:cs typeface="Arial" panose="020B0604020202020204" pitchFamily="34" charset="0"/>
              </a:rPr>
              <a:t>Būvniecības informācijas sistēma un</a:t>
            </a:r>
            <a:br>
              <a:rPr lang="lv-LV" sz="3600" b="1" dirty="0">
                <a:solidFill>
                  <a:srgbClr val="169693"/>
                </a:solidFill>
                <a:cs typeface="Arial" panose="020B0604020202020204" pitchFamily="34" charset="0"/>
              </a:rPr>
            </a:br>
            <a:r>
              <a:rPr lang="lv-LV" sz="3600" b="1" dirty="0">
                <a:solidFill>
                  <a:srgbClr val="169693"/>
                </a:solidFill>
                <a:cs typeface="Arial" panose="020B0604020202020204" pitchFamily="34" charset="0"/>
              </a:rPr>
              <a:t>Pārvaldnieku reģistrs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C592F7-9149-41C2-9378-FE391CB23B44}"/>
              </a:ext>
            </a:extLst>
          </p:cNvPr>
          <p:cNvCxnSpPr>
            <a:cxnSpLocks/>
          </p:cNvCxnSpPr>
          <p:nvPr/>
        </p:nvCxnSpPr>
        <p:spPr>
          <a:xfrm>
            <a:off x="838200" y="1567704"/>
            <a:ext cx="10515600" cy="0"/>
          </a:xfrm>
          <a:prstGeom prst="straightConnector1">
            <a:avLst/>
          </a:prstGeom>
          <a:ln w="31750">
            <a:solidFill>
              <a:srgbClr val="F15A2C"/>
            </a:solidFill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63775D17-FD09-45B0-8727-E8C03FCB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99734"/>
            <a:ext cx="1499683" cy="365125"/>
          </a:xfrm>
        </p:spPr>
        <p:txBody>
          <a:bodyPr/>
          <a:lstStyle/>
          <a:p>
            <a:pPr algn="l"/>
            <a:fld id="{F3582282-1A83-4550-A733-D531DD8B212F}" type="slidenum">
              <a:rPr lang="lv-LV" b="1" smtClean="0">
                <a:solidFill>
                  <a:srgbClr val="148A87"/>
                </a:solidFill>
              </a:rPr>
              <a:pPr algn="l"/>
              <a:t>2</a:t>
            </a:fld>
            <a:endParaRPr lang="lv-LV" b="1" dirty="0">
              <a:solidFill>
                <a:srgbClr val="148A87"/>
              </a:solidFill>
            </a:endParaRPr>
          </a:p>
        </p:txBody>
      </p:sp>
      <p:sp>
        <p:nvSpPr>
          <p:cNvPr id="18" name="Content Placeholder 21">
            <a:extLst>
              <a:ext uri="{FF2B5EF4-FFF2-40B4-BE49-F238E27FC236}">
                <a16:creationId xmlns:a16="http://schemas.microsoft.com/office/drawing/2014/main" id="{17475355-06D0-479E-9F67-6C0681E88503}"/>
              </a:ext>
            </a:extLst>
          </p:cNvPr>
          <p:cNvSpPr txBox="1">
            <a:spLocks/>
          </p:cNvSpPr>
          <p:nvPr/>
        </p:nvSpPr>
        <p:spPr>
          <a:xfrm>
            <a:off x="838198" y="1889613"/>
            <a:ext cx="10811258" cy="2555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5A2C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Būvniecības informācijas sistēma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 reģistru sadaļa darbojas jau no 2014.gada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F15A2C"/>
              </a:buClr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2015.gada BIS ir iekļauts Pārvaldnieku reģistrs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rgbClr val="F15A2C"/>
              </a:buClr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Pārvaldnieku reģistrā ir pieejami dati par 845 pārvaldniekiem.</a:t>
            </a:r>
          </a:p>
          <a:p>
            <a:pPr>
              <a:buClr>
                <a:srgbClr val="F15A2C"/>
              </a:buClr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2022.gadā ir izstrādāta jauna funkcionalitāte – Mājas lietas</a:t>
            </a:r>
          </a:p>
          <a:p>
            <a:pPr marL="0" indent="0">
              <a:buClr>
                <a:srgbClr val="F15A2C"/>
              </a:buClr>
              <a:buNone/>
            </a:pPr>
            <a:endParaRPr lang="lv-LV" sz="2400" dirty="0">
              <a:solidFill>
                <a:srgbClr val="676A6B"/>
              </a:solidFill>
            </a:endParaRPr>
          </a:p>
          <a:p>
            <a:pPr marL="0" indent="0">
              <a:buClr>
                <a:srgbClr val="F15A2C"/>
              </a:buClr>
              <a:buNone/>
            </a:pPr>
            <a:endParaRPr lang="lv-LV" sz="2400" dirty="0">
              <a:solidFill>
                <a:srgbClr val="676A6B"/>
              </a:solidFill>
            </a:endParaRPr>
          </a:p>
          <a:p>
            <a:pPr marL="0" indent="0">
              <a:buClr>
                <a:srgbClr val="F15A2C"/>
              </a:buClr>
              <a:buNone/>
            </a:pPr>
            <a:endParaRPr lang="lv-LV" sz="2400" dirty="0">
              <a:solidFill>
                <a:srgbClr val="676A6B"/>
              </a:solidFill>
            </a:endParaRPr>
          </a:p>
          <a:p>
            <a:pPr marL="0" indent="0">
              <a:buClr>
                <a:srgbClr val="F15A2C"/>
              </a:buClr>
              <a:buNone/>
            </a:pPr>
            <a:endParaRPr lang="lv-LV" sz="2400" dirty="0">
              <a:solidFill>
                <a:srgbClr val="676A6B"/>
              </a:solidFill>
            </a:endParaRPr>
          </a:p>
          <a:p>
            <a:pPr marL="0" indent="0">
              <a:buClr>
                <a:srgbClr val="F15A2C"/>
              </a:buClr>
              <a:buNone/>
            </a:pPr>
            <a:endParaRPr lang="lv-LV" sz="2400" dirty="0">
              <a:solidFill>
                <a:srgbClr val="676A6B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5ECB0F-70C8-4A20-AE91-880800300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441" y="4476378"/>
            <a:ext cx="9677402" cy="193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2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73461-825D-4B7B-B2BA-A248D5F4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053233"/>
          </a:xfrm>
        </p:spPr>
        <p:txBody>
          <a:bodyPr anchor="b">
            <a:normAutofit/>
          </a:bodyPr>
          <a:lstStyle/>
          <a:p>
            <a:pPr algn="ctr"/>
            <a:r>
              <a:rPr lang="lv-LV" sz="5400" b="1" dirty="0">
                <a:solidFill>
                  <a:srgbClr val="18A4A1"/>
                </a:solidFill>
              </a:rPr>
              <a:t>Kad jāuzsāk kārtot mājas lietas 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744EC-15C9-43DB-A189-982CD9BC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699832"/>
            <a:ext cx="10438407" cy="4619942"/>
          </a:xfrm>
        </p:spPr>
        <p:txBody>
          <a:bodyPr anchor="t">
            <a:normAutofit fontScale="92500"/>
          </a:bodyPr>
          <a:lstStyle/>
          <a:p>
            <a:pPr lvl="1" algn="just"/>
            <a:r>
              <a:rPr lang="lv-LV" sz="2800" b="0" i="0" dirty="0">
                <a:effectLst/>
              </a:rPr>
              <a:t>Mājas lietā ietveramās informācijas, elektronisko dokumentu vai to atvasinājumu pievienošanu Būvniecības informācijas sistēmai uzsāk līdz </a:t>
            </a:r>
            <a:r>
              <a:rPr lang="lv-LV" sz="2800" b="1" i="0" dirty="0">
                <a:effectLst/>
              </a:rPr>
              <a:t>28.02.2023.</a:t>
            </a:r>
          </a:p>
          <a:p>
            <a:pPr lvl="1" algn="just"/>
            <a:r>
              <a:rPr lang="lv-LV" sz="2800" b="0" i="0" dirty="0">
                <a:effectLst/>
              </a:rPr>
              <a:t>Dokumentus un informāciju, kas radīta līdz 28.02.2023., Būvniecības informācijas sistēmai pievieno pēc mājas lietas kārtotāja ieskatiem.</a:t>
            </a:r>
          </a:p>
          <a:p>
            <a:pPr lvl="1" algn="just"/>
            <a:r>
              <a:rPr lang="lv-LV" sz="2800" b="0" i="0" dirty="0">
                <a:effectLst/>
              </a:rPr>
              <a:t>Dzīvojamo māju pārvaldniekiem, kuri pārvalda dzīvojamās mājas, kurās dzīvokļu īpašnieki nav pārņēmuši pārvaldīšanas tiesības, ir pienākums līdz 28.02.2023. normatīvajos aktos noteiktajā kārtībā reģistrēties pārvaldnieku reģistrā.</a:t>
            </a:r>
            <a:endParaRPr lang="lv-LV" sz="2800" dirty="0"/>
          </a:p>
          <a:p>
            <a:pPr marL="457200" lvl="1" indent="0">
              <a:buNone/>
            </a:pPr>
            <a:endParaRPr lang="lv-LV" b="1" dirty="0">
              <a:solidFill>
                <a:srgbClr val="414142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lv-LV" b="1" dirty="0">
              <a:solidFill>
                <a:srgbClr val="414142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lv-LV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Dzīvojamo māju pārvaldīšanas likuma Pārejas noteikumu 27., 28. un 29.punkts</a:t>
            </a:r>
          </a:p>
          <a:p>
            <a:pPr lvl="1"/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329FD-0B11-4A65-B798-DBA52B53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3582282-1A83-4550-A733-D531DD8B212F}" type="slidenum">
              <a:rPr lang="lv-LV" smtClean="0"/>
              <a:pPr>
                <a:spcAft>
                  <a:spcPts val="600"/>
                </a:spcAft>
              </a:pPr>
              <a:t>3</a:t>
            </a:fld>
            <a:endParaRPr lang="lv-LV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035DA4-3F6E-48EA-8046-CD6296DAC294}"/>
              </a:ext>
            </a:extLst>
          </p:cNvPr>
          <p:cNvCxnSpPr>
            <a:cxnSpLocks/>
          </p:cNvCxnSpPr>
          <p:nvPr/>
        </p:nvCxnSpPr>
        <p:spPr>
          <a:xfrm>
            <a:off x="838200" y="1567704"/>
            <a:ext cx="10515600" cy="0"/>
          </a:xfrm>
          <a:prstGeom prst="straightConnector1">
            <a:avLst/>
          </a:prstGeom>
          <a:ln w="31750">
            <a:solidFill>
              <a:srgbClr val="F15A2C"/>
            </a:solidFill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749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270888C-AE39-48EE-9E57-BC8F9867475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1000"/>
          </a:blip>
          <a:stretch>
            <a:fillRect/>
          </a:stretch>
        </p:blipFill>
        <p:spPr>
          <a:xfrm>
            <a:off x="1409625" y="5150584"/>
            <a:ext cx="10515600" cy="1498811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CDB4953-4AA7-4BB1-897D-A8E65A25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95636"/>
            <a:ext cx="10359887" cy="792616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169693"/>
                </a:solidFill>
                <a:cs typeface="Arial" panose="020B0604020202020204" pitchFamily="34" charset="0"/>
              </a:rPr>
              <a:t>Mājas lietas izveidošana BIS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A88A10-49A5-4D17-91F3-1A5663FD6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674" y="208605"/>
            <a:ext cx="1766737" cy="91201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C592F7-9149-41C2-9378-FE391CB23B44}"/>
              </a:ext>
            </a:extLst>
          </p:cNvPr>
          <p:cNvCxnSpPr>
            <a:cxnSpLocks/>
          </p:cNvCxnSpPr>
          <p:nvPr/>
        </p:nvCxnSpPr>
        <p:spPr>
          <a:xfrm>
            <a:off x="838200" y="1304046"/>
            <a:ext cx="10515600" cy="0"/>
          </a:xfrm>
          <a:prstGeom prst="straightConnector1">
            <a:avLst/>
          </a:prstGeom>
          <a:ln w="31750">
            <a:solidFill>
              <a:srgbClr val="F15A2C"/>
            </a:solidFill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63775D17-FD09-45B0-8727-E8C03FCB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99734"/>
            <a:ext cx="1499683" cy="365125"/>
          </a:xfrm>
        </p:spPr>
        <p:txBody>
          <a:bodyPr/>
          <a:lstStyle/>
          <a:p>
            <a:pPr algn="l"/>
            <a:fld id="{F3582282-1A83-4550-A733-D531DD8B212F}" type="slidenum">
              <a:rPr lang="lv-LV" b="1" smtClean="0">
                <a:solidFill>
                  <a:srgbClr val="148A87"/>
                </a:solidFill>
              </a:rPr>
              <a:pPr algn="l"/>
              <a:t>4</a:t>
            </a:fld>
            <a:endParaRPr lang="lv-LV" b="1" dirty="0">
              <a:solidFill>
                <a:srgbClr val="148A87"/>
              </a:solidFill>
            </a:endParaRP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CE994816-7321-4C11-82C2-DA0290A63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566775"/>
            <a:ext cx="10515599" cy="3987179"/>
          </a:xfrm>
        </p:spPr>
        <p:txBody>
          <a:bodyPr>
            <a:normAutofit/>
          </a:bodyPr>
          <a:lstStyle/>
          <a:p>
            <a:pPr>
              <a:buClr>
                <a:srgbClr val="F15A2C"/>
              </a:buClr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Mājas lietas tiek veidotas BIS (automātiski) daudzdzīvokļu dzīvojamām mājām</a:t>
            </a:r>
          </a:p>
          <a:p>
            <a:pPr>
              <a:buClr>
                <a:srgbClr val="F15A2C"/>
              </a:buClr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Mājas lietas ir pieejamas sadaļā Būvju ekspluatācija</a:t>
            </a:r>
          </a:p>
          <a:p>
            <a:pPr>
              <a:buClr>
                <a:srgbClr val="F15A2C"/>
              </a:buClr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Mājas lieta automātiski ir pieejama dzīvokļu īpašniekiem vai mājas īpašniekam</a:t>
            </a:r>
          </a:p>
          <a:p>
            <a:pPr>
              <a:buClr>
                <a:srgbClr val="F15A2C"/>
              </a:buClr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Īpašnieks autorizējas BIS</a:t>
            </a:r>
          </a:p>
          <a:p>
            <a:pPr>
              <a:buClr>
                <a:srgbClr val="F15A2C"/>
              </a:buClr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Viendzīvokļa mājām lietas neveido, bet īpašniekam arī ir iespēja izveidot savai mājai mājas lietu BIS</a:t>
            </a:r>
          </a:p>
          <a:p>
            <a:pPr>
              <a:buClr>
                <a:srgbClr val="F15A2C"/>
              </a:buClr>
              <a:buFont typeface="Wingdings" panose="05000000000000000000" pitchFamily="2" charset="2"/>
              <a:buChar char="ü"/>
            </a:pPr>
            <a:endParaRPr lang="lv-LV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Clr>
                <a:srgbClr val="F15A2C"/>
              </a:buClr>
              <a:buNone/>
            </a:pPr>
            <a:endParaRPr lang="lv-LV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2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073461-825D-4B7B-B2BA-A248D5F4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053233"/>
          </a:xfrm>
        </p:spPr>
        <p:txBody>
          <a:bodyPr anchor="b">
            <a:normAutofit/>
          </a:bodyPr>
          <a:lstStyle/>
          <a:p>
            <a:pPr algn="ctr"/>
            <a:r>
              <a:rPr lang="lv-LV" b="1" dirty="0">
                <a:solidFill>
                  <a:srgbClr val="18A4A1"/>
                </a:solidFill>
              </a:rPr>
              <a:t>Mājas lietu sadalījums BIS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744EC-15C9-43DB-A189-982CD9BC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64" y="1924135"/>
            <a:ext cx="6713552" cy="4619942"/>
          </a:xfrm>
        </p:spPr>
        <p:txBody>
          <a:bodyPr anchor="t">
            <a:normAutofit/>
          </a:bodyPr>
          <a:lstStyle/>
          <a:p>
            <a:pPr lvl="1"/>
            <a:r>
              <a:rPr lang="lv-LV" b="1" dirty="0"/>
              <a:t>Īpašnieka lietas </a:t>
            </a:r>
            <a:r>
              <a:rPr lang="lv-LV" dirty="0"/>
              <a:t>- nekustamā īpašuma īpašnieks vai tiesiskais valdītājs;</a:t>
            </a:r>
          </a:p>
          <a:p>
            <a:pPr lvl="1"/>
            <a:r>
              <a:rPr lang="lv-LV" b="1" dirty="0"/>
              <a:t>Pilnvaru lietas </a:t>
            </a:r>
            <a:r>
              <a:rPr lang="lv-LV" dirty="0"/>
              <a:t>- piekļuve, pamatojoties uz piešķirto pilnvaru, pārpilnvarojumu vai atbilstošo deleģējumu;</a:t>
            </a:r>
          </a:p>
          <a:p>
            <a:pPr lvl="1"/>
            <a:r>
              <a:rPr lang="lv-LV" b="1" dirty="0"/>
              <a:t>Pārvaldnieka lietas </a:t>
            </a:r>
            <a:r>
              <a:rPr lang="lv-LV" dirty="0"/>
              <a:t>– mājas pārvaldnieks fiziska persona vai Pārvaldnieka juridiskas personas deleģēts darbinieks;</a:t>
            </a:r>
          </a:p>
          <a:p>
            <a:pPr lvl="1"/>
            <a:r>
              <a:rPr lang="lv-LV" b="1" dirty="0"/>
              <a:t>Aptauju un kopsapulču organizatoru lietas </a:t>
            </a:r>
            <a:r>
              <a:rPr lang="lv-LV" dirty="0"/>
              <a:t>- piekļuve kā aptaujas vai kopsapulces iniciatoram, kopsapulces vadītājam vai protokolētājam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E33F7A-B5A5-4B74-A801-7ECA959DA1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14" r="23811"/>
          <a:stretch/>
        </p:blipFill>
        <p:spPr>
          <a:xfrm>
            <a:off x="7138316" y="1924135"/>
            <a:ext cx="3941064" cy="38934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329FD-0B11-4A65-B798-DBA52B53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3582282-1A83-4550-A733-D531DD8B212F}" type="slidenum">
              <a:rPr lang="lv-LV" smtClean="0"/>
              <a:pPr>
                <a:spcAft>
                  <a:spcPts val="600"/>
                </a:spcAft>
              </a:pPr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51270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C47433-4247-485A-91BD-A17AF94D9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11" y="1165906"/>
            <a:ext cx="10656732" cy="2743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89E56-862A-4C13-9389-A26A89A6A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/>
              <a:t>Jāatbild uz diviem jautājumiem:</a:t>
            </a:r>
          </a:p>
          <a:p>
            <a:pPr lvl="1"/>
            <a:r>
              <a:rPr lang="lv-LV" dirty="0"/>
              <a:t>Vai pārvaldnieks ir reģistrēts Pārvaldnieku reģistrā;</a:t>
            </a:r>
          </a:p>
          <a:p>
            <a:pPr lvl="1"/>
            <a:r>
              <a:rPr lang="lv-LV" dirty="0"/>
              <a:t>Ja ir, vai ir aktualizēta informācija par pārvaldāmajām mājām?</a:t>
            </a:r>
          </a:p>
          <a:p>
            <a:r>
              <a:rPr lang="lv-LV" dirty="0"/>
              <a:t>Ja nav reģistrēts – jāreģistrējas (iesniegums reģistrācijai)</a:t>
            </a:r>
          </a:p>
          <a:p>
            <a:r>
              <a:rPr lang="lv-LV" dirty="0"/>
              <a:t>Ja ir reģistrēts – iesniedz iesniegumu par ziņu aktualizāciju.</a:t>
            </a:r>
          </a:p>
          <a:p>
            <a:r>
              <a:rPr lang="lv-LV" dirty="0"/>
              <a:t>Iesniegumu var iesniegt BIS, izmantojot e-pakalpojumu vai</a:t>
            </a:r>
          </a:p>
          <a:p>
            <a:r>
              <a:rPr lang="lv-LV" dirty="0"/>
              <a:t>vai aizpildot veidlapu : </a:t>
            </a:r>
            <a:r>
              <a:rPr lang="lv-LV" dirty="0">
                <a:hlinkClick r:id="rId3"/>
              </a:rPr>
              <a:t>https://bis.gov.lv/registri/dzivojamo-maju-parvaldnieku-registrs--2/pirmreizeja-registracija-dzivojamo-maju-parvaldnieku-registra</a:t>
            </a:r>
            <a:r>
              <a:rPr lang="lv-LV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95B90-ED18-4A27-B2AD-75B0DA873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2282-1A83-4550-A733-D531DD8B212F}" type="slidenum">
              <a:rPr lang="lv-LV" smtClean="0"/>
              <a:t>6</a:t>
            </a:fld>
            <a:endParaRPr lang="lv-LV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5D7109-DD08-4805-9A8F-1A1F9CD78048}"/>
              </a:ext>
            </a:extLst>
          </p:cNvPr>
          <p:cNvSpPr/>
          <p:nvPr/>
        </p:nvSpPr>
        <p:spPr>
          <a:xfrm>
            <a:off x="914400" y="1928590"/>
            <a:ext cx="82296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169693"/>
              </a:buClr>
            </a:pPr>
            <a:endParaRPr lang="lv-LV" sz="2100" dirty="0">
              <a:solidFill>
                <a:srgbClr val="676A6B"/>
              </a:solidFill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BA44D94E-2BF6-4AFF-B00F-A6CB57B66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0360"/>
            <a:ext cx="10359887" cy="792616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169693"/>
                </a:solidFill>
                <a:cs typeface="Arial" panose="020B0604020202020204" pitchFamily="34" charset="0"/>
              </a:rPr>
              <a:t>Kā pārvaldnieks var saņemt piekļuvi mājas lietai</a:t>
            </a:r>
          </a:p>
        </p:txBody>
      </p:sp>
    </p:spTree>
    <p:extLst>
      <p:ext uri="{BB962C8B-B14F-4D97-AF65-F5344CB8AC3E}">
        <p14:creationId xmlns:p14="http://schemas.microsoft.com/office/powerpoint/2010/main" val="151542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07A3C9-5C67-45EE-B163-B2EBD8841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45" y="1175963"/>
            <a:ext cx="10656732" cy="2743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BA3A1-81A2-4AD6-A2B9-241BECF54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64310"/>
            <a:ext cx="8726010" cy="3380497"/>
          </a:xfrm>
        </p:spPr>
        <p:txBody>
          <a:bodyPr>
            <a:normAutofit/>
          </a:bodyPr>
          <a:lstStyle/>
          <a:p>
            <a:pPr marL="457200" lvl="1" indent="0">
              <a:buClr>
                <a:srgbClr val="169693"/>
              </a:buClr>
              <a:buNone/>
            </a:pPr>
            <a:endParaRPr lang="lv-LV" sz="2100" dirty="0">
              <a:solidFill>
                <a:srgbClr val="676A6B"/>
              </a:solidFill>
            </a:endParaRPr>
          </a:p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FEDD5-28FA-4B79-AC6D-6F19462D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2282-1A83-4550-A733-D531DD8B212F}" type="slidenum">
              <a:rPr lang="lv-LV" smtClean="0"/>
              <a:t>7</a:t>
            </a:fld>
            <a:endParaRPr lang="lv-LV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3FA1932B-80CD-40B5-B853-3C7EFD85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95636"/>
            <a:ext cx="10359887" cy="792616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>
                <a:solidFill>
                  <a:srgbClr val="169693"/>
                </a:solidFill>
                <a:cs typeface="Arial" panose="020B0604020202020204" pitchFamily="34" charset="0"/>
              </a:rPr>
              <a:t>B</a:t>
            </a:r>
            <a:r>
              <a:rPr lang="en-US" sz="3200" b="1" dirty="0">
                <a:solidFill>
                  <a:srgbClr val="169693"/>
                </a:solidFill>
                <a:cs typeface="Arial" panose="020B0604020202020204" pitchFamily="34" charset="0"/>
              </a:rPr>
              <a:t>IS </a:t>
            </a:r>
            <a:r>
              <a:rPr lang="lv-LV" sz="3200" b="1" dirty="0">
                <a:solidFill>
                  <a:srgbClr val="169693"/>
                </a:solidFill>
                <a:cs typeface="Arial" panose="020B0604020202020204" pitchFamily="34" charset="0"/>
              </a:rPr>
              <a:t>e-pakalpojumi pieejami autorizētam lietotājam</a:t>
            </a:r>
          </a:p>
        </p:txBody>
      </p: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D8983F2-37B5-4085-A772-F569CBFF588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0" y="1559225"/>
            <a:ext cx="9838481" cy="441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27C60-0AAD-4041-B0DF-4F5DDEE7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2282-1A83-4550-A733-D531DD8B212F}" type="slidenum">
              <a:rPr lang="lv-LV" smtClean="0"/>
              <a:t>8</a:t>
            </a:fld>
            <a:endParaRPr lang="lv-LV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D2242017-FFD2-422F-B7A3-B8DA2A49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169693"/>
                </a:solidFill>
                <a:cs typeface="Arial" panose="020B0604020202020204" pitchFamily="34" charset="0"/>
              </a:rPr>
              <a:t>Ziņu aktualizācijas iesnieguma iesniegšana</a:t>
            </a:r>
            <a:br>
              <a:rPr lang="lv-LV" sz="3200" dirty="0">
                <a:solidFill>
                  <a:srgbClr val="169693"/>
                </a:solidFill>
                <a:cs typeface="Arial" panose="020B0604020202020204" pitchFamily="34" charset="0"/>
              </a:rPr>
            </a:br>
            <a:r>
              <a:rPr lang="lv-LV" sz="3200" dirty="0">
                <a:solidFill>
                  <a:srgbClr val="169693"/>
                </a:solidFill>
                <a:cs typeface="Arial" panose="020B0604020202020204" pitchFamily="34" charset="0"/>
              </a:rPr>
              <a:t>(e-pakalpojuma piemērs)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4C4DAC-C668-4134-A53C-0E045F4F8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79" y="1303634"/>
            <a:ext cx="10656732" cy="27434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6FA2FB-F24E-434B-9A1A-42719C352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Iesniegumu BIS var iesniegt fiziska persona vai juridiska persona (valdes loceklis vai deleģēta persona)</a:t>
            </a:r>
          </a:p>
          <a:p>
            <a:r>
              <a:rPr lang="lv-LV" dirty="0"/>
              <a:t>Iesnieguma saturs:</a:t>
            </a:r>
          </a:p>
          <a:p>
            <a:pPr lvl="1"/>
            <a:endParaRPr lang="lv-LV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20E7B1-3909-43D0-816A-4AB133395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49" y="3228976"/>
            <a:ext cx="5705475" cy="312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16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00F9-74CF-4987-843C-41F5850B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>
                <a:solidFill>
                  <a:srgbClr val="18A4A1"/>
                </a:solidFill>
              </a:rPr>
              <a:t>Prasības pārvaldnieka darbiniekam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C9C08-5004-4772-8C1E-5D73BFF68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/>
              <a:t>Fiziska vai juridiska persona, kura pilda pārvaldīšanas  uzdevumu – 4. profesionālās kvalifikācijas līmenis.</a:t>
            </a:r>
          </a:p>
          <a:p>
            <a:r>
              <a:rPr lang="lv-LV" b="0" i="0" dirty="0">
                <a:solidFill>
                  <a:srgbClr val="242424"/>
                </a:solidFill>
                <a:effectLst/>
              </a:rPr>
              <a:t>Daudzdzīvokļu mājas kopējā platība ir mazāka par 1500 kvadrātmetriem</a:t>
            </a:r>
            <a:r>
              <a:rPr lang="lv-LV" dirty="0"/>
              <a:t>  - kvalifikācija nav nepieciešama</a:t>
            </a:r>
          </a:p>
          <a:p>
            <a:r>
              <a:rPr lang="lv-LV" b="0" i="0" dirty="0">
                <a:solidFill>
                  <a:srgbClr val="242424"/>
                </a:solidFill>
                <a:effectLst/>
              </a:rPr>
              <a:t>Daudzdzīvokļu mājas kopējā platība pārsniedz 1500 kvadrātmetrus:</a:t>
            </a:r>
          </a:p>
          <a:p>
            <a:pPr lvl="1"/>
            <a:r>
              <a:rPr lang="lv-LV" dirty="0">
                <a:solidFill>
                  <a:srgbClr val="242424"/>
                </a:solidFill>
              </a:rPr>
              <a:t>Dzīvokļu īpašnieku veidotai sabiedrībai vai biedrībai – vismaz 3. profesionālās kvalifikācijas līmenis; </a:t>
            </a:r>
          </a:p>
          <a:p>
            <a:pPr lvl="1"/>
            <a:r>
              <a:rPr lang="lv-LV" i="0" dirty="0">
                <a:solidFill>
                  <a:srgbClr val="242424"/>
                </a:solidFill>
                <a:effectLst/>
              </a:rPr>
              <a:t>Īpašnieks, kuru pilnvarojuši citi īpašnieki </a:t>
            </a:r>
            <a:r>
              <a:rPr lang="lv-LV" dirty="0">
                <a:solidFill>
                  <a:srgbClr val="242424"/>
                </a:solidFill>
              </a:rPr>
              <a:t>– vismaz 3. profesionālās kvalifikācijas līmenis</a:t>
            </a:r>
            <a:r>
              <a:rPr lang="lv-LV" dirty="0">
                <a:solidFill>
                  <a:srgbClr val="242424"/>
                </a:solidFill>
                <a:latin typeface="Arial" panose="020B0604020202020204" pitchFamily="34" charset="0"/>
              </a:rPr>
              <a:t>.</a:t>
            </a:r>
          </a:p>
          <a:p>
            <a:pPr marL="457200" lvl="1" indent="0">
              <a:buNone/>
            </a:pPr>
            <a:endParaRPr lang="lv-LV" dirty="0"/>
          </a:p>
          <a:p>
            <a:pPr marL="457200" lvl="1" indent="0">
              <a:buNone/>
            </a:pPr>
            <a:r>
              <a:rPr lang="lv-LV" sz="1700" dirty="0">
                <a:hlinkClick r:id="rId2"/>
              </a:rPr>
              <a:t>https://bis.gov.lv/registri/dzivojamo-maju-parvaldnieku-registrs--2/personas-kuram-jaregistrejas-parvaldnieku-registra-un-parvaldniekam-nepieciesama-kvalifikacija</a:t>
            </a:r>
            <a:endParaRPr lang="lv-LV" sz="1700" dirty="0"/>
          </a:p>
          <a:p>
            <a:pPr marL="457200" lvl="1" indent="0">
              <a:buNone/>
            </a:pPr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76A2E-E7B1-49D5-8A98-FC231EBA5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2282-1A83-4550-A733-D531DD8B212F}" type="slidenum">
              <a:rPr lang="lv-LV" smtClean="0"/>
              <a:t>9</a:t>
            </a:fld>
            <a:endParaRPr 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B1AAE-F9D8-45C6-972C-E0076EC48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79" y="1303634"/>
            <a:ext cx="10656732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0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2714</TotalTime>
  <Words>720</Words>
  <Application>Microsoft Office PowerPoint</Application>
  <PresentationFormat>Widescreen</PresentationFormat>
  <Paragraphs>96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   </vt:lpstr>
      <vt:lpstr>Būvniecības informācijas sistēma un Pārvaldnieku reģistrs</vt:lpstr>
      <vt:lpstr>Kad jāuzsāk kārtot mājas lietas BIS</vt:lpstr>
      <vt:lpstr>Mājas lietas izveidošana BIS</vt:lpstr>
      <vt:lpstr>Mājas lietu sadalījums BIS</vt:lpstr>
      <vt:lpstr>Kā pārvaldnieks var saņemt piekļuvi mājas lietai</vt:lpstr>
      <vt:lpstr>BIS e-pakalpojumi pieejami autorizētam lietotājam</vt:lpstr>
      <vt:lpstr>Ziņu aktualizācijas iesnieguma iesniegšana (e-pakalpojuma piemērs)</vt:lpstr>
      <vt:lpstr>Prasības pārvaldnieka darbiniekam</vt:lpstr>
      <vt:lpstr>Dzīvojamās mājas reģistrēšana</vt:lpstr>
      <vt:lpstr>Pārvaldniekam pieejamās mājas lietas</vt:lpstr>
      <vt:lpstr>Pilnvarošanas iespējas BIS</vt:lpstr>
      <vt:lpstr>Deleģējums vai pilnvara</vt:lpstr>
      <vt:lpstr>Deleģējumos un pilnvarās  pieejamās tiesības</vt:lpstr>
      <vt:lpstr>Pilnvarās un deleģējumos veicamās darbības</vt:lpstr>
      <vt:lpstr>Deleģējuma vai pilnvaras saskaņošana</vt:lpstr>
      <vt:lpstr>Saskaņošana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ERAF projekta  «Būvniecības procesu un informācijas sistēmas attīstība (1.kārta)»  ieviešanas progress</dc:title>
  <dc:creator>Kristīne Blūma</dc:creator>
  <cp:lastModifiedBy>Iveta Putne</cp:lastModifiedBy>
  <cp:revision>333</cp:revision>
  <dcterms:created xsi:type="dcterms:W3CDTF">2019-07-04T11:47:54Z</dcterms:created>
  <dcterms:modified xsi:type="dcterms:W3CDTF">2022-10-26T03:05:18Z</dcterms:modified>
</cp:coreProperties>
</file>