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  <p:sldMasterId id="2147483845" r:id="rId2"/>
  </p:sldMasterIdLst>
  <p:notesMasterIdLst>
    <p:notesMasterId r:id="rId9"/>
  </p:notesMasterIdLst>
  <p:handoutMasterIdLst>
    <p:handoutMasterId r:id="rId10"/>
  </p:handoutMasterIdLst>
  <p:sldIdLst>
    <p:sldId id="449" r:id="rId3"/>
    <p:sldId id="363" r:id="rId4"/>
    <p:sldId id="364" r:id="rId5"/>
    <p:sldId id="361" r:id="rId6"/>
    <p:sldId id="366" r:id="rId7"/>
    <p:sldId id="365" r:id="rId8"/>
  </p:sldIdLst>
  <p:sldSz cx="12192000" cy="6858000"/>
  <p:notesSz cx="6858000" cy="9144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2B0B8"/>
    <a:srgbClr val="4AD7E6"/>
    <a:srgbClr val="018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68" autoAdjust="0"/>
    <p:restoredTop sz="94660"/>
  </p:normalViewPr>
  <p:slideViewPr>
    <p:cSldViewPr snapToGrid="0">
      <p:cViewPr varScale="1">
        <p:scale>
          <a:sx n="80" d="100"/>
          <a:sy n="80" d="100"/>
        </p:scale>
        <p:origin x="126" y="1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181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22F9C4-28E2-4FB9-B67F-0615046A5790}" type="datetimeFigureOut">
              <a:rPr lang="lv-LV" smtClean="0"/>
              <a:t>13.06.2019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594CE2-246E-443A-87B4-24882C199546}" type="slidenum">
              <a:rPr lang="lv-LV" smtClean="0"/>
              <a:t>‹#›</a:t>
            </a:fld>
            <a:endParaRPr lang="lv-LV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9336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B0E5DF-C618-4E29-B93E-1F8769D8421A}" type="datetimeFigureOut">
              <a:rPr lang="lv-LV" smtClean="0"/>
              <a:t>13.06.2019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DE573C-5B21-46BD-9962-4CC52EA7F18D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429271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>
                <a:solidFill>
                  <a:prstClr val="black"/>
                </a:solidFill>
              </a:rPr>
              <a:pPr/>
              <a:t>2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2490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>
                <a:solidFill>
                  <a:prstClr val="black"/>
                </a:solidFill>
              </a:rPr>
              <a:pPr/>
              <a:t>3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68106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>
                <a:solidFill>
                  <a:prstClr val="black"/>
                </a:solidFill>
              </a:rPr>
              <a:pPr/>
              <a:t>4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14416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>
                <a:solidFill>
                  <a:prstClr val="black"/>
                </a:solidFill>
              </a:rPr>
              <a:pPr/>
              <a:t>5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719759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608D30-51D5-4434-8A74-401C909CFEB7}" type="slidenum">
              <a:rPr lang="lv-LV" smtClean="0">
                <a:solidFill>
                  <a:prstClr val="black"/>
                </a:solidFill>
              </a:rPr>
              <a:pPr/>
              <a:t>6</a:t>
            </a:fld>
            <a:endParaRPr lang="lv-LV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13282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7967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6261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27836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5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54400" y="381000"/>
            <a:ext cx="8128000" cy="1036642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54400" y="1752601"/>
            <a:ext cx="8128000" cy="4373573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3454400" y="6324600"/>
            <a:ext cx="2641600" cy="3048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6502400" y="6324600"/>
            <a:ext cx="4876800" cy="3048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11379200" y="6324600"/>
            <a:ext cx="406400" cy="304800"/>
          </a:xfrm>
        </p:spPr>
        <p:txBody>
          <a:bodyPr/>
          <a:lstStyle>
            <a:lvl1pPr>
              <a:defRPr sz="1000" smtClean="0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2E6D6C19-4EBD-463F-B2DB-F8EE9F5F0733}" type="slidenum">
              <a:rPr lang="en-US" altLang="lv-LV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 alt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0" name="Slide Number Placehold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98700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482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7167" y="0"/>
            <a:ext cx="5037667" cy="416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8" name="TextBox 7"/>
          <p:cNvSpPr txBox="1">
            <a:spLocks noChangeArrowheads="1"/>
          </p:cNvSpPr>
          <p:nvPr userDrawn="1"/>
        </p:nvSpPr>
        <p:spPr bwMode="auto">
          <a:xfrm>
            <a:off x="3367617" y="2265363"/>
            <a:ext cx="6060016" cy="400050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17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defRPr/>
            </a:pPr>
            <a:r>
              <a:rPr lang="en-US" altLang="lv-LV" sz="2000">
                <a:latin typeface="Arial" panose="020B0604020202020204" pitchFamily="34" charset="0"/>
              </a:rPr>
              <a:t>Būvniecības valsts kontroles birojs</a:t>
            </a: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290689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110098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726778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530636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735140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89008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9" name="Slide Number Placeholder 3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092466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62331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827014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6251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028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931034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21578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621463"/>
            <a:ext cx="121920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914400" y="4724400"/>
            <a:ext cx="10363200" cy="1036638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>
              <a:defRPr/>
            </a:pPr>
            <a:endParaRPr lang="lv-LV" sz="1400" dirty="0">
              <a:solidFill>
                <a:prstClr val="black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3505200"/>
            <a:ext cx="10363200" cy="960442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914400" y="4724400"/>
            <a:ext cx="10363200" cy="9144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914400" y="5761038"/>
            <a:ext cx="10363200" cy="639762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3" cstate="print"/>
          <a:srcRect l="42765" t="13473" r="28727" b="56141"/>
          <a:stretch/>
        </p:blipFill>
        <p:spPr>
          <a:xfrm>
            <a:off x="4264663" y="0"/>
            <a:ext cx="3672454" cy="2446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8189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210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5787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2" name="Slide Number Placeholder 8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36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7" name="Slide Number Placeholder 8"/>
          <p:cNvSpPr txBox="1">
            <a:spLocks/>
          </p:cNvSpPr>
          <p:nvPr userDrawn="1"/>
        </p:nvSpPr>
        <p:spPr>
          <a:xfrm>
            <a:off x="8610600" y="6356349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7994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1760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73460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v-LV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/>
          <a:srcRect l="42765" t="13473" r="28727" b="56141"/>
          <a:stretch/>
        </p:blipFill>
        <p:spPr>
          <a:xfrm>
            <a:off x="0" y="0"/>
            <a:ext cx="2457638" cy="1637166"/>
          </a:xfrm>
          <a:prstGeom prst="rect">
            <a:avLst/>
          </a:prstGeom>
        </p:spPr>
      </p:pic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lv-LV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9959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6886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3" r:id="rId12"/>
    <p:sldLayoutId id="2147483704" r:id="rId13"/>
    <p:sldLayoutId id="2147483858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lv-LV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999DC-9EA0-4259-819B-1AF7B4303B19}" type="datetimeFigureOut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13.06.2019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439-F6DD-4523-A801-03781BC0D091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482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v-L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itle 1"/>
          <p:cNvSpPr>
            <a:spLocks noGrp="1"/>
          </p:cNvSpPr>
          <p:nvPr>
            <p:ph type="title"/>
          </p:nvPr>
        </p:nvSpPr>
        <p:spPr>
          <a:xfrm>
            <a:off x="2209800" y="3061982"/>
            <a:ext cx="7772400" cy="1403656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altLang="lv-LV" sz="2400" dirty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ea typeface="Verdana" charset="0"/>
                <a:cs typeface="Arial" panose="020B0604020202020204" pitchFamily="34" charset="0"/>
              </a:rPr>
              <a:t>BŪVNIECĪBAS LIETAS RISKA LĪMEŅA APRĒĶINS UN ATZINUMS PAR BŪVES PĀRBAUDI</a:t>
            </a:r>
            <a:endParaRPr lang="lv-LV" altLang="lv-LV" sz="2400" dirty="0">
              <a:ea typeface="MS PGothic" panose="020B0600070205080204" pitchFamily="34" charset="-128"/>
            </a:endParaRPr>
          </a:p>
        </p:txBody>
      </p:sp>
      <p:sp>
        <p:nvSpPr>
          <p:cNvPr id="1229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209800" y="4846638"/>
            <a:ext cx="7772400" cy="914400"/>
          </a:xfrm>
        </p:spPr>
        <p:txBody>
          <a:bodyPr/>
          <a:lstStyle/>
          <a:p>
            <a:pPr algn="r"/>
            <a:r>
              <a:rPr lang="en-US" altLang="lv-LV" dirty="0" err="1">
                <a:ea typeface="MS PGothic" panose="020B0600070205080204" pitchFamily="34" charset="-128"/>
              </a:rPr>
              <a:t>Kontroles</a:t>
            </a:r>
            <a:r>
              <a:rPr lang="en-US" altLang="lv-LV" dirty="0">
                <a:ea typeface="MS PGothic" panose="020B0600070205080204" pitchFamily="34" charset="-128"/>
              </a:rPr>
              <a:t> </a:t>
            </a:r>
            <a:r>
              <a:rPr lang="en-US" altLang="lv-LV" dirty="0" err="1">
                <a:ea typeface="MS PGothic" panose="020B0600070205080204" pitchFamily="34" charset="-128"/>
              </a:rPr>
              <a:t>departamenta</a:t>
            </a:r>
            <a:r>
              <a:rPr lang="en-US" altLang="lv-LV" dirty="0">
                <a:ea typeface="MS PGothic" panose="020B0600070205080204" pitchFamily="34" charset="-128"/>
              </a:rPr>
              <a:t> </a:t>
            </a:r>
            <a:r>
              <a:rPr lang="en-US" altLang="lv-LV" dirty="0" err="1">
                <a:ea typeface="MS PGothic" panose="020B0600070205080204" pitchFamily="34" charset="-128"/>
              </a:rPr>
              <a:t>direktors</a:t>
            </a:r>
            <a:endParaRPr lang="lv-LV" altLang="lv-LV" dirty="0">
              <a:ea typeface="MS PGothic" panose="020B0600070205080204" pitchFamily="34" charset="-128"/>
            </a:endParaRPr>
          </a:p>
          <a:p>
            <a:pPr algn="r"/>
            <a:r>
              <a:rPr lang="lv-LV" altLang="lv-LV" b="1" dirty="0">
                <a:ea typeface="MS PGothic" panose="020B0600070205080204" pitchFamily="34" charset="-128"/>
              </a:rPr>
              <a:t>M</a:t>
            </a:r>
            <a:r>
              <a:rPr lang="en-US" altLang="lv-LV" b="1" dirty="0" err="1">
                <a:ea typeface="MS PGothic" panose="020B0600070205080204" pitchFamily="34" charset="-128"/>
              </a:rPr>
              <a:t>āris</a:t>
            </a:r>
            <a:r>
              <a:rPr lang="en-US" altLang="lv-LV" b="1" dirty="0">
                <a:ea typeface="MS PGothic" panose="020B0600070205080204" pitchFamily="34" charset="-128"/>
              </a:rPr>
              <a:t> Demme</a:t>
            </a:r>
            <a:endParaRPr lang="lv-LV" altLang="lv-LV" b="1" dirty="0">
              <a:ea typeface="MS PGothic" panose="020B0600070205080204" pitchFamily="34" charset="-128"/>
            </a:endParaRPr>
          </a:p>
        </p:txBody>
      </p:sp>
      <p:sp>
        <p:nvSpPr>
          <p:cNvPr id="12292" name="Text Placeholder 3"/>
          <p:cNvSpPr>
            <a:spLocks noGrp="1"/>
          </p:cNvSpPr>
          <p:nvPr>
            <p:ph type="body" sz="quarter" idx="11"/>
          </p:nvPr>
        </p:nvSpPr>
        <p:spPr>
          <a:xfrm>
            <a:off x="2209800" y="5761038"/>
            <a:ext cx="5001936" cy="639762"/>
          </a:xfrm>
        </p:spPr>
        <p:txBody>
          <a:bodyPr/>
          <a:lstStyle/>
          <a:p>
            <a:pPr algn="r"/>
            <a:r>
              <a:rPr lang="lv-LV" altLang="lv-LV" dirty="0">
                <a:ea typeface="MS PGothic" panose="020B0600070205080204" pitchFamily="34" charset="-128"/>
              </a:rPr>
              <a:t>Rīgā, 14.06.2019.</a:t>
            </a:r>
          </a:p>
        </p:txBody>
      </p:sp>
    </p:spTree>
    <p:extLst>
      <p:ext uri="{BB962C8B-B14F-4D97-AF65-F5344CB8AC3E}">
        <p14:creationId xmlns:p14="http://schemas.microsoft.com/office/powerpoint/2010/main" val="141992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573" y="257452"/>
            <a:ext cx="9914561" cy="954899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/>
              <a:t>Būvniecības lietas riska līmeņa aprēķins</a:t>
            </a:r>
            <a:endParaRPr lang="lv-LV" sz="4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A0E1E-2570-41D5-88FB-AF26ABC2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428999"/>
            <a:ext cx="10515600" cy="2747963"/>
          </a:xfrm>
        </p:spPr>
        <p:txBody>
          <a:bodyPr/>
          <a:lstStyle/>
          <a:p>
            <a:r>
              <a:rPr lang="lv-LV" dirty="0"/>
              <a:t>BL 12.panta (3) panta 5</a:t>
            </a:r>
            <a:r>
              <a:rPr lang="lv-LV" baseline="30000" dirty="0"/>
              <a:t>1</a:t>
            </a:r>
            <a:r>
              <a:rPr lang="lv-LV" dirty="0"/>
              <a:t>) norīko būvinspektoru būvniecības kontrolei objektā un nosaka </a:t>
            </a:r>
            <a:r>
              <a:rPr lang="lv-LV" dirty="0">
                <a:solidFill>
                  <a:srgbClr val="FF0000"/>
                </a:solidFill>
              </a:rPr>
              <a:t>obligāto būvlaukuma apmeklējuma grafiku</a:t>
            </a:r>
            <a:r>
              <a:rPr lang="lv-LV" dirty="0"/>
              <a:t>…</a:t>
            </a:r>
          </a:p>
          <a:p>
            <a:r>
              <a:rPr lang="lv-LV" dirty="0"/>
              <a:t>Būvinspektoru kapacitāte ir ierobežota</a:t>
            </a:r>
          </a:p>
          <a:p>
            <a:r>
              <a:rPr lang="lv-LV" dirty="0" err="1"/>
              <a:t>Palīgrīks</a:t>
            </a:r>
            <a:r>
              <a:rPr lang="lv-LV" dirty="0"/>
              <a:t> darba plānošanai – prioritāri var plānot pārbaudes objektos ar augstāku riska līmeni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FD7EB-9602-453C-B8C6-ADAE3E149BF4}"/>
              </a:ext>
            </a:extLst>
          </p:cNvPr>
          <p:cNvSpPr txBox="1"/>
          <p:nvPr/>
        </p:nvSpPr>
        <p:spPr>
          <a:xfrm>
            <a:off x="5604769" y="1966732"/>
            <a:ext cx="5163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accent1">
                    <a:lumMod val="75000"/>
                  </a:schemeClr>
                </a:solidFill>
              </a:rPr>
              <a:t>KĀPĒC NEPIECIEŠAMS?</a:t>
            </a:r>
          </a:p>
        </p:txBody>
      </p:sp>
      <p:pic>
        <p:nvPicPr>
          <p:cNvPr id="1026" name="Picture 2" descr="AttÄlu rezultÄti vaicÄjumam âWHY?â">
            <a:extLst>
              <a:ext uri="{FF2B5EF4-FFF2-40B4-BE49-F238E27FC236}">
                <a16:creationId xmlns:a16="http://schemas.microsoft.com/office/drawing/2014/main" id="{505C5125-AD2C-4204-8A0D-DE602765FD4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50238" y="1398841"/>
            <a:ext cx="2979568" cy="18507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335499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7573" y="257452"/>
            <a:ext cx="9914561" cy="954899"/>
          </a:xfrm>
        </p:spPr>
        <p:txBody>
          <a:bodyPr>
            <a:normAutofit/>
          </a:bodyPr>
          <a:lstStyle/>
          <a:p>
            <a:pPr algn="ctr"/>
            <a:r>
              <a:rPr lang="lv-LV" sz="4000" b="1" dirty="0"/>
              <a:t>Būvniecības lietas riska līmeņa aprēķins</a:t>
            </a:r>
            <a:endParaRPr lang="lv-LV" sz="40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B8A0E1E-2570-41D5-88FB-AF26ABC2DC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3305" y="3428999"/>
            <a:ext cx="4411463" cy="2747963"/>
          </a:xfrm>
        </p:spPr>
        <p:txBody>
          <a:bodyPr>
            <a:normAutofit fontScale="92500" lnSpcReduction="10000"/>
          </a:bodyPr>
          <a:lstStyle/>
          <a:p>
            <a:r>
              <a:rPr lang="lv-LV" dirty="0"/>
              <a:t>Būves grupa</a:t>
            </a:r>
          </a:p>
          <a:p>
            <a:r>
              <a:rPr lang="lv-LV" dirty="0"/>
              <a:t>Būvniecības veids</a:t>
            </a:r>
          </a:p>
          <a:p>
            <a:r>
              <a:rPr lang="lv-LV" dirty="0"/>
              <a:t>Būves lietošanas veids</a:t>
            </a:r>
          </a:p>
          <a:p>
            <a:r>
              <a:rPr lang="lv-LV" dirty="0">
                <a:solidFill>
                  <a:srgbClr val="0070C0"/>
                </a:solidFill>
              </a:rPr>
              <a:t>Paredzētais būvdarbu apjoms</a:t>
            </a:r>
          </a:p>
          <a:p>
            <a:r>
              <a:rPr lang="lv-LV" dirty="0">
                <a:solidFill>
                  <a:srgbClr val="0070C0"/>
                </a:solidFill>
              </a:rPr>
              <a:t>Notiek ekspluatācija</a:t>
            </a:r>
          </a:p>
          <a:p>
            <a:r>
              <a:rPr lang="lv-LV" dirty="0"/>
              <a:t>Kultūras piemineklis</a:t>
            </a:r>
          </a:p>
          <a:p>
            <a:endParaRPr lang="lv-LV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96FD7EB-9602-453C-B8C6-ADAE3E149BF4}"/>
              </a:ext>
            </a:extLst>
          </p:cNvPr>
          <p:cNvSpPr txBox="1"/>
          <p:nvPr/>
        </p:nvSpPr>
        <p:spPr>
          <a:xfrm>
            <a:off x="5604769" y="1966732"/>
            <a:ext cx="5163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v-LV" sz="4000" dirty="0">
                <a:solidFill>
                  <a:schemeClr val="accent1">
                    <a:lumMod val="75000"/>
                  </a:schemeClr>
                </a:solidFill>
              </a:rPr>
              <a:t>KRITĒRIJI ALGORITMAM</a:t>
            </a:r>
          </a:p>
        </p:txBody>
      </p:sp>
      <p:pic>
        <p:nvPicPr>
          <p:cNvPr id="2050" name="Picture 2" descr="AttÄlu rezultÄti vaicÄjumam âkritÄrijiâ">
            <a:extLst>
              <a:ext uri="{FF2B5EF4-FFF2-40B4-BE49-F238E27FC236}">
                <a16:creationId xmlns:a16="http://schemas.microsoft.com/office/drawing/2014/main" id="{AD7F54EF-4CBD-460B-ABF7-61513BF176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3053" y="1289683"/>
            <a:ext cx="2600325" cy="1762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Content Placeholder 4">
            <a:extLst>
              <a:ext uri="{FF2B5EF4-FFF2-40B4-BE49-F238E27FC236}">
                <a16:creationId xmlns:a16="http://schemas.microsoft.com/office/drawing/2014/main" id="{E2F9AAD6-6C01-4EA1-91BC-D2978A47D20C}"/>
              </a:ext>
            </a:extLst>
          </p:cNvPr>
          <p:cNvSpPr txBox="1">
            <a:spLocks/>
          </p:cNvSpPr>
          <p:nvPr/>
        </p:nvSpPr>
        <p:spPr>
          <a:xfrm>
            <a:off x="6079724" y="3428998"/>
            <a:ext cx="4213194" cy="2747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lv-LV" dirty="0"/>
          </a:p>
          <a:p>
            <a:endParaRPr lang="lv-LV" dirty="0"/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DAD0CBEE-16A8-4D77-8D97-43FFC7B4328D}"/>
              </a:ext>
            </a:extLst>
          </p:cNvPr>
          <p:cNvSpPr txBox="1">
            <a:spLocks/>
          </p:cNvSpPr>
          <p:nvPr/>
        </p:nvSpPr>
        <p:spPr>
          <a:xfrm>
            <a:off x="6079724" y="3428997"/>
            <a:ext cx="4085208" cy="274796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lv-LV" dirty="0"/>
              <a:t>Būvniecības ieceres veids</a:t>
            </a:r>
          </a:p>
          <a:p>
            <a:r>
              <a:rPr lang="lv-LV" dirty="0"/>
              <a:t>Kontroles rezultāti</a:t>
            </a:r>
          </a:p>
          <a:p>
            <a:r>
              <a:rPr lang="lv-LV" dirty="0"/>
              <a:t>Būvdarbu veicēja klase</a:t>
            </a:r>
          </a:p>
          <a:p>
            <a:r>
              <a:rPr lang="lv-LV" dirty="0"/>
              <a:t>Būvdarbu vadītāja pieredze</a:t>
            </a:r>
          </a:p>
          <a:p>
            <a:r>
              <a:rPr lang="lv-LV" dirty="0" err="1"/>
              <a:t>Autoruzrauga</a:t>
            </a:r>
            <a:r>
              <a:rPr lang="lv-LV" dirty="0"/>
              <a:t> pieredze</a:t>
            </a:r>
          </a:p>
          <a:p>
            <a:r>
              <a:rPr lang="lv-LV" dirty="0"/>
              <a:t>Būvuzrauga pieredze</a:t>
            </a:r>
          </a:p>
          <a:p>
            <a:endParaRPr lang="lv-LV" dirty="0"/>
          </a:p>
          <a:p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213550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960" y="136525"/>
            <a:ext cx="8713839" cy="118903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Atzinums par būves pārbaudi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58" y="2845270"/>
            <a:ext cx="6344242" cy="2216651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Pirms būvatļaujas izsniegšanas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Būvdarbu kontroles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Atlikto darbu kontroles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4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BBD6-35D6-4404-9442-614441A50372}"/>
              </a:ext>
            </a:extLst>
          </p:cNvPr>
          <p:cNvSpPr txBox="1"/>
          <p:nvPr/>
        </p:nvSpPr>
        <p:spPr>
          <a:xfrm>
            <a:off x="5249665" y="1258845"/>
            <a:ext cx="386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dirty="0">
                <a:solidFill>
                  <a:schemeClr val="accent1">
                    <a:lumMod val="75000"/>
                  </a:schemeClr>
                </a:solidFill>
              </a:rPr>
              <a:t>ATZINUMU VEIDI</a:t>
            </a:r>
          </a:p>
        </p:txBody>
      </p:sp>
    </p:spTree>
    <p:extLst>
      <p:ext uri="{BB962C8B-B14F-4D97-AF65-F5344CB8AC3E}">
        <p14:creationId xmlns:p14="http://schemas.microsoft.com/office/powerpoint/2010/main" val="3719746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960" y="136525"/>
            <a:ext cx="8713839" cy="118903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Atzinums par būves pārbaudi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37958" y="2845270"/>
            <a:ext cx="7325964" cy="2753885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Uzkrāt BIS informāciju par kontroles rezultātiem strukturētu datu veidā</a:t>
            </a:r>
          </a:p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Atvieglot būvinspektoru darbu, piedāvājot pārbaudes kritērijus «</a:t>
            </a:r>
            <a:r>
              <a:rPr lang="lv-LV" b="1" dirty="0" err="1"/>
              <a:t>checklist</a:t>
            </a:r>
            <a:r>
              <a:rPr lang="lv-LV" b="1" dirty="0"/>
              <a:t>» formā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5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BBD6-35D6-4404-9442-614441A50372}"/>
              </a:ext>
            </a:extLst>
          </p:cNvPr>
          <p:cNvSpPr txBox="1"/>
          <p:nvPr/>
        </p:nvSpPr>
        <p:spPr>
          <a:xfrm>
            <a:off x="5249665" y="1258845"/>
            <a:ext cx="3867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dirty="0">
                <a:solidFill>
                  <a:schemeClr val="accent1">
                    <a:lumMod val="75000"/>
                  </a:schemeClr>
                </a:solidFill>
              </a:rPr>
              <a:t>GALVENIE MĒRĶI</a:t>
            </a:r>
          </a:p>
        </p:txBody>
      </p:sp>
    </p:spTree>
    <p:extLst>
      <p:ext uri="{BB962C8B-B14F-4D97-AF65-F5344CB8AC3E}">
        <p14:creationId xmlns:p14="http://schemas.microsoft.com/office/powerpoint/2010/main" val="22423008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39960" y="136525"/>
            <a:ext cx="8713839" cy="1189038"/>
          </a:xfrm>
        </p:spPr>
        <p:txBody>
          <a:bodyPr>
            <a:normAutofit/>
          </a:bodyPr>
          <a:lstStyle/>
          <a:p>
            <a:pPr algn="ctr"/>
            <a:r>
              <a:rPr lang="lv-LV" sz="3600" b="1" dirty="0"/>
              <a:t>Atzinums par būves pārbaudi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35837" y="2086252"/>
            <a:ext cx="9817961" cy="4270098"/>
          </a:xfrm>
        </p:spPr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600"/>
              </a:spcBef>
            </a:pPr>
            <a:r>
              <a:rPr lang="lv-LV" b="1" dirty="0"/>
              <a:t>BL 18.pants. Būvniecības kontrole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(4) Veicot būvdarbu kontroli, būvinspektori atbilstoši to iestāžu kompetencei, kurās viņi nodarbināti: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  1) pārbauda būvdarbu uzsākšanas atbilstību normatīvo aktu prasībām;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  2) pārbauda būvdarbu veikšanas atbilstību būvprojektam un normatīvo aktu prasībām;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  3) pārliecinās par būvizstrādājumu atbilstību apliecinošas dokumentācijas esamību būvlaukumā un par konstatētajiem trūkumiem informē būvizstrādājumu tirgu uzraugošo iestādi;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  4) pārliecinās par vides aizsardzības prasību ievērošanu būvlaukumā un par konstatētajiem trūkumiem informē institūcijas, kuras veic vides valsts kontroli;</a:t>
            </a:r>
          </a:p>
          <a:p>
            <a:pPr marL="0" indent="0" algn="just">
              <a:buNone/>
            </a:pPr>
            <a:r>
              <a:rPr lang="lv-LV" sz="1800" dirty="0">
                <a:solidFill>
                  <a:srgbClr val="414142"/>
                </a:solidFill>
                <a:latin typeface="Arial" panose="020B0604020202020204" pitchFamily="34" charset="0"/>
              </a:rPr>
              <a:t>  5) pārliecinās, vai tiek veikta autoruzraudzība vai būvuzraudzība gadījumos, kad attiecīgās uzraudzības nepieciešamību nosaka normatīvie akti, un vai tiek ievērots būvuzraudzības plāns.</a:t>
            </a:r>
          </a:p>
          <a:p>
            <a:pPr marL="0" indent="0" algn="just">
              <a:lnSpc>
                <a:spcPct val="120000"/>
              </a:lnSpc>
              <a:spcBef>
                <a:spcPts val="600"/>
              </a:spcBef>
              <a:buNone/>
            </a:pPr>
            <a:endParaRPr lang="lv-LV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F832BF-1DDA-4BBE-B340-68BC40090DFC}" type="slidenum">
              <a:rPr lang="lv-LV" smtClean="0">
                <a:solidFill>
                  <a:prstClr val="black">
                    <a:tint val="75000"/>
                  </a:prstClr>
                </a:solidFill>
              </a:rPr>
              <a:pPr/>
              <a:t>6</a:t>
            </a:fld>
            <a:endParaRPr lang="lv-LV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594BBD6-35D6-4404-9442-614441A50372}"/>
              </a:ext>
            </a:extLst>
          </p:cNvPr>
          <p:cNvSpPr txBox="1"/>
          <p:nvPr/>
        </p:nvSpPr>
        <p:spPr>
          <a:xfrm>
            <a:off x="4882718" y="1264891"/>
            <a:ext cx="51845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v-LV" sz="4000" dirty="0">
                <a:solidFill>
                  <a:schemeClr val="accent1">
                    <a:lumMod val="75000"/>
                  </a:schemeClr>
                </a:solidFill>
              </a:rPr>
              <a:t>PĀRBAUDES APJOMS</a:t>
            </a:r>
          </a:p>
        </p:txBody>
      </p:sp>
    </p:spTree>
    <p:extLst>
      <p:ext uri="{BB962C8B-B14F-4D97-AF65-F5344CB8AC3E}">
        <p14:creationId xmlns:p14="http://schemas.microsoft.com/office/powerpoint/2010/main" val="1873274056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279</Words>
  <Application>Microsoft Office PowerPoint</Application>
  <PresentationFormat>Widescreen</PresentationFormat>
  <Paragraphs>51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Verdana</vt:lpstr>
      <vt:lpstr>3_Office Theme</vt:lpstr>
      <vt:lpstr>7_Office Theme</vt:lpstr>
      <vt:lpstr>BŪVNIECĪBAS LIETAS RISKA LĪMEŅA APRĒĶINS UN ATZINUMS PAR BŪVES PĀRBAUDI</vt:lpstr>
      <vt:lpstr>Būvniecības lietas riska līmeņa aprēķins</vt:lpstr>
      <vt:lpstr>Būvniecības lietas riska līmeņa aprēķins</vt:lpstr>
      <vt:lpstr>Atzinums par būves pārbaudi</vt:lpstr>
      <vt:lpstr>Atzinums par būves pārbaudi</vt:lpstr>
      <vt:lpstr>Atzinums par būves pārbaudi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Baiba Rēdere</dc:creator>
  <cp:lastModifiedBy>Elīna Balgalve</cp:lastModifiedBy>
  <cp:revision>138</cp:revision>
  <dcterms:created xsi:type="dcterms:W3CDTF">2017-05-26T07:47:43Z</dcterms:created>
  <dcterms:modified xsi:type="dcterms:W3CDTF">2019-06-13T14:56:47Z</dcterms:modified>
</cp:coreProperties>
</file>