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2"/>
  </p:notesMasterIdLst>
  <p:sldIdLst>
    <p:sldId id="1039" r:id="rId3"/>
    <p:sldId id="265" r:id="rId4"/>
    <p:sldId id="1169" r:id="rId5"/>
    <p:sldId id="1166" r:id="rId6"/>
    <p:sldId id="1193" r:id="rId7"/>
    <p:sldId id="1195" r:id="rId8"/>
    <p:sldId id="1199" r:id="rId9"/>
    <p:sldId id="1205" r:id="rId10"/>
    <p:sldId id="1200" r:id="rId11"/>
    <p:sldId id="1170" r:id="rId12"/>
    <p:sldId id="1211" r:id="rId13"/>
    <p:sldId id="1197" r:id="rId14"/>
    <p:sldId id="1208" r:id="rId15"/>
    <p:sldId id="1207" r:id="rId16"/>
    <p:sldId id="1086" r:id="rId17"/>
    <p:sldId id="1213" r:id="rId18"/>
    <p:sldId id="1215" r:id="rId19"/>
    <p:sldId id="1214" r:id="rId20"/>
    <p:sldId id="1201" r:id="rId2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7A8CE0E-C70E-4488-8970-13AC3353CC33}">
          <p14:sldIdLst/>
        </p14:section>
        <p14:section name="Default Section" id="{D749E535-D2C3-4083-BED6-284F8E503DD7}">
          <p14:sldIdLst>
            <p14:sldId id="1039"/>
            <p14:sldId id="265"/>
            <p14:sldId id="1169"/>
            <p14:sldId id="1166"/>
            <p14:sldId id="1193"/>
            <p14:sldId id="1195"/>
            <p14:sldId id="1199"/>
            <p14:sldId id="1205"/>
            <p14:sldId id="1200"/>
            <p14:sldId id="1170"/>
            <p14:sldId id="1211"/>
            <p14:sldId id="1197"/>
            <p14:sldId id="1208"/>
            <p14:sldId id="1207"/>
            <p14:sldId id="1086"/>
            <p14:sldId id="1213"/>
            <p14:sldId id="1215"/>
            <p14:sldId id="1214"/>
            <p14:sldId id="12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ED9"/>
    <a:srgbClr val="48BCB1"/>
    <a:srgbClr val="FF505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530" autoAdjust="0"/>
  </p:normalViewPr>
  <p:slideViewPr>
    <p:cSldViewPr snapToGrid="0">
      <p:cViewPr varScale="1">
        <p:scale>
          <a:sx n="64" d="100"/>
          <a:sy n="64" d="100"/>
        </p:scale>
        <p:origin x="296" y="44"/>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8" d="100"/>
          <a:sy n="98" d="100"/>
        </p:scale>
        <p:origin x="9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10.04.2024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08D30-51D5-4434-8A74-401C909CFEB7}"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7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5</a:t>
            </a:fld>
            <a:endParaRPr lang="lv-LV"/>
          </a:p>
        </p:txBody>
      </p:sp>
    </p:spTree>
    <p:extLst>
      <p:ext uri="{BB962C8B-B14F-4D97-AF65-F5344CB8AC3E}">
        <p14:creationId xmlns:p14="http://schemas.microsoft.com/office/powerpoint/2010/main" val="47103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8</a:t>
            </a:fld>
            <a:endParaRPr lang="lv-LV"/>
          </a:p>
        </p:txBody>
      </p:sp>
    </p:spTree>
    <p:extLst>
      <p:ext uri="{BB962C8B-B14F-4D97-AF65-F5344CB8AC3E}">
        <p14:creationId xmlns:p14="http://schemas.microsoft.com/office/powerpoint/2010/main" val="107128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10</a:t>
            </a:fld>
            <a:endParaRPr lang="lv-LV"/>
          </a:p>
        </p:txBody>
      </p:sp>
    </p:spTree>
    <p:extLst>
      <p:ext uri="{BB962C8B-B14F-4D97-AF65-F5344CB8AC3E}">
        <p14:creationId xmlns:p14="http://schemas.microsoft.com/office/powerpoint/2010/main" val="143967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13</a:t>
            </a:fld>
            <a:endParaRPr lang="lv-LV"/>
          </a:p>
        </p:txBody>
      </p:sp>
    </p:spTree>
    <p:extLst>
      <p:ext uri="{BB962C8B-B14F-4D97-AF65-F5344CB8AC3E}">
        <p14:creationId xmlns:p14="http://schemas.microsoft.com/office/powerpoint/2010/main" val="55741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14</a:t>
            </a:fld>
            <a:endParaRPr lang="lv-LV"/>
          </a:p>
        </p:txBody>
      </p:sp>
    </p:spTree>
    <p:extLst>
      <p:ext uri="{BB962C8B-B14F-4D97-AF65-F5344CB8AC3E}">
        <p14:creationId xmlns:p14="http://schemas.microsoft.com/office/powerpoint/2010/main" val="296748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sz="1400" b="1" dirty="0"/>
              <a:t>Kādi būvniecības dalībniekiem pienākumi saistībā ar būvdarbu žurnālu</a:t>
            </a:r>
          </a:p>
          <a:p>
            <a:pPr marL="0" indent="0">
              <a:buNone/>
            </a:pPr>
            <a:endParaRPr lang="lv-LV" sz="1400" b="1" dirty="0"/>
          </a:p>
          <a:p>
            <a:pPr marL="0" indent="0">
              <a:buNone/>
            </a:pPr>
            <a:r>
              <a:rPr lang="lv-LV" sz="1400" b="1" dirty="0"/>
              <a:t>VBN 6 prim punktā - Būvniecības ierosinātājs būvniecības informācijas sistēmā nodrošina būvprojekta vadītājam un atbildīgajam būvuzraugam, kā arī citām personām atbilstoši noslēgtajiem līgumiem piekļuves tiesības konkrētajai būvniecības lietai</a:t>
            </a:r>
          </a:p>
        </p:txBody>
      </p:sp>
      <p:sp>
        <p:nvSpPr>
          <p:cNvPr id="4" name="Slide Number Placeholder 3"/>
          <p:cNvSpPr>
            <a:spLocks noGrp="1"/>
          </p:cNvSpPr>
          <p:nvPr>
            <p:ph type="sldNum" sz="quarter" idx="10"/>
          </p:nvPr>
        </p:nvSpPr>
        <p:spPr/>
        <p:txBody>
          <a:bodyPr/>
          <a:lstStyle/>
          <a:p>
            <a:fld id="{F8305B67-49ED-4793-B11E-BBC57A637FEB}" type="slidenum">
              <a:rPr lang="lv-LV" smtClean="0"/>
              <a:t>15</a:t>
            </a:fld>
            <a:endParaRPr lang="lv-LV"/>
          </a:p>
        </p:txBody>
      </p:sp>
    </p:spTree>
    <p:extLst>
      <p:ext uri="{BB962C8B-B14F-4D97-AF65-F5344CB8AC3E}">
        <p14:creationId xmlns:p14="http://schemas.microsoft.com/office/powerpoint/2010/main" val="151294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10.04.2024</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10.04.2024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10.04.2024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err="1">
                <a:latin typeface="Arial" panose="020B0604020202020204" pitchFamily="34" charset="0"/>
              </a:rPr>
              <a:t>Būvniecības</a:t>
            </a:r>
            <a:r>
              <a:rPr lang="en-US" altLang="lv-LV" sz="1000" dirty="0">
                <a:latin typeface="Arial" panose="020B0604020202020204" pitchFamily="34" charset="0"/>
              </a:rPr>
              <a:t> </a:t>
            </a:r>
            <a:r>
              <a:rPr lang="en-US" altLang="lv-LV" sz="1000" dirty="0" err="1">
                <a:latin typeface="Arial" panose="020B0604020202020204" pitchFamily="34" charset="0"/>
              </a:rPr>
              <a:t>valsts</a:t>
            </a:r>
            <a:r>
              <a:rPr lang="en-US" altLang="lv-LV" sz="1000" dirty="0">
                <a:latin typeface="Arial" panose="020B0604020202020204" pitchFamily="34" charset="0"/>
              </a:rPr>
              <a:t> </a:t>
            </a:r>
            <a:r>
              <a:rPr lang="en-US" altLang="lv-LV" sz="1000" dirty="0" err="1">
                <a:latin typeface="Arial" panose="020B0604020202020204" pitchFamily="34" charset="0"/>
              </a:rPr>
              <a:t>kontroles</a:t>
            </a:r>
            <a:r>
              <a:rPr lang="en-US" altLang="lv-LV" sz="1000" dirty="0">
                <a:latin typeface="Arial" panose="020B0604020202020204" pitchFamily="34" charset="0"/>
              </a:rPr>
              <a:t> </a:t>
            </a:r>
            <a:r>
              <a:rPr lang="en-US" altLang="lv-LV" sz="1000" dirty="0" err="1">
                <a:latin typeface="Arial" panose="020B0604020202020204" pitchFamily="34" charset="0"/>
              </a:rPr>
              <a:t>birojs</a:t>
            </a:r>
            <a:endParaRPr lang="en-US" altLang="lv-LV" sz="1000" dirty="0">
              <a:latin typeface="Arial" panose="020B0604020202020204" pitchFamily="34" charset="0"/>
            </a:endParaRP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3752713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67E8C-B793-463C-ACEC-3F1FF2FF6ACF}" type="datetime1">
              <a:rPr lang="lv-LV" smtClean="0"/>
              <a:t>10.04.2024</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7" name="Picture 6"/>
          <p:cNvPicPr>
            <a:picLocks noChangeAspect="1"/>
          </p:cNvPicPr>
          <p:nvPr userDrawn="1"/>
        </p:nvPicPr>
        <p:blipFill rotWithShape="1">
          <a:blip r:embed="rId2"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232410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C8909-50AC-4927-AA21-A90BDEF10CC7}" type="datetime1">
              <a:rPr lang="lv-LV" smtClean="0"/>
              <a:t>10.04.2024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892173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8565-E790-4FD6-BF3C-2690D6FE8811}" type="datetime1">
              <a:rPr lang="lv-LV" smtClean="0"/>
              <a:t>10.04.2024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980303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C9B7F-20CF-49BE-87F6-AD8DDA063F1F}" type="datetime1">
              <a:rPr lang="lv-LV" smtClean="0"/>
              <a:t>10.04.2024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290665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B2CE54-D69E-400D-9DEE-7AEAD2727570}" type="datetime1">
              <a:rPr lang="lv-LV" smtClean="0"/>
              <a:t>10.04.2024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8919222-AB26-4AEB-B881-CC7E9661B6C6}"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334062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22675-33F6-400E-9C3A-1607C02E3EE2}" type="datetime1">
              <a:rPr lang="lv-LV" smtClean="0"/>
              <a:t>10.04.2024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8919222-AB26-4AEB-B881-CC7E9661B6C6}" type="slidenum">
              <a:rPr lang="lv-LV" smtClean="0"/>
              <a:t>‹#›</a:t>
            </a:fld>
            <a:endParaRPr lang="lv-LV"/>
          </a:p>
        </p:txBody>
      </p:sp>
      <p:pic>
        <p:nvPicPr>
          <p:cNvPr id="6" name="Picture 5"/>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412734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10.04.2024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52FD-8F2C-4F21-BBF8-8194012C7D0A}" type="datetime1">
              <a:rPr lang="lv-LV" smtClean="0"/>
              <a:t>10.04.2024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8919222-AB26-4AEB-B881-CC7E9661B6C6}" type="slidenum">
              <a:rPr lang="lv-LV" smtClean="0"/>
              <a:t>‹#›</a:t>
            </a:fld>
            <a:endParaRPr lang="lv-LV"/>
          </a:p>
        </p:txBody>
      </p:sp>
      <p:pic>
        <p:nvPicPr>
          <p:cNvPr id="5" name="Picture 4"/>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29228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17840E-5AE7-425E-B83A-7BC2512BD907}" type="datetime1">
              <a:rPr lang="lv-LV" smtClean="0"/>
              <a:t>10.04.2024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1110646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1C8D56-6826-4E91-ACB3-67F53736BCAB}" type="datetime1">
              <a:rPr lang="lv-LV" smtClean="0"/>
              <a:t>10.04.2024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2684065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0C446-9BAE-4E95-9E77-5CBA150F4F94}" type="datetime1">
              <a:rPr lang="lv-LV" smtClean="0"/>
              <a:t>10.04.2024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3969462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483C3-F0C4-41F2-8118-517B3CABDC13}" type="datetime1">
              <a:rPr lang="lv-LV" smtClean="0"/>
              <a:t>10.04.2024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1439583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1840679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userDrawn="1"/>
        </p:nvSpPr>
        <p:spPr bwMode="auto">
          <a:xfrm>
            <a:off x="3367617" y="2265363"/>
            <a:ext cx="6060016"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2000">
                <a:latin typeface="Arial" panose="020B0604020202020204" pitchFamily="34" charset="0"/>
              </a:rPr>
              <a:t>Būvniecības valsts kontroles birojs</a:t>
            </a: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922625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err="1">
                <a:latin typeface="Arial" panose="020B0604020202020204" pitchFamily="34" charset="0"/>
              </a:rPr>
              <a:t>Būvniecības</a:t>
            </a:r>
            <a:r>
              <a:rPr lang="en-US" altLang="lv-LV" sz="1000" dirty="0">
                <a:latin typeface="Arial" panose="020B0604020202020204" pitchFamily="34" charset="0"/>
              </a:rPr>
              <a:t> </a:t>
            </a:r>
            <a:r>
              <a:rPr lang="en-US" altLang="lv-LV" sz="1000" dirty="0" err="1">
                <a:latin typeface="Arial" panose="020B0604020202020204" pitchFamily="34" charset="0"/>
              </a:rPr>
              <a:t>valsts</a:t>
            </a:r>
            <a:r>
              <a:rPr lang="en-US" altLang="lv-LV" sz="1000" dirty="0">
                <a:latin typeface="Arial" panose="020B0604020202020204" pitchFamily="34" charset="0"/>
              </a:rPr>
              <a:t> </a:t>
            </a:r>
            <a:r>
              <a:rPr lang="en-US" altLang="lv-LV" sz="1000" dirty="0" err="1">
                <a:latin typeface="Arial" panose="020B0604020202020204" pitchFamily="34" charset="0"/>
              </a:rPr>
              <a:t>kontroles</a:t>
            </a:r>
            <a:r>
              <a:rPr lang="en-US" altLang="lv-LV" sz="1000" dirty="0">
                <a:latin typeface="Arial" panose="020B0604020202020204" pitchFamily="34" charset="0"/>
              </a:rPr>
              <a:t> </a:t>
            </a:r>
            <a:r>
              <a:rPr lang="en-US" altLang="lv-LV" sz="1000" dirty="0" err="1">
                <a:latin typeface="Arial" panose="020B0604020202020204" pitchFamily="34" charset="0"/>
              </a:rPr>
              <a:t>birojs</a:t>
            </a:r>
            <a:endParaRPr lang="en-US" altLang="lv-LV" sz="1000" dirty="0">
              <a:latin typeface="Arial" panose="020B0604020202020204" pitchFamily="34" charset="0"/>
            </a:endParaRP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2621202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75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pic>
        <p:nvPicPr>
          <p:cNvPr id="9" name="Picture 8"/>
          <p:cNvPicPr>
            <a:picLocks noChangeAspect="1"/>
          </p:cNvPicPr>
          <p:nvPr userDrawn="1"/>
        </p:nvPicPr>
        <p:blipFill rotWithShape="1">
          <a:blip r:embed="rId2" cstate="print"/>
          <a:srcRect l="42765" t="13473" r="28727" b="56141"/>
          <a:stretch/>
        </p:blipFill>
        <p:spPr>
          <a:xfrm>
            <a:off x="1" y="0"/>
            <a:ext cx="2457639" cy="1637166"/>
          </a:xfrm>
          <a:prstGeom prst="rect">
            <a:avLst/>
          </a:prstGeom>
        </p:spPr>
      </p:pic>
      <p:sp>
        <p:nvSpPr>
          <p:cNvPr id="10" name="Slide Number Placeholder 3"/>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z="900" smtClean="0"/>
              <a:pPr/>
              <a:t>‹#›</a:t>
            </a:fld>
            <a:endParaRPr lang="lv-LV" sz="900" dirty="0"/>
          </a:p>
        </p:txBody>
      </p:sp>
    </p:spTree>
    <p:extLst>
      <p:ext uri="{BB962C8B-B14F-4D97-AF65-F5344CB8AC3E}">
        <p14:creationId xmlns:p14="http://schemas.microsoft.com/office/powerpoint/2010/main" val="253892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10.04.2024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10.04.2024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10.04.2024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10.04.2024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10.04.2024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10.04.2024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10.04.2024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10.04.2024</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A4AD5-E6E9-43A4-9260-70DC14904314}" type="datetime1">
              <a:rPr lang="lv-LV" smtClean="0"/>
              <a:t>10.04.2024</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30209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9222-AB26-4AEB-B881-CC7E9661B6C6}" type="slidenum">
              <a:rPr lang="lv-LV" smtClean="0"/>
              <a:t>‹#›</a:t>
            </a:fld>
            <a:endParaRPr lang="lv-LV" dirty="0"/>
          </a:p>
        </p:txBody>
      </p:sp>
    </p:spTree>
    <p:extLst>
      <p:ext uri="{BB962C8B-B14F-4D97-AF65-F5344CB8AC3E}">
        <p14:creationId xmlns:p14="http://schemas.microsoft.com/office/powerpoint/2010/main" val="15688129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vkb.gov.lv/lv/buvdarbu-valsts-kontrole-un-buvju-pienemsana-ekspluatacija"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2"/>
          <p:cNvSpPr>
            <a:spLocks noGrp="1"/>
          </p:cNvSpPr>
          <p:nvPr>
            <p:ph type="body" sz="quarter" idx="10"/>
          </p:nvPr>
        </p:nvSpPr>
        <p:spPr>
          <a:xfrm>
            <a:off x="2436157" y="3934490"/>
            <a:ext cx="7675784" cy="1123717"/>
          </a:xfrm>
        </p:spPr>
        <p:txBody>
          <a:bodyPr>
            <a:noAutofit/>
          </a:bodyPr>
          <a:lstStyle/>
          <a:p>
            <a:pPr>
              <a:lnSpc>
                <a:spcPct val="100000"/>
              </a:lnSpc>
              <a:spcBef>
                <a:spcPts val="0"/>
              </a:spcBef>
              <a:defRPr/>
            </a:pPr>
            <a:r>
              <a:rPr lang="lv-LV" sz="1400" dirty="0">
                <a:latin typeface="Tahoma" panose="020B0604030504040204" pitchFamily="34" charset="0"/>
                <a:ea typeface="Tahoma" panose="020B0604030504040204" pitchFamily="34" charset="0"/>
                <a:cs typeface="Tahoma" panose="020B0604030504040204" pitchFamily="34" charset="0"/>
              </a:rPr>
              <a:t> </a:t>
            </a:r>
          </a:p>
          <a:p>
            <a:pPr>
              <a:lnSpc>
                <a:spcPct val="100000"/>
              </a:lnSpc>
              <a:spcBef>
                <a:spcPts val="0"/>
              </a:spcBef>
              <a:defRPr/>
            </a:pPr>
            <a:r>
              <a:rPr lang="lv-LV" sz="2400" b="1" dirty="0">
                <a:latin typeface="Times New Roman" panose="02020603050405020304" pitchFamily="18" charset="0"/>
                <a:ea typeface="Tahoma" panose="020B0604030504040204" pitchFamily="34" charset="0"/>
                <a:cs typeface="Times New Roman" panose="02020603050405020304" pitchFamily="18" charset="0"/>
              </a:rPr>
              <a:t>2024.gada 10.aprīlī. </a:t>
            </a:r>
          </a:p>
          <a:p>
            <a:pPr>
              <a:lnSpc>
                <a:spcPct val="100000"/>
              </a:lnSpc>
              <a:spcBef>
                <a:spcPts val="0"/>
              </a:spcBef>
              <a:defRPr/>
            </a:pPr>
            <a:r>
              <a:rPr lang="lv-LV" sz="2400" b="1" dirty="0">
                <a:latin typeface="Times New Roman" panose="02020603050405020304" pitchFamily="18" charset="0"/>
                <a:ea typeface="Tahoma" panose="020B0604030504040204" pitchFamily="34" charset="0"/>
                <a:cs typeface="Times New Roman" panose="02020603050405020304" pitchFamily="18" charset="0"/>
              </a:rPr>
              <a:t>Voldemārs Ēvele</a:t>
            </a:r>
          </a:p>
          <a:p>
            <a:pPr>
              <a:lnSpc>
                <a:spcPct val="120000"/>
              </a:lnSpc>
            </a:pPr>
            <a:endParaRPr lang="lv-LV" sz="24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lv-LV" sz="2400" b="1" dirty="0">
                <a:latin typeface="Tahoma" panose="020B0604030504040204" pitchFamily="34" charset="0"/>
                <a:ea typeface="Tahoma" panose="020B0604030504040204" pitchFamily="34" charset="0"/>
                <a:cs typeface="Tahoma" panose="020B0604030504040204" pitchFamily="34" charset="0"/>
              </a:rPr>
              <a:t> </a:t>
            </a:r>
            <a:endParaRPr lang="lv-LV" sz="2400" dirty="0">
              <a:latin typeface="Tahoma" panose="020B0604030504040204" pitchFamily="34" charset="0"/>
              <a:ea typeface="Tahoma" panose="020B0604030504040204" pitchFamily="34" charset="0"/>
              <a:cs typeface="Tahoma" panose="020B0604030504040204" pitchFamily="34" charset="0"/>
            </a:endParaRPr>
          </a:p>
          <a:p>
            <a:pPr algn="r">
              <a:defRPr/>
            </a:pPr>
            <a:endParaRPr lang="lv-LV" sz="2000" dirty="0">
              <a:latin typeface="Arial" panose="020B0604020202020204" pitchFamily="34" charset="0"/>
              <a:cs typeface="Arial" panose="020B0604020202020204" pitchFamily="34" charset="0"/>
            </a:endParaRPr>
          </a:p>
          <a:p>
            <a:pPr algn="r"/>
            <a:endParaRPr lang="lv-LV" sz="2000" dirty="0">
              <a:solidFill>
                <a:schemeClr val="accent1">
                  <a:lumMod val="75000"/>
                </a:schemeClr>
              </a:solidFill>
              <a:latin typeface="+mn-lt"/>
              <a:ea typeface="+mn-ea"/>
              <a:cs typeface="+mn-cs"/>
            </a:endParaRPr>
          </a:p>
        </p:txBody>
      </p:sp>
      <p:sp>
        <p:nvSpPr>
          <p:cNvPr id="6" name="Title 1"/>
          <p:cNvSpPr txBox="1">
            <a:spLocks/>
          </p:cNvSpPr>
          <p:nvPr/>
        </p:nvSpPr>
        <p:spPr>
          <a:xfrm>
            <a:off x="1414970" y="2534380"/>
            <a:ext cx="9718158" cy="178923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lv-LV" sz="6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«Būvdarbu kvalitātes kontrole»</a:t>
            </a:r>
          </a:p>
        </p:txBody>
      </p:sp>
    </p:spTree>
    <p:extLst>
      <p:ext uri="{BB962C8B-B14F-4D97-AF65-F5344CB8AC3E}">
        <p14:creationId xmlns:p14="http://schemas.microsoft.com/office/powerpoint/2010/main" val="64646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8DE6-02BA-4333-844E-58524DC2D47F}"/>
              </a:ext>
            </a:extLst>
          </p:cNvPr>
          <p:cNvSpPr>
            <a:spLocks noGrp="1"/>
          </p:cNvSpPr>
          <p:nvPr>
            <p:ph type="title"/>
          </p:nvPr>
        </p:nvSpPr>
        <p:spPr>
          <a:xfrm>
            <a:off x="2686050" y="365126"/>
            <a:ext cx="8858250" cy="1179470"/>
          </a:xfrm>
        </p:spPr>
        <p:txBody>
          <a:bodyPr>
            <a:normAutofit fontScale="90000"/>
          </a:body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būvdarbu laikā</a:t>
            </a:r>
            <a:br>
              <a:rPr lang="lv-LV" sz="3200" b="1" u="sng" dirty="0">
                <a:solidFill>
                  <a:srgbClr val="009999"/>
                </a:solidFill>
                <a:latin typeface="Times New Roman" panose="02020603050405020304" pitchFamily="18" charset="0"/>
                <a:cs typeface="Times New Roman" panose="02020603050405020304" pitchFamily="18" charset="0"/>
              </a:rPr>
            </a:br>
            <a:r>
              <a:rPr lang="lv-LV" sz="3200" dirty="0">
                <a:latin typeface="Times New Roman" panose="02020603050405020304" pitchFamily="18" charset="0"/>
                <a:cs typeface="Times New Roman" panose="02020603050405020304" pitchFamily="18" charset="0"/>
              </a:rPr>
              <a:t>Pārbaudāmie būvdarbu veidi un apjomi</a:t>
            </a:r>
            <a:br>
              <a:rPr lang="lv-LV" sz="3200" dirty="0">
                <a:solidFill>
                  <a:srgbClr val="009999"/>
                </a:solidFill>
                <a:latin typeface="Times New Roman" panose="02020603050405020304" pitchFamily="18" charset="0"/>
                <a:cs typeface="Times New Roman" panose="02020603050405020304" pitchFamily="18" charset="0"/>
              </a:rPr>
            </a:br>
            <a:endParaRPr lang="lv-LV" sz="32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83A7973-B580-4FB9-9FA8-A27028ACBC37}"/>
              </a:ext>
            </a:extLst>
          </p:cNvPr>
          <p:cNvSpPr>
            <a:spLocks noGrp="1"/>
          </p:cNvSpPr>
          <p:nvPr>
            <p:ph sz="half" idx="1"/>
          </p:nvPr>
        </p:nvSpPr>
        <p:spPr>
          <a:xfrm>
            <a:off x="5238568" y="1825625"/>
            <a:ext cx="6305732" cy="4416149"/>
          </a:xfrm>
        </p:spPr>
        <p:txBody>
          <a:bodyPr>
            <a:normAutofit fontScale="92500"/>
          </a:bodyPr>
          <a:lstStyle/>
          <a:p>
            <a:pPr>
              <a:buFont typeface="Wingdings" panose="05000000000000000000" pitchFamily="2" charset="2"/>
              <a:buChar char="§"/>
            </a:pPr>
            <a:r>
              <a:rPr lang="lv-LV" sz="2200" b="1" u="sng" dirty="0">
                <a:latin typeface="Times New Roman" panose="02020603050405020304" pitchFamily="18" charset="0"/>
                <a:cs typeface="Times New Roman" panose="02020603050405020304" pitchFamily="18" charset="0"/>
              </a:rPr>
              <a:t>Galvenais , kā arī atsevišķo būvdarbu veicējs </a:t>
            </a:r>
            <a:r>
              <a:rPr lang="lv-LV" sz="2200" dirty="0">
                <a:latin typeface="Times New Roman" panose="02020603050405020304" pitchFamily="18" charset="0"/>
                <a:cs typeface="Times New Roman" panose="02020603050405020304" pitchFamily="18" charset="0"/>
              </a:rPr>
              <a:t>izstrādā un kvalitātes kontroles sistēmas sastāvā </a:t>
            </a:r>
            <a:r>
              <a:rPr lang="lv-LV" sz="2200" u="sng" dirty="0">
                <a:latin typeface="Times New Roman" panose="02020603050405020304" pitchFamily="18" charset="0"/>
                <a:cs typeface="Times New Roman" panose="02020603050405020304" pitchFamily="18" charset="0"/>
              </a:rPr>
              <a:t>(KKS) iekļauj </a:t>
            </a:r>
            <a:r>
              <a:rPr lang="lv-LV" sz="2200" b="1" i="1" u="sng" dirty="0">
                <a:latin typeface="Times New Roman" panose="02020603050405020304" pitchFamily="18" charset="0"/>
                <a:cs typeface="Times New Roman" panose="02020603050405020304" pitchFamily="18" charset="0"/>
              </a:rPr>
              <a:t>kvalitātes nodrošināšanas plānus pa darbu veidiem</a:t>
            </a:r>
            <a:r>
              <a:rPr lang="lv-LV" sz="2200" u="sng" dirty="0">
                <a:latin typeface="Times New Roman" panose="02020603050405020304" pitchFamily="18" charset="0"/>
                <a:cs typeface="Times New Roman" panose="02020603050405020304" pitchFamily="18" charset="0"/>
              </a:rPr>
              <a:t>, </a:t>
            </a:r>
            <a:r>
              <a:rPr lang="lv-LV" sz="2200" dirty="0">
                <a:latin typeface="Times New Roman" panose="02020603050405020304" pitchFamily="18" charset="0"/>
                <a:cs typeface="Times New Roman" panose="02020603050405020304" pitchFamily="18" charset="0"/>
              </a:rPr>
              <a:t>kuri balstīti uz kvalitātes kontroles sistēmā minētajiem </a:t>
            </a:r>
            <a:r>
              <a:rPr lang="lv-LV" sz="2200" i="1" dirty="0">
                <a:latin typeface="Times New Roman" panose="02020603050405020304" pitchFamily="18" charset="0"/>
                <a:cs typeface="Times New Roman" panose="02020603050405020304" pitchFamily="18" charset="0"/>
              </a:rPr>
              <a:t>procesiem (</a:t>
            </a:r>
            <a:r>
              <a:rPr lang="lv-LV" sz="2200" b="1" i="1" u="sng" dirty="0">
                <a:latin typeface="Times New Roman" panose="02020603050405020304" pitchFamily="18" charset="0"/>
                <a:cs typeface="Times New Roman" panose="02020603050405020304" pitchFamily="18" charset="0"/>
              </a:rPr>
              <a:t>kvalitātes nodrošināšanas plānu (var un ir būtiski) iekļaut darbu veikšanas projektā - DVP</a:t>
            </a:r>
            <a:r>
              <a:rPr lang="lv-LV" sz="2200" i="1" dirty="0">
                <a:latin typeface="Times New Roman" panose="02020603050405020304" pitchFamily="18" charset="0"/>
                <a:cs typeface="Times New Roman" panose="02020603050405020304" pitchFamily="18" charset="0"/>
              </a:rPr>
              <a:t>).</a:t>
            </a:r>
          </a:p>
          <a:p>
            <a:pPr marL="0" indent="0" algn="just">
              <a:buNone/>
            </a:pPr>
            <a:r>
              <a:rPr lang="lv-LV" sz="2400" dirty="0">
                <a:solidFill>
                  <a:srgbClr val="FF0000"/>
                </a:solidFill>
                <a:latin typeface="Times New Roman" panose="02020603050405020304" pitchFamily="18" charset="0"/>
                <a:cs typeface="Times New Roman" panose="02020603050405020304" pitchFamily="18" charset="0"/>
              </a:rPr>
              <a:t>Veicot būvdarbu kontroli esam konstatējuši, ka vadošo būvuzraudzības uzņēmumu mājas lapās ir ievietotas KKS pārbaudes veidlapas pa būvdarbu veidiem - kvalitātes kontroles shēmas, darbu apraksti, kas ir labs piemērs lai lielākai daļai būvdarbu veicēju mājas lapās arī tādas būtu pieejamas gan atbildīgā būvdarbu veicēja, gan apakšuzņēmēju darbu kvalitātes kontroles izpildei un atskaišu ievietošanai būvdarbu žurnālā. </a:t>
            </a:r>
          </a:p>
          <a:p>
            <a:pPr marL="0" indent="0">
              <a:buNone/>
            </a:pPr>
            <a:endParaRPr lang="lv-LV" sz="2400" dirty="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lv-LV" sz="2200" i="1" dirty="0">
              <a:solidFill>
                <a:srgbClr val="FF0000"/>
              </a:solidFill>
              <a:latin typeface="Times New Roman" panose="02020603050405020304" pitchFamily="18" charset="0"/>
              <a:cs typeface="Times New Roman" panose="02020603050405020304" pitchFamily="18" charset="0"/>
            </a:endParaRPr>
          </a:p>
          <a:p>
            <a:pPr marL="0" indent="0">
              <a:buNone/>
            </a:pPr>
            <a:endParaRPr lang="lv-LV" dirty="0"/>
          </a:p>
        </p:txBody>
      </p:sp>
      <p:pic>
        <p:nvPicPr>
          <p:cNvPr id="6" name="Picture 5" descr="A screenshot of a computer&#10;&#10;Description automatically generated">
            <a:extLst>
              <a:ext uri="{FF2B5EF4-FFF2-40B4-BE49-F238E27FC236}">
                <a16:creationId xmlns:a16="http://schemas.microsoft.com/office/drawing/2014/main" id="{B1051313-E019-C5C9-5053-BEA784A99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96" y="1825626"/>
            <a:ext cx="4807260" cy="3846126"/>
          </a:xfrm>
          <a:prstGeom prst="rect">
            <a:avLst/>
          </a:prstGeom>
        </p:spPr>
      </p:pic>
    </p:spTree>
    <p:extLst>
      <p:ext uri="{BB962C8B-B14F-4D97-AF65-F5344CB8AC3E}">
        <p14:creationId xmlns:p14="http://schemas.microsoft.com/office/powerpoint/2010/main" val="266785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648195" y="318101"/>
            <a:ext cx="8705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būvdarbu laikā</a:t>
            </a:r>
          </a:p>
          <a:p>
            <a:pPr algn="ctr"/>
            <a:r>
              <a:rPr lang="lv-LV" sz="1400" b="1" u="sng" dirty="0">
                <a:solidFill>
                  <a:srgbClr val="FF0000"/>
                </a:solidFill>
                <a:latin typeface="Times New Roman" panose="02020603050405020304" pitchFamily="18" charset="0"/>
                <a:cs typeface="Times New Roman" panose="02020603050405020304" pitchFamily="18" charset="0"/>
              </a:rPr>
              <a:t>Piemēri kvalitātes pārbaudēm:  Kolonnu </a:t>
            </a:r>
            <a:r>
              <a:rPr lang="lv-LV" sz="1400" b="1" u="sng" dirty="0" err="1">
                <a:solidFill>
                  <a:srgbClr val="FF0000"/>
                </a:solidFill>
                <a:latin typeface="Times New Roman" panose="02020603050405020304" pitchFamily="18" charset="0"/>
                <a:cs typeface="Times New Roman" panose="02020603050405020304" pitchFamily="18" charset="0"/>
              </a:rPr>
              <a:t>veidņošanai</a:t>
            </a:r>
            <a:r>
              <a:rPr lang="lv-LV" sz="1400" b="1" u="sng" dirty="0">
                <a:solidFill>
                  <a:srgbClr val="FF0000"/>
                </a:solidFill>
                <a:latin typeface="Times New Roman" panose="02020603050405020304" pitchFamily="18" charset="0"/>
                <a:cs typeface="Times New Roman" panose="02020603050405020304" pitchFamily="18" charset="0"/>
              </a:rPr>
              <a:t>; kolonnu stiegrošanai; jumta </a:t>
            </a:r>
            <a:r>
              <a:rPr lang="lv-LV" sz="1400" b="1" u="sng" dirty="0" err="1">
                <a:solidFill>
                  <a:srgbClr val="FF0000"/>
                </a:solidFill>
                <a:latin typeface="Times New Roman" panose="02020603050405020304" pitchFamily="18" charset="0"/>
                <a:cs typeface="Times New Roman" panose="02020603050405020304" pitchFamily="18" charset="0"/>
              </a:rPr>
              <a:t>ruļveida</a:t>
            </a:r>
            <a:r>
              <a:rPr lang="lv-LV" sz="1400" b="1" u="sng" dirty="0">
                <a:solidFill>
                  <a:srgbClr val="FF0000"/>
                </a:solidFill>
                <a:latin typeface="Times New Roman" panose="02020603050405020304" pitchFamily="18" charset="0"/>
                <a:cs typeface="Times New Roman" panose="02020603050405020304" pitchFamily="18" charset="0"/>
              </a:rPr>
              <a:t> seguma montāžai</a:t>
            </a:r>
          </a:p>
        </p:txBody>
      </p:sp>
      <p:pic>
        <p:nvPicPr>
          <p:cNvPr id="3" name="Picture 2" descr="A document with a red and black text&#10;&#10;Description automatically generated">
            <a:extLst>
              <a:ext uri="{FF2B5EF4-FFF2-40B4-BE49-F238E27FC236}">
                <a16:creationId xmlns:a16="http://schemas.microsoft.com/office/drawing/2014/main" id="{4BD4473A-17FC-E094-FB3F-03496F125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62" y="1549491"/>
            <a:ext cx="4300151" cy="5184836"/>
          </a:xfrm>
          <a:prstGeom prst="rect">
            <a:avLst/>
          </a:prstGeom>
        </p:spPr>
      </p:pic>
      <p:pic>
        <p:nvPicPr>
          <p:cNvPr id="10" name="Picture 9" descr="A document with text on it&#10;&#10;Description automatically generated">
            <a:extLst>
              <a:ext uri="{FF2B5EF4-FFF2-40B4-BE49-F238E27FC236}">
                <a16:creationId xmlns:a16="http://schemas.microsoft.com/office/drawing/2014/main" id="{F92E7D02-3818-8E48-69B8-E0FE3424E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339" y="1525954"/>
            <a:ext cx="3981299" cy="5140411"/>
          </a:xfrm>
          <a:prstGeom prst="rect">
            <a:avLst/>
          </a:prstGeom>
        </p:spPr>
      </p:pic>
      <p:pic>
        <p:nvPicPr>
          <p:cNvPr id="4" name="Picture 3" descr="A document with text and numbers&#10;&#10;Description automatically generated">
            <a:extLst>
              <a:ext uri="{FF2B5EF4-FFF2-40B4-BE49-F238E27FC236}">
                <a16:creationId xmlns:a16="http://schemas.microsoft.com/office/drawing/2014/main" id="{02390495-FCB9-01B3-E3C2-9DF14AC94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6791" y="1519991"/>
            <a:ext cx="4300151" cy="5214336"/>
          </a:xfrm>
          <a:prstGeom prst="rect">
            <a:avLst/>
          </a:prstGeom>
        </p:spPr>
      </p:pic>
    </p:spTree>
    <p:extLst>
      <p:ext uri="{BB962C8B-B14F-4D97-AF65-F5344CB8AC3E}">
        <p14:creationId xmlns:p14="http://schemas.microsoft.com/office/powerpoint/2010/main" val="85506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399E15-2562-4EDD-8C32-2061B6A0F760}"/>
              </a:ext>
            </a:extLst>
          </p:cNvPr>
          <p:cNvSpPr txBox="1">
            <a:spLocks/>
          </p:cNvSpPr>
          <p:nvPr/>
        </p:nvSpPr>
        <p:spPr>
          <a:xfrm>
            <a:off x="2648196" y="365126"/>
            <a:ext cx="8705603" cy="85684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būvdarbus pabeidzot</a:t>
            </a:r>
          </a:p>
          <a:p>
            <a:pPr algn="ctr"/>
            <a:r>
              <a:rPr lang="lv-LV" sz="3200" b="1" dirty="0">
                <a:latin typeface="Times New Roman" panose="02020603050405020304" pitchFamily="18" charset="0"/>
                <a:cs typeface="Times New Roman" panose="02020603050405020304" pitchFamily="18" charset="0"/>
              </a:rPr>
              <a:t>(noslēguma kontrole)</a:t>
            </a:r>
          </a:p>
        </p:txBody>
      </p:sp>
      <p:sp>
        <p:nvSpPr>
          <p:cNvPr id="6" name="Rectangle 5">
            <a:extLst>
              <a:ext uri="{FF2B5EF4-FFF2-40B4-BE49-F238E27FC236}">
                <a16:creationId xmlns:a16="http://schemas.microsoft.com/office/drawing/2014/main" id="{04DC5F6F-8484-4D3F-8CDC-0AA58C4A2D09}"/>
              </a:ext>
            </a:extLst>
          </p:cNvPr>
          <p:cNvSpPr/>
          <p:nvPr/>
        </p:nvSpPr>
        <p:spPr>
          <a:xfrm>
            <a:off x="2108200" y="1991714"/>
            <a:ext cx="9644609" cy="4278094"/>
          </a:xfrm>
          <a:prstGeom prst="rect">
            <a:avLst/>
          </a:prstGeom>
        </p:spPr>
        <p:txBody>
          <a:bodyPr wrap="square">
            <a:spAutoFit/>
          </a:bodyPr>
          <a:lstStyle/>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Pārbaudes veic būvdarbu vadītāja nozīmēta persona, kad fiziski visi attiecīgā būvdarbu veida darbi ir pabeigti</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pārbaudes ietvaros pārliecinās, vai ir sagatavota visa dokumentācija par pārbaužu programmā iekļautajiem būvdarbiem</a:t>
            </a:r>
            <a:endParaRPr lang="lv-LV" sz="2000" dirty="0">
              <a:solidFill>
                <a:srgbClr val="009999"/>
              </a:solidFill>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Pārbaudi dokumentē - sagatavo pārbaužu programmas atskaiti.</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pārbaužu programmas </a:t>
            </a:r>
            <a:r>
              <a:rPr lang="lv-LV" sz="1600" dirty="0">
                <a:solidFill>
                  <a:srgbClr val="FF0000"/>
                </a:solidFill>
                <a:latin typeface="Times New Roman" panose="02020603050405020304" pitchFamily="18" charset="0"/>
                <a:cs typeface="Times New Roman" panose="02020603050405020304" pitchFamily="18" charset="0"/>
              </a:rPr>
              <a:t>atskaiti </a:t>
            </a:r>
            <a:r>
              <a:rPr lang="lv-LV" sz="1600" dirty="0">
                <a:solidFill>
                  <a:srgbClr val="009999"/>
                </a:solidFill>
                <a:latin typeface="Times New Roman" panose="02020603050405020304" pitchFamily="18" charset="0"/>
                <a:cs typeface="Times New Roman" panose="02020603050405020304" pitchFamily="18" charset="0"/>
              </a:rPr>
              <a:t>būvdarbu veicējs </a:t>
            </a:r>
            <a:r>
              <a:rPr lang="lv-LV" sz="1600" dirty="0">
                <a:solidFill>
                  <a:srgbClr val="FF0000"/>
                </a:solidFill>
                <a:latin typeface="Times New Roman" panose="02020603050405020304" pitchFamily="18" charset="0"/>
                <a:cs typeface="Times New Roman" panose="02020603050405020304" pitchFamily="18" charset="0"/>
              </a:rPr>
              <a:t>var izmantot kā pierādījumu paredzēto KKS prasību izpildei </a:t>
            </a:r>
            <a:r>
              <a:rPr lang="lv-LV" sz="1600" dirty="0">
                <a:solidFill>
                  <a:srgbClr val="009999"/>
                </a:solidFill>
                <a:latin typeface="Times New Roman" panose="02020603050405020304" pitchFamily="18" charset="0"/>
                <a:cs typeface="Times New Roman" panose="02020603050405020304" pitchFamily="18" charset="0"/>
              </a:rPr>
              <a:t>– būvprojektā, standartos, būvmateriālu ražotāju tehnoloģiskos aprakstos vai citos dokumentos minēto prasību izpildi, kā arī kā apliecinājumu labas prakses principu ievērošanai.</a:t>
            </a:r>
          </a:p>
          <a:p>
            <a:pPr marL="742950" lvl="1" indent="-285750">
              <a:buFont typeface="Arial" panose="020B0604020202020204" pitchFamily="34" charset="0"/>
              <a:buChar char="•"/>
            </a:pPr>
            <a:endParaRPr lang="lv-LV" sz="16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lv-LV" sz="1600" dirty="0">
              <a:solidFill>
                <a:srgbClr val="009999"/>
              </a:solidFill>
              <a:latin typeface="Times New Roman" panose="02020603050405020304" pitchFamily="18" charset="0"/>
              <a:cs typeface="Times New Roman" panose="02020603050405020304" pitchFamily="18" charset="0"/>
            </a:endParaRPr>
          </a:p>
          <a:p>
            <a:pPr lvl="1" algn="ctr"/>
            <a:r>
              <a:rPr lang="lv-LV" sz="2000" b="1" dirty="0">
                <a:solidFill>
                  <a:srgbClr val="FF0000"/>
                </a:solidFill>
                <a:latin typeface="Times New Roman" panose="02020603050405020304" pitchFamily="18" charset="0"/>
                <a:cs typeface="Times New Roman" panose="02020603050405020304" pitchFamily="18" charset="0"/>
              </a:rPr>
              <a:t>Kopumā KKS noslēguma kontrolē noformē DVP plānā fiksētos segto un nozīmīgo konstrukciju aktus </a:t>
            </a:r>
            <a:r>
              <a:rPr lang="lv-LV" sz="2000" b="1" u="sng" dirty="0">
                <a:solidFill>
                  <a:srgbClr val="FF0000"/>
                </a:solidFill>
                <a:latin typeface="Times New Roman" panose="02020603050405020304" pitchFamily="18" charset="0"/>
                <a:cs typeface="Times New Roman" panose="02020603050405020304" pitchFamily="18" charset="0"/>
              </a:rPr>
              <a:t>ar pielikumiem no</a:t>
            </a:r>
            <a:r>
              <a:rPr lang="lv-LV" sz="2000" b="1" dirty="0">
                <a:solidFill>
                  <a:srgbClr val="FF0000"/>
                </a:solidFill>
                <a:latin typeface="Times New Roman" panose="02020603050405020304" pitchFamily="18" charset="0"/>
                <a:cs typeface="Times New Roman" panose="02020603050405020304" pitchFamily="18" charset="0"/>
              </a:rPr>
              <a:t> būvprojekta un </a:t>
            </a:r>
            <a:r>
              <a:rPr lang="lv-LV" sz="2000" b="1" u="sng" dirty="0">
                <a:solidFill>
                  <a:srgbClr val="FF0000"/>
                </a:solidFill>
                <a:latin typeface="Times New Roman" panose="02020603050405020304" pitchFamily="18" charset="0"/>
                <a:cs typeface="Times New Roman" panose="02020603050405020304" pitchFamily="18" charset="0"/>
              </a:rPr>
              <a:t>KKS pārbaužu pierādījuma dokumentācijas</a:t>
            </a:r>
            <a:r>
              <a:rPr lang="lv-LV" sz="2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370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682D-5145-4D43-8A0E-8B2933E7BFD2}"/>
              </a:ext>
            </a:extLst>
          </p:cNvPr>
          <p:cNvSpPr>
            <a:spLocks noGrp="1"/>
          </p:cNvSpPr>
          <p:nvPr>
            <p:ph type="title"/>
          </p:nvPr>
        </p:nvSpPr>
        <p:spPr>
          <a:xfrm>
            <a:off x="2731770" y="187325"/>
            <a:ext cx="8787295" cy="1325563"/>
          </a:xfrm>
        </p:spPr>
        <p:txBody>
          <a:bodyPr>
            <a:normAutofit/>
          </a:bodyPr>
          <a:lstStyle/>
          <a:p>
            <a:pPr algn="ctr"/>
            <a:r>
              <a:rPr lang="lv-LV" sz="3200" b="1" dirty="0">
                <a:latin typeface="Times New Roman" panose="02020603050405020304" pitchFamily="18" charset="0"/>
                <a:cs typeface="Times New Roman" panose="02020603050405020304" pitchFamily="18" charset="0"/>
              </a:rPr>
              <a:t>Piemērs  DVP pielikumiem pa būvdarbu veidiem pie BIS lietas, iekļaujot KKS.</a:t>
            </a:r>
          </a:p>
        </p:txBody>
      </p:sp>
      <p:pic>
        <p:nvPicPr>
          <p:cNvPr id="9" name="Content Placeholder 8">
            <a:extLst>
              <a:ext uri="{FF2B5EF4-FFF2-40B4-BE49-F238E27FC236}">
                <a16:creationId xmlns:a16="http://schemas.microsoft.com/office/drawing/2014/main" id="{7929174B-0AAE-5DB5-1B37-B0C5444AB02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24200" y="1576388"/>
            <a:ext cx="7480300" cy="4532312"/>
          </a:xfrm>
        </p:spPr>
      </p:pic>
    </p:spTree>
    <p:extLst>
      <p:ext uri="{BB962C8B-B14F-4D97-AF65-F5344CB8AC3E}">
        <p14:creationId xmlns:p14="http://schemas.microsoft.com/office/powerpoint/2010/main" val="69078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682D-5145-4D43-8A0E-8B2933E7BFD2}"/>
              </a:ext>
            </a:extLst>
          </p:cNvPr>
          <p:cNvSpPr>
            <a:spLocks noGrp="1"/>
          </p:cNvSpPr>
          <p:nvPr>
            <p:ph type="title"/>
          </p:nvPr>
        </p:nvSpPr>
        <p:spPr>
          <a:xfrm>
            <a:off x="2731770" y="250825"/>
            <a:ext cx="8787295" cy="1325563"/>
          </a:xfrm>
        </p:spPr>
        <p:txBody>
          <a:bodyPr>
            <a:normAutofit/>
          </a:bodyPr>
          <a:lstStyle/>
          <a:p>
            <a:pPr algn="ctr"/>
            <a:r>
              <a:rPr lang="lv-LV" sz="3200" b="1" dirty="0">
                <a:latin typeface="Times New Roman" panose="02020603050405020304" pitchFamily="18" charset="0"/>
                <a:cs typeface="Times New Roman" panose="02020603050405020304" pitchFamily="18" charset="0"/>
              </a:rPr>
              <a:t>Piemērs  DVP pielikumiem pa būvdarbu veidiem pie BIS lietas, iekļaujot KKS.</a:t>
            </a:r>
          </a:p>
        </p:txBody>
      </p:sp>
      <p:sp>
        <p:nvSpPr>
          <p:cNvPr id="3" name="Content Placeholder 2">
            <a:extLst>
              <a:ext uri="{FF2B5EF4-FFF2-40B4-BE49-F238E27FC236}">
                <a16:creationId xmlns:a16="http://schemas.microsoft.com/office/drawing/2014/main" id="{0E3A2CF9-1B37-40B7-B83A-AB9967515052}"/>
              </a:ext>
            </a:extLst>
          </p:cNvPr>
          <p:cNvSpPr>
            <a:spLocks noGrp="1"/>
          </p:cNvSpPr>
          <p:nvPr>
            <p:ph sz="half" idx="1"/>
          </p:nvPr>
        </p:nvSpPr>
        <p:spPr>
          <a:xfrm>
            <a:off x="2871304" y="1576388"/>
            <a:ext cx="8787295" cy="5030787"/>
          </a:xfrm>
        </p:spPr>
        <p:txBody>
          <a:bodyPr>
            <a:normAutofit/>
          </a:bodyPr>
          <a:lstStyle/>
          <a:p>
            <a:pPr marL="0" indent="0" algn="just">
              <a:buNone/>
            </a:pPr>
            <a:endParaRPr lang="lv-LV" sz="2400" dirty="0"/>
          </a:p>
          <a:p>
            <a:pPr marL="0" indent="0" algn="just">
              <a:buNone/>
            </a:pPr>
            <a:endParaRPr lang="lv-LV" dirty="0"/>
          </a:p>
        </p:txBody>
      </p:sp>
      <p:pic>
        <p:nvPicPr>
          <p:cNvPr id="5" name="Picture 4">
            <a:extLst>
              <a:ext uri="{FF2B5EF4-FFF2-40B4-BE49-F238E27FC236}">
                <a16:creationId xmlns:a16="http://schemas.microsoft.com/office/drawing/2014/main" id="{6A0525CE-651F-2472-CF4F-D5A096C8A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0" y="1339850"/>
            <a:ext cx="8343900" cy="5149850"/>
          </a:xfrm>
          <a:prstGeom prst="rect">
            <a:avLst/>
          </a:prstGeom>
        </p:spPr>
      </p:pic>
    </p:spTree>
    <p:extLst>
      <p:ext uri="{BB962C8B-B14F-4D97-AF65-F5344CB8AC3E}">
        <p14:creationId xmlns:p14="http://schemas.microsoft.com/office/powerpoint/2010/main" val="92894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2012273" y="1428272"/>
            <a:ext cx="8273987" cy="1754326"/>
          </a:xfrm>
          <a:prstGeom prst="rect">
            <a:avLst/>
          </a:prstGeom>
        </p:spPr>
        <p:txBody>
          <a:bodyPr wrap="square">
            <a:spAutoFit/>
          </a:bodyPr>
          <a:lstStyle/>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634142" y="550271"/>
            <a:ext cx="8774885" cy="7228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altLang="lv-LV" sz="4400" dirty="0">
                <a:latin typeface="Times New Roman" panose="02020603050405020304" pitchFamily="18" charset="0"/>
                <a:cs typeface="Times New Roman" panose="02020603050405020304" pitchFamily="18" charset="0"/>
              </a:rPr>
              <a:t>Būvniecības dalībnieku atbildība.</a:t>
            </a:r>
          </a:p>
        </p:txBody>
      </p:sp>
      <p:sp>
        <p:nvSpPr>
          <p:cNvPr id="5" name="Flowchart: Alternate Process 4">
            <a:extLst>
              <a:ext uri="{FF2B5EF4-FFF2-40B4-BE49-F238E27FC236}">
                <a16:creationId xmlns:a16="http://schemas.microsoft.com/office/drawing/2014/main" id="{9583D7F4-98CF-431C-BEC9-9C2A0A714DE9}"/>
              </a:ext>
            </a:extLst>
          </p:cNvPr>
          <p:cNvSpPr/>
          <p:nvPr/>
        </p:nvSpPr>
        <p:spPr>
          <a:xfrm>
            <a:off x="452486" y="1428272"/>
            <a:ext cx="5352891" cy="2000728"/>
          </a:xfrm>
          <a:prstGeom prst="flowChartAlternateProcess">
            <a:avLst/>
          </a:prstGeom>
          <a:solidFill>
            <a:schemeClr val="accent2">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65"/>
              </a:lnSpc>
            </a:pPr>
            <a:r>
              <a:rPr lang="lv-LV" sz="1400" b="1" dirty="0">
                <a:solidFill>
                  <a:srgbClr val="414142"/>
                </a:solidFill>
                <a:effectLst/>
                <a:latin typeface="Times New Roman" panose="02020603050405020304" pitchFamily="18" charset="0"/>
                <a:ea typeface="Times New Roman" panose="02020603050405020304" pitchFamily="18" charset="0"/>
              </a:rPr>
              <a:t>Galvenais būvdarbu veicējs</a:t>
            </a:r>
            <a:r>
              <a:rPr lang="lv-LV" sz="1400" dirty="0">
                <a:solidFill>
                  <a:srgbClr val="414142"/>
                </a:solidFill>
                <a:effectLst/>
                <a:latin typeface="Times New Roman" panose="02020603050405020304" pitchFamily="18" charset="0"/>
                <a:ea typeface="Times New Roman" panose="02020603050405020304" pitchFamily="18" charset="0"/>
              </a:rPr>
              <a:t> </a:t>
            </a:r>
            <a:r>
              <a:rPr lang="lv-LV" sz="1400" u="sng" dirty="0">
                <a:solidFill>
                  <a:srgbClr val="414142"/>
                </a:solidFill>
                <a:effectLst/>
                <a:latin typeface="Times New Roman" panose="02020603050405020304" pitchFamily="18" charset="0"/>
                <a:ea typeface="Times New Roman" panose="02020603050405020304" pitchFamily="18" charset="0"/>
              </a:rPr>
              <a:t>būvobjektā organizē un kontrolē būvdarbu izpildi  atbilstoši</a:t>
            </a:r>
            <a:r>
              <a:rPr lang="lv-LV" sz="1400" dirty="0">
                <a:solidFill>
                  <a:srgbClr val="414142"/>
                </a:solidFill>
                <a:effectLst/>
                <a:latin typeface="Times New Roman" panose="02020603050405020304" pitchFamily="18" charset="0"/>
                <a:ea typeface="Times New Roman" panose="02020603050405020304" pitchFamily="18" charset="0"/>
              </a:rPr>
              <a:t> DOP, darba aizsardzības plānam un </a:t>
            </a:r>
            <a:r>
              <a:rPr lang="lv-LV" sz="1400" dirty="0">
                <a:solidFill>
                  <a:srgbClr val="FF0000"/>
                </a:solidFill>
                <a:effectLst/>
                <a:latin typeface="Times New Roman" panose="02020603050405020304" pitchFamily="18" charset="0"/>
                <a:ea typeface="Times New Roman" panose="02020603050405020304" pitchFamily="18" charset="0"/>
              </a:rPr>
              <a:t>DVP</a:t>
            </a:r>
            <a:r>
              <a:rPr lang="lv-LV" sz="1400" dirty="0">
                <a:solidFill>
                  <a:srgbClr val="414142"/>
                </a:solidFill>
                <a:effectLst/>
                <a:latin typeface="Times New Roman" panose="02020603050405020304" pitchFamily="18" charset="0"/>
                <a:ea typeface="Times New Roman" panose="02020603050405020304" pitchFamily="18" charset="0"/>
              </a:rPr>
              <a:t>, </a:t>
            </a:r>
            <a:r>
              <a:rPr lang="lv-LV" sz="1400" dirty="0">
                <a:solidFill>
                  <a:srgbClr val="FF0000"/>
                </a:solidFill>
                <a:effectLst/>
                <a:latin typeface="Times New Roman" panose="02020603050405020304" pitchFamily="18" charset="0"/>
                <a:ea typeface="Times New Roman" panose="02020603050405020304" pitchFamily="18" charset="0"/>
              </a:rPr>
              <a:t>būvdarbos iesaistīta tikai atbilstošas kvalifikācijas būvdarbu izpildītājus (būvkomersantu </a:t>
            </a:r>
            <a:r>
              <a:rPr lang="lv-LV" sz="1400" dirty="0" err="1">
                <a:solidFill>
                  <a:srgbClr val="FF0000"/>
                </a:solidFill>
                <a:effectLst/>
                <a:latin typeface="Times New Roman" panose="02020603050405020304" pitchFamily="18" charset="0"/>
                <a:ea typeface="Times New Roman" panose="02020603050405020304" pitchFamily="18" charset="0"/>
              </a:rPr>
              <a:t>reģ</a:t>
            </a:r>
            <a:r>
              <a:rPr lang="lv-LV" sz="1400" dirty="0">
                <a:solidFill>
                  <a:srgbClr val="FF0000"/>
                </a:solidFill>
                <a:effectLst/>
                <a:latin typeface="Times New Roman" panose="02020603050405020304" pitchFamily="18" charset="0"/>
                <a:ea typeface="Times New Roman" panose="02020603050405020304" pitchFamily="18" charset="0"/>
              </a:rPr>
              <a:t>. Nr. sertifikātu Nr.), nodrošina, ka tiek izmantoti tikai būvizstrādājumi, kuriem ir </a:t>
            </a:r>
            <a:r>
              <a:rPr lang="lv-LV" sz="1400" b="1" dirty="0">
                <a:solidFill>
                  <a:srgbClr val="FF0000"/>
                </a:solidFill>
                <a:effectLst/>
                <a:latin typeface="Times New Roman" panose="02020603050405020304" pitchFamily="18" charset="0"/>
                <a:ea typeface="Times New Roman" panose="02020603050405020304" pitchFamily="18" charset="0"/>
              </a:rPr>
              <a:t>ražotāja</a:t>
            </a:r>
            <a:r>
              <a:rPr lang="lv-LV" sz="1400" dirty="0">
                <a:solidFill>
                  <a:srgbClr val="FF0000"/>
                </a:solidFill>
                <a:effectLst/>
                <a:latin typeface="Times New Roman" panose="02020603050405020304" pitchFamily="18" charset="0"/>
                <a:ea typeface="Times New Roman" panose="02020603050405020304" pitchFamily="18" charset="0"/>
              </a:rPr>
              <a:t> atbilstību apliecinošie dokumenti;</a:t>
            </a:r>
          </a:p>
          <a:p>
            <a:pPr algn="just"/>
            <a:r>
              <a:rPr lang="lv-LV" sz="1400" b="1" dirty="0">
                <a:solidFill>
                  <a:srgbClr val="414142"/>
                </a:solidFill>
                <a:effectLst/>
                <a:latin typeface="Times New Roman" panose="02020603050405020304" pitchFamily="18" charset="0"/>
                <a:ea typeface="Calibri" panose="020F0502020204030204" pitchFamily="34" charset="0"/>
                <a:cs typeface="Times New Roman" panose="02020603050405020304" pitchFamily="18" charset="0"/>
              </a:rPr>
              <a:t>Galvenā būvdarbu veicēja atbildība noteikta VBN punktā 93 ar apakšpunktiem.</a:t>
            </a:r>
            <a:endParaRPr lang="lv-LV"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Flowchart: Alternate Process 6">
            <a:extLst>
              <a:ext uri="{FF2B5EF4-FFF2-40B4-BE49-F238E27FC236}">
                <a16:creationId xmlns:a16="http://schemas.microsoft.com/office/drawing/2014/main" id="{5E298331-B7CE-4588-85B0-39F69A25D0E3}"/>
              </a:ext>
            </a:extLst>
          </p:cNvPr>
          <p:cNvSpPr/>
          <p:nvPr/>
        </p:nvSpPr>
        <p:spPr>
          <a:xfrm>
            <a:off x="5948313" y="1273142"/>
            <a:ext cx="5791201" cy="2513668"/>
          </a:xfrm>
          <a:prstGeom prst="flowChartAlternateProcess">
            <a:avLst/>
          </a:prstGeom>
          <a:gradFill flip="none" rotWithShape="1">
            <a:gsLst>
              <a:gs pos="0">
                <a:srgbClr val="A6DED9">
                  <a:tint val="66000"/>
                  <a:satMod val="160000"/>
                </a:srgbClr>
              </a:gs>
              <a:gs pos="50000">
                <a:srgbClr val="A6DED9">
                  <a:tint val="44500"/>
                  <a:satMod val="160000"/>
                </a:srgbClr>
              </a:gs>
              <a:gs pos="100000">
                <a:srgbClr val="A6DED9">
                  <a:tint val="23500"/>
                  <a:satMod val="160000"/>
                </a:srgbClr>
              </a:gs>
            </a:gsLst>
            <a:lin ang="5400000" scaled="1"/>
            <a:tileRect/>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Atbildīgais būvdarbu vadītājs</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būvobjektā organizē ,vada un kontrolē darbu izpildes gaitu, parakstoties BŽ (VBN pielikums Nr.5). </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Kā pamats būvdarbu vadīšanai un kontrolēšanai ir akceptētais un saskaņotai </a:t>
            </a:r>
            <a:r>
              <a:rPr lang="lv-LV"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DVP,</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tai skaitā būvdarbu sākotnējās, tehnoloģiskās un nobeiguma kvalitātes kontroles vadīšanai, kā arī KKS veikto kontroles pierādījumu dokumentācijas pievienošana BŽ. </a:t>
            </a:r>
          </a:p>
          <a:p>
            <a:pPr algn="just"/>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Atbildīgā būvdarbu vadītāja</a:t>
            </a:r>
            <a:r>
              <a:rPr lang="lv-LV" sz="1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atbildība noteikta </a:t>
            </a:r>
            <a:r>
              <a:rPr lang="lv-LV" sz="1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VBN</a:t>
            </a:r>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punktos 99 un 100</a:t>
            </a:r>
            <a:r>
              <a:rPr lang="lv-LV" sz="1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 apakšpunktiem, </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tai skaitā punktu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100.9, kas</a:t>
            </a:r>
            <a:r>
              <a:rPr lang="lv-LV" sz="1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nosaka, ka nevar pieļaut Apliecinājuma par būves gatavību ekspluatācijai parakstīšanu bez kontrolējamās būvdarbu </a:t>
            </a:r>
            <a:r>
              <a:rPr lang="lv-LV" sz="1400"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izpilddokumentācijas</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pārbaudes!</a:t>
            </a:r>
          </a:p>
          <a:p>
            <a:pPr algn="just"/>
            <a:endParaRPr lang="lv-LV" sz="1400" dirty="0">
              <a:solidFill>
                <a:schemeClr val="tx1"/>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031D228B-A577-488F-8D1A-6605485942EA}"/>
              </a:ext>
            </a:extLst>
          </p:cNvPr>
          <p:cNvSpPr/>
          <p:nvPr/>
        </p:nvSpPr>
        <p:spPr>
          <a:xfrm>
            <a:off x="304800" y="3429000"/>
            <a:ext cx="5643514" cy="3349487"/>
          </a:xfrm>
          <a:prstGeom prst="flowChartAlternateProcess">
            <a:avLst/>
          </a:prstGeom>
          <a:solidFill>
            <a:schemeClr val="accent2">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Atbildīgais būvuzraugs</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būvobjektā kontrolē būvdarbu izpildes atbilstību normatīvajiem aktiem</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tai skaitā  </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veic būvdarbu sākotnējās, tehnoloģiskās un nobeiguma kvalitātes kontroli, noformējot pierādījuma dokumentus, par ko veic ierakstus un parakstās BŽ, kā arī veic norādījumu ierakstu kontroli un atzīmi BŽ. Atskaiti par būvdarbu kvalitātes kontroli pievieno Atskaitei par būvuzraudzības plāna izpildi.</a:t>
            </a:r>
          </a:p>
          <a:p>
            <a:pPr algn="just"/>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Atbildīgā būvuzrauga atbildība noteikta VBN punktā 125 ar apakšpunktiem, tai skaitā </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125.21</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parakstīt vai būvniecības informācijas sistēmā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apstiprināt apliecinājumu par būves gatavību ekspluatācijai, ja objekts ir realizēts atbilstoši būvprojektam un ir izpildīti šo noteikumu 125.9. apakšpunktā noteiktajā kārtībā izteiktie būvuzrauga norādījumi.</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(Nepieļaut Apliecinājuma parakstīšanu bez kontrolējamās būvuzrauga dokumentācijas un būvdarbu </a:t>
            </a:r>
            <a:r>
              <a:rPr lang="lv-LV" sz="1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izpilddokumentācijas</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pārbaudes!)</a:t>
            </a:r>
          </a:p>
          <a:p>
            <a:pPr algn="just"/>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Flowchart: Alternate Process 8">
            <a:extLst>
              <a:ext uri="{FF2B5EF4-FFF2-40B4-BE49-F238E27FC236}">
                <a16:creationId xmlns:a16="http://schemas.microsoft.com/office/drawing/2014/main" id="{581550B6-1407-4265-9999-B75EC0841E8A}"/>
              </a:ext>
            </a:extLst>
          </p:cNvPr>
          <p:cNvSpPr/>
          <p:nvPr/>
        </p:nvSpPr>
        <p:spPr>
          <a:xfrm>
            <a:off x="6091251" y="3786811"/>
            <a:ext cx="5648264" cy="2809840"/>
          </a:xfrm>
          <a:prstGeom prst="flowChartAlternateProcess">
            <a:avLst/>
          </a:prstGeom>
          <a:gradFill flip="none" rotWithShape="1">
            <a:gsLst>
              <a:gs pos="0">
                <a:srgbClr val="A6DED9">
                  <a:tint val="66000"/>
                  <a:satMod val="160000"/>
                </a:srgbClr>
              </a:gs>
              <a:gs pos="50000">
                <a:srgbClr val="A6DED9">
                  <a:tint val="44500"/>
                  <a:satMod val="160000"/>
                </a:srgbClr>
              </a:gs>
              <a:gs pos="100000">
                <a:srgbClr val="A6DED9">
                  <a:tint val="23500"/>
                  <a:satMod val="160000"/>
                </a:srgbClr>
              </a:gs>
            </a:gsLst>
            <a:lin ang="5400000" scaled="1"/>
            <a:tileRect/>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Atbildīgais </a:t>
            </a:r>
            <a:r>
              <a:rPr lang="lv-LV" sz="1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autoruzraugs</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būvobjektā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kontrolē būvdarbu izpildes atbilstību būvprojektam</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tai skaitā būvprojektā fiksētajām kvalitātes kontroles prasībām, ko nosaka normatīvi un standarti, par ko veic ierakstus un parakstās BŽ, kā arī veic norādījumu ierakstu kontroli un atzīmi BŽ.</a:t>
            </a:r>
          </a:p>
          <a:p>
            <a:pPr algn="just"/>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Atbildīgā </a:t>
            </a:r>
            <a:r>
              <a:rPr lang="lv-LV" sz="1400" b="1" u="sng"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autoruzrauga</a:t>
            </a:r>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atbildība noteikta VBN punktos 107; 113 ar apakšpunktiem un 116, </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kas arī nosaka, ka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nevar pieļaut Apliecinājuma parakstīšanu bez </a:t>
            </a:r>
            <a:r>
              <a:rPr lang="lv-LV" sz="1400"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autoruzrauga</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kontrolējamās un būvdarbu </a:t>
            </a:r>
            <a:r>
              <a:rPr lang="lv-LV" sz="1400"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izpilddokumentācijas</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pārbaudes!</a:t>
            </a:r>
          </a:p>
        </p:txBody>
      </p:sp>
    </p:spTree>
    <p:extLst>
      <p:ext uri="{BB962C8B-B14F-4D97-AF65-F5344CB8AC3E}">
        <p14:creationId xmlns:p14="http://schemas.microsoft.com/office/powerpoint/2010/main" val="317697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648195" y="318102"/>
            <a:ext cx="8705603" cy="9233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Būvniecības valsts kontroles biroja </a:t>
            </a:r>
          </a:p>
          <a:p>
            <a:pPr algn="ctr"/>
            <a:r>
              <a:rPr lang="lv-LV" sz="3200" b="1" dirty="0">
                <a:latin typeface="Times New Roman" panose="02020603050405020304" pitchFamily="18" charset="0"/>
                <a:cs typeface="Times New Roman" panose="02020603050405020304" pitchFamily="18" charset="0"/>
              </a:rPr>
              <a:t>KKS veiktas pārbaudes būvlaukumā</a:t>
            </a:r>
          </a:p>
          <a:p>
            <a:pPr algn="ctr"/>
            <a:endParaRPr lang="lv-LV" sz="1400" b="1" u="sng"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C19696-4F69-7566-A582-201C02690540}"/>
              </a:ext>
            </a:extLst>
          </p:cNvPr>
          <p:cNvSpPr txBox="1"/>
          <p:nvPr/>
        </p:nvSpPr>
        <p:spPr>
          <a:xfrm>
            <a:off x="2648194" y="1241431"/>
            <a:ext cx="9000467" cy="369332"/>
          </a:xfrm>
          <a:prstGeom prst="rect">
            <a:avLst/>
          </a:prstGeom>
          <a:noFill/>
        </p:spPr>
        <p:txBody>
          <a:bodyPr wrap="square">
            <a:spAutoFit/>
          </a:bodyPr>
          <a:lstStyle/>
          <a:p>
            <a:pPr marL="285750" indent="-285750">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BVKB  ir veicis KKS pārbaudes būvobjektos, noformējot pārbaudes aktus.</a:t>
            </a:r>
            <a:r>
              <a:rPr lang="lv-LV"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7010AAA4-EBAE-0204-F9B1-5149EC9DA831}"/>
              </a:ext>
            </a:extLst>
          </p:cNvPr>
          <p:cNvGraphicFramePr>
            <a:graphicFrameLocks noGrp="1"/>
          </p:cNvGraphicFramePr>
          <p:nvPr>
            <p:extLst>
              <p:ext uri="{D42A27DB-BD31-4B8C-83A1-F6EECF244321}">
                <p14:modId xmlns:p14="http://schemas.microsoft.com/office/powerpoint/2010/main" val="1675961369"/>
              </p:ext>
            </p:extLst>
          </p:nvPr>
        </p:nvGraphicFramePr>
        <p:xfrm>
          <a:off x="6430617" y="2028169"/>
          <a:ext cx="3922643" cy="4602944"/>
        </p:xfrm>
        <a:graphic>
          <a:graphicData uri="http://schemas.openxmlformats.org/drawingml/2006/table">
            <a:tbl>
              <a:tblPr firstRow="1" firstCol="1" bandRow="1">
                <a:tableStyleId>{5C22544A-7EE6-4342-B048-85BDC9FD1C3A}</a:tableStyleId>
              </a:tblPr>
              <a:tblGrid>
                <a:gridCol w="482048">
                  <a:extLst>
                    <a:ext uri="{9D8B030D-6E8A-4147-A177-3AD203B41FA5}">
                      <a16:colId xmlns:a16="http://schemas.microsoft.com/office/drawing/2014/main" val="632104199"/>
                    </a:ext>
                  </a:extLst>
                </a:gridCol>
                <a:gridCol w="3440595">
                  <a:extLst>
                    <a:ext uri="{9D8B030D-6E8A-4147-A177-3AD203B41FA5}">
                      <a16:colId xmlns:a16="http://schemas.microsoft.com/office/drawing/2014/main" val="3662450627"/>
                    </a:ext>
                  </a:extLst>
                </a:gridCol>
              </a:tblGrid>
              <a:tr h="398362">
                <a:tc>
                  <a:txBody>
                    <a:bodyPr/>
                    <a:lstStyle/>
                    <a:p>
                      <a:pPr algn="just">
                        <a:lnSpc>
                          <a:spcPct val="115000"/>
                        </a:lnSpc>
                        <a:spcAft>
                          <a:spcPts val="1000"/>
                        </a:spcAft>
                        <a:tabLst>
                          <a:tab pos="6300470" algn="r"/>
                        </a:tabLst>
                      </a:pPr>
                      <a:r>
                        <a:rPr lang="lv-LV" sz="1100" dirty="0">
                          <a:effectLst/>
                        </a:rPr>
                        <a:t>3.</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dirty="0">
                          <a:effectLst/>
                        </a:rPr>
                        <a:t>Noteiktas atbildīgās personas un </a:t>
                      </a:r>
                      <a:r>
                        <a:rPr lang="lv-LV" sz="1100" dirty="0" err="1">
                          <a:effectLst/>
                        </a:rPr>
                        <a:t>būvspeciālisti</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059426"/>
                  </a:ext>
                </a:extLst>
              </a:tr>
              <a:tr h="903705">
                <a:tc>
                  <a:txBody>
                    <a:bodyPr/>
                    <a:lstStyle/>
                    <a:p>
                      <a:pPr algn="just">
                        <a:lnSpc>
                          <a:spcPct val="115000"/>
                        </a:lnSpc>
                        <a:spcAft>
                          <a:spcPts val="1000"/>
                        </a:spcAft>
                        <a:tabLst>
                          <a:tab pos="6300470" algn="r"/>
                        </a:tabLst>
                      </a:pPr>
                      <a:r>
                        <a:rPr lang="lv-LV" sz="1100">
                          <a:effectLst/>
                        </a:rPr>
                        <a:t>4.</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dirty="0">
                          <a:effectLst/>
                        </a:rPr>
                        <a:t>Nodrošināta atsevišķo būvdarbu veicēju          (apakšuzņēmēju) un to darbinieku atbilstības pārbaude</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4184134"/>
                  </a:ext>
                </a:extLst>
              </a:tr>
              <a:tr h="1154386">
                <a:tc>
                  <a:txBody>
                    <a:bodyPr/>
                    <a:lstStyle/>
                    <a:p>
                      <a:pPr algn="just">
                        <a:lnSpc>
                          <a:spcPct val="115000"/>
                        </a:lnSpc>
                        <a:spcAft>
                          <a:spcPts val="1000"/>
                        </a:spcAft>
                        <a:tabLst>
                          <a:tab pos="6300470" algn="r"/>
                        </a:tabLst>
                      </a:pPr>
                      <a:r>
                        <a:rPr lang="lv-LV" sz="1100">
                          <a:effectLst/>
                        </a:rPr>
                        <a:t>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dirty="0">
                          <a:effectLst/>
                        </a:rPr>
                        <a:t>Noteiktas informācijas apmaiņas un lēmumu pieņemšanas procedūras, piemēram, KKS izstrādāto formu akceptēšana un saskaņošana, vai tiek izmantota elektroniska būvdarbu kontroles sistēma</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329526"/>
                  </a:ext>
                </a:extLst>
              </a:tr>
              <a:tr h="398362">
                <a:tc>
                  <a:txBody>
                    <a:bodyPr/>
                    <a:lstStyle/>
                    <a:p>
                      <a:pPr algn="just">
                        <a:lnSpc>
                          <a:spcPct val="115000"/>
                        </a:lnSpc>
                        <a:spcAft>
                          <a:spcPts val="1000"/>
                        </a:spcAft>
                        <a:tabLst>
                          <a:tab pos="6300470" algn="r"/>
                        </a:tabLst>
                      </a:pPr>
                      <a:r>
                        <a:rPr lang="lv-LV" sz="1100">
                          <a:effectLst/>
                        </a:rPr>
                        <a:t>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a:effectLst/>
                        </a:rPr>
                        <a:t>Nodrošināta būvizstrādājumu atbilstības pārbaude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6105788"/>
                  </a:ext>
                </a:extLst>
              </a:tr>
              <a:tr h="603557">
                <a:tc>
                  <a:txBody>
                    <a:bodyPr/>
                    <a:lstStyle/>
                    <a:p>
                      <a:pPr algn="just">
                        <a:lnSpc>
                          <a:spcPct val="115000"/>
                        </a:lnSpc>
                        <a:spcAft>
                          <a:spcPts val="1000"/>
                        </a:spcAft>
                        <a:tabLst>
                          <a:tab pos="6300470" algn="r"/>
                        </a:tabLst>
                      </a:pPr>
                      <a:r>
                        <a:rPr lang="lv-LV" sz="1100">
                          <a:effectLst/>
                        </a:rPr>
                        <a:t>8.</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a:effectLst/>
                        </a:rPr>
                        <a:t>Noteikta neatbilstību un defektu konstatēšanas, darbu nodošanas procedūra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1405147"/>
                  </a:ext>
                </a:extLst>
              </a:tr>
              <a:tr h="196515">
                <a:tc>
                  <a:txBody>
                    <a:bodyPr/>
                    <a:lstStyle/>
                    <a:p>
                      <a:pPr algn="just">
                        <a:lnSpc>
                          <a:spcPct val="115000"/>
                        </a:lnSpc>
                        <a:spcAft>
                          <a:spcPts val="1000"/>
                        </a:spcAft>
                        <a:tabLst>
                          <a:tab pos="6300470" algn="r"/>
                        </a:tabLst>
                      </a:pPr>
                      <a:r>
                        <a:rPr lang="lv-LV" sz="1100">
                          <a:effectLst/>
                        </a:rPr>
                        <a:t>9.</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a:effectLst/>
                        </a:rPr>
                        <a:t>Noteikti nepieciešamie SDA un NKPA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538220"/>
                  </a:ext>
                </a:extLst>
              </a:tr>
              <a:tr h="405269">
                <a:tc>
                  <a:txBody>
                    <a:bodyPr/>
                    <a:lstStyle/>
                    <a:p>
                      <a:pPr algn="just">
                        <a:lnSpc>
                          <a:spcPct val="115000"/>
                        </a:lnSpc>
                        <a:spcAft>
                          <a:spcPts val="1000"/>
                        </a:spcAft>
                        <a:tabLst>
                          <a:tab pos="6300470" algn="r"/>
                        </a:tabLst>
                      </a:pPr>
                      <a:r>
                        <a:rPr lang="lv-LV" sz="1100">
                          <a:effectLst/>
                        </a:rPr>
                        <a:t>10.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a:effectLst/>
                        </a:rPr>
                        <a:t>Noteikta procedūra būvprojekta izmaiņu veikšanai, detalizētāku rasējumu izstrādei</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8961215"/>
                  </a:ext>
                </a:extLst>
              </a:tr>
              <a:tr h="542788">
                <a:tc>
                  <a:txBody>
                    <a:bodyPr/>
                    <a:lstStyle/>
                    <a:p>
                      <a:pPr algn="just">
                        <a:lnSpc>
                          <a:spcPct val="115000"/>
                        </a:lnSpc>
                        <a:spcAft>
                          <a:spcPts val="1000"/>
                        </a:spcAft>
                        <a:tabLst>
                          <a:tab pos="6300470" algn="r"/>
                        </a:tabLst>
                      </a:pPr>
                      <a:r>
                        <a:rPr lang="lv-LV" sz="1100">
                          <a:effectLst/>
                        </a:rPr>
                        <a:t>11.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dirty="0">
                          <a:effectLst/>
                        </a:rPr>
                        <a:t>Citas uzņēmuma KKS iekļautās prasības</a:t>
                      </a:r>
                    </a:p>
                    <a:p>
                      <a:pPr algn="just">
                        <a:lnSpc>
                          <a:spcPct val="115000"/>
                        </a:lnSpc>
                        <a:spcAft>
                          <a:spcPts val="1000"/>
                        </a:spcAft>
                        <a:tabLst>
                          <a:tab pos="6300470" algn="r"/>
                        </a:tabLst>
                      </a:pPr>
                      <a:r>
                        <a:rPr lang="lv-LV" sz="11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171197"/>
                  </a:ext>
                </a:extLst>
              </a:tr>
            </a:tbl>
          </a:graphicData>
        </a:graphic>
      </p:graphicFrame>
      <p:graphicFrame>
        <p:nvGraphicFramePr>
          <p:cNvPr id="4" name="Table 3">
            <a:extLst>
              <a:ext uri="{FF2B5EF4-FFF2-40B4-BE49-F238E27FC236}">
                <a16:creationId xmlns:a16="http://schemas.microsoft.com/office/drawing/2014/main" id="{955CC711-BFD2-8F77-42C0-3C9534BCF466}"/>
              </a:ext>
            </a:extLst>
          </p:cNvPr>
          <p:cNvGraphicFramePr>
            <a:graphicFrameLocks noGrp="1"/>
          </p:cNvGraphicFramePr>
          <p:nvPr>
            <p:extLst>
              <p:ext uri="{D42A27DB-BD31-4B8C-83A1-F6EECF244321}">
                <p14:modId xmlns:p14="http://schemas.microsoft.com/office/powerpoint/2010/main" val="2645208566"/>
              </p:ext>
            </p:extLst>
          </p:nvPr>
        </p:nvGraphicFramePr>
        <p:xfrm>
          <a:off x="1838740" y="2038695"/>
          <a:ext cx="3922644" cy="4602946"/>
        </p:xfrm>
        <a:graphic>
          <a:graphicData uri="http://schemas.openxmlformats.org/drawingml/2006/table">
            <a:tbl>
              <a:tblPr firstRow="1" firstCol="1" bandRow="1">
                <a:tableStyleId>{5C22544A-7EE6-4342-B048-85BDC9FD1C3A}</a:tableStyleId>
              </a:tblPr>
              <a:tblGrid>
                <a:gridCol w="416033">
                  <a:extLst>
                    <a:ext uri="{9D8B030D-6E8A-4147-A177-3AD203B41FA5}">
                      <a16:colId xmlns:a16="http://schemas.microsoft.com/office/drawing/2014/main" val="1454477991"/>
                    </a:ext>
                  </a:extLst>
                </a:gridCol>
                <a:gridCol w="3506611">
                  <a:extLst>
                    <a:ext uri="{9D8B030D-6E8A-4147-A177-3AD203B41FA5}">
                      <a16:colId xmlns:a16="http://schemas.microsoft.com/office/drawing/2014/main" val="3320326939"/>
                    </a:ext>
                  </a:extLst>
                </a:gridCol>
              </a:tblGrid>
              <a:tr h="1104698">
                <a:tc>
                  <a:txBody>
                    <a:bodyPr/>
                    <a:lstStyle/>
                    <a:p>
                      <a:pPr algn="just">
                        <a:lnSpc>
                          <a:spcPct val="115000"/>
                        </a:lnSpc>
                        <a:spcAft>
                          <a:spcPts val="1000"/>
                        </a:spcAft>
                        <a:tabLst>
                          <a:tab pos="6300470" algn="r"/>
                        </a:tabLst>
                      </a:pPr>
                      <a:r>
                        <a:rPr lang="lv-LV" sz="900" dirty="0">
                          <a:effectLst/>
                        </a:rPr>
                        <a:t>2.</a:t>
                      </a:r>
                      <a:endParaRPr lang="lv-LV"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Vai ir identificētas būvprojektā definētās prasības, iegūti izejas dati DVP sagatavošanai. Vai ir norīkotas par kvalitātes kontroli sistēmu kvalificētas atbildīgās personas papildus atbildīgajam būvdarbu vadītājam</a:t>
                      </a:r>
                      <a:r>
                        <a:rPr lang="lv-LV" sz="900" dirty="0">
                          <a:effectLst/>
                        </a:rPr>
                        <a:t>, atbildīgajam </a:t>
                      </a:r>
                      <a:r>
                        <a:rPr lang="lv-LV" sz="900" dirty="0" err="1">
                          <a:effectLst/>
                        </a:rPr>
                        <a:t>autoruzraugam</a:t>
                      </a:r>
                      <a:r>
                        <a:rPr lang="lv-LV" sz="900" dirty="0">
                          <a:effectLst/>
                        </a:rPr>
                        <a:t> un atbildīgajam būvuzraugam ? T.sk.:</a:t>
                      </a:r>
                      <a:endParaRPr lang="lv-LV"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3504751280"/>
                  </a:ext>
                </a:extLst>
              </a:tr>
              <a:tr h="587013">
                <a:tc>
                  <a:txBody>
                    <a:bodyPr/>
                    <a:lstStyle/>
                    <a:p>
                      <a:pPr algn="just">
                        <a:lnSpc>
                          <a:spcPct val="115000"/>
                        </a:lnSpc>
                        <a:spcAft>
                          <a:spcPts val="1000"/>
                        </a:spcAft>
                        <a:tabLst>
                          <a:tab pos="6300470" algn="r"/>
                        </a:tabLst>
                      </a:pPr>
                      <a:r>
                        <a:rPr lang="lv-LV" sz="900">
                          <a:effectLst/>
                        </a:rPr>
                        <a:t>2.1.</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effectLst/>
                        </a:rPr>
                        <a:t>Identificētas būvprojektā noteiktās vispārīgās prasības, kas ietekmē būves nesošās konstrukcijas un būves drošumu</a:t>
                      </a:r>
                      <a:endParaRPr lang="lv-LV"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2620736745"/>
                  </a:ext>
                </a:extLst>
              </a:tr>
              <a:tr h="401499">
                <a:tc>
                  <a:txBody>
                    <a:bodyPr/>
                    <a:lstStyle/>
                    <a:p>
                      <a:pPr algn="just">
                        <a:lnSpc>
                          <a:spcPct val="115000"/>
                        </a:lnSpc>
                        <a:spcAft>
                          <a:spcPts val="1000"/>
                        </a:spcAft>
                        <a:tabLst>
                          <a:tab pos="6300470" algn="r"/>
                        </a:tabLst>
                      </a:pPr>
                      <a:r>
                        <a:rPr lang="lv-LV" sz="900">
                          <a:effectLst/>
                        </a:rPr>
                        <a:t>2.2. </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effectLst/>
                        </a:rPr>
                        <a:t>Identificētas būvprojektā noteiktās kvalitātes kontroles pārbaudes</a:t>
                      </a:r>
                      <a:endParaRPr lang="lv-LV"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1365739953"/>
                  </a:ext>
                </a:extLst>
              </a:tr>
              <a:tr h="663323">
                <a:tc>
                  <a:txBody>
                    <a:bodyPr/>
                    <a:lstStyle/>
                    <a:p>
                      <a:pPr algn="just">
                        <a:lnSpc>
                          <a:spcPct val="115000"/>
                        </a:lnSpc>
                        <a:spcAft>
                          <a:spcPts val="1000"/>
                        </a:spcAft>
                        <a:tabLst>
                          <a:tab pos="6300470" algn="r"/>
                        </a:tabLst>
                      </a:pPr>
                      <a:r>
                        <a:rPr lang="lv-LV" sz="900">
                          <a:effectLst/>
                        </a:rPr>
                        <a:t>2.3.</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Noteiktas prasības nesošajām dzelzsbetona konstrukcijām, piemēram, izbūves klase, pielaižu klase, prasības konstrukcijas virsmai </a:t>
                      </a:r>
                      <a:r>
                        <a:rPr lang="lv-LV" sz="900" dirty="0" err="1">
                          <a:solidFill>
                            <a:srgbClr val="FF0000"/>
                          </a:solidFill>
                          <a:effectLst/>
                        </a:rPr>
                        <a:t>utml</a:t>
                      </a:r>
                      <a:r>
                        <a:rPr lang="lv-LV" sz="900" dirty="0">
                          <a:solidFill>
                            <a:srgbClr val="FF0000"/>
                          </a:solidFill>
                          <a:effectLst/>
                        </a:rPr>
                        <a:t>.</a:t>
                      </a:r>
                      <a:endParaRPr lang="lv-LV"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4008359656"/>
                  </a:ext>
                </a:extLst>
              </a:tr>
              <a:tr h="857901">
                <a:tc>
                  <a:txBody>
                    <a:bodyPr/>
                    <a:lstStyle/>
                    <a:p>
                      <a:pPr algn="just">
                        <a:lnSpc>
                          <a:spcPct val="115000"/>
                        </a:lnSpc>
                        <a:spcAft>
                          <a:spcPts val="1000"/>
                        </a:spcAft>
                        <a:tabLst>
                          <a:tab pos="6300470" algn="r"/>
                        </a:tabLst>
                      </a:pPr>
                      <a:r>
                        <a:rPr lang="lv-LV" sz="900">
                          <a:effectLst/>
                        </a:rPr>
                        <a:t>2.4.</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Noteiktas prasības tērauda konstrukcijām, piemēram, izbūves klase, pielaižu klase, metinājumu klase, ekspluatācijas kategorija, izgatavošanas kategorija, </a:t>
                      </a:r>
                      <a:r>
                        <a:rPr lang="lv-LV" sz="900" dirty="0" err="1">
                          <a:solidFill>
                            <a:srgbClr val="FF0000"/>
                          </a:solidFill>
                          <a:effectLst/>
                        </a:rPr>
                        <a:t>korozivitātes</a:t>
                      </a:r>
                      <a:r>
                        <a:rPr lang="lv-LV" sz="900" dirty="0">
                          <a:solidFill>
                            <a:srgbClr val="FF0000"/>
                          </a:solidFill>
                          <a:effectLst/>
                        </a:rPr>
                        <a:t> klase iekštelpās/</a:t>
                      </a:r>
                      <a:r>
                        <a:rPr lang="lv-LV" sz="900" dirty="0" err="1">
                          <a:solidFill>
                            <a:srgbClr val="FF0000"/>
                          </a:solidFill>
                          <a:effectLst/>
                        </a:rPr>
                        <a:t>ārtelpā</a:t>
                      </a:r>
                      <a:r>
                        <a:rPr lang="lv-LV" sz="900" dirty="0">
                          <a:solidFill>
                            <a:srgbClr val="FF0000"/>
                          </a:solidFill>
                          <a:effectLst/>
                        </a:rPr>
                        <a:t>, pārklājumu kalpošanas laiks, ugunsizturība </a:t>
                      </a:r>
                      <a:r>
                        <a:rPr lang="lv-LV" sz="900" dirty="0" err="1">
                          <a:solidFill>
                            <a:srgbClr val="FF0000"/>
                          </a:solidFill>
                          <a:effectLst/>
                        </a:rPr>
                        <a:t>utml</a:t>
                      </a:r>
                      <a:r>
                        <a:rPr lang="lv-LV" sz="900" dirty="0">
                          <a:solidFill>
                            <a:srgbClr val="FF0000"/>
                          </a:solidFill>
                          <a:effectLst/>
                        </a:rPr>
                        <a:t>.</a:t>
                      </a:r>
                      <a:endParaRPr lang="lv-LV"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3409159810"/>
                  </a:ext>
                </a:extLst>
              </a:tr>
              <a:tr h="401499">
                <a:tc>
                  <a:txBody>
                    <a:bodyPr/>
                    <a:lstStyle/>
                    <a:p>
                      <a:pPr algn="just">
                        <a:lnSpc>
                          <a:spcPct val="115000"/>
                        </a:lnSpc>
                        <a:spcAft>
                          <a:spcPts val="1000"/>
                        </a:spcAft>
                        <a:tabLst>
                          <a:tab pos="6300470" algn="r"/>
                        </a:tabLst>
                      </a:pPr>
                      <a:r>
                        <a:rPr lang="lv-LV" sz="900">
                          <a:effectLst/>
                        </a:rPr>
                        <a:t>2.5.</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Noteiktas prasības koka konstrukcijām, piemēram, stiprības klase, pielaides </a:t>
                      </a:r>
                      <a:r>
                        <a:rPr lang="lv-LV" sz="900" dirty="0" err="1">
                          <a:solidFill>
                            <a:srgbClr val="FF0000"/>
                          </a:solidFill>
                          <a:effectLst/>
                        </a:rPr>
                        <a:t>utml</a:t>
                      </a:r>
                      <a:r>
                        <a:rPr lang="lv-LV" sz="900" dirty="0">
                          <a:solidFill>
                            <a:srgbClr val="FF0000"/>
                          </a:solidFill>
                          <a:effectLst/>
                        </a:rPr>
                        <a:t>.</a:t>
                      </a:r>
                      <a:endParaRPr lang="lv-LV"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2754519326"/>
                  </a:ext>
                </a:extLst>
              </a:tr>
              <a:tr h="587013">
                <a:tc>
                  <a:txBody>
                    <a:bodyPr/>
                    <a:lstStyle/>
                    <a:p>
                      <a:pPr algn="just">
                        <a:lnSpc>
                          <a:spcPct val="115000"/>
                        </a:lnSpc>
                        <a:spcAft>
                          <a:spcPts val="1000"/>
                        </a:spcAft>
                        <a:tabLst>
                          <a:tab pos="6300470" algn="r"/>
                        </a:tabLst>
                      </a:pPr>
                      <a:r>
                        <a:rPr lang="lv-LV" sz="900">
                          <a:effectLst/>
                        </a:rPr>
                        <a:t>2.6</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Noteiktas prasības mūra konstrukcijām, piemēram, izpildes pielaides, ārējās iedarbības klase </a:t>
                      </a:r>
                      <a:r>
                        <a:rPr lang="lv-LV" sz="900" dirty="0" err="1">
                          <a:solidFill>
                            <a:srgbClr val="FF0000"/>
                          </a:solidFill>
                          <a:effectLst/>
                        </a:rPr>
                        <a:t>utml</a:t>
                      </a:r>
                      <a:r>
                        <a:rPr lang="lv-LV" sz="900" dirty="0">
                          <a:solidFill>
                            <a:srgbClr val="FF0000"/>
                          </a:solidFill>
                          <a:effectLst/>
                        </a:rPr>
                        <a:t>.</a:t>
                      </a:r>
                      <a:endParaRPr lang="lv-LV"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3785810560"/>
                  </a:ext>
                </a:extLst>
              </a:tr>
            </a:tbl>
          </a:graphicData>
        </a:graphic>
      </p:graphicFrame>
      <p:sp>
        <p:nvSpPr>
          <p:cNvPr id="10" name="TextBox 9">
            <a:extLst>
              <a:ext uri="{FF2B5EF4-FFF2-40B4-BE49-F238E27FC236}">
                <a16:creationId xmlns:a16="http://schemas.microsoft.com/office/drawing/2014/main" id="{1A3A1ED0-217B-AFCB-FC73-7B531691D546}"/>
              </a:ext>
            </a:extLst>
          </p:cNvPr>
          <p:cNvSpPr txBox="1"/>
          <p:nvPr/>
        </p:nvSpPr>
        <p:spPr>
          <a:xfrm>
            <a:off x="4209223" y="1560071"/>
            <a:ext cx="6097656" cy="369332"/>
          </a:xfrm>
          <a:prstGeom prst="rect">
            <a:avLst/>
          </a:prstGeom>
          <a:noFill/>
        </p:spPr>
        <p:txBody>
          <a:bodyPr wrap="square">
            <a:spAutoFit/>
          </a:bodyPr>
          <a:lstStyle/>
          <a:p>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KKS PĀRBAUDES AKTĀ iekļautie kritēriji :</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53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648195" y="318102"/>
            <a:ext cx="8705603" cy="9233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Būvniecības valsts kontroles biroja </a:t>
            </a:r>
          </a:p>
          <a:p>
            <a:pPr algn="ctr"/>
            <a:r>
              <a:rPr lang="lv-LV" sz="3200" b="1" dirty="0">
                <a:latin typeface="Times New Roman" panose="02020603050405020304" pitchFamily="18" charset="0"/>
                <a:cs typeface="Times New Roman" panose="02020603050405020304" pitchFamily="18" charset="0"/>
              </a:rPr>
              <a:t>KKS veiktas pārbaudes būvlaukumā</a:t>
            </a:r>
          </a:p>
          <a:p>
            <a:pPr algn="ctr"/>
            <a:endParaRPr lang="lv-LV" sz="1400" b="1" u="sng" dirty="0">
              <a:latin typeface="Times New Roman" panose="02020603050405020304" pitchFamily="18" charset="0"/>
              <a:cs typeface="Times New Roman" panose="02020603050405020304" pitchFamily="18" charset="0"/>
            </a:endParaRPr>
          </a:p>
        </p:txBody>
      </p:sp>
      <p:pic>
        <p:nvPicPr>
          <p:cNvPr id="7" name="Picture 6" descr="A document with text and images&#10;&#10;Description automatically generated with medium confidence">
            <a:extLst>
              <a:ext uri="{FF2B5EF4-FFF2-40B4-BE49-F238E27FC236}">
                <a16:creationId xmlns:a16="http://schemas.microsoft.com/office/drawing/2014/main" id="{8102DDAD-A495-E06D-2317-A903985C3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08" y="2164761"/>
            <a:ext cx="4595370" cy="4564260"/>
          </a:xfrm>
          <a:prstGeom prst="rect">
            <a:avLst/>
          </a:prstGeom>
        </p:spPr>
      </p:pic>
      <p:sp>
        <p:nvSpPr>
          <p:cNvPr id="9" name="TextBox 8">
            <a:extLst>
              <a:ext uri="{FF2B5EF4-FFF2-40B4-BE49-F238E27FC236}">
                <a16:creationId xmlns:a16="http://schemas.microsoft.com/office/drawing/2014/main" id="{56C19696-4F69-7566-A582-201C02690540}"/>
              </a:ext>
            </a:extLst>
          </p:cNvPr>
          <p:cNvSpPr txBox="1"/>
          <p:nvPr/>
        </p:nvSpPr>
        <p:spPr>
          <a:xfrm>
            <a:off x="2648194" y="1241431"/>
            <a:ext cx="9000467" cy="923330"/>
          </a:xfrm>
          <a:prstGeom prst="rect">
            <a:avLst/>
          </a:prstGeom>
          <a:noFill/>
        </p:spPr>
        <p:txBody>
          <a:bodyPr wrap="square">
            <a:spAutoFit/>
          </a:bodyPr>
          <a:lstStyle/>
          <a:p>
            <a:pPr marL="285750" indent="-285750">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BVKB izlases kārtībā veic KKS pārbaudes būvobjektos, noformējot pārbaudes aktus. </a:t>
            </a:r>
            <a:r>
              <a:rPr lang="lv-LV" b="1" dirty="0">
                <a:solidFill>
                  <a:srgbClr val="FF0000"/>
                </a:solidFill>
                <a:latin typeface="Times New Roman" panose="02020603050405020304" pitchFamily="18" charset="0"/>
                <a:cs typeface="Times New Roman" panose="02020603050405020304" pitchFamily="18" charset="0"/>
              </a:rPr>
              <a:t>Prakse pierāda, ka objekti, kuros būvuzņēmumi izpilda kvalitātes kontroles prasības iekļūst starp labākajām gada būvēm, kas arī pierāda KKS pielietošanas nozīmi. </a:t>
            </a:r>
          </a:p>
        </p:txBody>
      </p:sp>
      <p:pic>
        <p:nvPicPr>
          <p:cNvPr id="1026" name="Picture 2" descr="Rīgas pils Konventa pārbūve un restaurācija Pils laukumā 3, Rīgā. Pasūtītājs VAS VNĪ. Projekts Rīgas Pils Kastelas projekts (MARK ARHITEKTI UN SUDRABA ARHITEKTŪRA). Būvnieks LNK Industries. Būvuzraudzība Būvalts.">
            <a:extLst>
              <a:ext uri="{FF2B5EF4-FFF2-40B4-BE49-F238E27FC236}">
                <a16:creationId xmlns:a16="http://schemas.microsoft.com/office/drawing/2014/main" id="{8FED1C25-C557-577D-8B51-9B8DCD104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583" y="2164761"/>
            <a:ext cx="4048038" cy="2913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BCE46F-1460-C471-D374-E3B38B5FE289}"/>
              </a:ext>
            </a:extLst>
          </p:cNvPr>
          <p:cNvSpPr txBox="1"/>
          <p:nvPr/>
        </p:nvSpPr>
        <p:spPr>
          <a:xfrm>
            <a:off x="5572289" y="5158409"/>
            <a:ext cx="6102625" cy="1200329"/>
          </a:xfrm>
          <a:prstGeom prst="rect">
            <a:avLst/>
          </a:prstGeom>
          <a:noFill/>
        </p:spPr>
        <p:txBody>
          <a:bodyPr wrap="square">
            <a:spAutoFit/>
          </a:bodyPr>
          <a:lstStyle/>
          <a:p>
            <a:r>
              <a:rPr lang="lv-LV" b="0" i="0" dirty="0">
                <a:solidFill>
                  <a:srgbClr val="444444"/>
                </a:solidFill>
                <a:effectLst/>
                <a:latin typeface="Times New Roman" panose="02020603050405020304" pitchFamily="18" charset="0"/>
                <a:cs typeface="Times New Roman" panose="02020603050405020304" pitchFamily="18" charset="0"/>
              </a:rPr>
              <a:t>Rīgas pils Konventa pārbūve un restaurācija Pils laukumā 3, Rīgā. Pasūtītājs VAS VNĪ. Projekts Rīgas Pils </a:t>
            </a:r>
            <a:r>
              <a:rPr lang="lv-LV" b="0" i="0" dirty="0" err="1">
                <a:solidFill>
                  <a:srgbClr val="444444"/>
                </a:solidFill>
                <a:effectLst/>
                <a:latin typeface="Times New Roman" panose="02020603050405020304" pitchFamily="18" charset="0"/>
                <a:cs typeface="Times New Roman" panose="02020603050405020304" pitchFamily="18" charset="0"/>
              </a:rPr>
              <a:t>Kastelas</a:t>
            </a:r>
            <a:r>
              <a:rPr lang="lv-LV" b="0" i="0" dirty="0">
                <a:solidFill>
                  <a:srgbClr val="444444"/>
                </a:solidFill>
                <a:effectLst/>
                <a:latin typeface="Times New Roman" panose="02020603050405020304" pitchFamily="18" charset="0"/>
                <a:cs typeface="Times New Roman" panose="02020603050405020304" pitchFamily="18" charset="0"/>
              </a:rPr>
              <a:t> projekts (MARK ARHITEKTI UN SUDRABA ARHITEKTŪRA). Būvnieks LNK Industries. Būvuzraudzība </a:t>
            </a:r>
            <a:r>
              <a:rPr lang="lv-LV" b="0" i="0" dirty="0" err="1">
                <a:solidFill>
                  <a:srgbClr val="444444"/>
                </a:solidFill>
                <a:effectLst/>
                <a:latin typeface="Times New Roman" panose="02020603050405020304" pitchFamily="18" charset="0"/>
                <a:cs typeface="Times New Roman" panose="02020603050405020304" pitchFamily="18" charset="0"/>
              </a:rPr>
              <a:t>Būvalts</a:t>
            </a:r>
            <a:r>
              <a:rPr lang="lv-LV" b="0" i="0" dirty="0">
                <a:solidFill>
                  <a:srgbClr val="444444"/>
                </a:solidFill>
                <a:effectLst/>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76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648195" y="318102"/>
            <a:ext cx="8705603" cy="9233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Būvniecības valsts kontroles biroja </a:t>
            </a:r>
          </a:p>
          <a:p>
            <a:pPr algn="ctr"/>
            <a:r>
              <a:rPr lang="lv-LV" sz="3200" b="1" dirty="0">
                <a:latin typeface="Times New Roman" panose="02020603050405020304" pitchFamily="18" charset="0"/>
                <a:cs typeface="Times New Roman" panose="02020603050405020304" pitchFamily="18" charset="0"/>
              </a:rPr>
              <a:t>KKS veiktas pārbaudes būvlaukumā</a:t>
            </a:r>
          </a:p>
          <a:p>
            <a:pPr algn="ctr"/>
            <a:endParaRPr lang="lv-LV" sz="1400" b="1" u="sng"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C19696-4F69-7566-A582-201C02690540}"/>
              </a:ext>
            </a:extLst>
          </p:cNvPr>
          <p:cNvSpPr txBox="1"/>
          <p:nvPr/>
        </p:nvSpPr>
        <p:spPr>
          <a:xfrm>
            <a:off x="2648194" y="1241431"/>
            <a:ext cx="9000467" cy="923330"/>
          </a:xfrm>
          <a:prstGeom prst="rect">
            <a:avLst/>
          </a:prstGeom>
          <a:noFill/>
        </p:spPr>
        <p:txBody>
          <a:bodyPr wrap="square">
            <a:spAutoFit/>
          </a:bodyPr>
          <a:lstStyle/>
          <a:p>
            <a:pPr marL="285750" indent="-285750">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BVKB izlases kārtībā veic KKS pārbaudes būvobjektos, noformējot pārbaudes aktus. </a:t>
            </a:r>
            <a:r>
              <a:rPr lang="lv-LV" b="1" dirty="0">
                <a:solidFill>
                  <a:srgbClr val="FF0000"/>
                </a:solidFill>
                <a:latin typeface="Times New Roman" panose="02020603050405020304" pitchFamily="18" charset="0"/>
                <a:cs typeface="Times New Roman" panose="02020603050405020304" pitchFamily="18" charset="0"/>
              </a:rPr>
              <a:t>Prakse pierāda, ka objekti, kuros būvuzņēmumi izpilda kvalitātes kontroles prasības iekļūst starp labākajām gada būvēm, kas arī pierāda KKS nozīmi. </a:t>
            </a:r>
          </a:p>
        </p:txBody>
      </p:sp>
      <p:pic>
        <p:nvPicPr>
          <p:cNvPr id="14" name="Picture 13" descr="A document with text and images&#10;&#10;Description automatically generated">
            <a:extLst>
              <a:ext uri="{FF2B5EF4-FFF2-40B4-BE49-F238E27FC236}">
                <a16:creationId xmlns:a16="http://schemas.microsoft.com/office/drawing/2014/main" id="{E7208227-4B62-0D3B-10B3-FD2756A59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911" y="2286001"/>
            <a:ext cx="5054243" cy="4601817"/>
          </a:xfrm>
          <a:prstGeom prst="rect">
            <a:avLst/>
          </a:prstGeom>
        </p:spPr>
      </p:pic>
      <p:pic>
        <p:nvPicPr>
          <p:cNvPr id="1028" name="Picture 4" descr="Valmieras pils kultūrvides centrs, Bruņinieku iela 1, Valmierā. Pasūtītājs Valmieras novada dome. Projekts ZGT. Būvnieks R.K.C.F.Renesanse. Būvuzraudzība BŪVĒLOGS projekti.">
            <a:extLst>
              <a:ext uri="{FF2B5EF4-FFF2-40B4-BE49-F238E27FC236}">
                <a16:creationId xmlns:a16="http://schemas.microsoft.com/office/drawing/2014/main" id="{6AA29D9C-01C8-05B5-B3B8-817763F8AB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539" y="2304870"/>
            <a:ext cx="2413550" cy="3016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86E0FB-099B-0205-B85E-9EE187FF12B1}"/>
              </a:ext>
            </a:extLst>
          </p:cNvPr>
          <p:cNvSpPr txBox="1"/>
          <p:nvPr/>
        </p:nvSpPr>
        <p:spPr>
          <a:xfrm>
            <a:off x="5450154" y="5486351"/>
            <a:ext cx="6097656" cy="923330"/>
          </a:xfrm>
          <a:prstGeom prst="rect">
            <a:avLst/>
          </a:prstGeom>
          <a:noFill/>
        </p:spPr>
        <p:txBody>
          <a:bodyPr wrap="square">
            <a:spAutoFit/>
          </a:bodyPr>
          <a:lstStyle/>
          <a:p>
            <a:r>
              <a:rPr lang="lv-LV" b="0" i="0" dirty="0">
                <a:solidFill>
                  <a:srgbClr val="444444"/>
                </a:solidFill>
                <a:effectLst/>
                <a:latin typeface="Times New Roman" panose="02020603050405020304" pitchFamily="18" charset="0"/>
              </a:rPr>
              <a:t>Valmieras pils kultūrvides centrs, Bruņinieku iela 1, Valmierā. Pasūtītājs Valmieras novada dome. Projekts ZGT. Būvnieks </a:t>
            </a:r>
            <a:r>
              <a:rPr lang="lv-LV" b="0" i="0" dirty="0" err="1">
                <a:solidFill>
                  <a:srgbClr val="444444"/>
                </a:solidFill>
                <a:effectLst/>
                <a:latin typeface="Times New Roman" panose="02020603050405020304" pitchFamily="18" charset="0"/>
              </a:rPr>
              <a:t>R.K.C.F.Renesanse</a:t>
            </a:r>
            <a:r>
              <a:rPr lang="lv-LV" b="0" i="0" dirty="0">
                <a:solidFill>
                  <a:srgbClr val="444444"/>
                </a:solidFill>
                <a:effectLst/>
                <a:latin typeface="Times New Roman" panose="02020603050405020304" pitchFamily="18" charset="0"/>
              </a:rPr>
              <a:t>. Būvuzraudzība BŪVĒLOGS projekti. </a:t>
            </a:r>
            <a:endParaRPr lang="lv-LV" dirty="0">
              <a:latin typeface="Times New Roman" panose="02020603050405020304" pitchFamily="18" charset="0"/>
            </a:endParaRPr>
          </a:p>
        </p:txBody>
      </p:sp>
      <p:pic>
        <p:nvPicPr>
          <p:cNvPr id="1032" name="Picture 8" descr="Valmieras pils kultūrvides centrs, Bruņinieku iela 1, Valmierā. Pasūtītājs Valmieras novada dome. Projekts ZGT. Būvnieks R.K.C.F.Renesanse. Būvuzraudzība BŪVĒLOGS projekti.">
            <a:extLst>
              <a:ext uri="{FF2B5EF4-FFF2-40B4-BE49-F238E27FC236}">
                <a16:creationId xmlns:a16="http://schemas.microsoft.com/office/drawing/2014/main" id="{23CED371-46DF-5ACF-CA4C-734D1D1BB1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1759" y="2304870"/>
            <a:ext cx="3933202" cy="294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2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latin typeface="Times New Roman" panose="02020603050405020304" pitchFamily="18" charset="0"/>
                <a:cs typeface="Times New Roman" panose="02020603050405020304" pitchFamily="18" charset="0"/>
              </a:rPr>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latin typeface="Times New Roman" panose="02020603050405020304" pitchFamily="18" charset="0"/>
              <a:cs typeface="Times New Roman" panose="02020603050405020304" pitchFamily="18" charset="0"/>
            </a:endParaRPr>
          </a:p>
          <a:p>
            <a:r>
              <a:rPr lang="lv-LV" altLang="lv-LV" sz="2000" dirty="0">
                <a:latin typeface="Times New Roman" panose="02020603050405020304" pitchFamily="18" charset="0"/>
                <a:cs typeface="Times New Roman" panose="02020603050405020304" pitchFamily="18" charset="0"/>
              </a:rPr>
              <a:t>Vairāk informācijas</a:t>
            </a:r>
          </a:p>
          <a:p>
            <a:r>
              <a:rPr lang="lv-LV" sz="3600" dirty="0">
                <a:solidFill>
                  <a:srgbClr val="3892AE"/>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www.bvkb.gov.lv</a:t>
            </a:r>
            <a:endParaRPr lang="lv-LV" sz="3600" dirty="0">
              <a:solidFill>
                <a:srgbClr val="3892AE"/>
              </a:solidFill>
              <a:latin typeface="Times New Roman" panose="02020603050405020304" pitchFamily="18" charset="0"/>
              <a:cs typeface="Times New Roman" panose="02020603050405020304" pitchFamily="18" charset="0"/>
            </a:endParaRPr>
          </a:p>
          <a:p>
            <a:endParaRPr lang="lv-LV" dirty="0">
              <a:solidFill>
                <a:srgbClr val="3892AE"/>
              </a:solidFill>
            </a:endParaRPr>
          </a:p>
        </p:txBody>
      </p:sp>
    </p:spTree>
    <p:extLst>
      <p:ext uri="{BB962C8B-B14F-4D97-AF65-F5344CB8AC3E}">
        <p14:creationId xmlns:p14="http://schemas.microsoft.com/office/powerpoint/2010/main" val="420409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nstruction site with blue hexagons&#10;&#10;Description automatically generated">
            <a:extLst>
              <a:ext uri="{FF2B5EF4-FFF2-40B4-BE49-F238E27FC236}">
                <a16:creationId xmlns:a16="http://schemas.microsoft.com/office/drawing/2014/main" id="{38A52C4A-E428-A5D0-9BA5-F3DB0DFD6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30" y="0"/>
            <a:ext cx="12082670" cy="6708913"/>
          </a:xfrm>
          <a:prstGeom prst="rect">
            <a:avLst/>
          </a:prstGeom>
        </p:spPr>
      </p:pic>
    </p:spTree>
    <p:extLst>
      <p:ext uri="{BB962C8B-B14F-4D97-AF65-F5344CB8AC3E}">
        <p14:creationId xmlns:p14="http://schemas.microsoft.com/office/powerpoint/2010/main" val="12327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DFC1-9E1C-48FC-BDF9-986D010019BC}"/>
              </a:ext>
            </a:extLst>
          </p:cNvPr>
          <p:cNvSpPr>
            <a:spLocks noGrp="1"/>
          </p:cNvSpPr>
          <p:nvPr>
            <p:ph type="title"/>
          </p:nvPr>
        </p:nvSpPr>
        <p:spPr>
          <a:xfrm>
            <a:off x="2648196" y="365125"/>
            <a:ext cx="8705603" cy="1325563"/>
          </a:xfrm>
        </p:spPr>
        <p:txBody>
          <a:bodyPr>
            <a:normAutofit/>
          </a:bodyPr>
          <a:lstStyle/>
          <a:p>
            <a:pPr algn="ctr"/>
            <a:r>
              <a:rPr lang="lv-LV" sz="3200" b="1" dirty="0">
                <a:latin typeface="Times New Roman" panose="02020603050405020304" pitchFamily="18" charset="0"/>
                <a:cs typeface="Times New Roman" panose="02020603050405020304" pitchFamily="18" charset="0"/>
              </a:rPr>
              <a:t>Vadlīnijas būvdarbu veicēja</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 kvalitātes kontroles sistēmai </a:t>
            </a:r>
            <a:br>
              <a:rPr lang="lv-LV" sz="3200" b="1" dirty="0">
                <a:latin typeface="Times New Roman" panose="02020603050405020304" pitchFamily="18" charset="0"/>
                <a:cs typeface="Times New Roman" panose="02020603050405020304" pitchFamily="18" charset="0"/>
              </a:rPr>
            </a:br>
            <a:r>
              <a:rPr lang="lv-LV" sz="2200" b="1" dirty="0">
                <a:solidFill>
                  <a:srgbClr val="FF0000"/>
                </a:solidFill>
                <a:latin typeface="Times New Roman" panose="02020603050405020304" pitchFamily="18" charset="0"/>
                <a:cs typeface="Times New Roman" panose="02020603050405020304" pitchFamily="18" charset="0"/>
              </a:rPr>
              <a:t>BVKB apstiprinātas 29.03.2021</a:t>
            </a:r>
            <a:r>
              <a:rPr lang="lv-LV" sz="2200" b="1" dirty="0">
                <a:latin typeface="Times New Roman" panose="02020603050405020304" pitchFamily="18" charset="0"/>
                <a:cs typeface="Times New Roman" panose="02020603050405020304" pitchFamily="18" charset="0"/>
              </a:rPr>
              <a:t>.</a:t>
            </a:r>
            <a:endParaRPr lang="lv-LV" sz="2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377A6A5-7040-42A3-B6BB-518447CF13F5}"/>
              </a:ext>
            </a:extLst>
          </p:cNvPr>
          <p:cNvSpPr/>
          <p:nvPr/>
        </p:nvSpPr>
        <p:spPr>
          <a:xfrm>
            <a:off x="3213099" y="1900584"/>
            <a:ext cx="8455891" cy="4401205"/>
          </a:xfrm>
          <a:prstGeom prst="rect">
            <a:avLst/>
          </a:prstGeom>
        </p:spPr>
        <p:txBody>
          <a:bodyPr wrap="square">
            <a:spAutoFit/>
          </a:bodyPr>
          <a:lstStyle/>
          <a:p>
            <a:pPr marL="285750"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Vadlīnijas izstrādātas, </a:t>
            </a:r>
            <a:r>
              <a:rPr lang="lv-LV" sz="2000" b="1" dirty="0">
                <a:latin typeface="Times New Roman" panose="02020603050405020304" pitchFamily="18" charset="0"/>
                <a:cs typeface="Times New Roman" panose="02020603050405020304" pitchFamily="18" charset="0"/>
              </a:rPr>
              <a:t>ņemot vērā būvuzraudzības nozares apkopoto praksi </a:t>
            </a:r>
            <a:r>
              <a:rPr lang="lv-LV" sz="2000" dirty="0">
                <a:latin typeface="Times New Roman" panose="02020603050405020304" pitchFamily="18" charset="0"/>
                <a:cs typeface="Times New Roman" panose="02020603050405020304" pitchFamily="18" charset="0"/>
              </a:rPr>
              <a:t>un ieteikumus, kā </a:t>
            </a:r>
            <a:r>
              <a:rPr lang="lv-LV" sz="2000" b="1" dirty="0">
                <a:latin typeface="Times New Roman" panose="02020603050405020304" pitchFamily="18" charset="0"/>
                <a:cs typeface="Times New Roman" panose="02020603050405020304" pitchFamily="18" charset="0"/>
              </a:rPr>
              <a:t>arī BVKB iegūto pieredzi</a:t>
            </a:r>
            <a:r>
              <a:rPr lang="lv-LV" sz="2000" dirty="0">
                <a:latin typeface="Times New Roman" panose="02020603050405020304" pitchFamily="18" charset="0"/>
                <a:cs typeface="Times New Roman" panose="02020603050405020304" pitchFamily="18" charset="0"/>
              </a:rPr>
              <a:t>, veicot būvdarbu valsts kontroli. Katrā procesā ir doti konkrētu situāciju piemēri ar norādēm uz normatīvajiem aktiem un standartiem.</a:t>
            </a:r>
          </a:p>
          <a:p>
            <a:pPr marL="285750"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hlinkClick r:id="rId2"/>
              </a:rPr>
              <a:t>https://www.bvkb.gov.lv/lv/buvdarbu-valsts-kontrole-un-buvju-pienemsana-ekspluatacija</a:t>
            </a:r>
            <a:endParaRPr lang="lv-LV" sz="2000" dirty="0"/>
          </a:p>
          <a:p>
            <a:pPr marL="285750"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highlight>
                  <a:srgbClr val="00FFFF"/>
                </a:highlight>
              </a:rPr>
              <a:t>https://www.bvkb.gov.lv/lv/media/1754/download?attachment</a:t>
            </a:r>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algn="ctr"/>
            <a:r>
              <a:rPr lang="lv-LV" sz="2000" b="1" dirty="0">
                <a:solidFill>
                  <a:srgbClr val="FF0000"/>
                </a:solidFill>
                <a:latin typeface="Times New Roman" panose="02020603050405020304" pitchFamily="18" charset="0"/>
                <a:cs typeface="Times New Roman" panose="02020603050405020304" pitchFamily="18" charset="0"/>
              </a:rPr>
              <a:t>Lai būvniecības dalībnieki būvdarbu laikā pareizi izpildītu KKS prasības un noformētu nepieciešamo pierādījuma dokumentāciju vispirms </a:t>
            </a:r>
          </a:p>
          <a:p>
            <a:pPr algn="ctr"/>
            <a:r>
              <a:rPr lang="lv-LV" sz="2000" b="1" dirty="0">
                <a:solidFill>
                  <a:srgbClr val="FF0000"/>
                </a:solidFill>
                <a:latin typeface="Times New Roman" panose="02020603050405020304" pitchFamily="18" charset="0"/>
                <a:cs typeface="Times New Roman" panose="02020603050405020304" pitchFamily="18" charset="0"/>
              </a:rPr>
              <a:t>detalizēti jāiepazīstas ar KKS vadlīnijām ! (18 lapas)</a:t>
            </a:r>
          </a:p>
        </p:txBody>
      </p:sp>
      <p:pic>
        <p:nvPicPr>
          <p:cNvPr id="3" name="Content Placeholder 14">
            <a:extLst>
              <a:ext uri="{FF2B5EF4-FFF2-40B4-BE49-F238E27FC236}">
                <a16:creationId xmlns:a16="http://schemas.microsoft.com/office/drawing/2014/main" id="{3E4E523A-83DD-973A-E004-C8F0E64346B4}"/>
              </a:ext>
            </a:extLst>
          </p:cNvPr>
          <p:cNvPicPr>
            <a:picLocks noGrp="1" noChangeAspect="1"/>
          </p:cNvPicPr>
          <p:nvPr>
            <p:ph idx="1"/>
          </p:nvPr>
        </p:nvPicPr>
        <p:blipFill>
          <a:blip r:embed="rId3"/>
          <a:stretch>
            <a:fillRect/>
          </a:stretch>
        </p:blipFill>
        <p:spPr>
          <a:xfrm>
            <a:off x="515659" y="2315817"/>
            <a:ext cx="2697440" cy="3916017"/>
          </a:xfrm>
          <a:ln>
            <a:solidFill>
              <a:schemeClr val="tx1"/>
            </a:solidFill>
          </a:ln>
        </p:spPr>
      </p:pic>
    </p:spTree>
    <p:extLst>
      <p:ext uri="{BB962C8B-B14F-4D97-AF65-F5344CB8AC3E}">
        <p14:creationId xmlns:p14="http://schemas.microsoft.com/office/powerpoint/2010/main" val="314991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F2B1E4-8DAB-48A5-8810-8F35E9A29721}"/>
              </a:ext>
            </a:extLst>
          </p:cNvPr>
          <p:cNvPicPr>
            <a:picLocks noGrp="1" noChangeAspect="1"/>
          </p:cNvPicPr>
          <p:nvPr>
            <p:ph idx="1"/>
          </p:nvPr>
        </p:nvPicPr>
        <p:blipFill>
          <a:blip r:embed="rId2"/>
          <a:stretch>
            <a:fillRect/>
          </a:stretch>
        </p:blipFill>
        <p:spPr>
          <a:xfrm>
            <a:off x="2648195" y="2065106"/>
            <a:ext cx="7985557" cy="4037743"/>
          </a:xfrm>
          <a:prstGeom prst="rect">
            <a:avLst/>
          </a:prstGeom>
        </p:spPr>
      </p:pic>
      <p:sp>
        <p:nvSpPr>
          <p:cNvPr id="6" name="Title 1">
            <a:extLst>
              <a:ext uri="{FF2B5EF4-FFF2-40B4-BE49-F238E27FC236}">
                <a16:creationId xmlns:a16="http://schemas.microsoft.com/office/drawing/2014/main" id="{3E25A2D1-A95F-47D3-BDEA-CD6E5D85D93A}"/>
              </a:ext>
            </a:extLst>
          </p:cNvPr>
          <p:cNvSpPr txBox="1">
            <a:spLocks/>
          </p:cNvSpPr>
          <p:nvPr/>
        </p:nvSpPr>
        <p:spPr>
          <a:xfrm>
            <a:off x="2648195" y="318101"/>
            <a:ext cx="8705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Kvalitātes kontroles sistēmas procesu apraksts</a:t>
            </a:r>
          </a:p>
        </p:txBody>
      </p:sp>
    </p:spTree>
    <p:extLst>
      <p:ext uri="{BB962C8B-B14F-4D97-AF65-F5344CB8AC3E}">
        <p14:creationId xmlns:p14="http://schemas.microsoft.com/office/powerpoint/2010/main" val="320801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682D-5145-4D43-8A0E-8B2933E7BFD2}"/>
              </a:ext>
            </a:extLst>
          </p:cNvPr>
          <p:cNvSpPr>
            <a:spLocks noGrp="1"/>
          </p:cNvSpPr>
          <p:nvPr>
            <p:ph type="title"/>
          </p:nvPr>
        </p:nvSpPr>
        <p:spPr>
          <a:xfrm>
            <a:off x="2731770" y="250825"/>
            <a:ext cx="8787295" cy="1034279"/>
          </a:xfrm>
        </p:spPr>
        <p:txBody>
          <a:bodyPr>
            <a:normAutofit/>
          </a:bodyPr>
          <a:lstStyle/>
          <a:p>
            <a:pPr algn="ctr"/>
            <a:r>
              <a:rPr lang="lv-LV" sz="3200" b="1" dirty="0">
                <a:latin typeface="Times New Roman" panose="02020603050405020304" pitchFamily="18" charset="0"/>
                <a:cs typeface="Times New Roman" panose="02020603050405020304" pitchFamily="18" charset="0"/>
              </a:rPr>
              <a:t>Prasības kvalitātes kontroles sistēmas izstrādāšanai</a:t>
            </a:r>
          </a:p>
        </p:txBody>
      </p:sp>
      <p:sp>
        <p:nvSpPr>
          <p:cNvPr id="3" name="Content Placeholder 2">
            <a:extLst>
              <a:ext uri="{FF2B5EF4-FFF2-40B4-BE49-F238E27FC236}">
                <a16:creationId xmlns:a16="http://schemas.microsoft.com/office/drawing/2014/main" id="{0E3A2CF9-1B37-40B7-B83A-AB9967515052}"/>
              </a:ext>
            </a:extLst>
          </p:cNvPr>
          <p:cNvSpPr>
            <a:spLocks noGrp="1"/>
          </p:cNvSpPr>
          <p:nvPr>
            <p:ph sz="half" idx="1"/>
          </p:nvPr>
        </p:nvSpPr>
        <p:spPr>
          <a:xfrm>
            <a:off x="2434282" y="1285104"/>
            <a:ext cx="9224318" cy="5322071"/>
          </a:xfrm>
        </p:spPr>
        <p:txBody>
          <a:bodyPr>
            <a:normAutofit fontScale="77500" lnSpcReduction="20000"/>
          </a:bodyPr>
          <a:lstStyle/>
          <a:p>
            <a:pPr algn="just"/>
            <a:r>
              <a:rPr lang="lv-LV" sz="2200" b="1" i="0" dirty="0">
                <a:solidFill>
                  <a:srgbClr val="414142"/>
                </a:solidFill>
                <a:effectLst/>
                <a:latin typeface="Times New Roman" panose="02020603050405020304" pitchFamily="18" charset="0"/>
                <a:cs typeface="Times New Roman" panose="02020603050405020304" pitchFamily="18" charset="0"/>
              </a:rPr>
              <a:t>ĒBN 124. Par būvdarbu kvalitāti ir atbildīgs būvdarbu veicējs. </a:t>
            </a:r>
            <a:r>
              <a:rPr lang="lv-LV" sz="2200" b="1" i="0" u="sng" dirty="0">
                <a:effectLst/>
                <a:latin typeface="Times New Roman" panose="02020603050405020304" pitchFamily="18" charset="0"/>
                <a:cs typeface="Times New Roman" panose="02020603050405020304" pitchFamily="18" charset="0"/>
              </a:rPr>
              <a:t>Būvdarbu kvalitāte nedrīkst būt zemāka par Latvijas būvnormatīvos un attiecīgajos standartos, </a:t>
            </a:r>
            <a:r>
              <a:rPr lang="lv-LV" sz="2200" b="1" i="0" dirty="0">
                <a:effectLst/>
                <a:latin typeface="Times New Roman" panose="02020603050405020304" pitchFamily="18" charset="0"/>
                <a:cs typeface="Times New Roman" panose="02020603050405020304" pitchFamily="18" charset="0"/>
              </a:rPr>
              <a:t>apbūves noteikumos un citos normatīvajos aktos vai būvdarbu līgumā </a:t>
            </a:r>
            <a:r>
              <a:rPr lang="lv-LV" sz="2200" b="1" i="0" u="sng" dirty="0">
                <a:effectLst/>
                <a:latin typeface="Times New Roman" panose="02020603050405020304" pitchFamily="18" charset="0"/>
                <a:cs typeface="Times New Roman" panose="02020603050405020304" pitchFamily="18" charset="0"/>
              </a:rPr>
              <a:t>noteiktajiem būvdarbu kvalitātes rādītājiem.  </a:t>
            </a:r>
            <a:r>
              <a:rPr lang="lv-LV" sz="2200" b="1" i="0" dirty="0">
                <a:solidFill>
                  <a:srgbClr val="FF0000"/>
                </a:solidFill>
                <a:effectLst/>
                <a:latin typeface="Times New Roman" panose="02020603050405020304" pitchFamily="18" charset="0"/>
                <a:cs typeface="Times New Roman" panose="02020603050405020304" pitchFamily="18" charset="0"/>
              </a:rPr>
              <a:t>Būvdarbu izpildes kvalitātes prasības projektētājam jāfiksē katrā būvprojekta daļā, kurā normatīvi un standarti paredz prasības būvdarbu izpildei. Par to atbildīgajam būvprojekta da</a:t>
            </a:r>
            <a:r>
              <a:rPr lang="lv-LV" sz="2200" b="1" dirty="0">
                <a:solidFill>
                  <a:srgbClr val="FF0000"/>
                </a:solidFill>
                <a:latin typeface="Times New Roman" panose="02020603050405020304" pitchFamily="18" charset="0"/>
                <a:cs typeface="Times New Roman" panose="02020603050405020304" pitchFamily="18" charset="0"/>
              </a:rPr>
              <a:t>ļas projektētājam jāpārliecinās pirms apliecinājuma parakstīšanas. </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Šī būvprojekta __________daļas risinājumi atbilst Latvijas būvnormatīvu un citu normatīvo aktu un Eiropas Savienības dalībvalstu nacionālo standartu un būvnormatīvu tehniskajām, kā arī tehnisko vai īpašo noteikumu prasībām.</a:t>
            </a:r>
          </a:p>
          <a:p>
            <a:pPr marL="0" indent="0" algn="just">
              <a:lnSpc>
                <a:spcPct val="120000"/>
              </a:lnSpc>
              <a:spcBef>
                <a:spcPts val="0"/>
              </a:spcBef>
              <a:buNone/>
            </a:pPr>
            <a:endParaRPr lang="lv-LV" sz="2200" b="1"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lv-LV" sz="2200" b="1" dirty="0">
                <a:latin typeface="Times New Roman" panose="02020603050405020304" pitchFamily="18" charset="0"/>
                <a:cs typeface="Times New Roman" panose="02020603050405020304" pitchFamily="18" charset="0"/>
              </a:rPr>
              <a:t>Būvdarbu kvalitātes kontroles sistēmu katrs uzņēmums izstrādā atbilstoši savam profilam, veicamo darbu veidam un apjomam</a:t>
            </a:r>
            <a:r>
              <a:rPr lang="lv-LV" sz="2200" dirty="0">
                <a:latin typeface="Times New Roman" panose="02020603050405020304" pitchFamily="18" charset="0"/>
                <a:cs typeface="Times New Roman" panose="02020603050405020304" pitchFamily="18" charset="0"/>
              </a:rPr>
              <a:t>. Būvdarbu kvalitātes kontrole ietver (ĒBN 125.p; AIBN 117.p; </a:t>
            </a:r>
            <a:r>
              <a:rPr lang="lv-LV" sz="2200" dirty="0" err="1">
                <a:latin typeface="Times New Roman" panose="02020603050405020304" pitchFamily="18" charset="0"/>
                <a:cs typeface="Times New Roman" panose="02020603050405020304" pitchFamily="18" charset="0"/>
              </a:rPr>
              <a:t>ACuIBN</a:t>
            </a:r>
            <a:r>
              <a:rPr lang="lv-LV" sz="2200" dirty="0">
                <a:latin typeface="Times New Roman" panose="02020603050405020304" pitchFamily="18" charset="0"/>
                <a:cs typeface="Times New Roman" panose="02020603050405020304" pitchFamily="18" charset="0"/>
              </a:rPr>
              <a:t> 132.p) :</a:t>
            </a:r>
          </a:p>
          <a:p>
            <a:pPr marL="0" indent="0" algn="just">
              <a:lnSpc>
                <a:spcPct val="120000"/>
              </a:lnSpc>
              <a:spcBef>
                <a:spcPts val="0"/>
              </a:spcBef>
              <a:buNone/>
            </a:pPr>
            <a:endParaRPr lang="lv-LV" sz="2200" dirty="0">
              <a:latin typeface="Times New Roman" panose="02020603050405020304" pitchFamily="18" charset="0"/>
              <a:cs typeface="Times New Roman" panose="02020603050405020304" pitchFamily="18" charset="0"/>
            </a:endParaRPr>
          </a:p>
          <a:p>
            <a:pPr algn="just">
              <a:lnSpc>
                <a:spcPct val="120000"/>
              </a:lnSpc>
              <a:spcBef>
                <a:spcPts val="0"/>
              </a:spcBef>
              <a:buFont typeface="Wingdings" panose="05000000000000000000" pitchFamily="2" charset="2"/>
              <a:buChar char="§"/>
            </a:pPr>
            <a:r>
              <a:rPr lang="lv-LV" sz="2200" dirty="0">
                <a:latin typeface="Times New Roman" panose="02020603050405020304" pitchFamily="18" charset="0"/>
                <a:cs typeface="Times New Roman" panose="02020603050405020304" pitchFamily="18" charset="0"/>
              </a:rPr>
              <a:t>būvdarbu veikšanas dokumentācijas, piegādāto būvizstrādājumu un konstrukciju, ierīču, mehānismu un līdzīgu iekārtu </a:t>
            </a:r>
            <a:r>
              <a:rPr lang="lv-LV" sz="2200" dirty="0">
                <a:solidFill>
                  <a:srgbClr val="FF0000"/>
                </a:solidFill>
                <a:latin typeface="Times New Roman" panose="02020603050405020304" pitchFamily="18" charset="0"/>
                <a:cs typeface="Times New Roman" panose="02020603050405020304" pitchFamily="18" charset="0"/>
              </a:rPr>
              <a:t>sākotnējo kontroli;</a:t>
            </a:r>
          </a:p>
          <a:p>
            <a:pPr marL="0" indent="0" algn="just">
              <a:lnSpc>
                <a:spcPct val="120000"/>
              </a:lnSpc>
              <a:spcBef>
                <a:spcPts val="0"/>
              </a:spcBef>
              <a:buNone/>
            </a:pPr>
            <a:r>
              <a:rPr lang="lv-LV" sz="2200" dirty="0">
                <a:solidFill>
                  <a:srgbClr val="009999"/>
                </a:solidFill>
                <a:latin typeface="Times New Roman" panose="02020603050405020304" pitchFamily="18" charset="0"/>
                <a:cs typeface="Times New Roman" panose="02020603050405020304" pitchFamily="18" charset="0"/>
              </a:rPr>
              <a:t>    (kontrole pirms būvdarbiem)</a:t>
            </a:r>
          </a:p>
          <a:p>
            <a:pPr algn="just">
              <a:lnSpc>
                <a:spcPct val="120000"/>
              </a:lnSpc>
              <a:spcBef>
                <a:spcPts val="0"/>
              </a:spcBef>
              <a:buFont typeface="Wingdings" panose="05000000000000000000" pitchFamily="2" charset="2"/>
              <a:buChar char="§"/>
            </a:pPr>
            <a:endParaRPr lang="lv-LV" sz="2200" dirty="0">
              <a:latin typeface="Times New Roman" panose="02020603050405020304" pitchFamily="18" charset="0"/>
              <a:cs typeface="Times New Roman" panose="02020603050405020304" pitchFamily="18" charset="0"/>
            </a:endParaRPr>
          </a:p>
          <a:p>
            <a:pPr algn="just">
              <a:lnSpc>
                <a:spcPct val="120000"/>
              </a:lnSpc>
              <a:spcBef>
                <a:spcPts val="0"/>
              </a:spcBef>
              <a:buFont typeface="Wingdings" panose="05000000000000000000" pitchFamily="2" charset="2"/>
              <a:buChar char="§"/>
            </a:pPr>
            <a:r>
              <a:rPr lang="lv-LV" sz="2200" dirty="0">
                <a:latin typeface="Times New Roman" panose="02020603050405020304" pitchFamily="18" charset="0"/>
                <a:cs typeface="Times New Roman" panose="02020603050405020304" pitchFamily="18" charset="0"/>
              </a:rPr>
              <a:t>atsevišķu darba operāciju vai darba procesu </a:t>
            </a:r>
            <a:r>
              <a:rPr lang="lv-LV" sz="2200" dirty="0">
                <a:solidFill>
                  <a:srgbClr val="FF0000"/>
                </a:solidFill>
                <a:latin typeface="Times New Roman" panose="02020603050405020304" pitchFamily="18" charset="0"/>
                <a:cs typeface="Times New Roman" panose="02020603050405020304" pitchFamily="18" charset="0"/>
              </a:rPr>
              <a:t>tehnoloģisko kontroli;</a:t>
            </a:r>
          </a:p>
          <a:p>
            <a:pPr marL="0" indent="0" algn="just">
              <a:lnSpc>
                <a:spcPct val="120000"/>
              </a:lnSpc>
              <a:spcBef>
                <a:spcPts val="0"/>
              </a:spcBef>
              <a:buNone/>
            </a:pPr>
            <a:r>
              <a:rPr lang="lv-LV" sz="2200" dirty="0">
                <a:solidFill>
                  <a:srgbClr val="009999"/>
                </a:solidFill>
                <a:latin typeface="Times New Roman" panose="02020603050405020304" pitchFamily="18" charset="0"/>
                <a:cs typeface="Times New Roman" panose="02020603050405020304" pitchFamily="18" charset="0"/>
              </a:rPr>
              <a:t>    (kontrole būvdarbu laikā)</a:t>
            </a:r>
          </a:p>
          <a:p>
            <a:pPr algn="just">
              <a:lnSpc>
                <a:spcPct val="120000"/>
              </a:lnSpc>
              <a:spcBef>
                <a:spcPts val="0"/>
              </a:spcBef>
              <a:buFont typeface="Wingdings" panose="05000000000000000000" pitchFamily="2" charset="2"/>
              <a:buChar char="§"/>
            </a:pPr>
            <a:endParaRPr lang="lv-LV" sz="2200" dirty="0">
              <a:latin typeface="Times New Roman" panose="02020603050405020304" pitchFamily="18" charset="0"/>
              <a:cs typeface="Times New Roman" panose="02020603050405020304" pitchFamily="18" charset="0"/>
            </a:endParaRPr>
          </a:p>
          <a:p>
            <a:pPr algn="just">
              <a:lnSpc>
                <a:spcPct val="120000"/>
              </a:lnSpc>
              <a:spcBef>
                <a:spcPts val="0"/>
              </a:spcBef>
              <a:buFont typeface="Wingdings" panose="05000000000000000000" pitchFamily="2" charset="2"/>
              <a:buChar char="§"/>
            </a:pPr>
            <a:r>
              <a:rPr lang="lv-LV" sz="2200" dirty="0">
                <a:latin typeface="Times New Roman" panose="02020603050405020304" pitchFamily="18" charset="0"/>
                <a:cs typeface="Times New Roman" panose="02020603050405020304" pitchFamily="18" charset="0"/>
              </a:rPr>
              <a:t>pabeigtā (nododamā) darba veida vai būvdarbu cikla (konstrukciju elementa) </a:t>
            </a:r>
            <a:r>
              <a:rPr lang="lv-LV" sz="2200" dirty="0">
                <a:solidFill>
                  <a:srgbClr val="FF0000"/>
                </a:solidFill>
                <a:latin typeface="Times New Roman" panose="02020603050405020304" pitchFamily="18" charset="0"/>
                <a:cs typeface="Times New Roman" panose="02020603050405020304" pitchFamily="18" charset="0"/>
              </a:rPr>
              <a:t>noslēguma kontroli</a:t>
            </a:r>
          </a:p>
          <a:p>
            <a:pPr marL="0" indent="0" algn="just">
              <a:lnSpc>
                <a:spcPct val="120000"/>
              </a:lnSpc>
              <a:spcBef>
                <a:spcPts val="0"/>
              </a:spcBef>
              <a:buNone/>
            </a:pPr>
            <a:r>
              <a:rPr lang="lv-LV" sz="2200" dirty="0">
                <a:solidFill>
                  <a:srgbClr val="009999"/>
                </a:solidFill>
                <a:latin typeface="Times New Roman" panose="02020603050405020304" pitchFamily="18" charset="0"/>
                <a:cs typeface="Times New Roman" panose="02020603050405020304" pitchFamily="18" charset="0"/>
              </a:rPr>
              <a:t>   (pabeigtu būvdarbu (etapu) kontrole)</a:t>
            </a:r>
          </a:p>
          <a:p>
            <a:pPr algn="just">
              <a:buFont typeface="Wingdings" panose="05000000000000000000" pitchFamily="2" charset="2"/>
              <a:buChar char="§"/>
            </a:pPr>
            <a:endParaRPr lang="lv-LV" sz="2400" dirty="0"/>
          </a:p>
          <a:p>
            <a:pPr marL="0" indent="0" algn="just">
              <a:buNone/>
            </a:pPr>
            <a:endParaRPr lang="lv-LV" dirty="0"/>
          </a:p>
        </p:txBody>
      </p:sp>
    </p:spTree>
    <p:extLst>
      <p:ext uri="{BB962C8B-B14F-4D97-AF65-F5344CB8AC3E}">
        <p14:creationId xmlns:p14="http://schemas.microsoft.com/office/powerpoint/2010/main" val="239452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9C6082-20A7-4F3B-969A-AE10A637784B}"/>
              </a:ext>
            </a:extLst>
          </p:cNvPr>
          <p:cNvSpPr>
            <a:spLocks noGrp="1"/>
          </p:cNvSpPr>
          <p:nvPr>
            <p:ph type="title"/>
          </p:nvPr>
        </p:nvSpPr>
        <p:spPr>
          <a:xfrm>
            <a:off x="2648195" y="115744"/>
            <a:ext cx="8705603" cy="1172730"/>
          </a:xfrm>
        </p:spPr>
        <p:txBody>
          <a:bodyPr>
            <a:normAutofit/>
          </a:body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pirms būvdarbiem</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(būvdarbus uzsākot) </a:t>
            </a:r>
            <a:r>
              <a:rPr lang="lv-LV" sz="3200" b="1" dirty="0">
                <a:solidFill>
                  <a:srgbClr val="009999"/>
                </a:solidFill>
                <a:latin typeface="Times New Roman" panose="02020603050405020304" pitchFamily="18" charset="0"/>
                <a:cs typeface="Times New Roman" panose="02020603050405020304" pitchFamily="18" charset="0"/>
              </a:rPr>
              <a:t>1/2</a:t>
            </a:r>
          </a:p>
        </p:txBody>
      </p:sp>
      <p:sp>
        <p:nvSpPr>
          <p:cNvPr id="6" name="Rectangle 5">
            <a:extLst>
              <a:ext uri="{FF2B5EF4-FFF2-40B4-BE49-F238E27FC236}">
                <a16:creationId xmlns:a16="http://schemas.microsoft.com/office/drawing/2014/main" id="{19FA964F-C8E1-4F6D-B7CA-3732A9AE13CD}"/>
              </a:ext>
            </a:extLst>
          </p:cNvPr>
          <p:cNvSpPr/>
          <p:nvPr/>
        </p:nvSpPr>
        <p:spPr>
          <a:xfrm>
            <a:off x="3013954" y="1471355"/>
            <a:ext cx="8705603" cy="5878532"/>
          </a:xfrm>
          <a:prstGeom prst="rect">
            <a:avLst/>
          </a:prstGeom>
        </p:spPr>
        <p:txBody>
          <a:bodyPr wrap="square">
            <a:spAutoFit/>
          </a:bodyPr>
          <a:lstStyle/>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Atbildīgo personu un </a:t>
            </a:r>
            <a:r>
              <a:rPr lang="lv-LV" sz="2000" dirty="0" err="1">
                <a:latin typeface="Times New Roman" panose="02020603050405020304" pitchFamily="18" charset="0"/>
                <a:cs typeface="Times New Roman" panose="02020603050405020304" pitchFamily="18" charset="0"/>
              </a:rPr>
              <a:t>būvspeciālistu</a:t>
            </a:r>
            <a:r>
              <a:rPr lang="lv-LV" sz="2000" dirty="0">
                <a:latin typeface="Times New Roman" panose="02020603050405020304" pitchFamily="18" charset="0"/>
                <a:cs typeface="Times New Roman" panose="02020603050405020304" pitchFamily="18" charset="0"/>
              </a:rPr>
              <a:t> noteikšana un pārbaude. </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Pirms būvdarbu uzsākšanas būvdarbu veicējs kvalitātes nodrošināšanas plānā norāda visu būvniecības dalībnieku pārstāvjus un to pilnvaras, kas ir tiesīgi saskaņot un parakstīt noteiktu būvniecības dokumentāciju, piemēram, saskaņot būvprojekta izmaiņas, saskaņot DVP </a:t>
            </a:r>
            <a:r>
              <a:rPr lang="lv-LV" sz="1600" dirty="0" err="1">
                <a:solidFill>
                  <a:srgbClr val="009999"/>
                </a:solidFill>
                <a:latin typeface="Times New Roman" panose="02020603050405020304" pitchFamily="18" charset="0"/>
                <a:cs typeface="Times New Roman" panose="02020603050405020304" pitchFamily="18" charset="0"/>
              </a:rPr>
              <a:t>u.c</a:t>
            </a:r>
            <a:endParaRPr lang="lv-LV" sz="16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lv-LV"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Informācijas apmaiņa un lēmumu pieņemšanas procedūras apraksts. </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Pirms būvdarbu uzsākšanas būvdarbu veicējs vienojas ar pārējiem būvniecības dalībniekiem par konkrētu informācijas apmaiņas un lēmumu pieņemšanas kārtību. Nosaka saziņas veidu, un iesaistīto personu subordināciju.</a:t>
            </a:r>
          </a:p>
          <a:p>
            <a:pPr marL="742950" lvl="1" indent="-285750">
              <a:buFont typeface="Arial" panose="020B0604020202020204" pitchFamily="34" charset="0"/>
              <a:buChar char="•"/>
            </a:pPr>
            <a:endParaRPr lang="lv-LV" sz="1600" dirty="0">
              <a:solidFill>
                <a:srgbClr val="009999"/>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Darbinieku profesionālās kvalifikācijas noteikšana un apmācība (instruktāža).</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Būvdarbu veicējam ir pienākums nodrošināt </a:t>
            </a:r>
            <a:r>
              <a:rPr lang="lv-LV" sz="1600" dirty="0" err="1">
                <a:solidFill>
                  <a:srgbClr val="009999"/>
                </a:solidFill>
                <a:latin typeface="Times New Roman" panose="02020603050405020304" pitchFamily="18" charset="0"/>
                <a:cs typeface="Times New Roman" panose="02020603050405020304" pitchFamily="18" charset="0"/>
              </a:rPr>
              <a:t>Eirokodeksa</a:t>
            </a:r>
            <a:r>
              <a:rPr lang="lv-LV" sz="1600" dirty="0">
                <a:solidFill>
                  <a:srgbClr val="009999"/>
                </a:solidFill>
                <a:latin typeface="Times New Roman" panose="02020603050405020304" pitchFamily="18" charset="0"/>
                <a:cs typeface="Times New Roman" panose="02020603050405020304" pitchFamily="18" charset="0"/>
              </a:rPr>
              <a:t> pamatnosacījuma izpildi – </a:t>
            </a:r>
            <a:r>
              <a:rPr lang="lv-LV" sz="1600" dirty="0">
                <a:solidFill>
                  <a:srgbClr val="FF0000"/>
                </a:solidFill>
                <a:latin typeface="Times New Roman" panose="02020603050405020304" pitchFamily="18" charset="0"/>
                <a:cs typeface="Times New Roman" panose="02020603050405020304" pitchFamily="18" charset="0"/>
              </a:rPr>
              <a:t>Pārbauda, ka būvdarbus veic personāls, kam ir atbilstošas iemaņas un pieredze.</a:t>
            </a:r>
          </a:p>
          <a:p>
            <a:pPr marL="742950" lvl="1" indent="-285750">
              <a:buFont typeface="Arial" panose="020B0604020202020204" pitchFamily="34" charset="0"/>
              <a:buChar char="•"/>
            </a:pPr>
            <a:endParaRPr lang="lv-LV" sz="2000"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Atsevišķo būvdarbu veicēju un to darbinieku atbilstības pārbaude</a:t>
            </a:r>
          </a:p>
          <a:p>
            <a:pPr marL="742950" lvl="1" indent="-285750">
              <a:buFont typeface="Arial" panose="020B0604020202020204" pitchFamily="34" charset="0"/>
              <a:buChar char="•"/>
            </a:pPr>
            <a:r>
              <a:rPr lang="lv-LV" sz="1600" dirty="0">
                <a:solidFill>
                  <a:srgbClr val="FF0000"/>
                </a:solidFill>
                <a:latin typeface="Times New Roman" panose="02020603050405020304" pitchFamily="18" charset="0"/>
                <a:cs typeface="Times New Roman" panose="02020603050405020304" pitchFamily="18" charset="0"/>
              </a:rPr>
              <a:t>Tiek izvērtēta atsevišķo būvdarbu veicēju atbilstība konkrēto būvdarbu izpildei (piemēram, reģistrācija būvkomersantu reģistrā, nodarbināto </a:t>
            </a:r>
            <a:r>
              <a:rPr lang="lv-LV" sz="1600" dirty="0" err="1">
                <a:solidFill>
                  <a:srgbClr val="FF0000"/>
                </a:solidFill>
                <a:latin typeface="Times New Roman" panose="02020603050405020304" pitchFamily="18" charset="0"/>
                <a:cs typeface="Times New Roman" panose="02020603050405020304" pitchFamily="18" charset="0"/>
              </a:rPr>
              <a:t>būvspeciālistu</a:t>
            </a:r>
            <a:r>
              <a:rPr lang="lv-LV" sz="1600" dirty="0">
                <a:solidFill>
                  <a:srgbClr val="FF0000"/>
                </a:solidFill>
                <a:latin typeface="Times New Roman" panose="02020603050405020304" pitchFamily="18" charset="0"/>
                <a:cs typeface="Times New Roman" panose="02020603050405020304" pitchFamily="18" charset="0"/>
              </a:rPr>
              <a:t> atbilstoša darbības joma/ sfēra).</a:t>
            </a:r>
          </a:p>
          <a:p>
            <a:pPr marL="742950" lvl="1" indent="-285750">
              <a:buFont typeface="Arial" panose="020B0604020202020204" pitchFamily="34" charset="0"/>
              <a:buChar char="•"/>
            </a:pPr>
            <a:endParaRPr lang="lv-LV" sz="1600" dirty="0">
              <a:solidFill>
                <a:srgbClr val="009999"/>
              </a:solidFill>
            </a:endParaRPr>
          </a:p>
          <a:p>
            <a:pPr marL="742950" lvl="1" indent="-285750">
              <a:buFont typeface="Arial" panose="020B0604020202020204" pitchFamily="34" charset="0"/>
              <a:buChar char="•"/>
            </a:pPr>
            <a:endParaRPr lang="lv-LV" sz="1600" dirty="0">
              <a:solidFill>
                <a:srgbClr val="009999"/>
              </a:solidFill>
            </a:endParaRPr>
          </a:p>
          <a:p>
            <a:pPr marL="285750" indent="-285750">
              <a:buFont typeface="Wingdings" panose="05000000000000000000" pitchFamily="2" charset="2"/>
              <a:buChar char="§"/>
            </a:pPr>
            <a:endParaRPr lang="lv-LV" sz="1600" dirty="0">
              <a:solidFill>
                <a:srgbClr val="009999"/>
              </a:solidFill>
            </a:endParaRPr>
          </a:p>
          <a:p>
            <a:pPr marL="285750" indent="-285750">
              <a:buFont typeface="Wingdings" panose="05000000000000000000" pitchFamily="2" charset="2"/>
              <a:buChar char="§"/>
            </a:pPr>
            <a:endParaRPr lang="lv-LV" sz="2000" b="1" dirty="0">
              <a:solidFill>
                <a:srgbClr val="009999"/>
              </a:solidFill>
            </a:endParaRPr>
          </a:p>
        </p:txBody>
      </p:sp>
    </p:spTree>
    <p:extLst>
      <p:ext uri="{BB962C8B-B14F-4D97-AF65-F5344CB8AC3E}">
        <p14:creationId xmlns:p14="http://schemas.microsoft.com/office/powerpoint/2010/main" val="918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BBCFE0-27E7-423C-BE55-8443179311A3}"/>
              </a:ext>
            </a:extLst>
          </p:cNvPr>
          <p:cNvSpPr txBox="1">
            <a:spLocks/>
          </p:cNvSpPr>
          <p:nvPr/>
        </p:nvSpPr>
        <p:spPr>
          <a:xfrm>
            <a:off x="2648195" y="318101"/>
            <a:ext cx="8705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pirms būvdarbiem</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(būvdarbus uzsākot)  </a:t>
            </a:r>
            <a:r>
              <a:rPr lang="lv-LV" sz="3200" b="1" dirty="0">
                <a:solidFill>
                  <a:srgbClr val="009999"/>
                </a:solidFill>
                <a:latin typeface="Times New Roman" panose="02020603050405020304" pitchFamily="18" charset="0"/>
                <a:cs typeface="Times New Roman" panose="02020603050405020304" pitchFamily="18" charset="0"/>
              </a:rPr>
              <a:t>2/2</a:t>
            </a:r>
          </a:p>
        </p:txBody>
      </p:sp>
      <p:sp>
        <p:nvSpPr>
          <p:cNvPr id="7" name="Rectangle 6">
            <a:extLst>
              <a:ext uri="{FF2B5EF4-FFF2-40B4-BE49-F238E27FC236}">
                <a16:creationId xmlns:a16="http://schemas.microsoft.com/office/drawing/2014/main" id="{54DF3B47-C614-4722-B876-C484474B688A}"/>
              </a:ext>
            </a:extLst>
          </p:cNvPr>
          <p:cNvSpPr/>
          <p:nvPr/>
        </p:nvSpPr>
        <p:spPr>
          <a:xfrm>
            <a:off x="2648195" y="1526200"/>
            <a:ext cx="8705603" cy="4031873"/>
          </a:xfrm>
          <a:prstGeom prst="rect">
            <a:avLst/>
          </a:prstGeom>
        </p:spPr>
        <p:txBody>
          <a:bodyPr wrap="square">
            <a:spAutoFit/>
          </a:bodyPr>
          <a:lstStyle/>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Būvizstrādājumu atbilstības pārbaude</a:t>
            </a:r>
            <a:endParaRPr lang="lv-LV" sz="2000" b="1"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Kvalitātes nodrošināšanas plānā paredz vismaz pamata pārbaudes visiem objektā ievestajiem būvizstrādājumiem, pārbaudot ražotāja deklarētos kvalitātes atbilstības dokumentus, tajos norādītos ražošanas standartus, kritērijus un īpašības, ja būvprojektā vai citos dokumentos nav izvirzītas papildu pārbaudes. </a:t>
            </a:r>
            <a:r>
              <a:rPr lang="lv-LV" sz="1600">
                <a:solidFill>
                  <a:srgbClr val="FF0000"/>
                </a:solidFill>
                <a:latin typeface="Times New Roman" panose="02020603050405020304" pitchFamily="18" charset="0"/>
                <a:cs typeface="Times New Roman" panose="02020603050405020304" pitchFamily="18" charset="0"/>
              </a:rPr>
              <a:t>(EĪD</a:t>
            </a:r>
            <a:r>
              <a:rPr lang="lv-LV" sz="1600" dirty="0">
                <a:solidFill>
                  <a:srgbClr val="FF0000"/>
                </a:solidFill>
                <a:latin typeface="Times New Roman" panose="02020603050405020304" pitchFamily="18" charset="0"/>
                <a:cs typeface="Times New Roman" panose="02020603050405020304" pitchFamily="18" charset="0"/>
              </a:rPr>
              <a:t>. Inspicēšanas deklarācijas, CE, tehnisko datu lapas.)</a:t>
            </a:r>
          </a:p>
          <a:p>
            <a:pPr marL="742950" lvl="1" indent="-285750">
              <a:buFont typeface="Arial" panose="020B0604020202020204" pitchFamily="34" charset="0"/>
              <a:buChar char="•"/>
            </a:pPr>
            <a:endParaRPr lang="lv-LV" sz="1600" dirty="0">
              <a:solidFill>
                <a:srgbClr val="FF0000"/>
              </a:solidFill>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Neatbilstību un defektu konstatēšanas un novēršanas kārtība</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Kvalitātes nodrošināšanas plānā norāda kritērijus neatbilstību un defektu gradācijai un to novēršanas secību, ņemot vērā noteikto gradāciju.</a:t>
            </a:r>
          </a:p>
          <a:p>
            <a:pPr marL="285750" lvl="1"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Būvprojekta izmaiņas, rasējumu uzturēšana un būvniecības dalībnieku rīcība </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Būvdarbu veicējs kvalitātes nodrošināšanas plānā apraksta kārtību (identificējot atbildīgās personas), kādā būvniecības procesa dalībnieki vienojas par nepieciešamo būvprojekta izmaiņu izstrādi, nepieciešamības gadījumā organizē to ekspertīzi, saskaņo vai iesniedz būvvaldei informācijai</a:t>
            </a:r>
          </a:p>
        </p:txBody>
      </p:sp>
    </p:spTree>
    <p:extLst>
      <p:ext uri="{BB962C8B-B14F-4D97-AF65-F5344CB8AC3E}">
        <p14:creationId xmlns:p14="http://schemas.microsoft.com/office/powerpoint/2010/main" val="184341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A1B4-01DA-B56C-4947-1BADD52B8189}"/>
              </a:ext>
            </a:extLst>
          </p:cNvPr>
          <p:cNvSpPr>
            <a:spLocks noGrp="1"/>
          </p:cNvSpPr>
          <p:nvPr>
            <p:ph type="title"/>
          </p:nvPr>
        </p:nvSpPr>
        <p:spPr>
          <a:xfrm>
            <a:off x="2489200" y="215902"/>
            <a:ext cx="8661400" cy="840290"/>
          </a:xfrm>
        </p:spPr>
        <p:txBody>
          <a:bodyPr>
            <a:normAutofit/>
          </a:bodyPr>
          <a:lstStyle/>
          <a:p>
            <a:r>
              <a:rPr lang="lv-LV" sz="3200" b="1" dirty="0"/>
              <a:t>MAF noformēšana BIS būvdarbu žurnālā. Paraugs. </a:t>
            </a:r>
          </a:p>
        </p:txBody>
      </p:sp>
      <p:pic>
        <p:nvPicPr>
          <p:cNvPr id="7" name="Content Placeholder 6">
            <a:extLst>
              <a:ext uri="{FF2B5EF4-FFF2-40B4-BE49-F238E27FC236}">
                <a16:creationId xmlns:a16="http://schemas.microsoft.com/office/drawing/2014/main" id="{40A45A24-7CF2-CE2C-FA8E-EF1A203188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119690"/>
            <a:ext cx="8966200" cy="5319209"/>
          </a:xfrm>
        </p:spPr>
      </p:pic>
      <p:pic>
        <p:nvPicPr>
          <p:cNvPr id="9" name="Picture 8">
            <a:extLst>
              <a:ext uri="{FF2B5EF4-FFF2-40B4-BE49-F238E27FC236}">
                <a16:creationId xmlns:a16="http://schemas.microsoft.com/office/drawing/2014/main" id="{6CE2D8E0-E71F-A831-FBFE-AC292F97E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200" y="1056192"/>
            <a:ext cx="8829675" cy="5943600"/>
          </a:xfrm>
          <a:prstGeom prst="rect">
            <a:avLst/>
          </a:prstGeom>
        </p:spPr>
      </p:pic>
    </p:spTree>
    <p:extLst>
      <p:ext uri="{BB962C8B-B14F-4D97-AF65-F5344CB8AC3E}">
        <p14:creationId xmlns:p14="http://schemas.microsoft.com/office/powerpoint/2010/main" val="270097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648195" y="318101"/>
            <a:ext cx="8705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būvdarbu laikā</a:t>
            </a:r>
            <a:endParaRPr lang="lv-LV" sz="3200" b="1" u="sng" dirty="0">
              <a:solidFill>
                <a:srgbClr val="009999"/>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51E6A6B-F3BA-4C03-9B0F-BA51529567C6}"/>
              </a:ext>
            </a:extLst>
          </p:cNvPr>
          <p:cNvSpPr/>
          <p:nvPr/>
        </p:nvSpPr>
        <p:spPr>
          <a:xfrm>
            <a:off x="2648195" y="1758957"/>
            <a:ext cx="8705603" cy="4154984"/>
          </a:xfrm>
          <a:prstGeom prst="rect">
            <a:avLst/>
          </a:prstGeom>
        </p:spPr>
        <p:txBody>
          <a:bodyPr wrap="square">
            <a:spAutoFit/>
          </a:bodyPr>
          <a:lstStyle/>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Objekta kvalitātes nodrošināšanas plāns </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Lai nodrošinātu kvalitātes nodrošināšanas plāna pārskatāmību, un ņemot vērā paredzēto būvdarbu apjomu, </a:t>
            </a:r>
            <a:r>
              <a:rPr lang="lv-LV" sz="1600" dirty="0">
                <a:solidFill>
                  <a:srgbClr val="FF0000"/>
                </a:solidFill>
                <a:latin typeface="Times New Roman" panose="02020603050405020304" pitchFamily="18" charset="0"/>
                <a:cs typeface="Times New Roman" panose="02020603050405020304" pitchFamily="18" charset="0"/>
              </a:rPr>
              <a:t>izstrādājot kvalitātes kontroles plānu, </a:t>
            </a:r>
            <a:r>
              <a:rPr lang="lv-LV" sz="1600" u="sng" dirty="0">
                <a:solidFill>
                  <a:srgbClr val="FF0000"/>
                </a:solidFill>
                <a:latin typeface="Times New Roman" panose="02020603050405020304" pitchFamily="18" charset="0"/>
                <a:cs typeface="Times New Roman" panose="02020603050405020304" pitchFamily="18" charset="0"/>
              </a:rPr>
              <a:t>būvprojektā definētās prasības ieteicams sagrupēt, piemēram, izveidojot pārbaudāmo būvdarbu veidu sarakstu jeb pārbaužu programmu, kurā iekļauj pārbaužu darba aprakstus un kontroles shēmas. </a:t>
            </a:r>
          </a:p>
          <a:p>
            <a:pPr lvl="1"/>
            <a:endParaRPr lang="lv-LV" sz="16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Pie vispārīgām prasībām objektam, kas ietekmē nesošās konstrukcijas un būves drošumu, norāda informāciju, kas raksturo kopējo būvniecības ieceri un plānotos būvdarbus.</a:t>
            </a:r>
          </a:p>
          <a:p>
            <a:pPr marL="742950" lvl="1" indent="-285750">
              <a:buFont typeface="Arial" panose="020B0604020202020204" pitchFamily="34" charset="0"/>
              <a:buChar char="•"/>
            </a:pPr>
            <a:endParaRPr lang="lv-LV" sz="16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Prasības atsevišķām (nesošajām dzelzsbetona, tērauda, koka) konstrukcijām, prasības apdares darbiem, prasības klona grīdām, prasības inženierkomunikāciju izbūvei.</a:t>
            </a:r>
          </a:p>
          <a:p>
            <a:pPr marL="285750" lvl="1" indent="-285750">
              <a:buFont typeface="Wingdings" panose="05000000000000000000" pitchFamily="2" charset="2"/>
              <a:buChar char="§"/>
            </a:pPr>
            <a:endParaRPr lang="lv-LV" sz="1600" dirty="0">
              <a:solidFill>
                <a:srgbClr val="009999"/>
              </a:solidFill>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
            </a:pPr>
            <a:endParaRPr lang="lv-LV" sz="1600" dirty="0">
              <a:solidFill>
                <a:srgbClr val="009999"/>
              </a:solidFill>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Pārbaudāmie būvdarbu veidi un apjomi</a:t>
            </a:r>
            <a:endParaRPr lang="lv-LV" sz="20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pārbaudāmos būvdarbu veidus un apjomus norāda, ņemot vērā būvdarbu izpildes standartus, būvmateriālu ražotāju tehnoloģiskos aprakstus un būvprojektā esošos norādījumus</a:t>
            </a:r>
          </a:p>
        </p:txBody>
      </p:sp>
    </p:spTree>
    <p:extLst>
      <p:ext uri="{BB962C8B-B14F-4D97-AF65-F5344CB8AC3E}">
        <p14:creationId xmlns:p14="http://schemas.microsoft.com/office/powerpoint/2010/main" val="191401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5271</TotalTime>
  <Words>1855</Words>
  <Application>Microsoft Office PowerPoint</Application>
  <PresentationFormat>Widescreen</PresentationFormat>
  <Paragraphs>157</Paragraphs>
  <Slides>19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Tahoma</vt:lpstr>
      <vt:lpstr>Times New Roman</vt:lpstr>
      <vt:lpstr>Verdana</vt:lpstr>
      <vt:lpstr>Wingdings</vt:lpstr>
      <vt:lpstr>Office Theme</vt:lpstr>
      <vt:lpstr>1_Office Theme</vt:lpstr>
      <vt:lpstr>PowerPoint Presentation</vt:lpstr>
      <vt:lpstr>PowerPoint Presentation</vt:lpstr>
      <vt:lpstr>Vadlīnijas būvdarbu veicēja  kvalitātes kontroles sistēmai  BVKB apstiprinātas 29.03.2021.</vt:lpstr>
      <vt:lpstr>PowerPoint Presentation</vt:lpstr>
      <vt:lpstr>Prasības kvalitātes kontroles sistēmas izstrādāšanai</vt:lpstr>
      <vt:lpstr>Kvalitātes kontrole pirms būvdarbiem (būvdarbus uzsākot) 1/2</vt:lpstr>
      <vt:lpstr>PowerPoint Presentation</vt:lpstr>
      <vt:lpstr>MAF noformēšana BIS būvdarbu žurnālā. Paraugs. </vt:lpstr>
      <vt:lpstr>PowerPoint Presentation</vt:lpstr>
      <vt:lpstr>Kvalitātes kontrole būvdarbu laikā Pārbaudāmie būvdarbu veidi un apjomi </vt:lpstr>
      <vt:lpstr>PowerPoint Presentation</vt:lpstr>
      <vt:lpstr>PowerPoint Presentation</vt:lpstr>
      <vt:lpstr>Piemērs  DVP pielikumiem pa būvdarbu veidiem pie BIS lietas, iekļaujot KKS.</vt:lpstr>
      <vt:lpstr>Piemērs  DVP pielikumiem pa būvdarbu veidiem pie BIS lietas, iekļaujot KKS.</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Palamarčuks</dc:creator>
  <cp:lastModifiedBy>Voldemārs Ēvele</cp:lastModifiedBy>
  <cp:revision>312</cp:revision>
  <dcterms:created xsi:type="dcterms:W3CDTF">2019-11-08T07:32:19Z</dcterms:created>
  <dcterms:modified xsi:type="dcterms:W3CDTF">2024-04-10T06:14:38Z</dcterms:modified>
</cp:coreProperties>
</file>