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1"/>
  </p:notesMasterIdLst>
  <p:sldIdLst>
    <p:sldId id="1039" r:id="rId3"/>
    <p:sldId id="1213" r:id="rId4"/>
    <p:sldId id="1234" r:id="rId5"/>
    <p:sldId id="1218" r:id="rId6"/>
    <p:sldId id="1212" r:id="rId7"/>
    <p:sldId id="1217" r:id="rId8"/>
    <p:sldId id="1226" r:id="rId9"/>
    <p:sldId id="1222" r:id="rId10"/>
    <p:sldId id="1223" r:id="rId11"/>
    <p:sldId id="1224" r:id="rId12"/>
    <p:sldId id="1231" r:id="rId13"/>
    <p:sldId id="1232" r:id="rId14"/>
    <p:sldId id="1233" r:id="rId15"/>
    <p:sldId id="1228" r:id="rId16"/>
    <p:sldId id="1229" r:id="rId17"/>
    <p:sldId id="1230" r:id="rId18"/>
    <p:sldId id="1225" r:id="rId19"/>
    <p:sldId id="1201" r:id="rId2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5311" autoAdjust="0"/>
  </p:normalViewPr>
  <p:slideViewPr>
    <p:cSldViewPr snapToGrid="0">
      <p:cViewPr varScale="1">
        <p:scale>
          <a:sx n="138" d="100"/>
          <a:sy n="138" d="100"/>
        </p:scale>
        <p:origin x="1080" y="-42"/>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8" d="100"/>
          <a:sy n="98" d="100"/>
        </p:scale>
        <p:origin x="9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30.11.2023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08D30-51D5-4434-8A74-401C909CFEB7}"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7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13</a:t>
            </a:fld>
            <a:endParaRPr lang="lv-LV"/>
          </a:p>
        </p:txBody>
      </p:sp>
    </p:spTree>
    <p:extLst>
      <p:ext uri="{BB962C8B-B14F-4D97-AF65-F5344CB8AC3E}">
        <p14:creationId xmlns:p14="http://schemas.microsoft.com/office/powerpoint/2010/main" val="245871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67E8C-B793-463C-ACEC-3F1FF2FF6ACF}" type="datetime1">
              <a:rPr lang="lv-LV" smtClean="0"/>
              <a:t>30.11.2023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7" name="Picture 6"/>
          <p:cNvPicPr>
            <a:picLocks noChangeAspect="1"/>
          </p:cNvPicPr>
          <p:nvPr userDrawn="1"/>
        </p:nvPicPr>
        <p:blipFill rotWithShape="1">
          <a:blip r:embed="rId2"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2324108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C8909-50AC-4927-AA21-A90BDEF10CC7}"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89217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8565-E790-4FD6-BF3C-2690D6FE8811}"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980303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C9B7F-20CF-49BE-87F6-AD8DDA063F1F}" type="datetime1">
              <a:rPr lang="lv-LV" smtClean="0"/>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2906654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B2CE54-D69E-400D-9DEE-7AEAD2727570}" type="datetime1">
              <a:rPr lang="lv-LV" smtClean="0"/>
              <a:t>30.11.2023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8919222-AB26-4AEB-B881-CC7E9661B6C6}"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33406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22675-33F6-400E-9C3A-1607C02E3EE2}" type="datetime1">
              <a:rPr lang="lv-LV" smtClean="0"/>
              <a:t>30.11.2023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8919222-AB26-4AEB-B881-CC7E9661B6C6}" type="slidenum">
              <a:rPr lang="lv-LV" smtClean="0"/>
              <a:t>‹#›</a:t>
            </a:fld>
            <a:endParaRPr lang="lv-LV"/>
          </a:p>
        </p:txBody>
      </p:sp>
      <p:pic>
        <p:nvPicPr>
          <p:cNvPr id="6" name="Picture 5"/>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4127345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52FD-8F2C-4F21-BBF8-8194012C7D0A}" type="datetime1">
              <a:rPr lang="lv-LV" smtClean="0"/>
              <a:t>30.11.2023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8919222-AB26-4AEB-B881-CC7E9661B6C6}" type="slidenum">
              <a:rPr lang="lv-LV" smtClean="0"/>
              <a:t>‹#›</a:t>
            </a:fld>
            <a:endParaRPr lang="lv-LV"/>
          </a:p>
        </p:txBody>
      </p:sp>
      <p:pic>
        <p:nvPicPr>
          <p:cNvPr id="5" name="Picture 4"/>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2922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17840E-5AE7-425E-B83A-7BC2512BD907}" type="datetime1">
              <a:rPr lang="lv-LV" smtClean="0"/>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1110646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1C8D56-6826-4E91-ACB3-67F53736BCAB}" type="datetime1">
              <a:rPr lang="lv-LV" smtClean="0"/>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2684065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0C446-9BAE-4E95-9E77-5CBA150F4F94}"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3969462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483C3-F0C4-41F2-8118-517B3CABDC13}"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1439583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1840679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userDrawn="1"/>
        </p:nvSpPr>
        <p:spPr bwMode="auto">
          <a:xfrm>
            <a:off x="3367617" y="2265363"/>
            <a:ext cx="6060016"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2000">
                <a:latin typeface="Arial" panose="020B0604020202020204" pitchFamily="34" charset="0"/>
              </a:rPr>
              <a:t>Būvniecības valsts kontroles birojs</a:t>
            </a: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922625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err="1">
                <a:latin typeface="Arial" panose="020B0604020202020204" pitchFamily="34" charset="0"/>
              </a:rPr>
              <a:t>Būvniecības</a:t>
            </a:r>
            <a:r>
              <a:rPr lang="en-US" altLang="lv-LV" sz="1000" dirty="0">
                <a:latin typeface="Arial" panose="020B0604020202020204" pitchFamily="34" charset="0"/>
              </a:rPr>
              <a:t> </a:t>
            </a:r>
            <a:r>
              <a:rPr lang="en-US" altLang="lv-LV" sz="1000" dirty="0" err="1">
                <a:latin typeface="Arial" panose="020B0604020202020204" pitchFamily="34" charset="0"/>
              </a:rPr>
              <a:t>valsts</a:t>
            </a:r>
            <a:r>
              <a:rPr lang="en-US" altLang="lv-LV" sz="1000" dirty="0">
                <a:latin typeface="Arial" panose="020B0604020202020204" pitchFamily="34" charset="0"/>
              </a:rPr>
              <a:t> </a:t>
            </a:r>
            <a:r>
              <a:rPr lang="en-US" altLang="lv-LV" sz="1000" dirty="0" err="1">
                <a:latin typeface="Arial" panose="020B0604020202020204" pitchFamily="34" charset="0"/>
              </a:rPr>
              <a:t>kontroles</a:t>
            </a:r>
            <a:r>
              <a:rPr lang="en-US" altLang="lv-LV" sz="1000" dirty="0">
                <a:latin typeface="Arial" panose="020B0604020202020204" pitchFamily="34" charset="0"/>
              </a:rPr>
              <a:t> </a:t>
            </a:r>
            <a:r>
              <a:rPr lang="en-US" altLang="lv-LV" sz="1000" dirty="0" err="1">
                <a:latin typeface="Arial" panose="020B0604020202020204" pitchFamily="34" charset="0"/>
              </a:rPr>
              <a:t>birojs</a:t>
            </a:r>
            <a:endParaRPr lang="en-US" altLang="lv-LV" sz="1000" dirty="0">
              <a:latin typeface="Arial" panose="020B0604020202020204" pitchFamily="34" charset="0"/>
            </a:endParaRP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2621202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75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pic>
        <p:nvPicPr>
          <p:cNvPr id="9" name="Picture 8"/>
          <p:cNvPicPr>
            <a:picLocks noChangeAspect="1"/>
          </p:cNvPicPr>
          <p:nvPr userDrawn="1"/>
        </p:nvPicPr>
        <p:blipFill rotWithShape="1">
          <a:blip r:embed="rId2" cstate="print"/>
          <a:srcRect l="42765" t="13473" r="28727" b="56141"/>
          <a:stretch/>
        </p:blipFill>
        <p:spPr>
          <a:xfrm>
            <a:off x="1" y="0"/>
            <a:ext cx="2457639" cy="1637166"/>
          </a:xfrm>
          <a:prstGeom prst="rect">
            <a:avLst/>
          </a:prstGeom>
        </p:spPr>
      </p:pic>
      <p:sp>
        <p:nvSpPr>
          <p:cNvPr id="10" name="Slide Number Placeholder 3"/>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z="900" smtClean="0"/>
              <a:pPr/>
              <a:t>‹#›</a:t>
            </a:fld>
            <a:endParaRPr lang="lv-LV" sz="900" dirty="0"/>
          </a:p>
        </p:txBody>
      </p:sp>
    </p:spTree>
    <p:extLst>
      <p:ext uri="{BB962C8B-B14F-4D97-AF65-F5344CB8AC3E}">
        <p14:creationId xmlns:p14="http://schemas.microsoft.com/office/powerpoint/2010/main" val="253892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30.11.2023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30.11.2023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30.11.2023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30.11.2023</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A4AD5-E6E9-43A4-9260-70DC14904314}" type="datetime1">
              <a:rPr lang="lv-LV" smtClean="0"/>
              <a:t>30.11.2023</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30209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9222-AB26-4AEB-B881-CC7E9661B6C6}" type="slidenum">
              <a:rPr lang="lv-LV" smtClean="0"/>
              <a:t>‹#›</a:t>
            </a:fld>
            <a:endParaRPr lang="lv-LV" dirty="0"/>
          </a:p>
        </p:txBody>
      </p:sp>
    </p:spTree>
    <p:extLst>
      <p:ext uri="{BB962C8B-B14F-4D97-AF65-F5344CB8AC3E}">
        <p14:creationId xmlns:p14="http://schemas.microsoft.com/office/powerpoint/2010/main" val="15688129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likumi.lv/ta/id/324221#p26"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2"/>
          <p:cNvSpPr>
            <a:spLocks noGrp="1"/>
          </p:cNvSpPr>
          <p:nvPr>
            <p:ph type="body" sz="quarter" idx="10"/>
          </p:nvPr>
        </p:nvSpPr>
        <p:spPr>
          <a:xfrm>
            <a:off x="2673238" y="5065459"/>
            <a:ext cx="7675784" cy="1123717"/>
          </a:xfrm>
        </p:spPr>
        <p:txBody>
          <a:bodyPr>
            <a:noAutofit/>
          </a:bodyPr>
          <a:lstStyle/>
          <a:p>
            <a:pPr>
              <a:lnSpc>
                <a:spcPct val="100000"/>
              </a:lnSpc>
              <a:spcBef>
                <a:spcPts val="0"/>
              </a:spcBef>
              <a:defRPr/>
            </a:pPr>
            <a:r>
              <a:rPr lang="lv-LV" sz="1400" dirty="0">
                <a:latin typeface="Arial" panose="020B0604020202020204" pitchFamily="34" charset="0"/>
                <a:cs typeface="Arial" panose="020B0604020202020204" pitchFamily="34" charset="0"/>
              </a:rPr>
              <a:t> </a:t>
            </a:r>
          </a:p>
          <a:p>
            <a:pPr>
              <a:lnSpc>
                <a:spcPct val="100000"/>
              </a:lnSpc>
              <a:spcBef>
                <a:spcPts val="0"/>
              </a:spcBef>
              <a:defRPr/>
            </a:pPr>
            <a:r>
              <a:rPr lang="lv-LV" sz="2400" b="1" dirty="0">
                <a:latin typeface="Times New Roman" panose="02020603050405020304" pitchFamily="18" charset="0"/>
                <a:ea typeface="+mn-ea"/>
                <a:cs typeface="Times New Roman" panose="02020603050405020304" pitchFamily="18" charset="0"/>
              </a:rPr>
              <a:t>2023.gada 01.decembrī</a:t>
            </a:r>
            <a:endParaRPr lang="lv-LV" sz="2400" dirty="0">
              <a:latin typeface="Times New Roman" panose="02020603050405020304" pitchFamily="18" charset="0"/>
              <a:ea typeface="+mn-ea"/>
              <a:cs typeface="Times New Roman" panose="02020603050405020304" pitchFamily="18" charset="0"/>
            </a:endParaRPr>
          </a:p>
          <a:p>
            <a:pPr algn="r">
              <a:defRPr/>
            </a:pPr>
            <a:endParaRPr lang="lv-LV" sz="2000" dirty="0">
              <a:latin typeface="Arial" panose="020B0604020202020204" pitchFamily="34" charset="0"/>
              <a:cs typeface="Arial" panose="020B0604020202020204" pitchFamily="34" charset="0"/>
            </a:endParaRPr>
          </a:p>
          <a:p>
            <a:pPr algn="r"/>
            <a:endParaRPr lang="lv-LV" sz="2000" dirty="0">
              <a:solidFill>
                <a:schemeClr val="accent1">
                  <a:lumMod val="75000"/>
                </a:schemeClr>
              </a:solidFill>
              <a:latin typeface="+mn-lt"/>
              <a:ea typeface="+mn-ea"/>
              <a:cs typeface="+mn-cs"/>
            </a:endParaRPr>
          </a:p>
        </p:txBody>
      </p:sp>
      <p:sp>
        <p:nvSpPr>
          <p:cNvPr id="6" name="Title 1"/>
          <p:cNvSpPr txBox="1">
            <a:spLocks/>
          </p:cNvSpPr>
          <p:nvPr/>
        </p:nvSpPr>
        <p:spPr>
          <a:xfrm>
            <a:off x="1499191" y="2465409"/>
            <a:ext cx="9718158" cy="2472710"/>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lv-LV" sz="6000" b="1"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Par kvalitatīvu Pasūtītāja uzdevumu būvju tehniskās apsekošanas veikšanai</a:t>
            </a:r>
          </a:p>
        </p:txBody>
      </p:sp>
    </p:spTree>
    <p:extLst>
      <p:ext uri="{BB962C8B-B14F-4D97-AF65-F5344CB8AC3E}">
        <p14:creationId xmlns:p14="http://schemas.microsoft.com/office/powerpoint/2010/main" val="64646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261360" y="365127"/>
            <a:ext cx="8092440" cy="1325563"/>
          </a:xfrm>
        </p:spPr>
        <p:txBody>
          <a:bodyPr>
            <a:normAutofit/>
          </a:bodyPr>
          <a:lstStyle/>
          <a:p>
            <a:r>
              <a:rPr lang="lv-LV" sz="2800" b="1" dirty="0">
                <a:latin typeface="Times New Roman" panose="02020603050405020304" pitchFamily="18" charset="0"/>
                <a:cs typeface="Times New Roman" panose="02020603050405020304" pitchFamily="18" charset="0"/>
              </a:rPr>
              <a:t>MINIMĀLAIS PAKALPOJUMA APJOMS 2</a:t>
            </a: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10</a:t>
            </a:fld>
            <a:endParaRPr lang="lv-LV" dirty="0"/>
          </a:p>
        </p:txBody>
      </p:sp>
      <p:pic>
        <p:nvPicPr>
          <p:cNvPr id="7" name="Content Placeholder 6">
            <a:extLst>
              <a:ext uri="{FF2B5EF4-FFF2-40B4-BE49-F238E27FC236}">
                <a16:creationId xmlns:a16="http://schemas.microsoft.com/office/drawing/2014/main" id="{5B068FEE-F463-C79E-66FB-96285A3BE409}"/>
              </a:ext>
            </a:extLst>
          </p:cNvPr>
          <p:cNvPicPr>
            <a:picLocks noGrp="1" noChangeAspect="1"/>
          </p:cNvPicPr>
          <p:nvPr>
            <p:ph idx="1"/>
          </p:nvPr>
        </p:nvPicPr>
        <p:blipFill>
          <a:blip r:embed="rId2"/>
          <a:stretch>
            <a:fillRect/>
          </a:stretch>
        </p:blipFill>
        <p:spPr>
          <a:xfrm>
            <a:off x="629856" y="1690689"/>
            <a:ext cx="10811298" cy="4177675"/>
          </a:xfrm>
        </p:spPr>
      </p:pic>
    </p:spTree>
    <p:extLst>
      <p:ext uri="{BB962C8B-B14F-4D97-AF65-F5344CB8AC3E}">
        <p14:creationId xmlns:p14="http://schemas.microsoft.com/office/powerpoint/2010/main" val="157435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261360" y="365127"/>
            <a:ext cx="8092440" cy="1325563"/>
          </a:xfrm>
        </p:spPr>
        <p:txBody>
          <a:bodyPr>
            <a:normAutofit/>
          </a:bodyPr>
          <a:lstStyle/>
          <a:p>
            <a:pPr algn="ctr"/>
            <a:r>
              <a:rPr lang="lv-LV" sz="2800" b="1" dirty="0">
                <a:latin typeface="Times New Roman" panose="02020603050405020304" pitchFamily="18" charset="0"/>
                <a:cs typeface="Times New Roman" panose="02020603050405020304" pitchFamily="18" charset="0"/>
              </a:rPr>
              <a:t>VEICAMAIS PAPILDUS PAKALPOJUMU APJOMS 1</a:t>
            </a: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11</a:t>
            </a:fld>
            <a:endParaRPr lang="lv-LV" dirty="0"/>
          </a:p>
        </p:txBody>
      </p:sp>
      <p:pic>
        <p:nvPicPr>
          <p:cNvPr id="8" name="Content Placeholder 7">
            <a:extLst>
              <a:ext uri="{FF2B5EF4-FFF2-40B4-BE49-F238E27FC236}">
                <a16:creationId xmlns:a16="http://schemas.microsoft.com/office/drawing/2014/main" id="{4D8E4A45-2F77-8688-6ABC-19C72A4F9C55}"/>
              </a:ext>
            </a:extLst>
          </p:cNvPr>
          <p:cNvPicPr>
            <a:picLocks noGrp="1" noChangeAspect="1"/>
          </p:cNvPicPr>
          <p:nvPr>
            <p:ph idx="1"/>
          </p:nvPr>
        </p:nvPicPr>
        <p:blipFill>
          <a:blip r:embed="rId2"/>
          <a:stretch>
            <a:fillRect/>
          </a:stretch>
        </p:blipFill>
        <p:spPr>
          <a:xfrm>
            <a:off x="838200" y="1690691"/>
            <a:ext cx="10515600" cy="4260266"/>
          </a:xfrm>
        </p:spPr>
      </p:pic>
    </p:spTree>
    <p:extLst>
      <p:ext uri="{BB962C8B-B14F-4D97-AF65-F5344CB8AC3E}">
        <p14:creationId xmlns:p14="http://schemas.microsoft.com/office/powerpoint/2010/main" val="72151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261360" y="365127"/>
            <a:ext cx="8092440" cy="1325563"/>
          </a:xfrm>
        </p:spPr>
        <p:txBody>
          <a:bodyPr>
            <a:normAutofit/>
          </a:bodyPr>
          <a:lstStyle/>
          <a:p>
            <a:pPr algn="ctr"/>
            <a:r>
              <a:rPr lang="lv-LV" sz="2800" b="1" dirty="0">
                <a:latin typeface="Times New Roman" panose="02020603050405020304" pitchFamily="18" charset="0"/>
                <a:cs typeface="Times New Roman" panose="02020603050405020304" pitchFamily="18" charset="0"/>
              </a:rPr>
              <a:t>VEICAMAIS PAPILDUS PAKALPOJUMU APJOMS 2</a:t>
            </a: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12</a:t>
            </a:fld>
            <a:endParaRPr lang="lv-LV" dirty="0"/>
          </a:p>
        </p:txBody>
      </p:sp>
      <p:pic>
        <p:nvPicPr>
          <p:cNvPr id="12" name="Content Placeholder 11">
            <a:extLst>
              <a:ext uri="{FF2B5EF4-FFF2-40B4-BE49-F238E27FC236}">
                <a16:creationId xmlns:a16="http://schemas.microsoft.com/office/drawing/2014/main" id="{3041C28D-DEED-6FCE-0D93-168ABB40B1C2}"/>
              </a:ext>
            </a:extLst>
          </p:cNvPr>
          <p:cNvPicPr>
            <a:picLocks noGrp="1" noChangeAspect="1"/>
          </p:cNvPicPr>
          <p:nvPr>
            <p:ph idx="1"/>
          </p:nvPr>
        </p:nvPicPr>
        <p:blipFill>
          <a:blip r:embed="rId2"/>
          <a:stretch>
            <a:fillRect/>
          </a:stretch>
        </p:blipFill>
        <p:spPr>
          <a:xfrm>
            <a:off x="1365567" y="2147096"/>
            <a:ext cx="6981825" cy="3752850"/>
          </a:xfrm>
        </p:spPr>
      </p:pic>
      <p:pic>
        <p:nvPicPr>
          <p:cNvPr id="5" name="Picture 4" descr="A large metal vent on a roof&#10;&#10;Description automatically generated">
            <a:extLst>
              <a:ext uri="{FF2B5EF4-FFF2-40B4-BE49-F238E27FC236}">
                <a16:creationId xmlns:a16="http://schemas.microsoft.com/office/drawing/2014/main" id="{C4C87A12-1354-5278-2C32-FB2954CFC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049" y="1690690"/>
            <a:ext cx="4763581" cy="3572686"/>
          </a:xfrm>
          <a:prstGeom prst="rect">
            <a:avLst/>
          </a:prstGeom>
        </p:spPr>
      </p:pic>
    </p:spTree>
    <p:extLst>
      <p:ext uri="{BB962C8B-B14F-4D97-AF65-F5344CB8AC3E}">
        <p14:creationId xmlns:p14="http://schemas.microsoft.com/office/powerpoint/2010/main" val="182825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261360" y="365127"/>
            <a:ext cx="8092440" cy="1325563"/>
          </a:xfrm>
        </p:spPr>
        <p:txBody>
          <a:bodyPr>
            <a:normAutofit/>
          </a:bodyPr>
          <a:lstStyle/>
          <a:p>
            <a:pPr algn="ctr"/>
            <a:r>
              <a:rPr lang="lv-LV" sz="2800" b="1">
                <a:latin typeface="Times New Roman" panose="02020603050405020304" pitchFamily="18" charset="0"/>
                <a:cs typeface="Times New Roman" panose="02020603050405020304" pitchFamily="18" charset="0"/>
              </a:rPr>
              <a:t>VEICAMAIS PAPILDUS PAKALPOJUMU APJOMS 3</a:t>
            </a:r>
            <a:endParaRPr lang="lv-LV" sz="28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13</a:t>
            </a:fld>
            <a:endParaRPr lang="lv-LV" dirty="0"/>
          </a:p>
        </p:txBody>
      </p:sp>
      <p:pic>
        <p:nvPicPr>
          <p:cNvPr id="7" name="Content Placeholder 6">
            <a:extLst>
              <a:ext uri="{FF2B5EF4-FFF2-40B4-BE49-F238E27FC236}">
                <a16:creationId xmlns:a16="http://schemas.microsoft.com/office/drawing/2014/main" id="{C4D580C0-DCC9-AFAB-1792-1A7410C39F89}"/>
              </a:ext>
            </a:extLst>
          </p:cNvPr>
          <p:cNvPicPr>
            <a:picLocks noGrp="1" noChangeAspect="1"/>
          </p:cNvPicPr>
          <p:nvPr>
            <p:ph idx="1"/>
          </p:nvPr>
        </p:nvPicPr>
        <p:blipFill>
          <a:blip r:embed="rId3"/>
          <a:stretch>
            <a:fillRect/>
          </a:stretch>
        </p:blipFill>
        <p:spPr>
          <a:xfrm>
            <a:off x="1156017" y="1617821"/>
            <a:ext cx="6486525" cy="4238625"/>
          </a:xfrm>
        </p:spPr>
      </p:pic>
      <p:pic>
        <p:nvPicPr>
          <p:cNvPr id="5" name="Picture 4">
            <a:extLst>
              <a:ext uri="{FF2B5EF4-FFF2-40B4-BE49-F238E27FC236}">
                <a16:creationId xmlns:a16="http://schemas.microsoft.com/office/drawing/2014/main" id="{A4005C5B-3067-D203-94C6-EF0A4B4E7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346" y="1617821"/>
            <a:ext cx="4952896" cy="3289610"/>
          </a:xfrm>
          <a:prstGeom prst="rect">
            <a:avLst/>
          </a:prstGeom>
        </p:spPr>
      </p:pic>
    </p:spTree>
    <p:extLst>
      <p:ext uri="{BB962C8B-B14F-4D97-AF65-F5344CB8AC3E}">
        <p14:creationId xmlns:p14="http://schemas.microsoft.com/office/powerpoint/2010/main" val="178876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E5FE-331E-0296-E755-82F63FC567BC}"/>
              </a:ext>
            </a:extLst>
          </p:cNvPr>
          <p:cNvSpPr>
            <a:spLocks noGrp="1"/>
          </p:cNvSpPr>
          <p:nvPr>
            <p:ph type="title"/>
          </p:nvPr>
        </p:nvSpPr>
        <p:spPr>
          <a:xfrm>
            <a:off x="3090440" y="365127"/>
            <a:ext cx="8263359" cy="1325563"/>
          </a:xfrm>
        </p:spPr>
        <p:txBody>
          <a:bodyPr/>
          <a:lstStyle/>
          <a:p>
            <a:r>
              <a:rPr lang="lv-LV" b="1" dirty="0"/>
              <a:t>ATZINUMA KOPSAVILKUMS</a:t>
            </a:r>
          </a:p>
        </p:txBody>
      </p:sp>
      <p:sp>
        <p:nvSpPr>
          <p:cNvPr id="4" name="Slide Number Placeholder 3">
            <a:extLst>
              <a:ext uri="{FF2B5EF4-FFF2-40B4-BE49-F238E27FC236}">
                <a16:creationId xmlns:a16="http://schemas.microsoft.com/office/drawing/2014/main" id="{25A4D1F7-C1B1-D9FF-383A-7780FA173111}"/>
              </a:ext>
            </a:extLst>
          </p:cNvPr>
          <p:cNvSpPr>
            <a:spLocks noGrp="1"/>
          </p:cNvSpPr>
          <p:nvPr>
            <p:ph type="sldNum" sz="quarter" idx="12"/>
          </p:nvPr>
        </p:nvSpPr>
        <p:spPr/>
        <p:txBody>
          <a:bodyPr/>
          <a:lstStyle/>
          <a:p>
            <a:fld id="{B8919222-AB26-4AEB-B881-CC7E9661B6C6}" type="slidenum">
              <a:rPr lang="lv-LV" smtClean="0"/>
              <a:t>14</a:t>
            </a:fld>
            <a:endParaRPr lang="lv-LV" dirty="0"/>
          </a:p>
        </p:txBody>
      </p:sp>
      <p:pic>
        <p:nvPicPr>
          <p:cNvPr id="8" name="Content Placeholder 7">
            <a:extLst>
              <a:ext uri="{FF2B5EF4-FFF2-40B4-BE49-F238E27FC236}">
                <a16:creationId xmlns:a16="http://schemas.microsoft.com/office/drawing/2014/main" id="{0A8B6100-E66C-3F1C-2311-A20AA23F7A90}"/>
              </a:ext>
            </a:extLst>
          </p:cNvPr>
          <p:cNvPicPr>
            <a:picLocks noGrp="1" noChangeAspect="1"/>
          </p:cNvPicPr>
          <p:nvPr>
            <p:ph idx="1"/>
          </p:nvPr>
        </p:nvPicPr>
        <p:blipFill>
          <a:blip r:embed="rId2"/>
          <a:stretch>
            <a:fillRect/>
          </a:stretch>
        </p:blipFill>
        <p:spPr>
          <a:xfrm>
            <a:off x="838200" y="2001520"/>
            <a:ext cx="10515600" cy="4124960"/>
          </a:xfrm>
        </p:spPr>
      </p:pic>
    </p:spTree>
    <p:extLst>
      <p:ext uri="{BB962C8B-B14F-4D97-AF65-F5344CB8AC3E}">
        <p14:creationId xmlns:p14="http://schemas.microsoft.com/office/powerpoint/2010/main" val="11815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F431-1F5B-4602-8A6F-452B524592F7}"/>
              </a:ext>
            </a:extLst>
          </p:cNvPr>
          <p:cNvSpPr>
            <a:spLocks noGrp="1"/>
          </p:cNvSpPr>
          <p:nvPr>
            <p:ph type="title"/>
          </p:nvPr>
        </p:nvSpPr>
        <p:spPr>
          <a:xfrm>
            <a:off x="2720050" y="365127"/>
            <a:ext cx="7627717" cy="1325563"/>
          </a:xfrm>
        </p:spPr>
        <p:txBody>
          <a:bodyPr>
            <a:normAutofit/>
          </a:bodyPr>
          <a:lstStyle/>
          <a:p>
            <a:r>
              <a:rPr lang="lv-LV" sz="3600" b="1" dirty="0">
                <a:latin typeface="Times New Roman" panose="02020603050405020304" pitchFamily="18" charset="0"/>
                <a:cs typeface="Times New Roman" panose="02020603050405020304" pitchFamily="18" charset="0"/>
              </a:rPr>
              <a:t>Tehniskās apsekošanas atzinumā iekļautie secinājumi un ieteikumi</a:t>
            </a:r>
          </a:p>
        </p:txBody>
      </p:sp>
      <p:sp>
        <p:nvSpPr>
          <p:cNvPr id="4" name="Slide Number Placeholder 3">
            <a:extLst>
              <a:ext uri="{FF2B5EF4-FFF2-40B4-BE49-F238E27FC236}">
                <a16:creationId xmlns:a16="http://schemas.microsoft.com/office/drawing/2014/main" id="{D2EAB381-21B6-9146-D803-839B9E6A0419}"/>
              </a:ext>
            </a:extLst>
          </p:cNvPr>
          <p:cNvSpPr>
            <a:spLocks noGrp="1"/>
          </p:cNvSpPr>
          <p:nvPr>
            <p:ph type="sldNum" sz="quarter" idx="12"/>
          </p:nvPr>
        </p:nvSpPr>
        <p:spPr/>
        <p:txBody>
          <a:bodyPr/>
          <a:lstStyle/>
          <a:p>
            <a:fld id="{B8919222-AB26-4AEB-B881-CC7E9661B6C6}" type="slidenum">
              <a:rPr lang="lv-LV" smtClean="0"/>
              <a:t>15</a:t>
            </a:fld>
            <a:endParaRPr lang="lv-LV" dirty="0"/>
          </a:p>
        </p:txBody>
      </p:sp>
      <p:pic>
        <p:nvPicPr>
          <p:cNvPr id="16" name="Picture 15">
            <a:extLst>
              <a:ext uri="{FF2B5EF4-FFF2-40B4-BE49-F238E27FC236}">
                <a16:creationId xmlns:a16="http://schemas.microsoft.com/office/drawing/2014/main" id="{C80AF6AE-0561-AA5A-44F2-552BC866E107}"/>
              </a:ext>
            </a:extLst>
          </p:cNvPr>
          <p:cNvPicPr>
            <a:picLocks noChangeAspect="1"/>
          </p:cNvPicPr>
          <p:nvPr/>
        </p:nvPicPr>
        <p:blipFill>
          <a:blip r:embed="rId2"/>
          <a:stretch>
            <a:fillRect/>
          </a:stretch>
        </p:blipFill>
        <p:spPr>
          <a:xfrm>
            <a:off x="633412" y="1890712"/>
            <a:ext cx="10925175" cy="3290888"/>
          </a:xfrm>
          <a:prstGeom prst="rect">
            <a:avLst/>
          </a:prstGeom>
        </p:spPr>
      </p:pic>
    </p:spTree>
    <p:extLst>
      <p:ext uri="{BB962C8B-B14F-4D97-AF65-F5344CB8AC3E}">
        <p14:creationId xmlns:p14="http://schemas.microsoft.com/office/powerpoint/2010/main" val="205330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C814-2007-37A3-3B51-0A02F41AABF9}"/>
              </a:ext>
            </a:extLst>
          </p:cNvPr>
          <p:cNvSpPr>
            <a:spLocks noGrp="1"/>
          </p:cNvSpPr>
          <p:nvPr>
            <p:ph type="title"/>
          </p:nvPr>
        </p:nvSpPr>
        <p:spPr>
          <a:xfrm>
            <a:off x="2777924" y="365127"/>
            <a:ext cx="7454096" cy="1325563"/>
          </a:xfrm>
        </p:spPr>
        <p:txBody>
          <a:bodyPr>
            <a:normAutofit fontScale="90000"/>
          </a:bodyPr>
          <a:lstStyle/>
          <a:p>
            <a:r>
              <a:rPr lang="lv-LV" b="1" dirty="0"/>
              <a:t>Tehniskās apsekošanas atzinumā iekļautie </a:t>
            </a:r>
            <a:r>
              <a:rPr lang="lv-LV" b="1" dirty="0" err="1"/>
              <a:t>būvspeciālista</a:t>
            </a:r>
            <a:r>
              <a:rPr lang="lv-LV" b="1" dirty="0"/>
              <a:t> norādījumi</a:t>
            </a:r>
          </a:p>
        </p:txBody>
      </p:sp>
      <p:sp>
        <p:nvSpPr>
          <p:cNvPr id="4" name="Slide Number Placeholder 3">
            <a:extLst>
              <a:ext uri="{FF2B5EF4-FFF2-40B4-BE49-F238E27FC236}">
                <a16:creationId xmlns:a16="http://schemas.microsoft.com/office/drawing/2014/main" id="{F03693A6-C94F-1FEF-2417-4525791E4AE0}"/>
              </a:ext>
            </a:extLst>
          </p:cNvPr>
          <p:cNvSpPr>
            <a:spLocks noGrp="1"/>
          </p:cNvSpPr>
          <p:nvPr>
            <p:ph type="sldNum" sz="quarter" idx="12"/>
          </p:nvPr>
        </p:nvSpPr>
        <p:spPr/>
        <p:txBody>
          <a:bodyPr/>
          <a:lstStyle/>
          <a:p>
            <a:fld id="{B8919222-AB26-4AEB-B881-CC7E9661B6C6}" type="slidenum">
              <a:rPr lang="lv-LV" smtClean="0"/>
              <a:t>16</a:t>
            </a:fld>
            <a:endParaRPr lang="lv-LV" dirty="0"/>
          </a:p>
        </p:txBody>
      </p:sp>
      <p:pic>
        <p:nvPicPr>
          <p:cNvPr id="7" name="Content Placeholder 6">
            <a:extLst>
              <a:ext uri="{FF2B5EF4-FFF2-40B4-BE49-F238E27FC236}">
                <a16:creationId xmlns:a16="http://schemas.microsoft.com/office/drawing/2014/main" id="{E2BD0B03-77EC-7CB8-B934-FD878D309538}"/>
              </a:ext>
            </a:extLst>
          </p:cNvPr>
          <p:cNvPicPr>
            <a:picLocks noGrp="1" noChangeAspect="1"/>
          </p:cNvPicPr>
          <p:nvPr>
            <p:ph idx="1"/>
          </p:nvPr>
        </p:nvPicPr>
        <p:blipFill>
          <a:blip r:embed="rId2"/>
          <a:stretch>
            <a:fillRect/>
          </a:stretch>
        </p:blipFill>
        <p:spPr>
          <a:xfrm>
            <a:off x="838200" y="2127586"/>
            <a:ext cx="10515600" cy="3460414"/>
          </a:xfrm>
          <a:prstGeom prst="rect">
            <a:avLst/>
          </a:prstGeom>
        </p:spPr>
      </p:pic>
    </p:spTree>
    <p:extLst>
      <p:ext uri="{BB962C8B-B14F-4D97-AF65-F5344CB8AC3E}">
        <p14:creationId xmlns:p14="http://schemas.microsoft.com/office/powerpoint/2010/main" val="102064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F950B8-1EB2-3A5F-24AD-880E500FEA2F}"/>
              </a:ext>
            </a:extLst>
          </p:cNvPr>
          <p:cNvSpPr>
            <a:spLocks noGrp="1"/>
          </p:cNvSpPr>
          <p:nvPr>
            <p:ph type="sldNum" sz="quarter" idx="12"/>
          </p:nvPr>
        </p:nvSpPr>
        <p:spPr/>
        <p:txBody>
          <a:bodyPr/>
          <a:lstStyle/>
          <a:p>
            <a:fld id="{B8919222-AB26-4AEB-B881-CC7E9661B6C6}" type="slidenum">
              <a:rPr lang="lv-LV" smtClean="0"/>
              <a:t>17</a:t>
            </a:fld>
            <a:endParaRPr lang="lv-LV"/>
          </a:p>
        </p:txBody>
      </p:sp>
      <p:sp>
        <p:nvSpPr>
          <p:cNvPr id="3" name="Title 1">
            <a:extLst>
              <a:ext uri="{FF2B5EF4-FFF2-40B4-BE49-F238E27FC236}">
                <a16:creationId xmlns:a16="http://schemas.microsoft.com/office/drawing/2014/main" id="{1742DAF5-FB96-BD82-5946-C4E11BC847F9}"/>
              </a:ext>
            </a:extLst>
          </p:cNvPr>
          <p:cNvSpPr txBox="1">
            <a:spLocks/>
          </p:cNvSpPr>
          <p:nvPr/>
        </p:nvSpPr>
        <p:spPr>
          <a:xfrm>
            <a:off x="2728217" y="501648"/>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Kur pievieno Tehniskās apsekošanas uzdevumu?</a:t>
            </a:r>
          </a:p>
          <a:p>
            <a:pPr algn="ctr"/>
            <a:br>
              <a:rPr lang="lv-LV" sz="2400" dirty="0"/>
            </a:br>
            <a:endParaRPr lang="lv-LV" sz="2400" dirty="0"/>
          </a:p>
        </p:txBody>
      </p:sp>
      <p:sp>
        <p:nvSpPr>
          <p:cNvPr id="8" name="TextBox 7">
            <a:extLst>
              <a:ext uri="{FF2B5EF4-FFF2-40B4-BE49-F238E27FC236}">
                <a16:creationId xmlns:a16="http://schemas.microsoft.com/office/drawing/2014/main" id="{6DC1C514-7990-F124-E53A-DB47C6646C7E}"/>
              </a:ext>
            </a:extLst>
          </p:cNvPr>
          <p:cNvSpPr txBox="1"/>
          <p:nvPr/>
        </p:nvSpPr>
        <p:spPr>
          <a:xfrm>
            <a:off x="924560" y="1538739"/>
            <a:ext cx="10495280" cy="3919022"/>
          </a:xfrm>
          <a:prstGeom prst="rect">
            <a:avLst/>
          </a:prstGeom>
          <a:noFill/>
        </p:spPr>
        <p:txBody>
          <a:bodyPr wrap="square">
            <a:spAutoFit/>
          </a:bodyPr>
          <a:lstStyle/>
          <a:p>
            <a:pPr algn="just">
              <a:lnSpc>
                <a:spcPct val="150000"/>
              </a:lnSpc>
            </a:pPr>
            <a:r>
              <a:rPr lang="lv-LV" sz="2400" b="0" i="0" dirty="0">
                <a:solidFill>
                  <a:srgbClr val="414142"/>
                </a:solidFill>
                <a:effectLst/>
                <a:latin typeface="Arial" panose="020B0604020202020204" pitchFamily="34" charset="0"/>
              </a:rPr>
              <a:t>LBN 405-21 23. Tehniskās apsekošanas atzinumam kā datnes pievieno:</a:t>
            </a:r>
          </a:p>
          <a:p>
            <a:pPr algn="just">
              <a:lnSpc>
                <a:spcPct val="150000"/>
              </a:lnSpc>
            </a:pPr>
            <a:r>
              <a:rPr lang="lv-LV" b="1" i="0" dirty="0">
                <a:solidFill>
                  <a:srgbClr val="414142"/>
                </a:solidFill>
                <a:effectLst/>
                <a:latin typeface="Arial" panose="020B0604020202020204" pitchFamily="34" charset="0"/>
              </a:rPr>
              <a:t>23.1. tehniskās apsekošanas uzdevumu;</a:t>
            </a:r>
          </a:p>
          <a:p>
            <a:pPr algn="just">
              <a:lnSpc>
                <a:spcPct val="150000"/>
              </a:lnSpc>
            </a:pPr>
            <a:r>
              <a:rPr lang="lv-LV" b="0" i="0" dirty="0">
                <a:solidFill>
                  <a:srgbClr val="414142"/>
                </a:solidFill>
                <a:effectLst/>
                <a:latin typeface="Arial" panose="020B0604020202020204" pitchFamily="34" charset="0"/>
              </a:rPr>
              <a:t>23.2. pārskatu par iegūto informāciju par būvi, tās daļu, elementiem, pieņēmumiem vai aplēsēm, veiktajiem būvdarbiem, izmantojamām metodēm un citu informāciju, kas pamato katra izdarītā secinājuma pamatotību;</a:t>
            </a:r>
          </a:p>
          <a:p>
            <a:pPr algn="just">
              <a:lnSpc>
                <a:spcPct val="150000"/>
              </a:lnSpc>
            </a:pPr>
            <a:r>
              <a:rPr lang="lv-LV" b="0" i="0" dirty="0">
                <a:solidFill>
                  <a:srgbClr val="414142"/>
                </a:solidFill>
                <a:effectLst/>
                <a:latin typeface="Arial" panose="020B0604020202020204" pitchFamily="34" charset="0"/>
              </a:rPr>
              <a:t>23.3. būvnormatīva </a:t>
            </a:r>
            <a:r>
              <a:rPr lang="lv-LV" b="0" i="0" u="none" strike="noStrike" dirty="0">
                <a:solidFill>
                  <a:srgbClr val="16497B"/>
                </a:solidFill>
                <a:effectLst/>
                <a:latin typeface="Arial" panose="020B0604020202020204" pitchFamily="34" charset="0"/>
                <a:hlinkClick r:id="rId2"/>
              </a:rPr>
              <a:t>26. punktā</a:t>
            </a:r>
            <a:r>
              <a:rPr lang="lv-LV" b="0" i="0" dirty="0">
                <a:solidFill>
                  <a:srgbClr val="414142"/>
                </a:solidFill>
                <a:effectLst/>
                <a:latin typeface="Arial" panose="020B0604020202020204" pitchFamily="34" charset="0"/>
              </a:rPr>
              <a:t> noteiktos materiālus;</a:t>
            </a:r>
          </a:p>
          <a:p>
            <a:pPr algn="just">
              <a:lnSpc>
                <a:spcPct val="150000"/>
              </a:lnSpc>
            </a:pPr>
            <a:r>
              <a:rPr lang="lv-LV" b="0" i="0" dirty="0">
                <a:solidFill>
                  <a:srgbClr val="414142"/>
                </a:solidFill>
                <a:effectLst/>
                <a:latin typeface="Arial" panose="020B0604020202020204" pitchFamily="34" charset="0"/>
              </a:rPr>
              <a:t>23.4. pārskatu par būves vai tās daļas ugunsdrošības risinājumu novērtējumu;</a:t>
            </a:r>
          </a:p>
          <a:p>
            <a:pPr algn="just">
              <a:lnSpc>
                <a:spcPct val="150000"/>
              </a:lnSpc>
            </a:pPr>
            <a:r>
              <a:rPr lang="lv-LV" b="0" i="0" dirty="0">
                <a:solidFill>
                  <a:srgbClr val="414142"/>
                </a:solidFill>
                <a:effectLst/>
                <a:latin typeface="Arial" panose="020B0604020202020204" pitchFamily="34" charset="0"/>
              </a:rPr>
              <a:t>23.5. secinājumus;</a:t>
            </a:r>
          </a:p>
          <a:p>
            <a:pPr algn="just">
              <a:lnSpc>
                <a:spcPct val="150000"/>
              </a:lnSpc>
            </a:pPr>
            <a:r>
              <a:rPr lang="lv-LV" b="1" i="0" dirty="0">
                <a:solidFill>
                  <a:srgbClr val="414142"/>
                </a:solidFill>
                <a:effectLst/>
                <a:latin typeface="Arial" panose="020B0604020202020204" pitchFamily="34" charset="0"/>
              </a:rPr>
              <a:t>23.6. papildu informāciju atbilstoši tehniskās apsekošanas uzdevumam.</a:t>
            </a:r>
          </a:p>
        </p:txBody>
      </p:sp>
    </p:spTree>
    <p:extLst>
      <p:ext uri="{BB962C8B-B14F-4D97-AF65-F5344CB8AC3E}">
        <p14:creationId xmlns:p14="http://schemas.microsoft.com/office/powerpoint/2010/main" val="1622509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latin typeface="+mn-lt"/>
              </a:rPr>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endParaRPr lang="lv-LV" dirty="0">
              <a:solidFill>
                <a:srgbClr val="3892AE"/>
              </a:solidFill>
            </a:endParaRPr>
          </a:p>
        </p:txBody>
      </p:sp>
    </p:spTree>
    <p:extLst>
      <p:ext uri="{BB962C8B-B14F-4D97-AF65-F5344CB8AC3E}">
        <p14:creationId xmlns:p14="http://schemas.microsoft.com/office/powerpoint/2010/main" val="420409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DDF1-BBBF-2612-7A7B-FC61D7E7A14C}"/>
              </a:ext>
            </a:extLst>
          </p:cNvPr>
          <p:cNvSpPr>
            <a:spLocks noGrp="1"/>
          </p:cNvSpPr>
          <p:nvPr>
            <p:ph type="title"/>
          </p:nvPr>
        </p:nvSpPr>
        <p:spPr>
          <a:xfrm>
            <a:off x="914400" y="2453833"/>
            <a:ext cx="10660284" cy="2870521"/>
          </a:xfrm>
        </p:spPr>
        <p:txBody>
          <a:bodyPr>
            <a:normAutofit/>
          </a:bodyPr>
          <a:lstStyle/>
          <a:p>
            <a:r>
              <a:rPr lang="lv-LV" sz="2800" dirty="0"/>
              <a:t>Būvju Tehniskās apsekošanas veikšanu  regulējošais normatīvais dokuments</a:t>
            </a:r>
            <a:br>
              <a:rPr lang="lv-LV" dirty="0"/>
            </a:br>
            <a:br>
              <a:rPr lang="lv-LV" dirty="0"/>
            </a:br>
            <a:r>
              <a:rPr lang="lv-LV" dirty="0"/>
              <a:t>Ministru kabineta noteikumi Nr. 384</a:t>
            </a:r>
            <a:br>
              <a:rPr lang="lv-LV" dirty="0"/>
            </a:br>
            <a:r>
              <a:rPr lang="lv-LV" dirty="0"/>
              <a:t>Rīgā 2021. gada 15. jūnijā (prot. Nr. 48 6. §)</a:t>
            </a:r>
            <a:br>
              <a:rPr lang="lv-LV" dirty="0"/>
            </a:br>
            <a:r>
              <a:rPr lang="lv-LV" dirty="0"/>
              <a:t>Būvju tehniskās apsekošanas būvnormatīvs LBN 405-21</a:t>
            </a:r>
          </a:p>
        </p:txBody>
      </p:sp>
    </p:spTree>
    <p:extLst>
      <p:ext uri="{BB962C8B-B14F-4D97-AF65-F5344CB8AC3E}">
        <p14:creationId xmlns:p14="http://schemas.microsoft.com/office/powerpoint/2010/main" val="220652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4524-A333-9386-0648-D664DA318C59}"/>
              </a:ext>
            </a:extLst>
          </p:cNvPr>
          <p:cNvSpPr>
            <a:spLocks noGrp="1"/>
          </p:cNvSpPr>
          <p:nvPr>
            <p:ph type="title"/>
          </p:nvPr>
        </p:nvSpPr>
        <p:spPr>
          <a:xfrm>
            <a:off x="893956" y="2698597"/>
            <a:ext cx="10404088" cy="2899316"/>
          </a:xfrm>
        </p:spPr>
        <p:txBody>
          <a:bodyPr/>
          <a:lstStyle/>
          <a:p>
            <a:r>
              <a:rPr lang="lv-LV" b="0" dirty="0"/>
              <a:t>Tehniskās apsekošanas pasūtītāja un apsekošanas veicēja tiesības un pienākumus </a:t>
            </a:r>
            <a:r>
              <a:rPr lang="lv-LV" dirty="0"/>
              <a:t>nosaka būvnormatīvs un apsekošanas līgums</a:t>
            </a:r>
            <a:r>
              <a:rPr lang="lv-LV" b="0" dirty="0"/>
              <a:t> vai cits pasūtītājam un apsekošanas veicējam savstarpēji saistošs dokuments. </a:t>
            </a:r>
            <a:r>
              <a:rPr lang="lv-LV" dirty="0"/>
              <a:t>Tehniskās apsekošanas procesa neatņemama sastāvdaļa ir tehniskās apsekošanas uzdevuma izstrāde.</a:t>
            </a:r>
            <a:br>
              <a:rPr lang="lv-LV" dirty="0"/>
            </a:br>
            <a:endParaRPr lang="lv-LV" dirty="0"/>
          </a:p>
        </p:txBody>
      </p:sp>
    </p:spTree>
    <p:extLst>
      <p:ext uri="{BB962C8B-B14F-4D97-AF65-F5344CB8AC3E}">
        <p14:creationId xmlns:p14="http://schemas.microsoft.com/office/powerpoint/2010/main" val="4482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iagram of different colored squares&#10;&#10;Description automatically generated">
            <a:extLst>
              <a:ext uri="{FF2B5EF4-FFF2-40B4-BE49-F238E27FC236}">
                <a16:creationId xmlns:a16="http://schemas.microsoft.com/office/drawing/2014/main" id="{229CAC08-0AF2-D43B-09DC-B5AA62D5E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246613"/>
            <a:ext cx="8546832" cy="3676920"/>
          </a:xfrm>
          <a:prstGeom prst="rect">
            <a:avLst/>
          </a:prstGeom>
        </p:spPr>
      </p:pic>
      <p:sp>
        <p:nvSpPr>
          <p:cNvPr id="2" name="Slide Number Placeholder 1">
            <a:extLst>
              <a:ext uri="{FF2B5EF4-FFF2-40B4-BE49-F238E27FC236}">
                <a16:creationId xmlns:a16="http://schemas.microsoft.com/office/drawing/2014/main" id="{1D0428D3-7975-C022-97F6-922D0F35C389}"/>
              </a:ext>
            </a:extLst>
          </p:cNvPr>
          <p:cNvSpPr>
            <a:spLocks noGrp="1"/>
          </p:cNvSpPr>
          <p:nvPr>
            <p:ph type="sldNum" sz="quarter" idx="12"/>
          </p:nvPr>
        </p:nvSpPr>
        <p:spPr>
          <a:xfrm>
            <a:off x="8610600" y="6356350"/>
            <a:ext cx="2743200" cy="365125"/>
          </a:xfrm>
        </p:spPr>
        <p:txBody>
          <a:bodyPr>
            <a:normAutofit/>
          </a:bodyPr>
          <a:lstStyle/>
          <a:p>
            <a:pPr>
              <a:spcAft>
                <a:spcPts val="600"/>
              </a:spcAft>
            </a:pPr>
            <a:fld id="{B8919222-AB26-4AEB-B881-CC7E9661B6C6}" type="slidenum">
              <a:rPr lang="lv-LV" smtClean="0"/>
              <a:pPr>
                <a:spcAft>
                  <a:spcPts val="600"/>
                </a:spcAft>
              </a:pPr>
              <a:t>4</a:t>
            </a:fld>
            <a:endParaRPr lang="lv-LV"/>
          </a:p>
        </p:txBody>
      </p:sp>
      <p:sp>
        <p:nvSpPr>
          <p:cNvPr id="5" name="TextBox 4">
            <a:extLst>
              <a:ext uri="{FF2B5EF4-FFF2-40B4-BE49-F238E27FC236}">
                <a16:creationId xmlns:a16="http://schemas.microsoft.com/office/drawing/2014/main" id="{C4EA1533-D2C9-63A1-0D11-D2AB9F407141}"/>
              </a:ext>
            </a:extLst>
          </p:cNvPr>
          <p:cNvSpPr txBox="1"/>
          <p:nvPr/>
        </p:nvSpPr>
        <p:spPr>
          <a:xfrm>
            <a:off x="2176042" y="934468"/>
            <a:ext cx="8866206" cy="1384995"/>
          </a:xfrm>
          <a:prstGeom prst="rect">
            <a:avLst/>
          </a:prstGeom>
          <a:noFill/>
        </p:spPr>
        <p:txBody>
          <a:bodyPr wrap="square">
            <a:spAutoFit/>
          </a:bodyPr>
          <a:lstStyle/>
          <a:p>
            <a:pPr marL="0" indent="0">
              <a:buNone/>
            </a:pPr>
            <a:r>
              <a:rPr lang="lv-LV" sz="2800" b="1" dirty="0"/>
              <a:t>Kvalitatīva tehniskās apsekošanas uzdevuma izveidošanai ir nepieciešams identificēt situāciju kāpēc tiek veikta būves tehniskā apsekošana </a:t>
            </a:r>
          </a:p>
        </p:txBody>
      </p:sp>
    </p:spTree>
    <p:extLst>
      <p:ext uri="{BB962C8B-B14F-4D97-AF65-F5344CB8AC3E}">
        <p14:creationId xmlns:p14="http://schemas.microsoft.com/office/powerpoint/2010/main" val="402636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565B74-86FA-4405-B204-462F43768BD5}"/>
              </a:ext>
            </a:extLst>
          </p:cNvPr>
          <p:cNvSpPr>
            <a:spLocks noGrp="1"/>
          </p:cNvSpPr>
          <p:nvPr>
            <p:ph type="sldNum" sz="quarter" idx="12"/>
          </p:nvPr>
        </p:nvSpPr>
        <p:spPr/>
        <p:txBody>
          <a:bodyPr/>
          <a:lstStyle/>
          <a:p>
            <a:fld id="{B8919222-AB26-4AEB-B881-CC7E9661B6C6}" type="slidenum">
              <a:rPr lang="lv-LV" smtClean="0"/>
              <a:t>5</a:t>
            </a:fld>
            <a:endParaRPr lang="lv-LV"/>
          </a:p>
        </p:txBody>
      </p:sp>
      <p:sp>
        <p:nvSpPr>
          <p:cNvPr id="3" name="Title 4">
            <a:extLst>
              <a:ext uri="{FF2B5EF4-FFF2-40B4-BE49-F238E27FC236}">
                <a16:creationId xmlns:a16="http://schemas.microsoft.com/office/drawing/2014/main" id="{709D5677-8CAE-4742-8D52-4107749B820F}"/>
              </a:ext>
            </a:extLst>
          </p:cNvPr>
          <p:cNvSpPr txBox="1">
            <a:spLocks/>
          </p:cNvSpPr>
          <p:nvPr/>
        </p:nvSpPr>
        <p:spPr>
          <a:xfrm>
            <a:off x="995423" y="1365813"/>
            <a:ext cx="9317620" cy="37964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lv-LV" sz="3200" b="1" dirty="0">
              <a:latin typeface="+mn-lt"/>
              <a:cs typeface="Times New Roman" panose="02020603050405020304" pitchFamily="18" charset="0"/>
            </a:endParaRPr>
          </a:p>
          <a:p>
            <a:pPr marL="457200" indent="-457200">
              <a:buFont typeface="Arial" panose="020B0604020202020204" pitchFamily="34" charset="0"/>
              <a:buChar char="•"/>
            </a:pPr>
            <a:r>
              <a:rPr lang="lv-LV" sz="2400" b="0" i="0" dirty="0">
                <a:solidFill>
                  <a:srgbClr val="414142"/>
                </a:solidFill>
                <a:effectLst/>
                <a:latin typeface="Times New Roman" panose="02020603050405020304" pitchFamily="18" charset="0"/>
                <a:cs typeface="Times New Roman" panose="02020603050405020304" pitchFamily="18" charset="0"/>
              </a:rPr>
              <a:t>Pirms būves vai tās daļas atjaunošanas, pārbūves vai restaurācijas būvprojekta izstrādes un būvniecības ieceres dokumentācijas izstrādes vienkāršotai ēkas fasādes atjaunošanai, kā arī citos gadījumos, ja jānosaka būves faktiskais tehniskais stāvoklis, būves tehniskā stāvokļa apsekošanu un novērtējumu veic atbilstoši tehniskās </a:t>
            </a:r>
            <a:r>
              <a:rPr lang="lv-LV" sz="2400" b="0" i="0" u="sng" dirty="0">
                <a:solidFill>
                  <a:srgbClr val="414142"/>
                </a:solidFill>
                <a:effectLst/>
                <a:latin typeface="Times New Roman" panose="02020603050405020304" pitchFamily="18" charset="0"/>
                <a:cs typeface="Times New Roman" panose="02020603050405020304" pitchFamily="18" charset="0"/>
              </a:rPr>
              <a:t>apsekošanas uzdevumā </a:t>
            </a:r>
            <a:r>
              <a:rPr lang="lv-LV" sz="2400" b="0" i="0" dirty="0">
                <a:solidFill>
                  <a:srgbClr val="414142"/>
                </a:solidFill>
                <a:effectLst/>
                <a:latin typeface="Times New Roman" panose="02020603050405020304" pitchFamily="18" charset="0"/>
                <a:cs typeface="Times New Roman" panose="02020603050405020304" pitchFamily="18" charset="0"/>
              </a:rPr>
              <a:t>noteiktajam apjomam.</a:t>
            </a:r>
          </a:p>
          <a:p>
            <a:pPr marL="457200" indent="-457200">
              <a:buFont typeface="Arial" panose="020B0604020202020204" pitchFamily="34" charset="0"/>
              <a:buChar char="•"/>
            </a:pPr>
            <a:endParaRPr lang="lv-LV"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Tehniskās apsekošanas ietvaros tehnisko izpēti veic, ja tas ir norādīts tehniskās </a:t>
            </a:r>
            <a:r>
              <a:rPr lang="lv-LV" sz="2400" u="sng" dirty="0">
                <a:latin typeface="Times New Roman" panose="02020603050405020304" pitchFamily="18" charset="0"/>
                <a:cs typeface="Times New Roman" panose="02020603050405020304" pitchFamily="18" charset="0"/>
              </a:rPr>
              <a:t>apsekošanas uzdevumā.</a:t>
            </a:r>
          </a:p>
        </p:txBody>
      </p:sp>
      <p:sp>
        <p:nvSpPr>
          <p:cNvPr id="4" name="TextBox 3">
            <a:extLst>
              <a:ext uri="{FF2B5EF4-FFF2-40B4-BE49-F238E27FC236}">
                <a16:creationId xmlns:a16="http://schemas.microsoft.com/office/drawing/2014/main" id="{8003B51B-84C8-4296-81A9-5A30BBF6DF78}"/>
              </a:ext>
            </a:extLst>
          </p:cNvPr>
          <p:cNvSpPr txBox="1"/>
          <p:nvPr/>
        </p:nvSpPr>
        <p:spPr>
          <a:xfrm>
            <a:off x="2703871" y="5461816"/>
            <a:ext cx="6096000" cy="369332"/>
          </a:xfrm>
          <a:prstGeom prst="rect">
            <a:avLst/>
          </a:prstGeom>
          <a:noFill/>
        </p:spPr>
        <p:txBody>
          <a:bodyPr wrap="square">
            <a:spAutoFit/>
          </a:bodyPr>
          <a:lstStyle/>
          <a:p>
            <a:pPr algn="ctr"/>
            <a:r>
              <a:rPr lang="lv-LV" sz="1800" b="1" dirty="0"/>
              <a:t>LBN 405-21 12. un13.punkti</a:t>
            </a:r>
          </a:p>
        </p:txBody>
      </p:sp>
      <p:sp>
        <p:nvSpPr>
          <p:cNvPr id="5" name="TextBox 4">
            <a:extLst>
              <a:ext uri="{FF2B5EF4-FFF2-40B4-BE49-F238E27FC236}">
                <a16:creationId xmlns:a16="http://schemas.microsoft.com/office/drawing/2014/main" id="{C7F8AB19-6E59-0E5B-D0E6-4EF8B2EF7A1F}"/>
              </a:ext>
            </a:extLst>
          </p:cNvPr>
          <p:cNvSpPr txBox="1"/>
          <p:nvPr/>
        </p:nvSpPr>
        <p:spPr>
          <a:xfrm>
            <a:off x="3549445" y="369215"/>
            <a:ext cx="6096000" cy="954107"/>
          </a:xfrm>
          <a:prstGeom prst="rect">
            <a:avLst/>
          </a:prstGeom>
          <a:noFill/>
        </p:spPr>
        <p:txBody>
          <a:bodyPr wrap="square">
            <a:spAutoFit/>
          </a:bodyPr>
          <a:lstStyle/>
          <a:p>
            <a:pPr algn="ctr"/>
            <a:r>
              <a:rPr lang="lv-LV" sz="2800" b="1" dirty="0">
                <a:latin typeface="+mn-lt"/>
                <a:cs typeface="Times New Roman" panose="02020603050405020304" pitchFamily="18" charset="0"/>
              </a:rPr>
              <a:t>Tehniskās apsekošanas apjoms</a:t>
            </a:r>
          </a:p>
          <a:p>
            <a:pPr algn="ctr"/>
            <a:endParaRPr lang="lv-LV"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81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3D113-8340-40A7-AFBC-E9FC0F945880}"/>
              </a:ext>
            </a:extLst>
          </p:cNvPr>
          <p:cNvSpPr>
            <a:spLocks noGrp="1"/>
          </p:cNvSpPr>
          <p:nvPr>
            <p:ph type="sldNum" sz="quarter" idx="12"/>
          </p:nvPr>
        </p:nvSpPr>
        <p:spPr/>
        <p:txBody>
          <a:bodyPr/>
          <a:lstStyle/>
          <a:p>
            <a:fld id="{B8919222-AB26-4AEB-B881-CC7E9661B6C6}" type="slidenum">
              <a:rPr lang="lv-LV" smtClean="0"/>
              <a:t>6</a:t>
            </a:fld>
            <a:endParaRPr lang="lv-LV"/>
          </a:p>
        </p:txBody>
      </p:sp>
      <p:sp>
        <p:nvSpPr>
          <p:cNvPr id="4" name="TextBox 3">
            <a:extLst>
              <a:ext uri="{FF2B5EF4-FFF2-40B4-BE49-F238E27FC236}">
                <a16:creationId xmlns:a16="http://schemas.microsoft.com/office/drawing/2014/main" id="{F3EC06A5-2D6D-CC1B-7752-43AA8E2D580D}"/>
              </a:ext>
            </a:extLst>
          </p:cNvPr>
          <p:cNvSpPr txBox="1"/>
          <p:nvPr/>
        </p:nvSpPr>
        <p:spPr>
          <a:xfrm>
            <a:off x="1120878" y="2197401"/>
            <a:ext cx="9794547" cy="2739211"/>
          </a:xfrm>
          <a:prstGeom prst="rect">
            <a:avLst/>
          </a:prstGeom>
          <a:noFill/>
        </p:spPr>
        <p:txBody>
          <a:bodyPr wrap="square">
            <a:spAutoFit/>
          </a:bodyPr>
          <a:lstStyle/>
          <a:p>
            <a:endParaRPr lang="lv-LV" sz="3200" b="1" dirty="0"/>
          </a:p>
          <a:p>
            <a:r>
              <a:rPr lang="lv-LV" sz="2800" dirty="0"/>
              <a:t>Pasūtītājam ir pienākums nodrošināt piekļūšanu būvei vai tās daļai un sniegt </a:t>
            </a:r>
            <a:r>
              <a:rPr lang="lv-LV" sz="2800" dirty="0" err="1"/>
              <a:t>apsekotājam</a:t>
            </a:r>
            <a:r>
              <a:rPr lang="lv-LV" sz="2800" dirty="0"/>
              <a:t> viņa rīcībā esošu informāciju un dokumentāciju par būvi, tai skaitā par apstākļiem būves vai tās daļas ekspluatācijas laikā, kas varēja ietekmēt būves vai tās daļas tehnisko stāvokli.</a:t>
            </a:r>
          </a:p>
        </p:txBody>
      </p:sp>
      <p:sp>
        <p:nvSpPr>
          <p:cNvPr id="5" name="TextBox 4">
            <a:extLst>
              <a:ext uri="{FF2B5EF4-FFF2-40B4-BE49-F238E27FC236}">
                <a16:creationId xmlns:a16="http://schemas.microsoft.com/office/drawing/2014/main" id="{703A0CDB-2186-31D5-8DE0-9724A2951DEC}"/>
              </a:ext>
            </a:extLst>
          </p:cNvPr>
          <p:cNvSpPr txBox="1"/>
          <p:nvPr/>
        </p:nvSpPr>
        <p:spPr>
          <a:xfrm>
            <a:off x="3549445" y="369215"/>
            <a:ext cx="6096000" cy="954107"/>
          </a:xfrm>
          <a:prstGeom prst="rect">
            <a:avLst/>
          </a:prstGeom>
          <a:noFill/>
        </p:spPr>
        <p:txBody>
          <a:bodyPr wrap="square">
            <a:spAutoFit/>
          </a:bodyPr>
          <a:lstStyle/>
          <a:p>
            <a:pPr algn="ctr"/>
            <a:r>
              <a:rPr lang="lv-LV" sz="2800" b="1" dirty="0">
                <a:latin typeface="Times New Roman" panose="02020603050405020304" pitchFamily="18" charset="0"/>
                <a:cs typeface="Times New Roman" panose="02020603050405020304" pitchFamily="18" charset="0"/>
              </a:rPr>
              <a:t>Pasūtītāja pienākumi pasūtot tehnisko apsekošanu  </a:t>
            </a:r>
          </a:p>
        </p:txBody>
      </p:sp>
      <p:sp>
        <p:nvSpPr>
          <p:cNvPr id="7" name="TextBox 6">
            <a:extLst>
              <a:ext uri="{FF2B5EF4-FFF2-40B4-BE49-F238E27FC236}">
                <a16:creationId xmlns:a16="http://schemas.microsoft.com/office/drawing/2014/main" id="{FC5636FA-4679-D427-5CF9-D804C1B12D74}"/>
              </a:ext>
            </a:extLst>
          </p:cNvPr>
          <p:cNvSpPr txBox="1"/>
          <p:nvPr/>
        </p:nvSpPr>
        <p:spPr>
          <a:xfrm>
            <a:off x="2703871" y="5461816"/>
            <a:ext cx="6096000" cy="369332"/>
          </a:xfrm>
          <a:prstGeom prst="rect">
            <a:avLst/>
          </a:prstGeom>
          <a:noFill/>
        </p:spPr>
        <p:txBody>
          <a:bodyPr wrap="square">
            <a:spAutoFit/>
          </a:bodyPr>
          <a:lstStyle/>
          <a:p>
            <a:pPr algn="ctr"/>
            <a:r>
              <a:rPr lang="lv-LV" sz="1800" b="1" dirty="0"/>
              <a:t>LBN 405-21 19.punkts</a:t>
            </a:r>
          </a:p>
        </p:txBody>
      </p:sp>
    </p:spTree>
    <p:extLst>
      <p:ext uri="{BB962C8B-B14F-4D97-AF65-F5344CB8AC3E}">
        <p14:creationId xmlns:p14="http://schemas.microsoft.com/office/powerpoint/2010/main" val="177285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6E5C7D-DB5D-85DA-2B1B-DD050B236F51}"/>
              </a:ext>
            </a:extLst>
          </p:cNvPr>
          <p:cNvSpPr>
            <a:spLocks noGrp="1"/>
          </p:cNvSpPr>
          <p:nvPr>
            <p:ph type="sldNum" sz="quarter" idx="12"/>
          </p:nvPr>
        </p:nvSpPr>
        <p:spPr/>
        <p:txBody>
          <a:bodyPr/>
          <a:lstStyle/>
          <a:p>
            <a:fld id="{B8919222-AB26-4AEB-B881-CC7E9661B6C6}" type="slidenum">
              <a:rPr lang="lv-LV" smtClean="0"/>
              <a:t>7</a:t>
            </a:fld>
            <a:endParaRPr lang="lv-LV"/>
          </a:p>
        </p:txBody>
      </p:sp>
      <p:sp>
        <p:nvSpPr>
          <p:cNvPr id="4" name="TextBox 3">
            <a:extLst>
              <a:ext uri="{FF2B5EF4-FFF2-40B4-BE49-F238E27FC236}">
                <a16:creationId xmlns:a16="http://schemas.microsoft.com/office/drawing/2014/main" id="{180942EC-AEE6-CE8B-137E-34AEE4517F81}"/>
              </a:ext>
            </a:extLst>
          </p:cNvPr>
          <p:cNvSpPr txBox="1"/>
          <p:nvPr/>
        </p:nvSpPr>
        <p:spPr>
          <a:xfrm>
            <a:off x="1597305" y="1250064"/>
            <a:ext cx="9421793" cy="6124754"/>
          </a:xfrm>
          <a:prstGeom prst="rect">
            <a:avLst/>
          </a:prstGeom>
          <a:noFill/>
        </p:spPr>
        <p:txBody>
          <a:bodyPr wrap="square">
            <a:spAutoFit/>
          </a:bodyPr>
          <a:lstStyle/>
          <a:p>
            <a:pPr marL="342900" indent="-342900">
              <a:buFont typeface="Arial" panose="020B0604020202020204" pitchFamily="34" charset="0"/>
              <a:buChar char="•"/>
            </a:pPr>
            <a:endParaRPr lang="lv-LV" sz="2400" dirty="0"/>
          </a:p>
          <a:p>
            <a:pPr marL="342900" indent="-342900">
              <a:buFont typeface="Arial" panose="020B0604020202020204" pitchFamily="34" charset="0"/>
              <a:buChar char="•"/>
            </a:pPr>
            <a:r>
              <a:rPr lang="lv-LV" sz="2400" dirty="0" err="1"/>
              <a:t>Apsekotājam</a:t>
            </a:r>
            <a:r>
              <a:rPr lang="lv-LV" sz="2400" dirty="0"/>
              <a:t> ir pienākums iegūt nepieciešamo informāciju par būvi, un viņš patstāvīgi izvēlas piemērojamās tehniskās apsekošanas metodes </a:t>
            </a:r>
            <a:r>
              <a:rPr lang="lv-LV" sz="2400" b="1" dirty="0"/>
              <a:t>atbilstoši tehniskās apsekošanas uzdevumam.</a:t>
            </a:r>
          </a:p>
          <a:p>
            <a:endParaRPr lang="lv-LV" sz="2400" b="1" dirty="0"/>
          </a:p>
          <a:p>
            <a:pPr marL="342900" indent="-342900">
              <a:buFont typeface="Arial" panose="020B0604020202020204" pitchFamily="34" charset="0"/>
              <a:buChar char="•"/>
            </a:pPr>
            <a:r>
              <a:rPr lang="lv-LV" sz="2400" dirty="0"/>
              <a:t>Ja tehniskās apsekošanas laikā </a:t>
            </a:r>
            <a:r>
              <a:rPr lang="lv-LV" sz="2400" dirty="0" err="1"/>
              <a:t>apsekotājs</a:t>
            </a:r>
            <a:r>
              <a:rPr lang="lv-LV" sz="2400" dirty="0"/>
              <a:t> konstatē, ka </a:t>
            </a:r>
            <a:r>
              <a:rPr lang="lv-LV" sz="2400" b="1" dirty="0"/>
              <a:t>būve vai tās daļa atrodas tādā stāvoklī, ka no tās var rasties kaitējums kaimiņiem, garāmgājējiem vai tās lietotājiem, </a:t>
            </a:r>
            <a:r>
              <a:rPr lang="lv-LV" sz="2400" b="1" dirty="0" err="1"/>
              <a:t>apsekotājam</a:t>
            </a:r>
            <a:r>
              <a:rPr lang="lv-LV" sz="2400" b="1" dirty="0"/>
              <a:t> ir pienākums par to nekavējoties ziņot pasūtītājam vai būves īpašniekam</a:t>
            </a:r>
            <a:r>
              <a:rPr lang="lv-LV" sz="2400" dirty="0"/>
              <a:t>, vai tiesiskajam valdītājam, ja pasūtītājs nav būves īpašnieks vai tiesiskais valdītājs, kā arī būvvaldei vai institūcijai, kas pilda būvvaldes funkcijas, nosūtot elektroniskā pasta vēstuli ar informāciju par būves vai tās daļas adresi vai atrašanās vietu un konstatētajiem bojājumiem.</a:t>
            </a:r>
          </a:p>
          <a:p>
            <a:pPr marL="342900" indent="-342900">
              <a:buFont typeface="Arial" panose="020B0604020202020204" pitchFamily="34" charset="0"/>
              <a:buChar char="•"/>
            </a:pPr>
            <a:endParaRPr lang="lv-LV" sz="2400" b="1" dirty="0"/>
          </a:p>
          <a:p>
            <a:endParaRPr lang="lv-LV" sz="2800" b="1" dirty="0"/>
          </a:p>
          <a:p>
            <a:endParaRPr lang="lv-LV" sz="2800" b="1" dirty="0"/>
          </a:p>
        </p:txBody>
      </p:sp>
      <p:sp>
        <p:nvSpPr>
          <p:cNvPr id="5" name="TextBox 4">
            <a:extLst>
              <a:ext uri="{FF2B5EF4-FFF2-40B4-BE49-F238E27FC236}">
                <a16:creationId xmlns:a16="http://schemas.microsoft.com/office/drawing/2014/main" id="{C5A5B276-37C1-BBA5-654A-AC97B1DB372F}"/>
              </a:ext>
            </a:extLst>
          </p:cNvPr>
          <p:cNvSpPr txBox="1"/>
          <p:nvPr/>
        </p:nvSpPr>
        <p:spPr>
          <a:xfrm>
            <a:off x="3799840" y="473613"/>
            <a:ext cx="6096000" cy="954107"/>
          </a:xfrm>
          <a:prstGeom prst="rect">
            <a:avLst/>
          </a:prstGeom>
          <a:noFill/>
        </p:spPr>
        <p:txBody>
          <a:bodyPr wrap="square">
            <a:spAutoFit/>
          </a:bodyPr>
          <a:lstStyle/>
          <a:p>
            <a:pPr algn="ctr"/>
            <a:r>
              <a:rPr lang="lv-LV" sz="2800" b="1" dirty="0" err="1">
                <a:latin typeface="Times New Roman" panose="02020603050405020304" pitchFamily="18" charset="0"/>
                <a:cs typeface="Times New Roman" panose="02020603050405020304" pitchFamily="18" charset="0"/>
              </a:rPr>
              <a:t>Apsekotāja</a:t>
            </a:r>
            <a:r>
              <a:rPr lang="lv-LV" sz="2800" b="1" dirty="0">
                <a:latin typeface="Times New Roman" panose="02020603050405020304" pitchFamily="18" charset="0"/>
                <a:cs typeface="Times New Roman" panose="02020603050405020304" pitchFamily="18" charset="0"/>
              </a:rPr>
              <a:t> pienākumi veicot tehnisko apsekošanu</a:t>
            </a:r>
          </a:p>
        </p:txBody>
      </p:sp>
      <p:sp>
        <p:nvSpPr>
          <p:cNvPr id="6" name="TextBox 5">
            <a:extLst>
              <a:ext uri="{FF2B5EF4-FFF2-40B4-BE49-F238E27FC236}">
                <a16:creationId xmlns:a16="http://schemas.microsoft.com/office/drawing/2014/main" id="{1C610CE8-DE69-AAF9-7086-56F70F5E7683}"/>
              </a:ext>
            </a:extLst>
          </p:cNvPr>
          <p:cNvSpPr txBox="1"/>
          <p:nvPr/>
        </p:nvSpPr>
        <p:spPr>
          <a:xfrm>
            <a:off x="2723535" y="6171686"/>
            <a:ext cx="6096000" cy="369332"/>
          </a:xfrm>
          <a:prstGeom prst="rect">
            <a:avLst/>
          </a:prstGeom>
          <a:noFill/>
        </p:spPr>
        <p:txBody>
          <a:bodyPr wrap="square">
            <a:spAutoFit/>
          </a:bodyPr>
          <a:lstStyle/>
          <a:p>
            <a:pPr algn="ctr"/>
            <a:r>
              <a:rPr lang="lv-LV" sz="1800" b="1" dirty="0"/>
              <a:t>LBN 405-21 18. un 20.punkti</a:t>
            </a:r>
          </a:p>
        </p:txBody>
      </p:sp>
    </p:spTree>
    <p:extLst>
      <p:ext uri="{BB962C8B-B14F-4D97-AF65-F5344CB8AC3E}">
        <p14:creationId xmlns:p14="http://schemas.microsoft.com/office/powerpoint/2010/main" val="253480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2662176" y="1056433"/>
            <a:ext cx="8691623" cy="769192"/>
          </a:xfrm>
        </p:spPr>
        <p:txBody>
          <a:bodyPr>
            <a:normAutofit fontScale="90000"/>
          </a:bodyPr>
          <a:lstStyle/>
          <a:p>
            <a:r>
              <a:rPr lang="lv-LV" b="1" dirty="0"/>
              <a:t>Tehniskās apsekošanas uzdevuma sastādīšana</a:t>
            </a:r>
            <a:br>
              <a:rPr lang="lv-LV" dirty="0"/>
            </a:br>
            <a:endParaRPr lang="lv-LV" dirty="0"/>
          </a:p>
        </p:txBody>
      </p:sp>
      <p:pic>
        <p:nvPicPr>
          <p:cNvPr id="6" name="Content Placeholder 5">
            <a:extLst>
              <a:ext uri="{FF2B5EF4-FFF2-40B4-BE49-F238E27FC236}">
                <a16:creationId xmlns:a16="http://schemas.microsoft.com/office/drawing/2014/main" id="{FBDF8EA0-7824-7540-0031-A6B175565B25}"/>
              </a:ext>
            </a:extLst>
          </p:cNvPr>
          <p:cNvPicPr>
            <a:picLocks noGrp="1" noChangeAspect="1"/>
          </p:cNvPicPr>
          <p:nvPr>
            <p:ph idx="1"/>
          </p:nvPr>
        </p:nvPicPr>
        <p:blipFill>
          <a:blip r:embed="rId2"/>
          <a:stretch>
            <a:fillRect/>
          </a:stretch>
        </p:blipFill>
        <p:spPr>
          <a:xfrm>
            <a:off x="838200" y="1825625"/>
            <a:ext cx="10515600" cy="4351338"/>
          </a:xfrm>
        </p:spPr>
      </p:pic>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8</a:t>
            </a:fld>
            <a:endParaRPr lang="lv-LV" dirty="0"/>
          </a:p>
        </p:txBody>
      </p:sp>
    </p:spTree>
    <p:extLst>
      <p:ext uri="{BB962C8B-B14F-4D97-AF65-F5344CB8AC3E}">
        <p14:creationId xmlns:p14="http://schemas.microsoft.com/office/powerpoint/2010/main" val="126175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261360" y="365127"/>
            <a:ext cx="8092440" cy="1325563"/>
          </a:xfrm>
        </p:spPr>
        <p:txBody>
          <a:bodyPr>
            <a:normAutofit/>
          </a:bodyPr>
          <a:lstStyle/>
          <a:p>
            <a:r>
              <a:rPr lang="lv-LV" sz="2800" b="1" dirty="0">
                <a:latin typeface="Times New Roman" panose="02020603050405020304" pitchFamily="18" charset="0"/>
                <a:cs typeface="Times New Roman" panose="02020603050405020304" pitchFamily="18" charset="0"/>
              </a:rPr>
              <a:t>MINIMĀLAIS PAKALPOJUMA APJOMS</a:t>
            </a: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9</a:t>
            </a:fld>
            <a:endParaRPr lang="lv-LV" dirty="0"/>
          </a:p>
        </p:txBody>
      </p:sp>
      <p:pic>
        <p:nvPicPr>
          <p:cNvPr id="12" name="Content Placeholder 11">
            <a:extLst>
              <a:ext uri="{FF2B5EF4-FFF2-40B4-BE49-F238E27FC236}">
                <a16:creationId xmlns:a16="http://schemas.microsoft.com/office/drawing/2014/main" id="{7271FF37-3EC8-4447-AE5E-F86B0FDA98DA}"/>
              </a:ext>
            </a:extLst>
          </p:cNvPr>
          <p:cNvPicPr>
            <a:picLocks noGrp="1" noChangeAspect="1"/>
          </p:cNvPicPr>
          <p:nvPr>
            <p:ph idx="1"/>
          </p:nvPr>
        </p:nvPicPr>
        <p:blipFill>
          <a:blip r:embed="rId2"/>
          <a:stretch>
            <a:fillRect/>
          </a:stretch>
        </p:blipFill>
        <p:spPr>
          <a:xfrm>
            <a:off x="602098" y="2002420"/>
            <a:ext cx="10751702" cy="3660373"/>
          </a:xfrm>
        </p:spPr>
      </p:pic>
    </p:spTree>
    <p:extLst>
      <p:ext uri="{BB962C8B-B14F-4D97-AF65-F5344CB8AC3E}">
        <p14:creationId xmlns:p14="http://schemas.microsoft.com/office/powerpoint/2010/main" val="882282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3359</TotalTime>
  <Words>503</Words>
  <Application>Microsoft Office PowerPoint</Application>
  <PresentationFormat>Widescreen</PresentationFormat>
  <Paragraphs>59</Paragraphs>
  <Slides>18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Times New Roman</vt:lpstr>
      <vt:lpstr>Verdana</vt:lpstr>
      <vt:lpstr>Office Theme</vt:lpstr>
      <vt:lpstr>1_Office Theme</vt:lpstr>
      <vt:lpstr>PowerPoint Presentation</vt:lpstr>
      <vt:lpstr>Būvju Tehniskās apsekošanas veikšanu  regulējošais normatīvais dokuments  Ministru kabineta noteikumi Nr. 384 Rīgā 2021. gada 15. jūnijā (prot. Nr. 48 6. §) Būvju tehniskās apsekošanas būvnormatīvs LBN 405-21</vt:lpstr>
      <vt:lpstr>Tehniskās apsekošanas pasūtītāja un apsekošanas veicēja tiesības un pienākumus nosaka būvnormatīvs un apsekošanas līgums vai cits pasūtītājam un apsekošanas veicējam savstarpēji saistošs dokuments. Tehniskās apsekošanas procesa neatņemama sastāvdaļa ir tehniskās apsekošanas uzdevuma izstrāde. </vt:lpstr>
      <vt:lpstr>PowerPoint Presentation</vt:lpstr>
      <vt:lpstr>PowerPoint Presentation</vt:lpstr>
      <vt:lpstr>PowerPoint Presentation</vt:lpstr>
      <vt:lpstr>PowerPoint Presentation</vt:lpstr>
      <vt:lpstr>Tehniskās apsekošanas uzdevuma sastādīšana </vt:lpstr>
      <vt:lpstr>MINIMĀLAIS PAKALPOJUMA APJOMS</vt:lpstr>
      <vt:lpstr>MINIMĀLAIS PAKALPOJUMA APJOMS 2</vt:lpstr>
      <vt:lpstr>VEICAMAIS PAPILDUS PAKALPOJUMU APJOMS 1</vt:lpstr>
      <vt:lpstr>VEICAMAIS PAPILDUS PAKALPOJUMU APJOMS 2</vt:lpstr>
      <vt:lpstr>VEICAMAIS PAPILDUS PAKALPOJUMU APJOMS 3</vt:lpstr>
      <vt:lpstr>ATZINUMA KOPSAVILKUMS</vt:lpstr>
      <vt:lpstr>Tehniskās apsekošanas atzinumā iekļautie secinājumi un ieteikumi</vt:lpstr>
      <vt:lpstr>Tehniskās apsekošanas atzinumā iekļautie būvspeciālista norādījumi</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Palamarčuks</dc:creator>
  <cp:lastModifiedBy>Sandris Celmiņš</cp:lastModifiedBy>
  <cp:revision>242</cp:revision>
  <dcterms:created xsi:type="dcterms:W3CDTF">2019-11-08T07:32:19Z</dcterms:created>
  <dcterms:modified xsi:type="dcterms:W3CDTF">2023-11-30T11:20:17Z</dcterms:modified>
</cp:coreProperties>
</file>