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13"/>
  </p:notesMasterIdLst>
  <p:handoutMasterIdLst>
    <p:handoutMasterId r:id="rId14"/>
  </p:handoutMasterIdLst>
  <p:sldIdLst>
    <p:sldId id="327" r:id="rId2"/>
    <p:sldId id="444" r:id="rId3"/>
    <p:sldId id="443" r:id="rId4"/>
    <p:sldId id="445" r:id="rId5"/>
    <p:sldId id="437" r:id="rId6"/>
    <p:sldId id="257" r:id="rId7"/>
    <p:sldId id="399" r:id="rId8"/>
    <p:sldId id="429" r:id="rId9"/>
    <p:sldId id="441" r:id="rId10"/>
    <p:sldId id="421" r:id="rId11"/>
    <p:sldId id="397" r:id="rId12"/>
  </p:sldIdLst>
  <p:sldSz cx="12192000" cy="6858000"/>
  <p:notesSz cx="6797675" cy="9926638"/>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aidi" id="{3138D0C9-815B-4821-BA3A-ABB0E9C27787}">
          <p14:sldIdLst>
            <p14:sldId id="327"/>
            <p14:sldId id="444"/>
            <p14:sldId id="443"/>
            <p14:sldId id="445"/>
            <p14:sldId id="437"/>
            <p14:sldId id="257"/>
            <p14:sldId id="399"/>
            <p14:sldId id="429"/>
            <p14:sldId id="441"/>
            <p14:sldId id="421"/>
            <p14:sldId id="39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Narnicka" initials="VN" lastIdx="5" clrIdx="0">
    <p:extLst>
      <p:ext uri="{19B8F6BF-5375-455C-9EA6-DF929625EA0E}">
        <p15:presenceInfo xmlns:p15="http://schemas.microsoft.com/office/powerpoint/2012/main" userId="S::vita.narnicka@synergy.ksap.gov.pl::6deb8053-1930-4d14-b7fb-977a3a4dbc75" providerId="AD"/>
      </p:ext>
    </p:extLst>
  </p:cmAuthor>
  <p:cmAuthor id="2" name="Mareks Ķuze" initials="MĶ" lastIdx="2" clrIdx="1">
    <p:extLst>
      <p:ext uri="{19B8F6BF-5375-455C-9EA6-DF929625EA0E}">
        <p15:presenceInfo xmlns:p15="http://schemas.microsoft.com/office/powerpoint/2012/main" userId="S-1-5-21-2294676165-4091744533-4038080436-1819" providerId="AD"/>
      </p:ext>
    </p:extLst>
  </p:cmAuthor>
  <p:cmAuthor id="3" name="Daina Ūdre" initials="DŪ" lastIdx="2" clrIdx="2">
    <p:extLst>
      <p:ext uri="{19B8F6BF-5375-455C-9EA6-DF929625EA0E}">
        <p15:presenceInfo xmlns:p15="http://schemas.microsoft.com/office/powerpoint/2012/main" userId="S-1-5-21-2294676165-4091744533-4038080436-57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Bez stila, bez režģ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71886" autoAdjust="0"/>
  </p:normalViewPr>
  <p:slideViewPr>
    <p:cSldViewPr snapToGrid="0" snapToObjects="1">
      <p:cViewPr varScale="1">
        <p:scale>
          <a:sx n="81" d="100"/>
          <a:sy n="81" d="100"/>
        </p:scale>
        <p:origin x="876"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3134" y="4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533595383902924E-2"/>
          <c:y val="0.28733862409808897"/>
          <c:w val="0.88022005600927689"/>
          <c:h val="0.57411881995295133"/>
        </c:manualLayout>
      </c:layout>
      <c:barChart>
        <c:barDir val="col"/>
        <c:grouping val="clustered"/>
        <c:varyColors val="0"/>
        <c:ser>
          <c:idx val="0"/>
          <c:order val="0"/>
          <c:tx>
            <c:strRef>
              <c:f>Lapa1!$B$1</c:f>
              <c:strCache>
                <c:ptCount val="1"/>
                <c:pt idx="0">
                  <c:v>Pasūtījumi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Lapa1!$A$2:$A$5</c:f>
              <c:strCache>
                <c:ptCount val="4"/>
                <c:pt idx="0">
                  <c:v>2020</c:v>
                </c:pt>
                <c:pt idx="1">
                  <c:v>2021</c:v>
                </c:pt>
                <c:pt idx="2">
                  <c:v>2022</c:v>
                </c:pt>
                <c:pt idx="3">
                  <c:v>2023 (līdz 30.09.)</c:v>
                </c:pt>
              </c:strCache>
            </c:strRef>
          </c:cat>
          <c:val>
            <c:numRef>
              <c:f>Lapa1!$B$2:$B$5</c:f>
              <c:numCache>
                <c:formatCode>General</c:formatCode>
                <c:ptCount val="4"/>
                <c:pt idx="0">
                  <c:v>1010</c:v>
                </c:pt>
                <c:pt idx="1">
                  <c:v>1095</c:v>
                </c:pt>
                <c:pt idx="2">
                  <c:v>1465</c:v>
                </c:pt>
                <c:pt idx="3">
                  <c:v>970</c:v>
                </c:pt>
              </c:numCache>
            </c:numRef>
          </c:val>
          <c:extLst>
            <c:ext xmlns:c16="http://schemas.microsoft.com/office/drawing/2014/chart" uri="{C3380CC4-5D6E-409C-BE32-E72D297353CC}">
              <c16:uniqueId val="{00000000-2138-4586-B7DD-D11C6BF41ED5}"/>
            </c:ext>
          </c:extLst>
        </c:ser>
        <c:dLbls>
          <c:showLegendKey val="0"/>
          <c:showVal val="0"/>
          <c:showCatName val="0"/>
          <c:showSerName val="0"/>
          <c:showPercent val="0"/>
          <c:showBubbleSize val="0"/>
        </c:dLbls>
        <c:gapWidth val="219"/>
        <c:overlap val="-27"/>
        <c:axId val="123658815"/>
        <c:axId val="123657983"/>
      </c:barChart>
      <c:catAx>
        <c:axId val="123658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v-LV"/>
          </a:p>
        </c:txPr>
        <c:crossAx val="123657983"/>
        <c:crosses val="autoZero"/>
        <c:auto val="1"/>
        <c:lblAlgn val="ctr"/>
        <c:lblOffset val="100"/>
        <c:noMultiLvlLbl val="0"/>
      </c:catAx>
      <c:valAx>
        <c:axId val="1236579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v-LV"/>
          </a:p>
        </c:txPr>
        <c:crossAx val="123658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740EBAF-D955-C443-AB02-2BCBC7797572}" type="datetimeFigureOut">
              <a:rPr lang="en-US" smtClean="0"/>
              <a:t>10/19/2023</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47A641A-FC50-3840-A830-42D90553FE8C}" type="datetimeFigureOut">
              <a:rPr lang="en-US" smtClean="0"/>
              <a:t>10/19/2023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vzd.gov.lv/lv/pakalpojumi/BKU2"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latvija.lv/lv/PPK/dzives-situacija/apakssituacija/p3402/ProcesaApraksts" TargetMode="External"/><Relationship Id="rId4" Type="http://schemas.openxmlformats.org/officeDocument/2006/relationships/hyperlink" Target="http://www.latvija.lv/"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vzd.gov.lv/lv/eku-vai-telpu-grupu-kadastrala-uzmerisana-prioritara-kartib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zd.gov.lv/lv/BKUregn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ikumi.lv/ta/id/278870-valsts-zemes-dienesta-maksas-pakalpojumu-cenradis-un-samaksas-kartib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579648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u="none" dirty="0">
                <a:hlinkClick r:id="rId3"/>
              </a:rPr>
              <a:t>Pakalpojuma apraksts VZD tīmekļvietnē: </a:t>
            </a:r>
            <a:r>
              <a:rPr lang="lv-LV" dirty="0">
                <a:hlinkClick r:id="rId3"/>
              </a:rPr>
              <a:t>https://www.vzd.gov.lv/lv/pakalpojumi/BKU2</a:t>
            </a:r>
            <a:endParaRPr lang="lv-LV" dirty="0"/>
          </a:p>
          <a:p>
            <a:r>
              <a:rPr lang="lv-LV" dirty="0">
                <a:hlinkClick r:id="rId4"/>
              </a:rPr>
              <a:t>http://www.latvija.lv/</a:t>
            </a:r>
            <a:r>
              <a:rPr lang="lv-LV" dirty="0"/>
              <a:t> - </a:t>
            </a:r>
            <a:r>
              <a:rPr lang="lv-LV" dirty="0">
                <a:hlinkClick r:id="rId5"/>
              </a:rPr>
              <a:t>Latvijas valsts portāls</a:t>
            </a:r>
            <a:endParaRPr lang="lv-LV" dirty="0"/>
          </a:p>
          <a:p>
            <a:endParaRPr lang="lv-LV" dirty="0"/>
          </a:p>
          <a:p>
            <a:endParaRPr lang="lv-LV" dirty="0"/>
          </a:p>
        </p:txBody>
      </p:sp>
      <p:sp>
        <p:nvSpPr>
          <p:cNvPr id="4" name="Slaida numura vietturis 3"/>
          <p:cNvSpPr>
            <a:spLocks noGrp="1"/>
          </p:cNvSpPr>
          <p:nvPr>
            <p:ph type="sldNum" sz="quarter" idx="5"/>
          </p:nvPr>
        </p:nvSpPr>
        <p:spPr/>
        <p:txBody>
          <a:bodyPr/>
          <a:lstStyle/>
          <a:p>
            <a:fld id="{8C896355-3DDC-9949-861F-AD0908BFCC23}" type="slidenum">
              <a:rPr lang="en-US" smtClean="0"/>
              <a:t>10</a:t>
            </a:fld>
            <a:endParaRPr lang="en-US"/>
          </a:p>
        </p:txBody>
      </p:sp>
    </p:spTree>
    <p:extLst>
      <p:ext uri="{BB962C8B-B14F-4D97-AF65-F5344CB8AC3E}">
        <p14:creationId xmlns:p14="http://schemas.microsoft.com/office/powerpoint/2010/main" val="111101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8C896355-3DDC-9949-861F-AD0908BFCC23}" type="slidenum">
              <a:rPr lang="en-US" smtClean="0"/>
              <a:t>11</a:t>
            </a:fld>
            <a:endParaRPr lang="en-US"/>
          </a:p>
        </p:txBody>
      </p:sp>
    </p:spTree>
    <p:extLst>
      <p:ext uri="{BB962C8B-B14F-4D97-AF65-F5344CB8AC3E}">
        <p14:creationId xmlns:p14="http://schemas.microsoft.com/office/powerpoint/2010/main" val="245938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8C896355-3DDC-9949-861F-AD0908BFCC23}" type="slidenum">
              <a:rPr lang="en-US" smtClean="0"/>
              <a:t>2</a:t>
            </a:fld>
            <a:endParaRPr lang="en-US"/>
          </a:p>
        </p:txBody>
      </p:sp>
    </p:spTree>
    <p:extLst>
      <p:ext uri="{BB962C8B-B14F-4D97-AF65-F5344CB8AC3E}">
        <p14:creationId xmlns:p14="http://schemas.microsoft.com/office/powerpoint/2010/main" val="81769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spcBef>
                <a:spcPts val="600"/>
              </a:spcBef>
            </a:pPr>
            <a:r>
              <a:rPr lang="lv-LV" sz="1000" dirty="0">
                <a:effectLst/>
                <a:latin typeface="Tahoma" panose="020B0604030504040204" pitchFamily="34" charset="0"/>
                <a:ea typeface="Tahoma" panose="020B0604030504040204" pitchFamily="34" charset="0"/>
                <a:cs typeface="Tahoma" panose="020B0604030504040204" pitchFamily="34" charset="0"/>
              </a:rPr>
              <a:t>Dienests paskaidro, ka šobrīd vairāku iemeslu dēļ nav iespējams savlaicīgi veikt BKU ar apsekošanu pasūtījumu izpildi:</a:t>
            </a:r>
          </a:p>
          <a:p>
            <a:pPr marL="342900" lvl="0" indent="-342900" algn="just">
              <a:buFont typeface="+mj-lt"/>
              <a:buAutoNum type="arabicParenR"/>
            </a:pPr>
            <a:r>
              <a:rPr lang="lv-LV" sz="1000" b="1" dirty="0">
                <a:effectLst/>
                <a:latin typeface="Tahoma" panose="020B0604030504040204" pitchFamily="34" charset="0"/>
                <a:ea typeface="Tahoma" panose="020B0604030504040204" pitchFamily="34" charset="0"/>
                <a:cs typeface="Tahoma" panose="020B0604030504040204" pitchFamily="34" charset="0"/>
              </a:rPr>
              <a:t>2021.gadā un 2022.gada sākumā Covid-19 infekcijas izplatības ierobežošanai noteikto prasību dēļ </a:t>
            </a:r>
            <a:r>
              <a:rPr lang="lv-LV" sz="1000" dirty="0">
                <a:effectLst/>
                <a:latin typeface="Tahoma" panose="020B0604030504040204" pitchFamily="34" charset="0"/>
                <a:ea typeface="Tahoma" panose="020B0604030504040204" pitchFamily="34" charset="0"/>
                <a:cs typeface="Tahoma" panose="020B0604030504040204" pitchFamily="34" charset="0"/>
              </a:rPr>
              <a:t>objektu apsekošana bija iespējama ierobežotā apjomā. Tā rezultātā stipri iekavējās BKU darbu izpilde objektiem, kurus nebija iespējams apsekot minētajā periodā. Šo objektu apsekošana tika atsākta tikai pēc ierobežojumu atcelšanas – no 2022.gada 2.maija;</a:t>
            </a:r>
          </a:p>
          <a:p>
            <a:pPr marL="342900" lvl="0" indent="-342900" algn="just">
              <a:buFont typeface="+mj-lt"/>
              <a:buAutoNum type="arabicParenR"/>
            </a:pPr>
            <a:r>
              <a:rPr lang="lv-LV" sz="1000" dirty="0">
                <a:effectLst/>
                <a:latin typeface="Tahoma" panose="020B0604030504040204" pitchFamily="34" charset="0"/>
                <a:ea typeface="Tahoma" panose="020B0604030504040204" pitchFamily="34" charset="0"/>
                <a:cs typeface="Tahoma" panose="020B0604030504040204" pitchFamily="34" charset="0"/>
              </a:rPr>
              <a:t>salīdzinot ar iepriekšējiem gadiem, pieprasījums pēc BKU pakalpojuma </a:t>
            </a:r>
            <a:r>
              <a:rPr lang="lv-LV" sz="1000" b="1" dirty="0">
                <a:effectLst/>
                <a:latin typeface="Tahoma" panose="020B0604030504040204" pitchFamily="34" charset="0"/>
                <a:ea typeface="Tahoma" panose="020B0604030504040204" pitchFamily="34" charset="0"/>
                <a:cs typeface="Tahoma" panose="020B0604030504040204" pitchFamily="34" charset="0"/>
              </a:rPr>
              <a:t>2022.gada otrajā pusē daudzkārt palielinājās</a:t>
            </a:r>
            <a:r>
              <a:rPr lang="lv-LV" sz="1000" dirty="0">
                <a:effectLst/>
                <a:latin typeface="Tahoma" panose="020B0604030504040204" pitchFamily="34" charset="0"/>
                <a:ea typeface="Tahoma" panose="020B0604030504040204" pitchFamily="34" charset="0"/>
                <a:cs typeface="Tahoma" panose="020B0604030504040204" pitchFamily="34" charset="0"/>
              </a:rPr>
              <a:t>, kas saistāms ar būvniecības jomas normatīvo aktu prasībām (</a:t>
            </a:r>
            <a:r>
              <a:rPr lang="en-US" sz="1000" dirty="0" err="1">
                <a:effectLst/>
                <a:latin typeface="Tahoma" panose="020B0604030504040204" pitchFamily="34" charset="0"/>
                <a:ea typeface="Tahoma" panose="020B0604030504040204" pitchFamily="34" charset="0"/>
                <a:cs typeface="Tahoma" panose="020B0604030504040204" pitchFamily="34" charset="0"/>
              </a:rPr>
              <a:t>Ministru</a:t>
            </a:r>
            <a:r>
              <a:rPr lang="en-US" sz="1000" dirty="0">
                <a:effectLst/>
                <a:latin typeface="Tahoma" panose="020B0604030504040204" pitchFamily="34" charset="0"/>
                <a:ea typeface="Tahoma" panose="020B0604030504040204" pitchFamily="34" charset="0"/>
                <a:cs typeface="Tahoma" panose="020B0604030504040204" pitchFamily="34" charset="0"/>
              </a:rPr>
              <a:t> </a:t>
            </a:r>
            <a:r>
              <a:rPr lang="en-US" sz="1000" dirty="0" err="1">
                <a:effectLst/>
                <a:latin typeface="Tahoma" panose="020B0604030504040204" pitchFamily="34" charset="0"/>
                <a:ea typeface="Tahoma" panose="020B0604030504040204" pitchFamily="34" charset="0"/>
                <a:cs typeface="Tahoma" panose="020B0604030504040204" pitchFamily="34" charset="0"/>
              </a:rPr>
              <a:t>kabineta</a:t>
            </a:r>
            <a:r>
              <a:rPr lang="en-US" sz="1000" dirty="0">
                <a:effectLst/>
                <a:latin typeface="Tahoma" panose="020B0604030504040204" pitchFamily="34" charset="0"/>
                <a:ea typeface="Tahoma" panose="020B0604030504040204" pitchFamily="34" charset="0"/>
                <a:cs typeface="Tahoma" panose="020B0604030504040204" pitchFamily="34" charset="0"/>
              </a:rPr>
              <a:t> 2014.gada 19.augusta </a:t>
            </a:r>
            <a:r>
              <a:rPr lang="en-US" sz="1000" dirty="0" err="1">
                <a:effectLst/>
                <a:latin typeface="Tahoma" panose="020B0604030504040204" pitchFamily="34" charset="0"/>
                <a:ea typeface="Tahoma" panose="020B0604030504040204" pitchFamily="34" charset="0"/>
                <a:cs typeface="Tahoma" panose="020B0604030504040204" pitchFamily="34" charset="0"/>
              </a:rPr>
              <a:t>noteikumu</a:t>
            </a:r>
            <a:r>
              <a:rPr lang="en-US" sz="1000" dirty="0">
                <a:effectLst/>
                <a:latin typeface="Tahoma" panose="020B0604030504040204" pitchFamily="34" charset="0"/>
                <a:ea typeface="Tahoma" panose="020B0604030504040204" pitchFamily="34" charset="0"/>
                <a:cs typeface="Tahoma" panose="020B0604030504040204" pitchFamily="34" charset="0"/>
              </a:rPr>
              <a:t> Nr.500 “</a:t>
            </a:r>
            <a:r>
              <a:rPr lang="en-US" sz="1000" b="1" dirty="0" err="1">
                <a:effectLst/>
                <a:latin typeface="Tahoma" panose="020B0604030504040204" pitchFamily="34" charset="0"/>
                <a:ea typeface="Tahoma" panose="020B0604030504040204" pitchFamily="34" charset="0"/>
                <a:cs typeface="Tahoma" panose="020B0604030504040204" pitchFamily="34" charset="0"/>
              </a:rPr>
              <a:t>Vispārīgie</a:t>
            </a:r>
            <a:r>
              <a:rPr lang="en-US" sz="1000" b="1" dirty="0">
                <a:effectLst/>
                <a:latin typeface="Tahoma" panose="020B0604030504040204" pitchFamily="34" charset="0"/>
                <a:ea typeface="Tahoma" panose="020B0604030504040204" pitchFamily="34" charset="0"/>
                <a:cs typeface="Tahoma" panose="020B0604030504040204" pitchFamily="34" charset="0"/>
              </a:rPr>
              <a:t> </a:t>
            </a:r>
            <a:r>
              <a:rPr lang="en-US" sz="1000" b="1" dirty="0" err="1">
                <a:effectLst/>
                <a:latin typeface="Tahoma" panose="020B0604030504040204" pitchFamily="34" charset="0"/>
                <a:ea typeface="Tahoma" panose="020B0604030504040204" pitchFamily="34" charset="0"/>
                <a:cs typeface="Tahoma" panose="020B0604030504040204" pitchFamily="34" charset="0"/>
              </a:rPr>
              <a:t>būvnoteikumi</a:t>
            </a:r>
            <a:r>
              <a:rPr lang="en-US" sz="1000" dirty="0">
                <a:effectLst/>
                <a:latin typeface="Tahoma" panose="020B0604030504040204" pitchFamily="34" charset="0"/>
                <a:ea typeface="Tahoma" panose="020B0604030504040204" pitchFamily="34" charset="0"/>
                <a:cs typeface="Tahoma" panose="020B0604030504040204" pitchFamily="34" charset="0"/>
              </a:rPr>
              <a:t>”, kas </a:t>
            </a:r>
            <a:r>
              <a:rPr lang="en-US" sz="1000" dirty="0" err="1">
                <a:effectLst/>
                <a:latin typeface="Tahoma" panose="020B0604030504040204" pitchFamily="34" charset="0"/>
                <a:ea typeface="Tahoma" panose="020B0604030504040204" pitchFamily="34" charset="0"/>
                <a:cs typeface="Tahoma" panose="020B0604030504040204" pitchFamily="34" charset="0"/>
              </a:rPr>
              <a:t>stājās</a:t>
            </a:r>
            <a:r>
              <a:rPr lang="en-US" sz="1000" dirty="0">
                <a:effectLst/>
                <a:latin typeface="Tahoma" panose="020B0604030504040204" pitchFamily="34" charset="0"/>
                <a:ea typeface="Tahoma" panose="020B0604030504040204" pitchFamily="34" charset="0"/>
                <a:cs typeface="Tahoma" panose="020B0604030504040204" pitchFamily="34" charset="0"/>
              </a:rPr>
              <a:t> </a:t>
            </a:r>
            <a:r>
              <a:rPr lang="en-US" sz="1000" dirty="0" err="1">
                <a:effectLst/>
                <a:latin typeface="Tahoma" panose="020B0604030504040204" pitchFamily="34" charset="0"/>
                <a:ea typeface="Tahoma" panose="020B0604030504040204" pitchFamily="34" charset="0"/>
                <a:cs typeface="Tahoma" panose="020B0604030504040204" pitchFamily="34" charset="0"/>
              </a:rPr>
              <a:t>spēkā</a:t>
            </a:r>
            <a:r>
              <a:rPr lang="en-US" sz="1000" dirty="0">
                <a:effectLst/>
                <a:latin typeface="Tahoma" panose="020B0604030504040204" pitchFamily="34" charset="0"/>
                <a:ea typeface="Tahoma" panose="020B0604030504040204" pitchFamily="34" charset="0"/>
                <a:cs typeface="Tahoma" panose="020B0604030504040204" pitchFamily="34" charset="0"/>
              </a:rPr>
              <a:t> 2014.gada 1.oktobrī,  80.punktā tika </a:t>
            </a:r>
            <a:r>
              <a:rPr lang="en-US" sz="1000" dirty="0" err="1">
                <a:effectLst/>
                <a:latin typeface="Tahoma" panose="020B0604030504040204" pitchFamily="34" charset="0"/>
                <a:ea typeface="Tahoma" panose="020B0604030504040204" pitchFamily="34" charset="0"/>
                <a:cs typeface="Tahoma" panose="020B0604030504040204" pitchFamily="34" charset="0"/>
              </a:rPr>
              <a:t>noteikts</a:t>
            </a:r>
            <a:r>
              <a:rPr lang="en-US" sz="1000" dirty="0">
                <a:effectLst/>
                <a:latin typeface="Tahoma" panose="020B0604030504040204" pitchFamily="34" charset="0"/>
                <a:ea typeface="Tahoma" panose="020B0604030504040204" pitchFamily="34" charset="0"/>
                <a:cs typeface="Tahoma" panose="020B0604030504040204" pitchFamily="34" charset="0"/>
              </a:rPr>
              <a:t>, ka </a:t>
            </a:r>
            <a:r>
              <a:rPr lang="en-US" sz="1000" dirty="0" err="1">
                <a:effectLst/>
                <a:latin typeface="Tahoma" panose="020B0604030504040204" pitchFamily="34" charset="0"/>
                <a:ea typeface="Tahoma" panose="020B0604030504040204" pitchFamily="34" charset="0"/>
                <a:cs typeface="Tahoma" panose="020B0604030504040204" pitchFamily="34" charset="0"/>
              </a:rPr>
              <a:t>astoņi</a:t>
            </a:r>
            <a:r>
              <a:rPr lang="en-US" sz="1000" dirty="0">
                <a:effectLst/>
                <a:latin typeface="Tahoma" panose="020B0604030504040204" pitchFamily="34" charset="0"/>
                <a:ea typeface="Tahoma" panose="020B0604030504040204" pitchFamily="34" charset="0"/>
                <a:cs typeface="Tahoma" panose="020B0604030504040204" pitchFamily="34" charset="0"/>
              </a:rPr>
              <a:t> gadi </a:t>
            </a:r>
            <a:r>
              <a:rPr lang="en-US" sz="1000" dirty="0" err="1">
                <a:effectLst/>
                <a:latin typeface="Tahoma" panose="020B0604030504040204" pitchFamily="34" charset="0"/>
                <a:ea typeface="Tahoma" panose="020B0604030504040204" pitchFamily="34" charset="0"/>
                <a:cs typeface="Tahoma" panose="020B0604030504040204" pitchFamily="34" charset="0"/>
              </a:rPr>
              <a:t>ir</a:t>
            </a:r>
            <a:r>
              <a:rPr lang="en-US" sz="1000" dirty="0">
                <a:effectLst/>
                <a:latin typeface="Tahoma" panose="020B0604030504040204" pitchFamily="34" charset="0"/>
                <a:ea typeface="Tahoma" panose="020B0604030504040204" pitchFamily="34" charset="0"/>
                <a:cs typeface="Tahoma" panose="020B0604030504040204" pitchFamily="34" charset="0"/>
              </a:rPr>
              <a:t> </a:t>
            </a:r>
            <a:r>
              <a:rPr lang="en-US" sz="1000" dirty="0" err="1">
                <a:effectLst/>
                <a:latin typeface="Tahoma" panose="020B0604030504040204" pitchFamily="34" charset="0"/>
                <a:ea typeface="Tahoma" panose="020B0604030504040204" pitchFamily="34" charset="0"/>
                <a:cs typeface="Tahoma" panose="020B0604030504040204" pitchFamily="34" charset="0"/>
              </a:rPr>
              <a:t>maksimālais</a:t>
            </a:r>
            <a:r>
              <a:rPr lang="en-US" sz="1000" dirty="0">
                <a:effectLst/>
                <a:latin typeface="Tahoma" panose="020B0604030504040204" pitchFamily="34" charset="0"/>
                <a:ea typeface="Tahoma" panose="020B0604030504040204" pitchFamily="34" charset="0"/>
                <a:cs typeface="Tahoma" panose="020B0604030504040204" pitchFamily="34" charset="0"/>
              </a:rPr>
              <a:t> </a:t>
            </a:r>
            <a:r>
              <a:rPr lang="en-US" sz="1000" dirty="0" err="1">
                <a:effectLst/>
                <a:latin typeface="Tahoma" panose="020B0604030504040204" pitchFamily="34" charset="0"/>
                <a:ea typeface="Tahoma" panose="020B0604030504040204" pitchFamily="34" charset="0"/>
                <a:cs typeface="Tahoma" panose="020B0604030504040204" pitchFamily="34" charset="0"/>
              </a:rPr>
              <a:t>būvdarbu</a:t>
            </a:r>
            <a:r>
              <a:rPr lang="en-US" sz="1000" dirty="0">
                <a:effectLst/>
                <a:latin typeface="Tahoma" panose="020B0604030504040204" pitchFamily="34" charset="0"/>
                <a:ea typeface="Tahoma" panose="020B0604030504040204" pitchFamily="34" charset="0"/>
                <a:cs typeface="Tahoma" panose="020B0604030504040204" pitchFamily="34" charset="0"/>
              </a:rPr>
              <a:t> </a:t>
            </a:r>
            <a:r>
              <a:rPr lang="en-US" sz="1000" dirty="0" err="1">
                <a:effectLst/>
                <a:latin typeface="Tahoma" panose="020B0604030504040204" pitchFamily="34" charset="0"/>
                <a:ea typeface="Tahoma" panose="020B0604030504040204" pitchFamily="34" charset="0"/>
                <a:cs typeface="Tahoma" panose="020B0604030504040204" pitchFamily="34" charset="0"/>
              </a:rPr>
              <a:t>veikšanas</a:t>
            </a:r>
            <a:r>
              <a:rPr lang="en-US" sz="1000" dirty="0">
                <a:effectLst/>
                <a:latin typeface="Tahoma" panose="020B0604030504040204" pitchFamily="34" charset="0"/>
                <a:ea typeface="Tahoma" panose="020B0604030504040204" pitchFamily="34" charset="0"/>
                <a:cs typeface="Tahoma" panose="020B0604030504040204" pitchFamily="34" charset="0"/>
              </a:rPr>
              <a:t> </a:t>
            </a:r>
            <a:r>
              <a:rPr lang="en-US" sz="1000" dirty="0" err="1">
                <a:effectLst/>
                <a:latin typeface="Tahoma" panose="020B0604030504040204" pitchFamily="34" charset="0"/>
                <a:ea typeface="Tahoma" panose="020B0604030504040204" pitchFamily="34" charset="0"/>
                <a:cs typeface="Tahoma" panose="020B0604030504040204" pitchFamily="34" charset="0"/>
              </a:rPr>
              <a:t>termiņš</a:t>
            </a:r>
            <a:r>
              <a:rPr lang="en-US" sz="1000" dirty="0">
                <a:effectLst/>
                <a:latin typeface="Tahoma" panose="020B0604030504040204" pitchFamily="34" charset="0"/>
                <a:ea typeface="Tahoma" panose="020B0604030504040204" pitchFamily="34" charset="0"/>
                <a:cs typeface="Tahoma" panose="020B0604030504040204" pitchFamily="34" charset="0"/>
              </a:rPr>
              <a:t> </a:t>
            </a:r>
            <a:r>
              <a:rPr lang="en-US" sz="1000" dirty="0" err="1">
                <a:effectLst/>
                <a:latin typeface="Tahoma" panose="020B0604030504040204" pitchFamily="34" charset="0"/>
                <a:ea typeface="Tahoma" panose="020B0604030504040204" pitchFamily="34" charset="0"/>
                <a:cs typeface="Tahoma" panose="020B0604030504040204" pitchFamily="34" charset="0"/>
              </a:rPr>
              <a:t>līdz</a:t>
            </a:r>
            <a:r>
              <a:rPr lang="en-US" sz="1000" dirty="0">
                <a:effectLst/>
                <a:latin typeface="Tahoma" panose="020B0604030504040204" pitchFamily="34" charset="0"/>
                <a:ea typeface="Tahoma" panose="020B0604030504040204" pitchFamily="34" charset="0"/>
                <a:cs typeface="Tahoma" panose="020B0604030504040204" pitchFamily="34" charset="0"/>
              </a:rPr>
              <a:t> būvju </a:t>
            </a:r>
            <a:r>
              <a:rPr lang="en-US" sz="1000" dirty="0" err="1">
                <a:effectLst/>
                <a:latin typeface="Tahoma" panose="020B0604030504040204" pitchFamily="34" charset="0"/>
                <a:ea typeface="Tahoma" panose="020B0604030504040204" pitchFamily="34" charset="0"/>
                <a:cs typeface="Tahoma" panose="020B0604030504040204" pitchFamily="34" charset="0"/>
              </a:rPr>
              <a:t>nodošanai</a:t>
            </a:r>
            <a:r>
              <a:rPr lang="en-US" sz="1000" dirty="0">
                <a:effectLst/>
                <a:latin typeface="Tahoma" panose="020B0604030504040204" pitchFamily="34" charset="0"/>
                <a:ea typeface="Tahoma" panose="020B0604030504040204" pitchFamily="34" charset="0"/>
                <a:cs typeface="Tahoma" panose="020B0604030504040204" pitchFamily="34" charset="0"/>
              </a:rPr>
              <a:t> </a:t>
            </a:r>
            <a:r>
              <a:rPr lang="en-US" sz="1000" dirty="0" err="1">
                <a:effectLst/>
                <a:latin typeface="Tahoma" panose="020B0604030504040204" pitchFamily="34" charset="0"/>
                <a:ea typeface="Tahoma" panose="020B0604030504040204" pitchFamily="34" charset="0"/>
                <a:cs typeface="Tahoma" panose="020B0604030504040204" pitchFamily="34" charset="0"/>
              </a:rPr>
              <a:t>ekspluatācijā</a:t>
            </a:r>
            <a:r>
              <a:rPr lang="en-US" sz="1000" dirty="0">
                <a:effectLst/>
                <a:latin typeface="Tahoma" panose="020B0604030504040204" pitchFamily="34" charset="0"/>
                <a:ea typeface="Tahoma" panose="020B0604030504040204" pitchFamily="34" charset="0"/>
                <a:cs typeface="Tahoma" panose="020B0604030504040204" pitchFamily="34" charset="0"/>
              </a:rPr>
              <a:t>.</a:t>
            </a:r>
            <a:r>
              <a:rPr lang="en-US" sz="1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Termiņa</a:t>
            </a:r>
            <a:r>
              <a:rPr lang="en-US" sz="1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beigas</a:t>
            </a:r>
            <a:r>
              <a:rPr lang="en-US" sz="1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ir</a:t>
            </a:r>
            <a:r>
              <a:rPr lang="en-US" sz="1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2022.gada 1.oktobris</a:t>
            </a:r>
            <a:r>
              <a:rPr lang="lv-LV" sz="1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lv-LV" sz="1000" dirty="0">
                <a:effectLst/>
                <a:latin typeface="Tahoma" panose="020B0604030504040204" pitchFamily="34" charset="0"/>
                <a:ea typeface="Tahoma" panose="020B0604030504040204" pitchFamily="34" charset="0"/>
                <a:cs typeface="Tahoma" panose="020B0604030504040204" pitchFamily="34" charset="0"/>
              </a:rPr>
              <a:t>, atbilstoši kurām būves, kuru celtniecība sākta pirms 2014.gada 1.oktobra, bija jānodod ekspluatācijā līdz 2022.gada 1.oktobrim, jo tas varēja ietekmēt nekustamā īpašuma nodokļa apmēru.</a:t>
            </a:r>
          </a:p>
          <a:p>
            <a:pPr algn="just">
              <a:spcBef>
                <a:spcPts val="600"/>
              </a:spcBef>
            </a:pPr>
            <a:r>
              <a:rPr lang="lv-LV" sz="1000" dirty="0">
                <a:effectLst/>
                <a:latin typeface="Tahoma" panose="020B0604030504040204" pitchFamily="34" charset="0"/>
                <a:ea typeface="Tahoma" panose="020B0604030504040204" pitchFamily="34" charset="0"/>
                <a:cs typeface="Tahoma" panose="020B0604030504040204" pitchFamily="34" charset="0"/>
              </a:rPr>
              <a:t>Ņemot vērā minēto faktoru savstarpējo kopsakarību un to, ka BKU pasūtījumu skaits Dienesta reģionālajās pārvaldēs kopumā būtiski pārsniedz to pasūtījumu skaitu, kurus reģionālo pārvalžu darbinieki var izpildīt normatīvajos aktos noteiktajos termiņos, palielinās laiks, kādā Dienests spēj veikt BKU pasūtījumu izpildi. Tāpēc </a:t>
            </a:r>
            <a:r>
              <a:rPr lang="lv-LV" sz="1000" b="1" dirty="0">
                <a:effectLst/>
                <a:latin typeface="Tahoma" panose="020B0604030504040204" pitchFamily="34" charset="0"/>
                <a:ea typeface="Tahoma" panose="020B0604030504040204" pitchFamily="34" charset="0"/>
                <a:cs typeface="Tahoma" panose="020B0604030504040204" pitchFamily="34" charset="0"/>
              </a:rPr>
              <a:t>no 2022.gada </a:t>
            </a:r>
            <a:r>
              <a:rPr lang="lv-LV" sz="1000" dirty="0">
                <a:effectLst/>
                <a:latin typeface="Tahoma" panose="020B0604030504040204" pitchFamily="34" charset="0"/>
                <a:ea typeface="Tahoma" panose="020B0604030504040204" pitchFamily="34" charset="0"/>
                <a:cs typeface="Tahoma" panose="020B0604030504040204" pitchFamily="34" charset="0"/>
              </a:rPr>
              <a:t>Dienests </a:t>
            </a:r>
            <a:r>
              <a:rPr lang="lv-LV" sz="1000" b="1" dirty="0">
                <a:effectLst/>
                <a:latin typeface="Tahoma" panose="020B0604030504040204" pitchFamily="34" charset="0"/>
                <a:ea typeface="Tahoma" panose="020B0604030504040204" pitchFamily="34" charset="0"/>
                <a:cs typeface="Tahoma" panose="020B0604030504040204" pitchFamily="34" charset="0"/>
              </a:rPr>
              <a:t>BKU veic rindas kārtībā </a:t>
            </a:r>
            <a:r>
              <a:rPr lang="lv-LV" sz="1000" dirty="0">
                <a:effectLst/>
                <a:latin typeface="Tahoma" panose="020B0604030504040204" pitchFamily="34" charset="0"/>
                <a:ea typeface="Tahoma" panose="020B0604030504040204" pitchFamily="34" charset="0"/>
                <a:cs typeface="Tahoma" panose="020B0604030504040204" pitchFamily="34" charset="0"/>
              </a:rPr>
              <a:t>atbilstoši pasūtījumu pieprasīšanas secībai, </a:t>
            </a:r>
            <a:r>
              <a:rPr lang="lv-LV" sz="1000" b="1" dirty="0">
                <a:effectLst/>
                <a:latin typeface="Tahoma" panose="020B0604030504040204" pitchFamily="34" charset="0"/>
                <a:ea typeface="Tahoma" panose="020B0604030504040204" pitchFamily="34" charset="0"/>
                <a:cs typeface="Tahoma" panose="020B0604030504040204" pitchFamily="34" charset="0"/>
              </a:rPr>
              <a:t>ārpus rindas izpildot pasūtījumus prioritāro objektu kadastrālajai uzmērīšanai</a:t>
            </a:r>
            <a:r>
              <a:rPr lang="lv-LV" sz="1000" dirty="0">
                <a:effectLst/>
                <a:latin typeface="Tahoma" panose="020B0604030504040204" pitchFamily="34" charset="0"/>
                <a:ea typeface="Tahoma" panose="020B0604030504040204" pitchFamily="34" charset="0"/>
                <a:cs typeface="Tahoma" panose="020B0604030504040204" pitchFamily="34" charset="0"/>
              </a:rPr>
              <a:t>.</a:t>
            </a:r>
          </a:p>
          <a:p>
            <a:pPr algn="just"/>
            <a:r>
              <a:rPr lang="lv-LV" sz="1000" b="1" dirty="0">
                <a:effectLst/>
                <a:latin typeface="Tahoma" panose="020B0604030504040204" pitchFamily="34" charset="0"/>
                <a:ea typeface="Tahoma" panose="020B0604030504040204" pitchFamily="34" charset="0"/>
                <a:cs typeface="Tahoma" panose="020B0604030504040204" pitchFamily="34" charset="0"/>
              </a:rPr>
              <a:t>Lai pasūtījumu iekļautu rindā, jābūt apmaksātam priekšapmaksas rēķinam.</a:t>
            </a:r>
          </a:p>
          <a:p>
            <a:pPr algn="just"/>
            <a:endParaRPr lang="lv-LV" sz="1000" b="1" dirty="0">
              <a:effectLst/>
              <a:latin typeface="Tahoma" panose="020B0604030504040204" pitchFamily="34" charset="0"/>
              <a:ea typeface="Tahoma" panose="020B0604030504040204" pitchFamily="34" charset="0"/>
              <a:cs typeface="Tahoma" panose="020B0604030504040204" pitchFamily="34" charset="0"/>
            </a:endParaRPr>
          </a:p>
          <a:p>
            <a:endParaRPr lang="lv-LV" dirty="0"/>
          </a:p>
        </p:txBody>
      </p:sp>
      <p:sp>
        <p:nvSpPr>
          <p:cNvPr id="4" name="Slaida numura vietturis 3"/>
          <p:cNvSpPr>
            <a:spLocks noGrp="1"/>
          </p:cNvSpPr>
          <p:nvPr>
            <p:ph type="sldNum" sz="quarter" idx="5"/>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361377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effectLst/>
                <a:latin typeface="Times New Roman" panose="02020603050405020304" pitchFamily="18" charset="0"/>
                <a:ea typeface="Times New Roman" panose="02020603050405020304" pitchFamily="18" charset="0"/>
              </a:rPr>
              <a:t>Atkarībā no Dienesta reģionālās pārvaldes </a:t>
            </a:r>
            <a:r>
              <a:rPr lang="lv-LV" sz="1800" b="1" dirty="0">
                <a:effectLst/>
                <a:latin typeface="Times New Roman" panose="02020603050405020304" pitchFamily="18" charset="0"/>
                <a:ea typeface="Times New Roman" panose="02020603050405020304" pitchFamily="18" charset="0"/>
              </a:rPr>
              <a:t>2023.gada janvārī </a:t>
            </a:r>
            <a:r>
              <a:rPr lang="lv-LV" sz="1800" dirty="0">
                <a:effectLst/>
                <a:latin typeface="Times New Roman" panose="02020603050405020304" pitchFamily="18" charset="0"/>
                <a:ea typeface="Times New Roman" panose="02020603050405020304" pitchFamily="18" charset="0"/>
              </a:rPr>
              <a:t>būvju kadastrālās uzmērīšanas pasūtījumiem no priekšapmaksas rēķina apmaksas brīža līdz objekta apsekošanai apvidū rindā bija jāgaida </a:t>
            </a:r>
            <a:r>
              <a:rPr lang="lv-LV" sz="1800" b="1" dirty="0">
                <a:solidFill>
                  <a:srgbClr val="1E140B"/>
                </a:solidFill>
                <a:effectLst/>
                <a:latin typeface="Times New Roman" panose="02020603050405020304" pitchFamily="18" charset="0"/>
                <a:ea typeface="Times New Roman" panose="02020603050405020304" pitchFamily="18" charset="0"/>
              </a:rPr>
              <a:t>no 7 līdz 14 mēnešiem</a:t>
            </a:r>
            <a:r>
              <a:rPr lang="lv-LV" sz="1800" dirty="0">
                <a:effectLst/>
                <a:latin typeface="Times New Roman" panose="02020603050405020304" pitchFamily="18" charset="0"/>
                <a:ea typeface="Times New Roman" panose="02020603050405020304" pitchFamily="18" charset="0"/>
              </a:rPr>
              <a:t>. Šobrīd - </a:t>
            </a:r>
            <a:r>
              <a:rPr lang="lv-LV" sz="1800" b="1" dirty="0">
                <a:effectLst/>
                <a:latin typeface="Times New Roman" panose="02020603050405020304" pitchFamily="18" charset="0"/>
                <a:ea typeface="Times New Roman" panose="02020603050405020304" pitchFamily="18" charset="0"/>
              </a:rPr>
              <a:t>2023.gada oktobrī </a:t>
            </a:r>
            <a:r>
              <a:rPr lang="lv-LV" sz="1800" dirty="0">
                <a:effectLst/>
                <a:latin typeface="Times New Roman" panose="02020603050405020304" pitchFamily="18" charset="0"/>
                <a:ea typeface="Times New Roman" panose="02020603050405020304" pitchFamily="18" charset="0"/>
              </a:rPr>
              <a:t>būvju kadastrālās uzmērīšanas pasūtījumiem rindā jāgaida </a:t>
            </a:r>
            <a:r>
              <a:rPr lang="lv-LV" sz="1800" b="1" dirty="0">
                <a:effectLst/>
                <a:latin typeface="Times New Roman" panose="02020603050405020304" pitchFamily="18" charset="0"/>
                <a:ea typeface="Times New Roman" panose="02020603050405020304" pitchFamily="18" charset="0"/>
              </a:rPr>
              <a:t>no 3 līdz 8 mēnešiem</a:t>
            </a:r>
            <a:r>
              <a:rPr lang="lv-LV" sz="1800" dirty="0">
                <a:effectLst/>
                <a:latin typeface="Times New Roman" panose="02020603050405020304" pitchFamily="18" charset="0"/>
                <a:ea typeface="Times New Roman" panose="02020603050405020304" pitchFamily="18" charset="0"/>
              </a:rPr>
              <a:t>, bet prioritāri izpildāmajiem būvju kadastrālas uzmērīšanas pasūtījumiem – vidēji no 1 līdz 4 mēnešiem.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800" dirty="0">
                <a:hlinkClick r:id="rId3"/>
              </a:rPr>
              <a:t>Ēku vai telpu grupu kadastrālā uzmērīšana prioritārā kārtībā | Valsts zemes dienests (vzd.gov.lv)</a:t>
            </a:r>
            <a:endParaRPr lang="lv-LV"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solidFill>
                  <a:srgbClr val="212529"/>
                </a:solidFill>
                <a:latin typeface="Times New Roman" panose="02020603050405020304" pitchFamily="18" charset="0"/>
                <a:ea typeface="Times New Roman" panose="02020603050405020304" pitchFamily="18" charset="0"/>
              </a:rPr>
              <a:t>S</a:t>
            </a:r>
            <a:r>
              <a:rPr lang="lv-LV" sz="1800" dirty="0">
                <a:solidFill>
                  <a:srgbClr val="212529"/>
                </a:solidFill>
                <a:effectLst/>
                <a:latin typeface="Times New Roman" panose="02020603050405020304" pitchFamily="18" charset="0"/>
                <a:ea typeface="Times New Roman" panose="02020603050405020304" pitchFamily="18" charset="0"/>
              </a:rPr>
              <a:t>ākot </a:t>
            </a:r>
            <a:r>
              <a:rPr lang="lv-LV" sz="1800" b="1" dirty="0">
                <a:solidFill>
                  <a:srgbClr val="212529"/>
                </a:solidFill>
                <a:effectLst/>
                <a:latin typeface="Times New Roman" panose="02020603050405020304" pitchFamily="18" charset="0"/>
                <a:ea typeface="Times New Roman" panose="02020603050405020304" pitchFamily="18" charset="0"/>
              </a:rPr>
              <a:t>no 2023.gada marta </a:t>
            </a:r>
            <a:r>
              <a:rPr lang="lv-LV" sz="1800" dirty="0">
                <a:solidFill>
                  <a:srgbClr val="212529"/>
                </a:solidFill>
                <a:effectLst/>
                <a:latin typeface="Times New Roman" panose="02020603050405020304" pitchFamily="18" charset="0"/>
                <a:ea typeface="Times New Roman" panose="02020603050405020304" pitchFamily="18" charset="0"/>
              </a:rPr>
              <a:t>rindā esošo </a:t>
            </a:r>
            <a:r>
              <a:rPr lang="lv-LV" sz="1800" b="1" dirty="0">
                <a:solidFill>
                  <a:srgbClr val="212529"/>
                </a:solidFill>
                <a:effectLst/>
                <a:latin typeface="Times New Roman" panose="02020603050405020304" pitchFamily="18" charset="0"/>
                <a:ea typeface="Times New Roman" panose="02020603050405020304" pitchFamily="18" charset="0"/>
              </a:rPr>
              <a:t>pasūtījumu skaits pakāpeniski samazinās</a:t>
            </a:r>
            <a:r>
              <a:rPr lang="lv-LV" sz="1800" dirty="0">
                <a:solidFill>
                  <a:srgbClr val="212529"/>
                </a:solidFill>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3200" dirty="0">
                <a:solidFill>
                  <a:schemeClr val="accent5">
                    <a:lumMod val="50000"/>
                  </a:schemeClr>
                </a:solidFill>
              </a:rPr>
              <a:t>Tas panākts ar </a:t>
            </a:r>
            <a:r>
              <a:rPr lang="lv-LV" sz="1800" b="1" i="0" dirty="0">
                <a:solidFill>
                  <a:schemeClr val="accent5">
                    <a:lumMod val="50000"/>
                  </a:schemeClr>
                </a:solidFill>
              </a:rPr>
              <a:t>Grozījumiem Ministru kabineta 2012. gada 10. aprīļa noteikumos Nr. 263 "Kadastra objekta reģistrācijas un kadastra datu aktualizācijas noteikumi» (stājās spēkā š.g. 28.janvārī) </a:t>
            </a:r>
            <a:r>
              <a:rPr lang="lv-LV" sz="1800" b="0" i="0" dirty="0">
                <a:solidFill>
                  <a:schemeClr val="accent5">
                    <a:lumMod val="50000"/>
                  </a:schemeClr>
                </a:solidFill>
              </a:rPr>
              <a:t>un</a:t>
            </a:r>
            <a:r>
              <a:rPr lang="lv-LV" sz="1800" b="1" i="0" dirty="0">
                <a:solidFill>
                  <a:schemeClr val="accent5">
                    <a:lumMod val="50000"/>
                  </a:schemeClr>
                </a:solidFill>
              </a:rPr>
              <a:t> </a:t>
            </a:r>
            <a:r>
              <a:rPr lang="lv-LV" sz="1800" dirty="0">
                <a:solidFill>
                  <a:schemeClr val="bg1"/>
                </a:solidFill>
                <a:effectLst/>
                <a:ea typeface="Times New Roman" panose="02020603050405020304" pitchFamily="18" charset="0"/>
              </a:rPr>
              <a:t>Ministru kabineta 2023.gada 7.marta noteikumiem </a:t>
            </a:r>
            <a:r>
              <a:rPr lang="lv-LV" sz="1800" b="1" dirty="0">
                <a:solidFill>
                  <a:schemeClr val="bg1"/>
                </a:solidFill>
                <a:effectLst/>
                <a:ea typeface="Times New Roman" panose="02020603050405020304" pitchFamily="18" charset="0"/>
              </a:rPr>
              <a:t>Nr.116 </a:t>
            </a:r>
            <a:r>
              <a:rPr lang="lv-LV" sz="1800" dirty="0">
                <a:solidFill>
                  <a:schemeClr val="bg1"/>
                </a:solidFill>
                <a:effectLst/>
                <a:ea typeface="Times New Roman" panose="02020603050405020304" pitchFamily="18" charset="0"/>
              </a:rPr>
              <a:t>“</a:t>
            </a:r>
            <a:r>
              <a:rPr lang="lv-LV" sz="1800" b="1" dirty="0">
                <a:solidFill>
                  <a:schemeClr val="bg1"/>
                </a:solidFill>
                <a:effectLst/>
                <a:ea typeface="Times New Roman" panose="02020603050405020304" pitchFamily="18" charset="0"/>
              </a:rPr>
              <a:t>Būvju kadastrālās uzmērīšanas noteikumi</a:t>
            </a:r>
            <a:r>
              <a:rPr lang="lv-LV" sz="1800" dirty="0">
                <a:solidFill>
                  <a:schemeClr val="bg1"/>
                </a:solidFill>
                <a:effectLst/>
                <a:ea typeface="Times New Roman" panose="02020603050405020304" pitchFamily="18" charset="0"/>
              </a:rPr>
              <a:t>”, kas stājās spēkā š.g. 28.martā</a:t>
            </a:r>
            <a:r>
              <a:rPr lang="lv-LV" sz="1800" b="0" i="0" dirty="0">
                <a:solidFill>
                  <a:schemeClr val="accent5">
                    <a:lumMod val="50000"/>
                  </a:schemeClr>
                </a:solidFill>
              </a:rPr>
              <a:t>, kā arī </a:t>
            </a:r>
            <a:r>
              <a:rPr lang="lv-LV" sz="1800" b="0" i="0" spc="0" dirty="0">
                <a:solidFill>
                  <a:schemeClr val="accent5">
                    <a:lumMod val="50000"/>
                  </a:schemeClr>
                </a:solidFill>
              </a:rPr>
              <a:t>p</a:t>
            </a:r>
            <a:r>
              <a:rPr lang="lv-LV" sz="1800" b="0" spc="0" dirty="0"/>
              <a:t>ar </a:t>
            </a:r>
            <a:r>
              <a:rPr lang="lv-LV" sz="1800" spc="0" dirty="0"/>
              <a:t>25% </a:t>
            </a:r>
            <a:r>
              <a:rPr lang="lv-LV" sz="1800" b="0" spc="0" dirty="0"/>
              <a:t>palielinājusies BKU speciālistu komanda.</a:t>
            </a:r>
            <a:endParaRPr lang="lv-LV" sz="1800" b="1" i="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b="1" i="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3200" dirty="0"/>
              <a:t>Aptuveni </a:t>
            </a:r>
            <a:r>
              <a:rPr lang="lv-LV" sz="2400" b="1" dirty="0"/>
              <a:t>26% </a:t>
            </a:r>
            <a:r>
              <a:rPr lang="lv-LV" sz="3200" dirty="0"/>
              <a:t>gadījumos VZD reģistrē būves </a:t>
            </a:r>
            <a:r>
              <a:rPr lang="lv-LV" sz="3200" b="1" dirty="0"/>
              <a:t>no BIS dokumentiem </a:t>
            </a:r>
            <a:r>
              <a:rPr lang="lv-LV" sz="3200" dirty="0"/>
              <a:t>vai </a:t>
            </a:r>
            <a:r>
              <a:rPr lang="lv-LV" sz="3200" b="1" dirty="0"/>
              <a:t>nepabeigtas jaunbūves deklarācijām, </a:t>
            </a:r>
            <a:r>
              <a:rPr lang="lv-LV" sz="3200" b="0" dirty="0"/>
              <a:t>kā arī vairs </a:t>
            </a:r>
            <a:r>
              <a:rPr lang="lv-LV" sz="3200" dirty="0"/>
              <a:t>nav jāveic inženierbūvju kadastrālā uzmērīšana. </a:t>
            </a:r>
            <a:r>
              <a:rPr lang="lv-LV" sz="4400" dirty="0"/>
              <a:t>Šis īpatsvars turpina pieaugt.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3200"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i="0" dirty="0">
                <a:solidFill>
                  <a:schemeClr val="accent5">
                    <a:lumMod val="50000"/>
                  </a:schemeClr>
                </a:solidFill>
              </a:rPr>
              <a:t> </a:t>
            </a:r>
            <a:endParaRPr lang="lv-LV" sz="3200" b="1" i="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dirty="0">
              <a:solidFill>
                <a:srgbClr val="212529"/>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3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dirty="0">
              <a:effectLst/>
              <a:latin typeface="Times New Roman" panose="02020603050405020304" pitchFamily="18" charset="0"/>
              <a:ea typeface="Times New Roman" panose="02020603050405020304" pitchFamily="18" charset="0"/>
            </a:endParaRPr>
          </a:p>
          <a:p>
            <a:endParaRPr lang="lv-LV" dirty="0"/>
          </a:p>
        </p:txBody>
      </p:sp>
      <p:sp>
        <p:nvSpPr>
          <p:cNvPr id="4" name="Slaida numura vietturis 3"/>
          <p:cNvSpPr>
            <a:spLocks noGrp="1"/>
          </p:cNvSpPr>
          <p:nvPr>
            <p:ph type="sldNum" sz="quarter" idx="5"/>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401967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249903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a:p>
            <a:r>
              <a:rPr lang="lv-LV" b="0" u="none" dirty="0">
                <a:solidFill>
                  <a:schemeClr val="bg1"/>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BKU grafiskajos plānos izmantojamo apzīmējumu specifikācij</a:t>
            </a:r>
            <a:r>
              <a:rPr lang="lv-LV" b="0" u="none" dirty="0">
                <a:solidFill>
                  <a:schemeClr val="bg1"/>
                </a:solidFill>
                <a:effectLst/>
                <a:latin typeface="+mn-lt"/>
                <a:ea typeface="Calibri" panose="020F0502020204030204" pitchFamily="34" charset="0"/>
                <a:cs typeface="Times New Roman" panose="02020603050405020304" pitchFamily="18" charset="0"/>
              </a:rPr>
              <a:t>a</a:t>
            </a:r>
            <a:r>
              <a:rPr lang="lv-LV" b="1" u="none" dirty="0">
                <a:solidFill>
                  <a:schemeClr val="bg1"/>
                </a:solidFill>
                <a:effectLst/>
                <a:latin typeface="+mn-lt"/>
                <a:ea typeface="Calibri" panose="020F0502020204030204" pitchFamily="34" charset="0"/>
                <a:cs typeface="Times New Roman" panose="02020603050405020304" pitchFamily="18" charset="0"/>
              </a:rPr>
              <a:t> - </a:t>
            </a:r>
            <a:r>
              <a:rPr lang="lv-LV" dirty="0">
                <a:hlinkClick r:id="rId3"/>
              </a:rPr>
              <a:t>https://www.vzd.gov.lv/lv/BKUregna</a:t>
            </a:r>
            <a:endParaRPr lang="lv-LV" dirty="0"/>
          </a:p>
        </p:txBody>
      </p:sp>
      <p:sp>
        <p:nvSpPr>
          <p:cNvPr id="4" name="Slaida numura vietturis 3"/>
          <p:cNvSpPr>
            <a:spLocks noGrp="1"/>
          </p:cNvSpPr>
          <p:nvPr>
            <p:ph type="sldNum" sz="quarter" idx="5"/>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3483052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Cenrādis- </a:t>
            </a:r>
            <a:r>
              <a:rPr lang="lv-LV" dirty="0">
                <a:hlinkClick r:id="rId3"/>
              </a:rPr>
              <a:t>Valsts zemes dienesta maksas pakalpojumu cenrādis un samaksas kārtība (likumi.lv)</a:t>
            </a:r>
            <a:endParaRPr lang="lv-LV" dirty="0"/>
          </a:p>
        </p:txBody>
      </p:sp>
      <p:sp>
        <p:nvSpPr>
          <p:cNvPr id="4" name="Slaida numura vietturis 3"/>
          <p:cNvSpPr>
            <a:spLocks noGrp="1"/>
          </p:cNvSpPr>
          <p:nvPr>
            <p:ph type="sldNum" sz="quarter" idx="5"/>
          </p:nvPr>
        </p:nvSpPr>
        <p:spPr/>
        <p:txBody>
          <a:bodyPr/>
          <a:lstStyle/>
          <a:p>
            <a:fld id="{8C896355-3DDC-9949-861F-AD0908BFCC23}" type="slidenum">
              <a:rPr lang="en-US" smtClean="0"/>
              <a:t>7</a:t>
            </a:fld>
            <a:endParaRPr lang="en-US"/>
          </a:p>
        </p:txBody>
      </p:sp>
    </p:spTree>
    <p:extLst>
      <p:ext uri="{BB962C8B-B14F-4D97-AF65-F5344CB8AC3E}">
        <p14:creationId xmlns:p14="http://schemas.microsoft.com/office/powerpoint/2010/main" val="1534885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236680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2725669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1866900" y="3215332"/>
            <a:ext cx="4229100" cy="1857123"/>
          </a:xfrm>
        </p:spPr>
        <p:txBody>
          <a:bodyPr/>
          <a:lstStyle/>
          <a:p>
            <a:r>
              <a:rPr lang="en-US" dirty="0"/>
              <a:t>CLICK TO EDIT MASTER TITLE STYLE</a:t>
            </a:r>
          </a:p>
        </p:txBody>
      </p:sp>
      <p:pic>
        <p:nvPicPr>
          <p:cNvPr id="4" name="Attēls 3">
            <a:extLst>
              <a:ext uri="{FF2B5EF4-FFF2-40B4-BE49-F238E27FC236}">
                <a16:creationId xmlns:a16="http://schemas.microsoft.com/office/drawing/2014/main" id="{E421EFD2-E743-4E61-B0B9-8721F0EA78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113" r="32432"/>
          <a:stretch/>
        </p:blipFill>
        <p:spPr>
          <a:xfrm>
            <a:off x="1866900" y="-8213"/>
            <a:ext cx="1536099" cy="1857123"/>
          </a:xfrm>
          <a:prstGeom prst="rect">
            <a:avLst/>
          </a:prstGeom>
        </p:spPr>
      </p:pic>
      <p:sp>
        <p:nvSpPr>
          <p:cNvPr id="8" name="Teksta vietturis 7">
            <a:extLst>
              <a:ext uri="{FF2B5EF4-FFF2-40B4-BE49-F238E27FC236}">
                <a16:creationId xmlns:a16="http://schemas.microsoft.com/office/drawing/2014/main" id="{18FED7C7-5FCC-4A8D-9678-BDDE7CB77ECD}"/>
              </a:ext>
            </a:extLst>
          </p:cNvPr>
          <p:cNvSpPr>
            <a:spLocks noGrp="1"/>
          </p:cNvSpPr>
          <p:nvPr>
            <p:ph type="body" sz="quarter" idx="12"/>
          </p:nvPr>
        </p:nvSpPr>
        <p:spPr>
          <a:xfrm>
            <a:off x="1866900" y="5303838"/>
            <a:ext cx="5780809" cy="482600"/>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lv-LV" dirty="0"/>
          </a:p>
        </p:txBody>
      </p:sp>
      <p:sp>
        <p:nvSpPr>
          <p:cNvPr id="9" name="Taisnstūris 8">
            <a:extLst>
              <a:ext uri="{FF2B5EF4-FFF2-40B4-BE49-F238E27FC236}">
                <a16:creationId xmlns:a16="http://schemas.microsoft.com/office/drawing/2014/main" id="{976926DA-6A8E-438B-A78D-E6E7FCACCAB3}"/>
              </a:ext>
            </a:extLst>
          </p:cNvPr>
          <p:cNvSpPr/>
          <p:nvPr userDrawn="1"/>
        </p:nvSpPr>
        <p:spPr>
          <a:xfrm>
            <a:off x="66502" y="6350924"/>
            <a:ext cx="881149" cy="507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_Tukšs-slaids">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954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3_Tukšs-slaids">
    <p:bg>
      <p:bgPr>
        <a:solidFill>
          <a:schemeClr val="tx1"/>
        </a:solidFill>
        <a:effectLst/>
      </p:bgPr>
    </p:bg>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A8B94FE5-0B61-4022-9E49-B4935F0E3AF6}"/>
              </a:ext>
            </a:extLst>
          </p:cNvPr>
          <p:cNvSpPr>
            <a:spLocks noGrp="1"/>
          </p:cNvSpPr>
          <p:nvPr>
            <p:ph type="dt" sz="half" idx="10"/>
          </p:nvPr>
        </p:nvSpPr>
        <p:spPr/>
        <p:txBody>
          <a:bodyPr/>
          <a:lstStyle/>
          <a:p>
            <a:fld id="{2DF2A444-76E6-4754-9011-39516ABE35FB}" type="datetimeFigureOut">
              <a:rPr lang="lv-LV" smtClean="0"/>
              <a:t>19.10.2023</a:t>
            </a:fld>
            <a:endParaRPr lang="lv-LV"/>
          </a:p>
        </p:txBody>
      </p:sp>
      <p:sp>
        <p:nvSpPr>
          <p:cNvPr id="3" name="Kājenes vietturis 2">
            <a:extLst>
              <a:ext uri="{FF2B5EF4-FFF2-40B4-BE49-F238E27FC236}">
                <a16:creationId xmlns:a16="http://schemas.microsoft.com/office/drawing/2014/main" id="{30E80B87-922A-46A1-A308-699B618B496A}"/>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17ABD4A4-7A06-437F-BD79-4773020EBA5D}"/>
              </a:ext>
            </a:extLst>
          </p:cNvPr>
          <p:cNvSpPr>
            <a:spLocks noGrp="1"/>
          </p:cNvSpPr>
          <p:nvPr>
            <p:ph type="sldNum" sz="quarter" idx="12"/>
          </p:nvPr>
        </p:nvSpPr>
        <p:spPr/>
        <p:txBody>
          <a:bodyPr/>
          <a:lstStyle/>
          <a:p>
            <a:fld id="{D53FE146-617E-4FD4-941E-3848B38CDF0A}" type="slidenum">
              <a:rPr lang="lv-LV" smtClean="0"/>
              <a:t>‹#›</a:t>
            </a:fld>
            <a:endParaRPr lang="lv-LV"/>
          </a:p>
        </p:txBody>
      </p:sp>
    </p:spTree>
    <p:extLst>
      <p:ext uri="{BB962C8B-B14F-4D97-AF65-F5344CB8AC3E}">
        <p14:creationId xmlns:p14="http://schemas.microsoft.com/office/powerpoint/2010/main" val="368350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4_Tēmas virsraksts">
    <p:spTree>
      <p:nvGrpSpPr>
        <p:cNvPr id="1" name=""/>
        <p:cNvGrpSpPr/>
        <p:nvPr/>
      </p:nvGrpSpPr>
      <p:grpSpPr>
        <a:xfrm>
          <a:off x="0" y="0"/>
          <a:ext cx="0" cy="0"/>
          <a:chOff x="0" y="0"/>
          <a:chExt cx="0" cy="0"/>
        </a:xfrm>
      </p:grpSpPr>
      <p:sp>
        <p:nvSpPr>
          <p:cNvPr id="6" name="Teksta vietturis 5">
            <a:extLst>
              <a:ext uri="{FF2B5EF4-FFF2-40B4-BE49-F238E27FC236}">
                <a16:creationId xmlns:a16="http://schemas.microsoft.com/office/drawing/2014/main" id="{DA1EA8BC-FF76-40E2-BFB9-97495716D849}"/>
              </a:ext>
            </a:extLst>
          </p:cNvPr>
          <p:cNvSpPr>
            <a:spLocks noGrp="1"/>
          </p:cNvSpPr>
          <p:nvPr>
            <p:ph type="body" sz="quarter" idx="11" hasCustomPrompt="1"/>
          </p:nvPr>
        </p:nvSpPr>
        <p:spPr>
          <a:xfrm>
            <a:off x="1866900" y="4322763"/>
            <a:ext cx="4229100" cy="2019300"/>
          </a:xfrm>
        </p:spPr>
        <p:txBody>
          <a:bodyPr/>
          <a:lstStyle>
            <a:lvl3pPr>
              <a:defRPr sz="1400"/>
            </a:lvl3pPr>
          </a:lstStyle>
          <a:p>
            <a:pPr lvl="2"/>
            <a:r>
              <a:rPr lang="lv-LV" dirty="0"/>
              <a:t>Trešais līmenis</a:t>
            </a:r>
          </a:p>
          <a:p>
            <a:pPr lvl="3"/>
            <a:r>
              <a:rPr lang="lv-LV" dirty="0"/>
              <a:t>Ceturtais līmenis</a:t>
            </a:r>
          </a:p>
          <a:p>
            <a:pPr lvl="4"/>
            <a:r>
              <a:rPr lang="lv-LV" dirty="0"/>
              <a:t>Piektais līmenis</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
        <p:nvSpPr>
          <p:cNvPr id="8" name="Attēla vietturis 7">
            <a:extLst>
              <a:ext uri="{FF2B5EF4-FFF2-40B4-BE49-F238E27FC236}">
                <a16:creationId xmlns:a16="http://schemas.microsoft.com/office/drawing/2014/main" id="{7F2D1812-FCF8-4B4C-9F3F-602F1EFB7A53}"/>
              </a:ext>
            </a:extLst>
          </p:cNvPr>
          <p:cNvSpPr>
            <a:spLocks noGrp="1"/>
          </p:cNvSpPr>
          <p:nvPr>
            <p:ph type="pic" sz="quarter" idx="12"/>
          </p:nvPr>
        </p:nvSpPr>
        <p:spPr>
          <a:xfrm>
            <a:off x="6662738" y="0"/>
            <a:ext cx="5529262" cy="6858000"/>
          </a:xfrm>
          <a:pattFill prst="pct10">
            <a:fgClr>
              <a:schemeClr val="accent1"/>
            </a:fgClr>
            <a:bgClr>
              <a:schemeClr val="bg1"/>
            </a:bgClr>
          </a:pattFill>
        </p:spPr>
        <p:txBody>
          <a:bodyPr/>
          <a:lstStyle>
            <a:lvl1pPr algn="ctr">
              <a:defRPr sz="1200" b="1"/>
            </a:lvl1pPr>
          </a:lstStyle>
          <a:p>
            <a:r>
              <a:rPr lang="lv-LV"/>
              <a:t>Noklikšķiniet uz ikonas, lai pievienotu attēlu</a:t>
            </a:r>
            <a:endParaRPr lang="lv-LV"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5_Slai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4" name="Teksta vietturis 5">
            <a:extLst>
              <a:ext uri="{FF2B5EF4-FFF2-40B4-BE49-F238E27FC236}">
                <a16:creationId xmlns:a16="http://schemas.microsoft.com/office/drawing/2014/main" id="{D2F9D8F9-90D6-4DD1-8570-B5381BA964B5}"/>
              </a:ext>
            </a:extLst>
          </p:cNvPr>
          <p:cNvSpPr>
            <a:spLocks noGrp="1"/>
          </p:cNvSpPr>
          <p:nvPr>
            <p:ph type="body" sz="quarter" idx="11" hasCustomPrompt="1"/>
          </p:nvPr>
        </p:nvSpPr>
        <p:spPr>
          <a:xfrm>
            <a:off x="1866900" y="2778034"/>
            <a:ext cx="4229100" cy="3564029"/>
          </a:xfrm>
        </p:spPr>
        <p:txBody>
          <a:bodyPr/>
          <a:lstStyle>
            <a:lvl3pPr>
              <a:defRPr sz="1400"/>
            </a:lvl3pPr>
          </a:lstStyle>
          <a:p>
            <a:pPr lvl="2"/>
            <a:r>
              <a:rPr lang="lv-LV" dirty="0"/>
              <a:t>Trešais līmenis</a:t>
            </a:r>
          </a:p>
          <a:p>
            <a:pPr lvl="3"/>
            <a:r>
              <a:rPr lang="lv-LV" dirty="0"/>
              <a:t>Ceturtais līmenis</a:t>
            </a:r>
          </a:p>
          <a:p>
            <a:pPr lvl="4"/>
            <a:r>
              <a:rPr lang="lv-LV" dirty="0"/>
              <a:t>Piektais līmenis</a:t>
            </a:r>
          </a:p>
        </p:txBody>
      </p:sp>
      <p:sp>
        <p:nvSpPr>
          <p:cNvPr id="6" name="Attēla vietturis 7">
            <a:extLst>
              <a:ext uri="{FF2B5EF4-FFF2-40B4-BE49-F238E27FC236}">
                <a16:creationId xmlns:a16="http://schemas.microsoft.com/office/drawing/2014/main" id="{C9E59730-708B-479C-B401-19B520EF8574}"/>
              </a:ext>
            </a:extLst>
          </p:cNvPr>
          <p:cNvSpPr>
            <a:spLocks noGrp="1"/>
          </p:cNvSpPr>
          <p:nvPr>
            <p:ph type="pic" sz="quarter" idx="12"/>
          </p:nvPr>
        </p:nvSpPr>
        <p:spPr>
          <a:xfrm>
            <a:off x="6662738" y="0"/>
            <a:ext cx="5529262" cy="6858000"/>
          </a:xfrm>
          <a:pattFill prst="pct10">
            <a:fgClr>
              <a:schemeClr val="accent1"/>
            </a:fgClr>
            <a:bgClr>
              <a:schemeClr val="bg1"/>
            </a:bgClr>
          </a:pattFill>
        </p:spPr>
        <p:txBody>
          <a:bodyPr/>
          <a:lstStyle>
            <a:lvl1pPr algn="ctr">
              <a:defRPr sz="1200" b="1"/>
            </a:lvl1pPr>
          </a:lstStyle>
          <a:p>
            <a:r>
              <a:rPr lang="lv-LV"/>
              <a:t>Noklikšķiniet uz ikonas, lai pievienotu attēlu</a:t>
            </a:r>
            <a:endParaRPr lang="lv-LV"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6_Slai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759448"/>
            <a:ext cx="42291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0" y="3927944"/>
            <a:ext cx="121920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lv-LV" dirty="0"/>
              <a:t>Ievietot attēlu</a:t>
            </a:r>
            <a:endParaRPr lang="en-US" dirty="0"/>
          </a:p>
        </p:txBody>
      </p:sp>
    </p:spTree>
    <p:extLst>
      <p:ext uri="{BB962C8B-B14F-4D97-AF65-F5344CB8AC3E}">
        <p14:creationId xmlns:p14="http://schemas.microsoft.com/office/powerpoint/2010/main" val="49860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7_Slai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lv-LV" dirty="0"/>
              <a:t>Ievietot attēlu</a:t>
            </a:r>
            <a:endParaRPr lang="en-US" dirty="0"/>
          </a:p>
        </p:txBody>
      </p:sp>
      <p:sp>
        <p:nvSpPr>
          <p:cNvPr id="8" name="Picture Placeholder 4"/>
          <p:cNvSpPr>
            <a:spLocks noGrp="1"/>
          </p:cNvSpPr>
          <p:nvPr>
            <p:ph type="pic" sz="quarter" idx="13" hasCustomPrompt="1"/>
          </p:nvPr>
        </p:nvSpPr>
        <p:spPr>
          <a:xfrm>
            <a:off x="5317671"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lv-LV" dirty="0"/>
              <a:t>Ievietot attēlu</a:t>
            </a:r>
            <a:endParaRPr lang="en-US" dirty="0"/>
          </a:p>
        </p:txBody>
      </p:sp>
      <p:sp>
        <p:nvSpPr>
          <p:cNvPr id="9" name="Picture Placeholder 4"/>
          <p:cNvSpPr>
            <a:spLocks noGrp="1"/>
          </p:cNvSpPr>
          <p:nvPr>
            <p:ph type="pic" sz="quarter" idx="14" hasCustomPrompt="1"/>
          </p:nvPr>
        </p:nvSpPr>
        <p:spPr>
          <a:xfrm>
            <a:off x="8768443"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lv-LV" dirty="0"/>
              <a:t>Ievietot attēlu</a:t>
            </a:r>
            <a:endParaRPr lang="en-US" dirty="0"/>
          </a:p>
        </p:txBody>
      </p:sp>
      <p:sp>
        <p:nvSpPr>
          <p:cNvPr id="10" name="Title 4"/>
          <p:cNvSpPr>
            <a:spLocks noGrp="1"/>
          </p:cNvSpPr>
          <p:nvPr>
            <p:ph type="title" hasCustomPrompt="1"/>
          </p:nvPr>
        </p:nvSpPr>
        <p:spPr>
          <a:xfrm>
            <a:off x="1866900" y="935161"/>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61197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9_Slai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7849689" y="0"/>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lv-LV" dirty="0"/>
              <a:t>Ievietot attēlu</a:t>
            </a:r>
            <a:endParaRPr lang="en-US" dirty="0"/>
          </a:p>
        </p:txBody>
      </p:sp>
      <p:sp>
        <p:nvSpPr>
          <p:cNvPr id="8" name="Picture Placeholder 4"/>
          <p:cNvSpPr>
            <a:spLocks noGrp="1"/>
          </p:cNvSpPr>
          <p:nvPr>
            <p:ph type="pic" sz="quarter" idx="13" hasCustomPrompt="1"/>
          </p:nvPr>
        </p:nvSpPr>
        <p:spPr>
          <a:xfrm>
            <a:off x="7849689" y="2329542"/>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lv-LV" dirty="0"/>
              <a:t>Ievietot attēlu</a:t>
            </a:r>
            <a:endParaRPr lang="en-US" dirty="0"/>
          </a:p>
        </p:txBody>
      </p:sp>
      <p:sp>
        <p:nvSpPr>
          <p:cNvPr id="9" name="Picture Placeholder 4"/>
          <p:cNvSpPr>
            <a:spLocks noGrp="1"/>
          </p:cNvSpPr>
          <p:nvPr>
            <p:ph type="pic" sz="quarter" idx="14" hasCustomPrompt="1"/>
          </p:nvPr>
        </p:nvSpPr>
        <p:spPr>
          <a:xfrm>
            <a:off x="7849689" y="4659085"/>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lv-LV" dirty="0"/>
              <a:t>Ievietot attēlu</a:t>
            </a:r>
            <a:endParaRPr lang="en-US" dirty="0"/>
          </a:p>
        </p:txBody>
      </p:sp>
      <p:sp>
        <p:nvSpPr>
          <p:cNvPr id="10"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7" name="Teksta vietturis 5">
            <a:extLst>
              <a:ext uri="{FF2B5EF4-FFF2-40B4-BE49-F238E27FC236}">
                <a16:creationId xmlns:a16="http://schemas.microsoft.com/office/drawing/2014/main" id="{32AA593D-2F7F-41B1-8864-88DA788027EF}"/>
              </a:ext>
            </a:extLst>
          </p:cNvPr>
          <p:cNvSpPr>
            <a:spLocks noGrp="1"/>
          </p:cNvSpPr>
          <p:nvPr>
            <p:ph type="body" sz="quarter" idx="11" hasCustomPrompt="1"/>
          </p:nvPr>
        </p:nvSpPr>
        <p:spPr>
          <a:xfrm>
            <a:off x="1866900" y="2778034"/>
            <a:ext cx="4229100" cy="3564029"/>
          </a:xfrm>
        </p:spPr>
        <p:txBody>
          <a:bodyPr/>
          <a:lstStyle>
            <a:lvl3pPr>
              <a:defRPr sz="1400"/>
            </a:lvl3pPr>
          </a:lstStyle>
          <a:p>
            <a:pPr lvl="2"/>
            <a:r>
              <a:rPr lang="lv-LV" dirty="0"/>
              <a:t>Trešais līmenis</a:t>
            </a:r>
          </a:p>
          <a:p>
            <a:pPr lvl="3"/>
            <a:r>
              <a:rPr lang="lv-LV" dirty="0"/>
              <a:t>Ceturtais līmenis</a:t>
            </a:r>
          </a:p>
          <a:p>
            <a:pPr lvl="4"/>
            <a:r>
              <a:rPr lang="lv-LV" dirty="0"/>
              <a:t>Piektais līmenis</a:t>
            </a:r>
          </a:p>
        </p:txBody>
      </p:sp>
    </p:spTree>
    <p:extLst>
      <p:ext uri="{BB962C8B-B14F-4D97-AF65-F5344CB8AC3E}">
        <p14:creationId xmlns:p14="http://schemas.microsoft.com/office/powerpoint/2010/main" val="93756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8_Starpslai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599" y="0"/>
            <a:ext cx="11201401"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lv-LV" dirty="0"/>
              <a:t>Ievietot attēlu</a:t>
            </a:r>
            <a:endParaRPr lang="en-US" dirty="0"/>
          </a:p>
        </p:txBody>
      </p:sp>
    </p:spTree>
    <p:extLst>
      <p:ext uri="{BB962C8B-B14F-4D97-AF65-F5344CB8AC3E}">
        <p14:creationId xmlns:p14="http://schemas.microsoft.com/office/powerpoint/2010/main" val="31670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Skai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3415887" y="1055732"/>
            <a:ext cx="5360225" cy="353012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lv-LV" dirty="0"/>
              <a:t>Ievietot attēlu</a:t>
            </a:r>
            <a:endParaRPr lang="en-US" dirty="0"/>
          </a:p>
        </p:txBody>
      </p:sp>
    </p:spTree>
    <p:extLst>
      <p:ext uri="{BB962C8B-B14F-4D97-AF65-F5344CB8AC3E}">
        <p14:creationId xmlns:p14="http://schemas.microsoft.com/office/powerpoint/2010/main" val="1868627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1_Tukšs-slai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7307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bg2">
                    <a:lumMod val="50000"/>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cxnSp>
        <p:nvCxnSpPr>
          <p:cNvPr id="9" name="Straight Connector 8"/>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8" name="Taisnstūris 7">
            <a:extLst>
              <a:ext uri="{FF2B5EF4-FFF2-40B4-BE49-F238E27FC236}">
                <a16:creationId xmlns:a16="http://schemas.microsoft.com/office/drawing/2014/main" id="{8C8E36A3-AF59-4F8A-A728-6CCE00C2AA18}"/>
              </a:ext>
            </a:extLst>
          </p:cNvPr>
          <p:cNvSpPr/>
          <p:nvPr userDrawn="1"/>
        </p:nvSpPr>
        <p:spPr>
          <a:xfrm>
            <a:off x="450958" y="3172296"/>
            <a:ext cx="85710" cy="5312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4" r:id="rId4"/>
    <p:sldLayoutId id="2147484032" r:id="rId5"/>
    <p:sldLayoutId id="2147484041" r:id="rId6"/>
    <p:sldLayoutId id="2147484038" r:id="rId7"/>
    <p:sldLayoutId id="2147484039" r:id="rId8"/>
    <p:sldLayoutId id="2147484018" r:id="rId9"/>
    <p:sldLayoutId id="2147484040" r:id="rId10"/>
    <p:sldLayoutId id="2147484042" r:id="rId11"/>
  </p:sldLayoutIdLst>
  <p:hf hdr="0" ftr="0" dt="0"/>
  <p:txStyles>
    <p:titleStyle>
      <a:lvl1pPr algn="l" defTabSz="914318" rtl="0" eaLnBrk="1" latinLnBrk="0" hangingPunct="1">
        <a:lnSpc>
          <a:spcPct val="80000"/>
        </a:lnSpc>
        <a:spcBef>
          <a:spcPct val="0"/>
        </a:spcBef>
        <a:buNone/>
        <a:defRPr sz="4000" b="1" kern="1200" spc="-151" baseline="0">
          <a:solidFill>
            <a:schemeClr val="tx1"/>
          </a:solidFill>
          <a:latin typeface="Verdana" panose="020B0604030504040204" pitchFamily="34" charset="0"/>
          <a:ea typeface="Verdana" panose="020B0604030504040204" pitchFamily="34" charset="0"/>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userDrawn="1">
          <p15:clr>
            <a:srgbClr val="F26B43"/>
          </p15:clr>
        </p15:guide>
        <p15:guide id="29" pos="7320" userDrawn="1">
          <p15:clr>
            <a:srgbClr val="F26B43"/>
          </p15:clr>
        </p15:guide>
        <p15:guide id="48" pos="1176" userDrawn="1">
          <p15:clr>
            <a:srgbClr val="F26B43"/>
          </p15:clr>
        </p15:guide>
        <p15:guide id="51"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www.vzd.gov.lv/lv/pakalpojumi/BKU2" TargetMode="External"/><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latvija.lv/lv/PPK/dzives-situacija/apakssituacija/p3402/ProcesaApraks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Valstszemesdienests" TargetMode="External"/><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805050" y="2264864"/>
            <a:ext cx="9524010" cy="1867749"/>
          </a:xfrm>
        </p:spPr>
        <p:txBody>
          <a:bodyPr/>
          <a:lstStyle/>
          <a:p>
            <a:pPr>
              <a:lnSpc>
                <a:spcPct val="100000"/>
              </a:lnSpc>
              <a:spcAft>
                <a:spcPts val="600"/>
              </a:spcAft>
            </a:pPr>
            <a:r>
              <a:rPr lang="lv-LV" sz="3200" dirty="0">
                <a:solidFill>
                  <a:schemeClr val="bg1"/>
                </a:solidFill>
              </a:rPr>
              <a:t>ĒKAS VAI TELPU GRUPAS </a:t>
            </a:r>
            <a:br>
              <a:rPr lang="lv-LV" sz="3200" dirty="0">
                <a:solidFill>
                  <a:schemeClr val="bg1"/>
                </a:solidFill>
              </a:rPr>
            </a:br>
            <a:r>
              <a:rPr lang="lv-LV" sz="3200" dirty="0">
                <a:solidFill>
                  <a:schemeClr val="bg1"/>
                </a:solidFill>
              </a:rPr>
              <a:t>KADASTRĀLĀ UZMĒRĪŠANA (BKU)</a:t>
            </a:r>
            <a:br>
              <a:rPr lang="lv-LV" sz="3200" dirty="0">
                <a:solidFill>
                  <a:schemeClr val="bg1"/>
                </a:solidFill>
              </a:rPr>
            </a:br>
            <a:r>
              <a:rPr lang="lv-LV" sz="3200" dirty="0">
                <a:solidFill>
                  <a:schemeClr val="bg1"/>
                </a:solidFill>
              </a:rPr>
              <a:t>VIENKĀRŠOTĀ KĀRTĪBĀ</a:t>
            </a:r>
            <a:endParaRPr lang="en-US" sz="3200" dirty="0">
              <a:solidFill>
                <a:schemeClr val="bg1"/>
              </a:solidFill>
            </a:endParaRPr>
          </a:p>
        </p:txBody>
      </p:sp>
      <p:sp>
        <p:nvSpPr>
          <p:cNvPr id="22" name="TextBox 21"/>
          <p:cNvSpPr txBox="1"/>
          <p:nvPr/>
        </p:nvSpPr>
        <p:spPr>
          <a:xfrm>
            <a:off x="1930272" y="4264817"/>
            <a:ext cx="5300255" cy="1591205"/>
          </a:xfrm>
          <a:prstGeom prst="rect">
            <a:avLst/>
          </a:prstGeom>
          <a:noFill/>
        </p:spPr>
        <p:txBody>
          <a:bodyPr wrap="square" lIns="0" rIns="0" rtlCol="0">
            <a:spAutoFit/>
          </a:bodyPr>
          <a:lstStyle/>
          <a:p>
            <a:pPr>
              <a:lnSpc>
                <a:spcPct val="150000"/>
              </a:lnSpc>
            </a:pPr>
            <a:r>
              <a:rPr lang="lv-LV" sz="1600" dirty="0">
                <a:solidFill>
                  <a:schemeClr val="accent2"/>
                </a:solidFill>
                <a:latin typeface="+mj-lt"/>
              </a:rPr>
              <a:t>Pakalpojumu dizaina departamenta</a:t>
            </a:r>
          </a:p>
          <a:p>
            <a:pPr>
              <a:lnSpc>
                <a:spcPct val="150000"/>
              </a:lnSpc>
            </a:pPr>
            <a:r>
              <a:rPr lang="lv-LV" sz="1600" spc="10" dirty="0">
                <a:solidFill>
                  <a:schemeClr val="accent2"/>
                </a:solidFill>
                <a:effectLst/>
                <a:latin typeface="+mj-lt"/>
                <a:ea typeface="Calibri" panose="020F0502020204030204" pitchFamily="34" charset="0"/>
              </a:rPr>
              <a:t>pakalpojumu pārvaldības procesu eksperte</a:t>
            </a:r>
            <a:endParaRPr lang="lv-LV" sz="1600" dirty="0">
              <a:solidFill>
                <a:schemeClr val="accent2"/>
              </a:solidFill>
              <a:effectLst/>
              <a:latin typeface="+mj-lt"/>
              <a:ea typeface="Calibri" panose="020F0502020204030204" pitchFamily="34" charset="0"/>
            </a:endParaRPr>
          </a:p>
          <a:p>
            <a:pPr>
              <a:lnSpc>
                <a:spcPct val="150000"/>
              </a:lnSpc>
            </a:pPr>
            <a:r>
              <a:rPr lang="lv-LV" sz="1800" cap="all" spc="10" dirty="0">
                <a:solidFill>
                  <a:schemeClr val="accent2"/>
                </a:solidFill>
                <a:effectLst/>
                <a:latin typeface="+mj-lt"/>
                <a:ea typeface="Calibri" panose="020F0502020204030204" pitchFamily="34" charset="0"/>
              </a:rPr>
              <a:t>Lāsma Grīnfogele</a:t>
            </a:r>
            <a:endParaRPr lang="lv-LV" sz="1800" dirty="0">
              <a:solidFill>
                <a:schemeClr val="accent2"/>
              </a:solidFill>
              <a:effectLst/>
              <a:latin typeface="+mj-lt"/>
              <a:ea typeface="Calibri" panose="020F0502020204030204" pitchFamily="34" charset="0"/>
            </a:endParaRPr>
          </a:p>
          <a:p>
            <a:pPr>
              <a:lnSpc>
                <a:spcPct val="70000"/>
              </a:lnSpc>
            </a:pPr>
            <a:endParaRPr lang="lv-LV" sz="1600" dirty="0">
              <a:solidFill>
                <a:schemeClr val="accent1"/>
              </a:solidFill>
              <a:latin typeface="+mj-lt"/>
            </a:endParaRPr>
          </a:p>
          <a:p>
            <a:pPr>
              <a:lnSpc>
                <a:spcPct val="70000"/>
              </a:lnSpc>
            </a:pPr>
            <a:endParaRPr lang="en-US" sz="1600" dirty="0">
              <a:solidFill>
                <a:schemeClr val="accent1"/>
              </a:solidFill>
              <a:latin typeface="+mj-lt"/>
            </a:endParaRPr>
          </a:p>
        </p:txBody>
      </p:sp>
      <p:sp>
        <p:nvSpPr>
          <p:cNvPr id="23" name="TextBox 22"/>
          <p:cNvSpPr txBox="1"/>
          <p:nvPr/>
        </p:nvSpPr>
        <p:spPr>
          <a:xfrm>
            <a:off x="1866898" y="5743625"/>
            <a:ext cx="3588617" cy="290464"/>
          </a:xfrm>
          <a:prstGeom prst="rect">
            <a:avLst/>
          </a:prstGeom>
          <a:noFill/>
        </p:spPr>
        <p:txBody>
          <a:bodyPr wrap="square" lIns="0" rIns="0" rtlCol="0">
            <a:spAutoFit/>
          </a:bodyPr>
          <a:lstStyle/>
          <a:p>
            <a:pPr>
              <a:lnSpc>
                <a:spcPct val="120000"/>
              </a:lnSpc>
            </a:pPr>
            <a:r>
              <a:rPr lang="lv-LV" sz="1200" dirty="0">
                <a:solidFill>
                  <a:schemeClr val="bg1">
                    <a:alpha val="80000"/>
                  </a:schemeClr>
                </a:solidFill>
              </a:rPr>
              <a:t>Rīga, 2023.gada 20.oktobris</a:t>
            </a:r>
            <a:endParaRPr lang="en-US" sz="1200" dirty="0">
              <a:solidFill>
                <a:schemeClr val="bg1">
                  <a:alpha val="80000"/>
                </a:schemeClr>
              </a:solidFill>
            </a:endParaRPr>
          </a:p>
        </p:txBody>
      </p:sp>
    </p:spTree>
    <p:extLst>
      <p:ext uri="{BB962C8B-B14F-4D97-AF65-F5344CB8AC3E}">
        <p14:creationId xmlns:p14="http://schemas.microsoft.com/office/powerpoint/2010/main" val="158224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Virsraksts 3">
            <a:extLst>
              <a:ext uri="{FF2B5EF4-FFF2-40B4-BE49-F238E27FC236}">
                <a16:creationId xmlns:a16="http://schemas.microsoft.com/office/drawing/2014/main" id="{2A100819-C062-4391-8B19-FED924FD4881}"/>
              </a:ext>
            </a:extLst>
          </p:cNvPr>
          <p:cNvSpPr txBox="1">
            <a:spLocks/>
          </p:cNvSpPr>
          <p:nvPr/>
        </p:nvSpPr>
        <p:spPr>
          <a:xfrm>
            <a:off x="771895" y="670743"/>
            <a:ext cx="11135295" cy="1179818"/>
          </a:xfrm>
          <a:prstGeom prst="rect">
            <a:avLst/>
          </a:prstGeom>
        </p:spPr>
        <p:txBody>
          <a:bodyPr/>
          <a:lstStyle>
            <a:lvl1pPr algn="l" defTabSz="914318" rtl="0" eaLnBrk="1" latinLnBrk="0" hangingPunct="1">
              <a:lnSpc>
                <a:spcPct val="80000"/>
              </a:lnSpc>
              <a:spcBef>
                <a:spcPct val="0"/>
              </a:spcBef>
              <a:buNone/>
              <a:defRPr sz="4000" b="1" kern="1200" spc="-151" baseline="0">
                <a:solidFill>
                  <a:schemeClr val="tx1"/>
                </a:solidFill>
                <a:latin typeface="Verdana" panose="020B0604030504040204" pitchFamily="34" charset="0"/>
                <a:ea typeface="Verdana" panose="020B0604030504040204" pitchFamily="34" charset="0"/>
                <a:cs typeface="+mj-cs"/>
              </a:defRPr>
            </a:lvl1pPr>
          </a:lstStyle>
          <a:p>
            <a:pPr>
              <a:lnSpc>
                <a:spcPct val="100000"/>
              </a:lnSpc>
            </a:pPr>
            <a:r>
              <a:rPr lang="lv-LV" sz="2400" cap="all" dirty="0">
                <a:solidFill>
                  <a:schemeClr val="bg1"/>
                </a:solidFill>
                <a:latin typeface="+mn-lt"/>
                <a:ea typeface="Calibri" panose="020F0502020204030204" pitchFamily="34" charset="0"/>
              </a:rPr>
              <a:t>Kā klients saņem informāciju </a:t>
            </a:r>
          </a:p>
          <a:p>
            <a:pPr>
              <a:lnSpc>
                <a:spcPct val="100000"/>
              </a:lnSpc>
            </a:pPr>
            <a:r>
              <a:rPr lang="lv-LV" sz="2400" cap="all" dirty="0">
                <a:solidFill>
                  <a:schemeClr val="bg1"/>
                </a:solidFill>
                <a:latin typeface="+mn-lt"/>
                <a:ea typeface="Calibri" panose="020F0502020204030204" pitchFamily="34" charset="0"/>
              </a:rPr>
              <a:t>PAR IESPĒJU veikt </a:t>
            </a:r>
            <a:r>
              <a:rPr lang="lv-LV" sz="2400" b="1" cap="all" dirty="0">
                <a:solidFill>
                  <a:schemeClr val="bg1"/>
                </a:solidFill>
                <a:effectLst/>
                <a:latin typeface="+mn-lt"/>
                <a:ea typeface="Calibri" panose="020F0502020204030204" pitchFamily="34" charset="0"/>
              </a:rPr>
              <a:t>BKU </a:t>
            </a:r>
            <a:r>
              <a:rPr lang="lv-LV" sz="2400" cap="all" dirty="0">
                <a:solidFill>
                  <a:schemeClr val="bg1"/>
                </a:solidFill>
                <a:effectLst/>
                <a:latin typeface="+mn-lt"/>
                <a:ea typeface="Calibri" panose="020F0502020204030204" pitchFamily="34" charset="0"/>
              </a:rPr>
              <a:t>vienkāršotā</a:t>
            </a:r>
            <a:r>
              <a:rPr lang="lv-LV" sz="2400" b="1" cap="all" dirty="0">
                <a:solidFill>
                  <a:schemeClr val="bg1"/>
                </a:solidFill>
                <a:effectLst/>
                <a:latin typeface="+mn-lt"/>
                <a:ea typeface="Calibri" panose="020F0502020204030204" pitchFamily="34" charset="0"/>
              </a:rPr>
              <a:t> kārtībā</a:t>
            </a:r>
            <a:r>
              <a:rPr lang="lv-LV" sz="2400" cap="all" dirty="0">
                <a:solidFill>
                  <a:schemeClr val="bg1"/>
                </a:solidFill>
                <a:latin typeface="+mn-lt"/>
                <a:ea typeface="Calibri" panose="020F0502020204030204" pitchFamily="34" charset="0"/>
              </a:rPr>
              <a:t>?</a:t>
            </a:r>
            <a:endParaRPr lang="lv-LV" sz="2400" cap="all" dirty="0">
              <a:solidFill>
                <a:schemeClr val="bg1"/>
              </a:solidFill>
              <a:latin typeface="+mn-lt"/>
            </a:endParaRPr>
          </a:p>
        </p:txBody>
      </p:sp>
      <p:sp>
        <p:nvSpPr>
          <p:cNvPr id="11" name="Taisnstūris 32">
            <a:extLst>
              <a:ext uri="{FF2B5EF4-FFF2-40B4-BE49-F238E27FC236}">
                <a16:creationId xmlns:a16="http://schemas.microsoft.com/office/drawing/2014/main" id="{34EE0F5B-E482-4DAB-9A0C-7BA2B4E1DFB5}"/>
              </a:ext>
            </a:extLst>
          </p:cNvPr>
          <p:cNvSpPr/>
          <p:nvPr/>
        </p:nvSpPr>
        <p:spPr>
          <a:xfrm>
            <a:off x="2517169" y="2101876"/>
            <a:ext cx="9174822" cy="923330"/>
          </a:xfrm>
          <a:prstGeom prst="rect">
            <a:avLst/>
          </a:prstGeom>
        </p:spPr>
        <p:txBody>
          <a:bodyPr wrap="square">
            <a:spAutoFit/>
          </a:bodyPr>
          <a:lstStyle/>
          <a:p>
            <a:pPr algn="just"/>
            <a:r>
              <a:rPr lang="lv-LV" dirty="0">
                <a:solidFill>
                  <a:schemeClr val="bg1"/>
                </a:solidFill>
                <a:effectLst/>
                <a:ea typeface="Times New Roman" panose="02020603050405020304" pitchFamily="18" charset="0"/>
                <a:cs typeface="Times New Roman" panose="02020603050405020304" pitchFamily="18" charset="0"/>
              </a:rPr>
              <a:t>Informācija </a:t>
            </a:r>
            <a:r>
              <a:rPr lang="lv-LV" b="1" dirty="0">
                <a:solidFill>
                  <a:schemeClr val="accent2"/>
                </a:solidFill>
                <a:effectLst/>
                <a:ea typeface="Times New Roman" panose="02020603050405020304" pitchFamily="18" charset="0"/>
                <a:cs typeface="Times New Roman" panose="02020603050405020304" pitchFamily="18" charset="0"/>
              </a:rPr>
              <a:t>VZD </a:t>
            </a:r>
            <a:r>
              <a:rPr lang="lv-LV" b="1" dirty="0">
                <a:solidFill>
                  <a:schemeClr val="accent2"/>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tīmekļvietnē</a:t>
            </a:r>
            <a:r>
              <a:rPr lang="lv-LV" b="1" dirty="0">
                <a:solidFill>
                  <a:schemeClr val="accent2"/>
                </a:solidFill>
                <a:effectLst/>
                <a:ea typeface="Times New Roman" panose="02020603050405020304" pitchFamily="18" charset="0"/>
                <a:cs typeface="Times New Roman" panose="02020603050405020304" pitchFamily="18" charset="0"/>
              </a:rPr>
              <a:t> </a:t>
            </a:r>
            <a:r>
              <a:rPr lang="lv-LV" dirty="0">
                <a:solidFill>
                  <a:schemeClr val="bg1"/>
                </a:solidFill>
                <a:effectLst/>
                <a:ea typeface="Times New Roman" panose="02020603050405020304" pitchFamily="18" charset="0"/>
                <a:cs typeface="Times New Roman" panose="02020603050405020304" pitchFamily="18" charset="0"/>
              </a:rPr>
              <a:t>un </a:t>
            </a:r>
            <a:r>
              <a:rPr lang="lv-LV" b="1" dirty="0">
                <a:solidFill>
                  <a:schemeClr val="accent2"/>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portālā www.Latvija.lv </a:t>
            </a:r>
            <a:r>
              <a:rPr lang="lv-LV" dirty="0">
                <a:solidFill>
                  <a:schemeClr val="bg1"/>
                </a:solidFill>
                <a:effectLst/>
                <a:ea typeface="Times New Roman" panose="02020603050405020304" pitchFamily="18" charset="0"/>
                <a:cs typeface="Times New Roman" panose="02020603050405020304" pitchFamily="18" charset="0"/>
              </a:rPr>
              <a:t>pakalpojuma aprakstā «</a:t>
            </a:r>
            <a:r>
              <a:rPr lang="lv-LV" b="1" i="0" dirty="0">
                <a:solidFill>
                  <a:schemeClr val="bg1"/>
                </a:solidFill>
                <a:effectLst/>
              </a:rPr>
              <a:t>Ēkas, telpu grupas kadastrālā uzmērīšana ar datu reģistrāciju vai aktualizāciju Kadastrā ar apsekošanu apvidū</a:t>
            </a:r>
            <a:r>
              <a:rPr lang="lv-LV" b="0" i="0" dirty="0">
                <a:solidFill>
                  <a:schemeClr val="bg1"/>
                </a:solidFill>
                <a:effectLst/>
              </a:rPr>
              <a:t>»</a:t>
            </a:r>
            <a:endParaRPr lang="lv-LV" dirty="0">
              <a:solidFill>
                <a:schemeClr val="bg1"/>
              </a:solidFill>
            </a:endParaRPr>
          </a:p>
        </p:txBody>
      </p:sp>
      <p:sp>
        <p:nvSpPr>
          <p:cNvPr id="6" name="Taisnstūris 32">
            <a:extLst>
              <a:ext uri="{FF2B5EF4-FFF2-40B4-BE49-F238E27FC236}">
                <a16:creationId xmlns:a16="http://schemas.microsoft.com/office/drawing/2014/main" id="{5A86F08A-A9B6-4F3C-8EC3-CAFE55C7844F}"/>
              </a:ext>
            </a:extLst>
          </p:cNvPr>
          <p:cNvSpPr/>
          <p:nvPr/>
        </p:nvSpPr>
        <p:spPr>
          <a:xfrm>
            <a:off x="2517169" y="3654970"/>
            <a:ext cx="9174822" cy="1754326"/>
          </a:xfrm>
          <a:prstGeom prst="rect">
            <a:avLst/>
          </a:prstGeom>
        </p:spPr>
        <p:txBody>
          <a:bodyPr wrap="square">
            <a:spAutoFit/>
          </a:bodyPr>
          <a:lstStyle/>
          <a:p>
            <a:r>
              <a:rPr lang="lv-LV" dirty="0">
                <a:solidFill>
                  <a:schemeClr val="bg1"/>
                </a:solidFill>
                <a:effectLst/>
                <a:ea typeface="Times New Roman" panose="02020603050405020304" pitchFamily="18" charset="0"/>
                <a:cs typeface="Times New Roman" panose="02020603050405020304" pitchFamily="18" charset="0"/>
              </a:rPr>
              <a:t>Informācija </a:t>
            </a:r>
            <a:r>
              <a:rPr lang="lv-LV" b="1" dirty="0">
                <a:solidFill>
                  <a:schemeClr val="accent2"/>
                </a:solidFill>
                <a:effectLst/>
                <a:ea typeface="Times New Roman" panose="02020603050405020304" pitchFamily="18" charset="0"/>
                <a:cs typeface="Times New Roman" panose="02020603050405020304" pitchFamily="18" charset="0"/>
              </a:rPr>
              <a:t>e-adresē/ e-pastā</a:t>
            </a:r>
          </a:p>
          <a:p>
            <a:endParaRPr lang="lv-LV" dirty="0">
              <a:solidFill>
                <a:schemeClr val="bg1"/>
              </a:solidFill>
              <a:effectLst/>
              <a:ea typeface="Times New Roman" panose="02020603050405020304" pitchFamily="18" charset="0"/>
              <a:cs typeface="Times New Roman" panose="02020603050405020304" pitchFamily="18" charset="0"/>
            </a:endParaRPr>
          </a:p>
          <a:p>
            <a:r>
              <a:rPr lang="lv-LV" dirty="0">
                <a:solidFill>
                  <a:schemeClr val="bg1"/>
                </a:solidFill>
                <a:effectLst/>
                <a:ea typeface="Times New Roman" panose="02020603050405020304" pitchFamily="18" charset="0"/>
                <a:cs typeface="Times New Roman" panose="02020603050405020304" pitchFamily="18" charset="0"/>
              </a:rPr>
              <a:t>Pēc BKU pasūtījuma iekļaušanas </a:t>
            </a:r>
            <a:r>
              <a:rPr lang="lv-LV" dirty="0">
                <a:solidFill>
                  <a:schemeClr val="bg1"/>
                </a:solidFill>
                <a:effectLst/>
              </a:rPr>
              <a:t>sarakstā (rindā) VZD pakalpojuma ierosinātājam </a:t>
            </a:r>
            <a:r>
              <a:rPr lang="lv-LV" dirty="0" err="1">
                <a:solidFill>
                  <a:schemeClr val="bg1"/>
                </a:solidFill>
                <a:effectLst/>
              </a:rPr>
              <a:t>nosūta</a:t>
            </a:r>
            <a:r>
              <a:rPr lang="lv-LV" dirty="0">
                <a:solidFill>
                  <a:schemeClr val="bg1"/>
                </a:solidFill>
                <a:effectLst/>
              </a:rPr>
              <a:t> </a:t>
            </a:r>
            <a:r>
              <a:rPr lang="lv-LV" b="1" dirty="0">
                <a:solidFill>
                  <a:schemeClr val="bg1"/>
                </a:solidFill>
                <a:effectLst/>
              </a:rPr>
              <a:t>informatīvu paziņojumu par plānoto objekta apsekošanas periodu</a:t>
            </a:r>
            <a:r>
              <a:rPr lang="lv-LV" dirty="0">
                <a:solidFill>
                  <a:schemeClr val="bg1"/>
                </a:solidFill>
                <a:effectLst/>
              </a:rPr>
              <a:t> un informāciju </a:t>
            </a:r>
            <a:r>
              <a:rPr lang="lv-LV" b="1" dirty="0">
                <a:solidFill>
                  <a:schemeClr val="bg1"/>
                </a:solidFill>
                <a:effectLst/>
              </a:rPr>
              <a:t>par iespēju ierosināt </a:t>
            </a:r>
            <a:r>
              <a:rPr lang="lv-LV" b="1" dirty="0">
                <a:solidFill>
                  <a:schemeClr val="bg1"/>
                </a:solidFill>
              </a:rPr>
              <a:t>BKU </a:t>
            </a:r>
            <a:r>
              <a:rPr lang="lv-LV" b="1" dirty="0">
                <a:solidFill>
                  <a:schemeClr val="bg1"/>
                </a:solidFill>
                <a:effectLst/>
              </a:rPr>
              <a:t>vienkāršotā kārtībā</a:t>
            </a:r>
            <a:r>
              <a:rPr lang="lv-LV" dirty="0">
                <a:solidFill>
                  <a:schemeClr val="bg1"/>
                </a:solidFill>
                <a:effectLst/>
              </a:rPr>
              <a:t>.</a:t>
            </a:r>
            <a:endParaRPr lang="lv-LV" dirty="0">
              <a:solidFill>
                <a:schemeClr val="bg1"/>
              </a:solidFill>
            </a:endParaRPr>
          </a:p>
        </p:txBody>
      </p:sp>
      <p:sp>
        <p:nvSpPr>
          <p:cNvPr id="7" name="Ovāls 4">
            <a:extLst>
              <a:ext uri="{FF2B5EF4-FFF2-40B4-BE49-F238E27FC236}">
                <a16:creationId xmlns:a16="http://schemas.microsoft.com/office/drawing/2014/main" id="{44B9BD9C-4B5F-4163-9CD9-906AC7C9D6AD}"/>
              </a:ext>
            </a:extLst>
          </p:cNvPr>
          <p:cNvSpPr/>
          <p:nvPr/>
        </p:nvSpPr>
        <p:spPr>
          <a:xfrm>
            <a:off x="1201707" y="2165443"/>
            <a:ext cx="1315462" cy="13154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āls 4">
            <a:extLst>
              <a:ext uri="{FF2B5EF4-FFF2-40B4-BE49-F238E27FC236}">
                <a16:creationId xmlns:a16="http://schemas.microsoft.com/office/drawing/2014/main" id="{FE83943D-FB9D-43AC-A679-957397B774E1}"/>
              </a:ext>
            </a:extLst>
          </p:cNvPr>
          <p:cNvSpPr/>
          <p:nvPr/>
        </p:nvSpPr>
        <p:spPr>
          <a:xfrm>
            <a:off x="1201707" y="3829592"/>
            <a:ext cx="1315462" cy="13154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Freeform 335">
            <a:extLst>
              <a:ext uri="{FF2B5EF4-FFF2-40B4-BE49-F238E27FC236}">
                <a16:creationId xmlns:a16="http://schemas.microsoft.com/office/drawing/2014/main" id="{3FB30CAF-2B68-4001-B002-9A14043846A6}"/>
              </a:ext>
            </a:extLst>
          </p:cNvPr>
          <p:cNvSpPr>
            <a:spLocks noChangeArrowheads="1"/>
          </p:cNvSpPr>
          <p:nvPr/>
        </p:nvSpPr>
        <p:spPr bwMode="auto">
          <a:xfrm>
            <a:off x="16405801" y="9782161"/>
            <a:ext cx="1100622" cy="700396"/>
          </a:xfrm>
          <a:custGeom>
            <a:avLst/>
            <a:gdLst>
              <a:gd name="T0" fmla="*/ 1161 w 1162"/>
              <a:gd name="T1" fmla="*/ 49 h 742"/>
              <a:gd name="T2" fmla="*/ 1161 w 1162"/>
              <a:gd name="T3" fmla="*/ 49 h 742"/>
              <a:gd name="T4" fmla="*/ 1161 w 1162"/>
              <a:gd name="T5" fmla="*/ 32 h 742"/>
              <a:gd name="T6" fmla="*/ 1153 w 1162"/>
              <a:gd name="T7" fmla="*/ 24 h 742"/>
              <a:gd name="T8" fmla="*/ 1104 w 1162"/>
              <a:gd name="T9" fmla="*/ 0 h 742"/>
              <a:gd name="T10" fmla="*/ 58 w 1162"/>
              <a:gd name="T11" fmla="*/ 0 h 742"/>
              <a:gd name="T12" fmla="*/ 17 w 1162"/>
              <a:gd name="T13" fmla="*/ 24 h 742"/>
              <a:gd name="T14" fmla="*/ 9 w 1162"/>
              <a:gd name="T15" fmla="*/ 32 h 742"/>
              <a:gd name="T16" fmla="*/ 9 w 1162"/>
              <a:gd name="T17" fmla="*/ 49 h 742"/>
              <a:gd name="T18" fmla="*/ 0 w 1162"/>
              <a:gd name="T19" fmla="*/ 49 h 742"/>
              <a:gd name="T20" fmla="*/ 0 w 1162"/>
              <a:gd name="T21" fmla="*/ 683 h 742"/>
              <a:gd name="T22" fmla="*/ 58 w 1162"/>
              <a:gd name="T23" fmla="*/ 741 h 742"/>
              <a:gd name="T24" fmla="*/ 1104 w 1162"/>
              <a:gd name="T25" fmla="*/ 741 h 742"/>
              <a:gd name="T26" fmla="*/ 1161 w 1162"/>
              <a:gd name="T27" fmla="*/ 683 h 742"/>
              <a:gd name="T28" fmla="*/ 1161 w 1162"/>
              <a:gd name="T29" fmla="*/ 49 h 742"/>
              <a:gd name="T30" fmla="*/ 585 w 1162"/>
              <a:gd name="T31" fmla="*/ 280 h 742"/>
              <a:gd name="T32" fmla="*/ 585 w 1162"/>
              <a:gd name="T33" fmla="*/ 280 h 742"/>
              <a:gd name="T34" fmla="*/ 173 w 1162"/>
              <a:gd name="T35" fmla="*/ 74 h 742"/>
              <a:gd name="T36" fmla="*/ 997 w 1162"/>
              <a:gd name="T37" fmla="*/ 74 h 742"/>
              <a:gd name="T38" fmla="*/ 585 w 1162"/>
              <a:gd name="T39" fmla="*/ 280 h 742"/>
              <a:gd name="T40" fmla="*/ 83 w 1162"/>
              <a:gd name="T41" fmla="*/ 666 h 742"/>
              <a:gd name="T42" fmla="*/ 83 w 1162"/>
              <a:gd name="T43" fmla="*/ 666 h 742"/>
              <a:gd name="T44" fmla="*/ 83 w 1162"/>
              <a:gd name="T45" fmla="*/ 107 h 742"/>
              <a:gd name="T46" fmla="*/ 569 w 1162"/>
              <a:gd name="T47" fmla="*/ 354 h 742"/>
              <a:gd name="T48" fmla="*/ 569 w 1162"/>
              <a:gd name="T49" fmla="*/ 354 h 742"/>
              <a:gd name="T50" fmla="*/ 569 w 1162"/>
              <a:gd name="T51" fmla="*/ 354 h 742"/>
              <a:gd name="T52" fmla="*/ 569 w 1162"/>
              <a:gd name="T53" fmla="*/ 354 h 742"/>
              <a:gd name="T54" fmla="*/ 569 w 1162"/>
              <a:gd name="T55" fmla="*/ 354 h 742"/>
              <a:gd name="T56" fmla="*/ 569 w 1162"/>
              <a:gd name="T57" fmla="*/ 354 h 742"/>
              <a:gd name="T58" fmla="*/ 569 w 1162"/>
              <a:gd name="T59" fmla="*/ 354 h 742"/>
              <a:gd name="T60" fmla="*/ 569 w 1162"/>
              <a:gd name="T61" fmla="*/ 362 h 742"/>
              <a:gd name="T62" fmla="*/ 577 w 1162"/>
              <a:gd name="T63" fmla="*/ 362 h 742"/>
              <a:gd name="T64" fmla="*/ 577 w 1162"/>
              <a:gd name="T65" fmla="*/ 362 h 742"/>
              <a:gd name="T66" fmla="*/ 577 w 1162"/>
              <a:gd name="T67" fmla="*/ 362 h 742"/>
              <a:gd name="T68" fmla="*/ 577 w 1162"/>
              <a:gd name="T69" fmla="*/ 362 h 742"/>
              <a:gd name="T70" fmla="*/ 577 w 1162"/>
              <a:gd name="T71" fmla="*/ 362 h 742"/>
              <a:gd name="T72" fmla="*/ 577 w 1162"/>
              <a:gd name="T73" fmla="*/ 362 h 742"/>
              <a:gd name="T74" fmla="*/ 577 w 1162"/>
              <a:gd name="T75" fmla="*/ 362 h 742"/>
              <a:gd name="T76" fmla="*/ 585 w 1162"/>
              <a:gd name="T77" fmla="*/ 362 h 742"/>
              <a:gd name="T78" fmla="*/ 585 w 1162"/>
              <a:gd name="T79" fmla="*/ 362 h 742"/>
              <a:gd name="T80" fmla="*/ 585 w 1162"/>
              <a:gd name="T81" fmla="*/ 362 h 742"/>
              <a:gd name="T82" fmla="*/ 585 w 1162"/>
              <a:gd name="T83" fmla="*/ 362 h 742"/>
              <a:gd name="T84" fmla="*/ 585 w 1162"/>
              <a:gd name="T85" fmla="*/ 362 h 742"/>
              <a:gd name="T86" fmla="*/ 585 w 1162"/>
              <a:gd name="T87" fmla="*/ 362 h 742"/>
              <a:gd name="T88" fmla="*/ 585 w 1162"/>
              <a:gd name="T89" fmla="*/ 362 h 742"/>
              <a:gd name="T90" fmla="*/ 593 w 1162"/>
              <a:gd name="T91" fmla="*/ 362 h 742"/>
              <a:gd name="T92" fmla="*/ 593 w 1162"/>
              <a:gd name="T93" fmla="*/ 362 h 742"/>
              <a:gd name="T94" fmla="*/ 593 w 1162"/>
              <a:gd name="T95" fmla="*/ 362 h 742"/>
              <a:gd name="T96" fmla="*/ 593 w 1162"/>
              <a:gd name="T97" fmla="*/ 362 h 742"/>
              <a:gd name="T98" fmla="*/ 593 w 1162"/>
              <a:gd name="T99" fmla="*/ 354 h 742"/>
              <a:gd name="T100" fmla="*/ 593 w 1162"/>
              <a:gd name="T101" fmla="*/ 354 h 742"/>
              <a:gd name="T102" fmla="*/ 593 w 1162"/>
              <a:gd name="T103" fmla="*/ 354 h 742"/>
              <a:gd name="T104" fmla="*/ 601 w 1162"/>
              <a:gd name="T105" fmla="*/ 354 h 742"/>
              <a:gd name="T106" fmla="*/ 601 w 1162"/>
              <a:gd name="T107" fmla="*/ 354 h 742"/>
              <a:gd name="T108" fmla="*/ 601 w 1162"/>
              <a:gd name="T109" fmla="*/ 354 h 742"/>
              <a:gd name="T110" fmla="*/ 601 w 1162"/>
              <a:gd name="T111" fmla="*/ 354 h 742"/>
              <a:gd name="T112" fmla="*/ 1087 w 1162"/>
              <a:gd name="T113" fmla="*/ 107 h 742"/>
              <a:gd name="T114" fmla="*/ 1087 w 1162"/>
              <a:gd name="T115" fmla="*/ 666 h 742"/>
              <a:gd name="T116" fmla="*/ 83 w 1162"/>
              <a:gd name="T117" fmla="*/ 66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2" h="742">
                <a:moveTo>
                  <a:pt x="1161" y="49"/>
                </a:moveTo>
                <a:lnTo>
                  <a:pt x="1161" y="49"/>
                </a:lnTo>
                <a:cubicBezTo>
                  <a:pt x="1161" y="41"/>
                  <a:pt x="1161" y="32"/>
                  <a:pt x="1161" y="32"/>
                </a:cubicBezTo>
                <a:cubicBezTo>
                  <a:pt x="1161" y="24"/>
                  <a:pt x="1153" y="24"/>
                  <a:pt x="1153" y="24"/>
                </a:cubicBezTo>
                <a:cubicBezTo>
                  <a:pt x="1145" y="8"/>
                  <a:pt x="1128" y="0"/>
                  <a:pt x="1104" y="0"/>
                </a:cubicBezTo>
                <a:cubicBezTo>
                  <a:pt x="58" y="0"/>
                  <a:pt x="58" y="0"/>
                  <a:pt x="58" y="0"/>
                </a:cubicBezTo>
                <a:cubicBezTo>
                  <a:pt x="42" y="0"/>
                  <a:pt x="25" y="8"/>
                  <a:pt x="17" y="24"/>
                </a:cubicBezTo>
                <a:cubicBezTo>
                  <a:pt x="9" y="24"/>
                  <a:pt x="9" y="24"/>
                  <a:pt x="9" y="32"/>
                </a:cubicBezTo>
                <a:cubicBezTo>
                  <a:pt x="9" y="32"/>
                  <a:pt x="0" y="41"/>
                  <a:pt x="9" y="49"/>
                </a:cubicBezTo>
                <a:cubicBezTo>
                  <a:pt x="0" y="49"/>
                  <a:pt x="0" y="49"/>
                  <a:pt x="0" y="49"/>
                </a:cubicBezTo>
                <a:cubicBezTo>
                  <a:pt x="0" y="683"/>
                  <a:pt x="0" y="683"/>
                  <a:pt x="0" y="683"/>
                </a:cubicBezTo>
                <a:cubicBezTo>
                  <a:pt x="0" y="716"/>
                  <a:pt x="33" y="741"/>
                  <a:pt x="58" y="741"/>
                </a:cubicBezTo>
                <a:cubicBezTo>
                  <a:pt x="1104" y="741"/>
                  <a:pt x="1104" y="741"/>
                  <a:pt x="1104" y="741"/>
                </a:cubicBezTo>
                <a:cubicBezTo>
                  <a:pt x="1137" y="741"/>
                  <a:pt x="1161" y="716"/>
                  <a:pt x="1161" y="683"/>
                </a:cubicBezTo>
                <a:cubicBezTo>
                  <a:pt x="1161" y="49"/>
                  <a:pt x="1161" y="49"/>
                  <a:pt x="1161" y="49"/>
                </a:cubicBezTo>
                <a:close/>
                <a:moveTo>
                  <a:pt x="585" y="280"/>
                </a:moveTo>
                <a:lnTo>
                  <a:pt x="585" y="280"/>
                </a:lnTo>
                <a:cubicBezTo>
                  <a:pt x="173" y="74"/>
                  <a:pt x="173" y="74"/>
                  <a:pt x="173" y="74"/>
                </a:cubicBezTo>
                <a:cubicBezTo>
                  <a:pt x="997" y="74"/>
                  <a:pt x="997" y="74"/>
                  <a:pt x="997" y="74"/>
                </a:cubicBezTo>
                <a:lnTo>
                  <a:pt x="585" y="280"/>
                </a:lnTo>
                <a:close/>
                <a:moveTo>
                  <a:pt x="83" y="666"/>
                </a:moveTo>
                <a:lnTo>
                  <a:pt x="83" y="666"/>
                </a:lnTo>
                <a:cubicBezTo>
                  <a:pt x="83" y="107"/>
                  <a:pt x="83" y="107"/>
                  <a:pt x="83" y="107"/>
                </a:cubicBezTo>
                <a:cubicBezTo>
                  <a:pt x="569" y="354"/>
                  <a:pt x="569" y="354"/>
                  <a:pt x="569" y="354"/>
                </a:cubicBezTo>
                <a:lnTo>
                  <a:pt x="569" y="354"/>
                </a:lnTo>
                <a:lnTo>
                  <a:pt x="569" y="354"/>
                </a:lnTo>
                <a:lnTo>
                  <a:pt x="569" y="354"/>
                </a:lnTo>
                <a:lnTo>
                  <a:pt x="569" y="354"/>
                </a:lnTo>
                <a:lnTo>
                  <a:pt x="569" y="354"/>
                </a:lnTo>
                <a:lnTo>
                  <a:pt x="569" y="354"/>
                </a:lnTo>
                <a:cubicBezTo>
                  <a:pt x="569" y="362"/>
                  <a:pt x="569" y="362"/>
                  <a:pt x="569" y="362"/>
                </a:cubicBezTo>
                <a:cubicBezTo>
                  <a:pt x="569" y="362"/>
                  <a:pt x="569" y="362"/>
                  <a:pt x="577" y="362"/>
                </a:cubicBezTo>
                <a:lnTo>
                  <a:pt x="577" y="362"/>
                </a:lnTo>
                <a:lnTo>
                  <a:pt x="577" y="362"/>
                </a:lnTo>
                <a:lnTo>
                  <a:pt x="577" y="362"/>
                </a:lnTo>
                <a:lnTo>
                  <a:pt x="577" y="362"/>
                </a:lnTo>
                <a:lnTo>
                  <a:pt x="577" y="362"/>
                </a:lnTo>
                <a:lnTo>
                  <a:pt x="577" y="362"/>
                </a:lnTo>
                <a:cubicBezTo>
                  <a:pt x="585" y="362"/>
                  <a:pt x="585" y="362"/>
                  <a:pt x="585" y="362"/>
                </a:cubicBezTo>
                <a:lnTo>
                  <a:pt x="585" y="362"/>
                </a:lnTo>
                <a:lnTo>
                  <a:pt x="585" y="362"/>
                </a:lnTo>
                <a:lnTo>
                  <a:pt x="585" y="362"/>
                </a:lnTo>
                <a:lnTo>
                  <a:pt x="585" y="362"/>
                </a:lnTo>
                <a:lnTo>
                  <a:pt x="585" y="362"/>
                </a:lnTo>
                <a:lnTo>
                  <a:pt x="585" y="362"/>
                </a:lnTo>
                <a:lnTo>
                  <a:pt x="593" y="362"/>
                </a:lnTo>
                <a:lnTo>
                  <a:pt x="593" y="362"/>
                </a:lnTo>
                <a:lnTo>
                  <a:pt x="593" y="362"/>
                </a:lnTo>
                <a:lnTo>
                  <a:pt x="593" y="362"/>
                </a:lnTo>
                <a:cubicBezTo>
                  <a:pt x="593" y="362"/>
                  <a:pt x="593" y="362"/>
                  <a:pt x="593" y="354"/>
                </a:cubicBezTo>
                <a:lnTo>
                  <a:pt x="593" y="354"/>
                </a:lnTo>
                <a:lnTo>
                  <a:pt x="593" y="354"/>
                </a:lnTo>
                <a:cubicBezTo>
                  <a:pt x="593" y="354"/>
                  <a:pt x="593" y="354"/>
                  <a:pt x="601" y="354"/>
                </a:cubicBezTo>
                <a:lnTo>
                  <a:pt x="601" y="354"/>
                </a:lnTo>
                <a:lnTo>
                  <a:pt x="601" y="354"/>
                </a:lnTo>
                <a:lnTo>
                  <a:pt x="601" y="354"/>
                </a:lnTo>
                <a:cubicBezTo>
                  <a:pt x="1087" y="107"/>
                  <a:pt x="1087" y="107"/>
                  <a:pt x="1087" y="107"/>
                </a:cubicBezTo>
                <a:cubicBezTo>
                  <a:pt x="1087" y="666"/>
                  <a:pt x="1087" y="666"/>
                  <a:pt x="1087" y="666"/>
                </a:cubicBezTo>
                <a:lnTo>
                  <a:pt x="83" y="666"/>
                </a:lnTo>
                <a:close/>
              </a:path>
            </a:pathLst>
          </a:custGeom>
          <a:solidFill>
            <a:schemeClr val="bg2"/>
          </a:solidFill>
          <a:ln>
            <a:noFill/>
          </a:ln>
          <a:effectLst/>
        </p:spPr>
        <p:txBody>
          <a:bodyPr wrap="none" anchor="ctr"/>
          <a:lstStyle/>
          <a:p>
            <a:endParaRPr lang="es-MX"/>
          </a:p>
        </p:txBody>
      </p:sp>
      <p:pic>
        <p:nvPicPr>
          <p:cNvPr id="14" name="Graphic 13" descr="Email">
            <a:extLst>
              <a:ext uri="{FF2B5EF4-FFF2-40B4-BE49-F238E27FC236}">
                <a16:creationId xmlns:a16="http://schemas.microsoft.com/office/drawing/2014/main" id="{6D4144D8-A07B-44EC-A0A7-9E981DE929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93989" y="4079769"/>
            <a:ext cx="730897" cy="730897"/>
          </a:xfrm>
          <a:prstGeom prst="rect">
            <a:avLst/>
          </a:prstGeom>
        </p:spPr>
      </p:pic>
      <p:pic>
        <p:nvPicPr>
          <p:cNvPr id="15" name="Graphic 14" descr="Customer review RTL">
            <a:extLst>
              <a:ext uri="{FF2B5EF4-FFF2-40B4-BE49-F238E27FC236}">
                <a16:creationId xmlns:a16="http://schemas.microsoft.com/office/drawing/2014/main" id="{E237A3BA-A7DF-4436-AB75-B0AC3100C5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6472" y="2493916"/>
            <a:ext cx="765929" cy="765929"/>
          </a:xfrm>
          <a:prstGeom prst="rect">
            <a:avLst/>
          </a:prstGeom>
        </p:spPr>
      </p:pic>
    </p:spTree>
    <p:extLst>
      <p:ext uri="{BB962C8B-B14F-4D97-AF65-F5344CB8AC3E}">
        <p14:creationId xmlns:p14="http://schemas.microsoft.com/office/powerpoint/2010/main" val="195704935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07DA862-CD84-4E79-AF15-AD49CEE1BFA5}"/>
              </a:ext>
            </a:extLst>
          </p:cNvPr>
          <p:cNvSpPr>
            <a:spLocks noGrp="1"/>
          </p:cNvSpPr>
          <p:nvPr>
            <p:ph type="title"/>
          </p:nvPr>
        </p:nvSpPr>
        <p:spPr>
          <a:xfrm>
            <a:off x="1866900" y="3215333"/>
            <a:ext cx="4229100" cy="696792"/>
          </a:xfrm>
        </p:spPr>
        <p:txBody>
          <a:bodyPr/>
          <a:lstStyle/>
          <a:p>
            <a:r>
              <a:rPr lang="lv-LV" dirty="0">
                <a:solidFill>
                  <a:schemeClr val="bg1"/>
                </a:solidFill>
              </a:rPr>
              <a:t>PALDIES!</a:t>
            </a:r>
          </a:p>
        </p:txBody>
      </p:sp>
      <p:sp>
        <p:nvSpPr>
          <p:cNvPr id="3" name="Teksta vietturis 2">
            <a:extLst>
              <a:ext uri="{FF2B5EF4-FFF2-40B4-BE49-F238E27FC236}">
                <a16:creationId xmlns:a16="http://schemas.microsoft.com/office/drawing/2014/main" id="{AEF7DBD3-06EB-4F73-B618-329B40E6994C}"/>
              </a:ext>
            </a:extLst>
          </p:cNvPr>
          <p:cNvSpPr>
            <a:spLocks noGrp="1"/>
          </p:cNvSpPr>
          <p:nvPr>
            <p:ph type="body" sz="quarter" idx="12"/>
          </p:nvPr>
        </p:nvSpPr>
        <p:spPr>
          <a:xfrm>
            <a:off x="2432115" y="4242062"/>
            <a:ext cx="5215594" cy="1544376"/>
          </a:xfrm>
        </p:spPr>
        <p:txBody>
          <a:bodyPr>
            <a:normAutofit/>
          </a:bodyPr>
          <a:lstStyle/>
          <a:p>
            <a:r>
              <a:rPr lang="lv-LV" b="1" dirty="0">
                <a:solidFill>
                  <a:schemeClr val="accent2"/>
                </a:solidFill>
              </a:rPr>
              <a:t>www.vzd.gov.lv</a:t>
            </a:r>
          </a:p>
          <a:p>
            <a:r>
              <a:rPr lang="lv-LV" b="1" dirty="0">
                <a:solidFill>
                  <a:schemeClr val="accent2"/>
                </a:solidFill>
                <a:hlinkClick r:id="rId3">
                  <a:extLst>
                    <a:ext uri="{A12FA001-AC4F-418D-AE19-62706E023703}">
                      <ahyp:hlinkClr xmlns:ahyp="http://schemas.microsoft.com/office/drawing/2018/hyperlinkcolor" val="tx"/>
                    </a:ext>
                  </a:extLst>
                </a:hlinkClick>
              </a:rPr>
              <a:t>/</a:t>
            </a:r>
            <a:r>
              <a:rPr lang="lv-LV" b="1" dirty="0" err="1">
                <a:solidFill>
                  <a:schemeClr val="accent2"/>
                </a:solidFill>
                <a:hlinkClick r:id="rId3">
                  <a:extLst>
                    <a:ext uri="{A12FA001-AC4F-418D-AE19-62706E023703}">
                      <ahyp:hlinkClr xmlns:ahyp="http://schemas.microsoft.com/office/drawing/2018/hyperlinkcolor" val="tx"/>
                    </a:ext>
                  </a:extLst>
                </a:hlinkClick>
              </a:rPr>
              <a:t>Valstszemesdienests</a:t>
            </a:r>
            <a:r>
              <a:rPr lang="lv-LV" b="1" dirty="0">
                <a:solidFill>
                  <a:schemeClr val="accent2"/>
                </a:solidFill>
              </a:rPr>
              <a:t> </a:t>
            </a:r>
          </a:p>
          <a:p>
            <a:r>
              <a:rPr lang="lv-LV" b="1" dirty="0">
                <a:solidFill>
                  <a:schemeClr val="accent2"/>
                </a:solidFill>
              </a:rPr>
              <a:t>@</a:t>
            </a:r>
            <a:r>
              <a:rPr lang="lv-LV" b="1" dirty="0" err="1">
                <a:solidFill>
                  <a:schemeClr val="accent2"/>
                </a:solidFill>
              </a:rPr>
              <a:t>ZemesDienests</a:t>
            </a:r>
            <a:endParaRPr lang="lv-LV" b="1" dirty="0">
              <a:solidFill>
                <a:schemeClr val="accent2"/>
              </a:solidFill>
            </a:endParaRPr>
          </a:p>
          <a:p>
            <a:endParaRPr lang="lv-LV" dirty="0"/>
          </a:p>
        </p:txBody>
      </p:sp>
      <p:pic>
        <p:nvPicPr>
          <p:cNvPr id="5" name="Grafika 4" descr="Kursors">
            <a:extLst>
              <a:ext uri="{FF2B5EF4-FFF2-40B4-BE49-F238E27FC236}">
                <a16:creationId xmlns:a16="http://schemas.microsoft.com/office/drawing/2014/main" id="{29245A5A-D41E-4EE6-82C9-2048E6225A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94235" y="4242062"/>
            <a:ext cx="457200" cy="457200"/>
          </a:xfrm>
          <a:prstGeom prst="rect">
            <a:avLst/>
          </a:prstGeom>
        </p:spPr>
      </p:pic>
      <p:pic>
        <p:nvPicPr>
          <p:cNvPr id="7" name="Attēls 6">
            <a:extLst>
              <a:ext uri="{FF2B5EF4-FFF2-40B4-BE49-F238E27FC236}">
                <a16:creationId xmlns:a16="http://schemas.microsoft.com/office/drawing/2014/main" id="{6304215B-8F71-4837-891C-0E3D413623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6506" y="4800599"/>
            <a:ext cx="325618" cy="325618"/>
          </a:xfrm>
          <a:prstGeom prst="rect">
            <a:avLst/>
          </a:prstGeom>
        </p:spPr>
      </p:pic>
      <p:pic>
        <p:nvPicPr>
          <p:cNvPr id="9" name="Attēls 8">
            <a:extLst>
              <a:ext uri="{FF2B5EF4-FFF2-40B4-BE49-F238E27FC236}">
                <a16:creationId xmlns:a16="http://schemas.microsoft.com/office/drawing/2014/main" id="{80CA75E3-831D-4D97-8212-A1D7E80A37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6504" y="5329238"/>
            <a:ext cx="325619" cy="325619"/>
          </a:xfrm>
          <a:prstGeom prst="rect">
            <a:avLst/>
          </a:prstGeom>
        </p:spPr>
      </p:pic>
    </p:spTree>
    <p:extLst>
      <p:ext uri="{BB962C8B-B14F-4D97-AF65-F5344CB8AC3E}">
        <p14:creationId xmlns:p14="http://schemas.microsoft.com/office/powerpoint/2010/main" val="378121062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1471B72D-CD03-46DB-8490-FB7072C510C1}"/>
              </a:ext>
            </a:extLst>
          </p:cNvPr>
          <p:cNvSpPr>
            <a:spLocks noGrp="1"/>
          </p:cNvSpPr>
          <p:nvPr>
            <p:ph type="sldNum" sz="quarter" idx="12"/>
          </p:nvPr>
        </p:nvSpPr>
        <p:spPr/>
        <p:txBody>
          <a:bodyPr/>
          <a:lstStyle/>
          <a:p>
            <a:fld id="{D53FE146-617E-4FD4-941E-3848B38CDF0A}" type="slidenum">
              <a:rPr lang="lv-LV" smtClean="0"/>
              <a:t>2</a:t>
            </a:fld>
            <a:endParaRPr lang="lv-LV"/>
          </a:p>
        </p:txBody>
      </p:sp>
      <p:sp>
        <p:nvSpPr>
          <p:cNvPr id="3" name="TextBox 2">
            <a:extLst>
              <a:ext uri="{FF2B5EF4-FFF2-40B4-BE49-F238E27FC236}">
                <a16:creationId xmlns:a16="http://schemas.microsoft.com/office/drawing/2014/main" id="{A82F51B2-F35D-49EE-A391-5E98EE5A417A}"/>
              </a:ext>
            </a:extLst>
          </p:cNvPr>
          <p:cNvSpPr txBox="1"/>
          <p:nvPr/>
        </p:nvSpPr>
        <p:spPr>
          <a:xfrm>
            <a:off x="655758" y="1126312"/>
            <a:ext cx="6766320" cy="4893647"/>
          </a:xfrm>
          <a:prstGeom prst="rect">
            <a:avLst/>
          </a:prstGeom>
          <a:noFill/>
        </p:spPr>
        <p:txBody>
          <a:bodyPr wrap="square" rtlCol="0">
            <a:spAutoFit/>
          </a:bodyPr>
          <a:lstStyle/>
          <a:p>
            <a:pPr algn="just"/>
            <a:r>
              <a:rPr lang="lv-LV" sz="1700" dirty="0">
                <a:solidFill>
                  <a:schemeClr val="bg1"/>
                </a:solidFill>
                <a:effectLst/>
                <a:ea typeface="Times New Roman" panose="02020603050405020304" pitchFamily="18" charset="0"/>
                <a:cs typeface="Times New Roman" panose="02020603050405020304" pitchFamily="18" charset="0"/>
              </a:rPr>
              <a:t>VZD </a:t>
            </a:r>
            <a:r>
              <a:rPr lang="lv-LV" sz="1700" b="1" i="0" dirty="0">
                <a:solidFill>
                  <a:schemeClr val="bg1"/>
                </a:solidFill>
                <a:effectLst/>
              </a:rPr>
              <a:t>veic BKU </a:t>
            </a:r>
            <a:r>
              <a:rPr lang="lv-LV" sz="1700" b="0" i="0" dirty="0">
                <a:solidFill>
                  <a:schemeClr val="bg1"/>
                </a:solidFill>
                <a:effectLst/>
              </a:rPr>
              <a:t>atbilstoši:</a:t>
            </a:r>
          </a:p>
          <a:p>
            <a:pPr marL="285750" indent="-285750" algn="just">
              <a:spcBef>
                <a:spcPts val="600"/>
              </a:spcBef>
              <a:buFont typeface="Wingdings" panose="05000000000000000000" pitchFamily="2" charset="2"/>
              <a:buChar char="§"/>
            </a:pPr>
            <a:endParaRPr lang="lv-LV" sz="1700" b="1" i="0" dirty="0">
              <a:solidFill>
                <a:schemeClr val="bg1"/>
              </a:solidFill>
              <a:effectLst/>
            </a:endParaRPr>
          </a:p>
          <a:p>
            <a:pPr marL="285750" indent="-285750" algn="just">
              <a:spcBef>
                <a:spcPts val="600"/>
              </a:spcBef>
              <a:buFont typeface="Wingdings" panose="05000000000000000000" pitchFamily="2" charset="2"/>
              <a:buChar char="§"/>
            </a:pPr>
            <a:r>
              <a:rPr lang="lv-LV" sz="1700" b="1" i="0" dirty="0">
                <a:solidFill>
                  <a:schemeClr val="accent2"/>
                </a:solidFill>
                <a:effectLst/>
              </a:rPr>
              <a:t>Nekustamā īpašuma valsts kadastra likuma </a:t>
            </a:r>
            <a:r>
              <a:rPr lang="lv-LV" sz="1700" i="0" dirty="0">
                <a:solidFill>
                  <a:schemeClr val="bg1"/>
                </a:solidFill>
                <a:effectLst/>
              </a:rPr>
              <a:t>30.pantam;</a:t>
            </a:r>
          </a:p>
          <a:p>
            <a:pPr marL="285750" indent="-285750" algn="just">
              <a:spcBef>
                <a:spcPts val="600"/>
              </a:spcBef>
              <a:buFont typeface="Wingdings" panose="05000000000000000000" pitchFamily="2" charset="2"/>
              <a:buChar char="§"/>
            </a:pPr>
            <a:endParaRPr lang="lv-LV" sz="1700" b="0" dirty="0">
              <a:solidFill>
                <a:schemeClr val="bg1"/>
              </a:solidFill>
            </a:endParaRPr>
          </a:p>
          <a:p>
            <a:pPr marL="285750" indent="-285750" algn="just">
              <a:spcBef>
                <a:spcPts val="600"/>
              </a:spcBef>
              <a:buFont typeface="Wingdings" panose="05000000000000000000" pitchFamily="2" charset="2"/>
              <a:buChar char="§"/>
            </a:pPr>
            <a:r>
              <a:rPr lang="lv-LV" sz="1700" b="0" i="0" dirty="0">
                <a:solidFill>
                  <a:schemeClr val="bg1"/>
                </a:solidFill>
                <a:effectLst/>
              </a:rPr>
              <a:t>Ministru kabineta 2011.gada 11.gada 20.decembra noteikumu Nr.971 </a:t>
            </a:r>
            <a:r>
              <a:rPr lang="lv-LV" sz="1700" b="0" i="0" dirty="0">
                <a:solidFill>
                  <a:schemeClr val="accent2"/>
                </a:solidFill>
                <a:effectLst/>
              </a:rPr>
              <a:t>«</a:t>
            </a:r>
            <a:r>
              <a:rPr lang="lv-LV" sz="1700" b="1" i="0" dirty="0">
                <a:solidFill>
                  <a:schemeClr val="accent2"/>
                </a:solidFill>
                <a:effectLst/>
              </a:rPr>
              <a:t>Valsts zemes dienesta nolikums» </a:t>
            </a:r>
            <a:r>
              <a:rPr lang="lv-LV" sz="1700" i="0" dirty="0">
                <a:solidFill>
                  <a:schemeClr val="bg1"/>
                </a:solidFill>
                <a:effectLst/>
              </a:rPr>
              <a:t>2.7.apakšpunktam;</a:t>
            </a:r>
          </a:p>
          <a:p>
            <a:pPr marL="285750" indent="-285750" algn="just">
              <a:spcBef>
                <a:spcPts val="600"/>
              </a:spcBef>
              <a:buFont typeface="Wingdings" panose="05000000000000000000" pitchFamily="2" charset="2"/>
              <a:buChar char="§"/>
            </a:pPr>
            <a:endParaRPr lang="lv-LV" sz="1700" dirty="0">
              <a:solidFill>
                <a:schemeClr val="bg1"/>
              </a:solidFill>
              <a:effectLst/>
              <a:ea typeface="Times New Roman" panose="02020603050405020304" pitchFamily="18" charset="0"/>
            </a:endParaRPr>
          </a:p>
          <a:p>
            <a:pPr marL="285750" indent="-285750" algn="just">
              <a:spcBef>
                <a:spcPts val="600"/>
              </a:spcBef>
              <a:buFont typeface="Wingdings" panose="05000000000000000000" pitchFamily="2" charset="2"/>
              <a:buChar char="§"/>
            </a:pPr>
            <a:r>
              <a:rPr lang="lv-LV" sz="1700" dirty="0">
                <a:solidFill>
                  <a:schemeClr val="bg1"/>
                </a:solidFill>
                <a:effectLst/>
                <a:ea typeface="Times New Roman" panose="02020603050405020304" pitchFamily="18" charset="0"/>
              </a:rPr>
              <a:t>Ministru kabineta 2023.gada 7.marta noteikumiem Nr.116 </a:t>
            </a:r>
            <a:r>
              <a:rPr lang="lv-LV" sz="1700" dirty="0">
                <a:solidFill>
                  <a:schemeClr val="accent2"/>
                </a:solidFill>
                <a:effectLst/>
                <a:ea typeface="Times New Roman" panose="02020603050405020304" pitchFamily="18" charset="0"/>
              </a:rPr>
              <a:t>“</a:t>
            </a:r>
            <a:r>
              <a:rPr lang="lv-LV" sz="1700" b="1" dirty="0">
                <a:solidFill>
                  <a:schemeClr val="accent2"/>
                </a:solidFill>
                <a:effectLst/>
                <a:ea typeface="Times New Roman" panose="02020603050405020304" pitchFamily="18" charset="0"/>
              </a:rPr>
              <a:t>Būvju kadastrālās uzmērīšanas noteikumi</a:t>
            </a:r>
            <a:r>
              <a:rPr lang="lv-LV" sz="1700" dirty="0">
                <a:solidFill>
                  <a:schemeClr val="accent2"/>
                </a:solidFill>
                <a:effectLst/>
                <a:ea typeface="Times New Roman" panose="02020603050405020304" pitchFamily="18" charset="0"/>
              </a:rPr>
              <a:t>”</a:t>
            </a:r>
            <a:r>
              <a:rPr lang="lv-LV" sz="1700" dirty="0">
                <a:solidFill>
                  <a:schemeClr val="bg1"/>
                </a:solidFill>
                <a:effectLst/>
                <a:ea typeface="Times New Roman" panose="02020603050405020304" pitchFamily="18" charset="0"/>
              </a:rPr>
              <a:t>, kas stājās spēkā 2023.gada 28.martā;</a:t>
            </a:r>
          </a:p>
          <a:p>
            <a:pPr marL="285750" indent="-285750" algn="just">
              <a:spcBef>
                <a:spcPts val="600"/>
              </a:spcBef>
              <a:buFont typeface="Wingdings" panose="05000000000000000000" pitchFamily="2" charset="2"/>
              <a:buChar char="§"/>
            </a:pPr>
            <a:endParaRPr lang="lv-LV" sz="1700" dirty="0">
              <a:solidFill>
                <a:schemeClr val="bg1"/>
              </a:solidFill>
              <a:effectLst/>
              <a:ea typeface="Times New Roman" panose="02020603050405020304" pitchFamily="18" charset="0"/>
            </a:endParaRPr>
          </a:p>
          <a:p>
            <a:pPr marL="285750" indent="-285750" algn="just">
              <a:spcBef>
                <a:spcPts val="600"/>
              </a:spcBef>
              <a:buFont typeface="Wingdings" panose="05000000000000000000" pitchFamily="2" charset="2"/>
              <a:buChar char="§"/>
            </a:pPr>
            <a:r>
              <a:rPr lang="lv-LV" sz="1700" dirty="0">
                <a:solidFill>
                  <a:schemeClr val="bg1"/>
                </a:solidFill>
                <a:effectLst/>
                <a:ea typeface="Times New Roman" panose="02020603050405020304" pitchFamily="18" charset="0"/>
              </a:rPr>
              <a:t>Ministru kabineta 2015.gada 22.decembra noteikumiem Nr.787 </a:t>
            </a:r>
            <a:r>
              <a:rPr lang="lv-LV" sz="1700" dirty="0">
                <a:solidFill>
                  <a:schemeClr val="accent2"/>
                </a:solidFill>
                <a:effectLst/>
                <a:ea typeface="Times New Roman" panose="02020603050405020304" pitchFamily="18" charset="0"/>
              </a:rPr>
              <a:t>“</a:t>
            </a:r>
            <a:r>
              <a:rPr lang="lv-LV" sz="1700" b="1" dirty="0">
                <a:solidFill>
                  <a:schemeClr val="accent2"/>
                </a:solidFill>
                <a:effectLst/>
                <a:ea typeface="Times New Roman" panose="02020603050405020304" pitchFamily="18" charset="0"/>
              </a:rPr>
              <a:t>Valsts zemes dienesta maksas pakalpojumu cenrādis un samaksas kārtība</a:t>
            </a:r>
            <a:r>
              <a:rPr lang="lv-LV" sz="1700" dirty="0">
                <a:solidFill>
                  <a:schemeClr val="accent2"/>
                </a:solidFill>
                <a:effectLst/>
                <a:ea typeface="Times New Roman" panose="02020603050405020304" pitchFamily="18" charset="0"/>
              </a:rPr>
              <a:t>” </a:t>
            </a:r>
            <a:r>
              <a:rPr lang="lv-LV" sz="1700" dirty="0">
                <a:solidFill>
                  <a:schemeClr val="bg1"/>
                </a:solidFill>
                <a:effectLst/>
                <a:ea typeface="Times New Roman" panose="02020603050405020304" pitchFamily="18" charset="0"/>
              </a:rPr>
              <a:t>(turpmāk – Cenrādis).</a:t>
            </a:r>
            <a:endParaRPr lang="lv-LV" sz="1700" dirty="0">
              <a:solidFill>
                <a:schemeClr val="bg1"/>
              </a:solidFill>
              <a:ea typeface="Times New Roman" panose="02020603050405020304" pitchFamily="18" charset="0"/>
              <a:cs typeface="Times New Roman" panose="02020603050405020304" pitchFamily="18" charset="0"/>
            </a:endParaRPr>
          </a:p>
        </p:txBody>
      </p:sp>
      <p:sp>
        <p:nvSpPr>
          <p:cNvPr id="4" name="Virsraksts 3">
            <a:extLst>
              <a:ext uri="{FF2B5EF4-FFF2-40B4-BE49-F238E27FC236}">
                <a16:creationId xmlns:a16="http://schemas.microsoft.com/office/drawing/2014/main" id="{9CADD5F7-BE4F-4344-BCFE-3959EC2BACF8}"/>
              </a:ext>
            </a:extLst>
          </p:cNvPr>
          <p:cNvSpPr txBox="1">
            <a:spLocks/>
          </p:cNvSpPr>
          <p:nvPr/>
        </p:nvSpPr>
        <p:spPr>
          <a:xfrm>
            <a:off x="655758" y="483360"/>
            <a:ext cx="7094189" cy="802793"/>
          </a:xfrm>
          <a:prstGeom prst="rect">
            <a:avLst/>
          </a:prstGeom>
        </p:spPr>
        <p:txBody>
          <a:bodyPr/>
          <a:lstStyle>
            <a:lvl1pPr algn="l" defTabSz="914318" rtl="0" eaLnBrk="1" latinLnBrk="0" hangingPunct="1">
              <a:lnSpc>
                <a:spcPct val="80000"/>
              </a:lnSpc>
              <a:spcBef>
                <a:spcPct val="0"/>
              </a:spcBef>
              <a:buNone/>
              <a:defRPr sz="4000" b="1" kern="1200" spc="-151" baseline="0">
                <a:solidFill>
                  <a:schemeClr val="tx1"/>
                </a:solidFill>
                <a:latin typeface="Verdana" panose="020B0604030504040204" pitchFamily="34" charset="0"/>
                <a:ea typeface="Verdana" panose="020B0604030504040204" pitchFamily="34" charset="0"/>
                <a:cs typeface="+mj-cs"/>
              </a:defRPr>
            </a:lvl1pPr>
          </a:lstStyle>
          <a:p>
            <a:pPr>
              <a:lnSpc>
                <a:spcPct val="100000"/>
              </a:lnSpc>
            </a:pPr>
            <a:r>
              <a:rPr lang="lv-LV" sz="2400" b="1" cap="all" dirty="0">
                <a:solidFill>
                  <a:schemeClr val="bg1"/>
                </a:solidFill>
                <a:effectLst/>
                <a:latin typeface="+mj-lt"/>
                <a:ea typeface="Calibri" panose="020F0502020204030204" pitchFamily="34" charset="0"/>
              </a:rPr>
              <a:t>Normatīvie akti</a:t>
            </a:r>
            <a:endParaRPr lang="lv-LV" sz="2400" cap="all" dirty="0">
              <a:solidFill>
                <a:schemeClr val="bg1"/>
              </a:solidFill>
              <a:latin typeface="+mj-lt"/>
            </a:endParaRPr>
          </a:p>
        </p:txBody>
      </p:sp>
      <p:pic>
        <p:nvPicPr>
          <p:cNvPr id="5" name="Attēla vietturis 10">
            <a:extLst>
              <a:ext uri="{FF2B5EF4-FFF2-40B4-BE49-F238E27FC236}">
                <a16:creationId xmlns:a16="http://schemas.microsoft.com/office/drawing/2014/main" id="{CC1DD469-BB66-430E-9A5C-6C26E0489C24}"/>
              </a:ext>
            </a:extLst>
          </p:cNvPr>
          <p:cNvPicPr>
            <a:picLocks noChangeAspect="1"/>
          </p:cNvPicPr>
          <p:nvPr/>
        </p:nvPicPr>
        <p:blipFill rotWithShape="1">
          <a:blip r:embed="rId3">
            <a:extLst>
              <a:ext uri="{28A0092B-C50C-407E-A947-70E740481C1C}">
                <a14:useLocalDpi xmlns:a14="http://schemas.microsoft.com/office/drawing/2010/main" val="0"/>
              </a:ext>
            </a:extLst>
          </a:blip>
          <a:srcRect l="11690" t="5297" b="5297"/>
          <a:stretch/>
        </p:blipFill>
        <p:spPr>
          <a:xfrm>
            <a:off x="7691718" y="0"/>
            <a:ext cx="4551651" cy="6858000"/>
          </a:xfrm>
          <a:prstGeom prst="rect">
            <a:avLst/>
          </a:prstGeom>
          <a:noFill/>
        </p:spPr>
      </p:pic>
    </p:spTree>
    <p:extLst>
      <p:ext uri="{BB962C8B-B14F-4D97-AF65-F5344CB8AC3E}">
        <p14:creationId xmlns:p14="http://schemas.microsoft.com/office/powerpoint/2010/main" val="345750678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1471B72D-CD03-46DB-8490-FB7072C510C1}"/>
              </a:ext>
            </a:extLst>
          </p:cNvPr>
          <p:cNvSpPr>
            <a:spLocks noGrp="1"/>
          </p:cNvSpPr>
          <p:nvPr>
            <p:ph type="sldNum" sz="quarter" idx="12"/>
          </p:nvPr>
        </p:nvSpPr>
        <p:spPr/>
        <p:txBody>
          <a:bodyPr/>
          <a:lstStyle/>
          <a:p>
            <a:fld id="{D53FE146-617E-4FD4-941E-3848B38CDF0A}" type="slidenum">
              <a:rPr lang="lv-LV" smtClean="0"/>
              <a:t>3</a:t>
            </a:fld>
            <a:endParaRPr lang="lv-LV"/>
          </a:p>
        </p:txBody>
      </p:sp>
      <p:sp>
        <p:nvSpPr>
          <p:cNvPr id="4" name="Virsraksts 3">
            <a:extLst>
              <a:ext uri="{FF2B5EF4-FFF2-40B4-BE49-F238E27FC236}">
                <a16:creationId xmlns:a16="http://schemas.microsoft.com/office/drawing/2014/main" id="{9CADD5F7-BE4F-4344-BCFE-3959EC2BACF8}"/>
              </a:ext>
            </a:extLst>
          </p:cNvPr>
          <p:cNvSpPr txBox="1">
            <a:spLocks/>
          </p:cNvSpPr>
          <p:nvPr/>
        </p:nvSpPr>
        <p:spPr>
          <a:xfrm>
            <a:off x="926275" y="810854"/>
            <a:ext cx="10478039" cy="1168213"/>
          </a:xfrm>
          <a:prstGeom prst="rect">
            <a:avLst/>
          </a:prstGeom>
        </p:spPr>
        <p:txBody>
          <a:bodyPr/>
          <a:lstStyle>
            <a:lvl1pPr algn="l" defTabSz="914318" rtl="0" eaLnBrk="1" latinLnBrk="0" hangingPunct="1">
              <a:lnSpc>
                <a:spcPct val="80000"/>
              </a:lnSpc>
              <a:spcBef>
                <a:spcPct val="0"/>
              </a:spcBef>
              <a:buNone/>
              <a:defRPr sz="4000" b="1" kern="1200" spc="-151" baseline="0">
                <a:solidFill>
                  <a:schemeClr val="tx1"/>
                </a:solidFill>
                <a:latin typeface="Verdana" panose="020B0604030504040204" pitchFamily="34" charset="0"/>
                <a:ea typeface="Verdana" panose="020B0604030504040204" pitchFamily="34" charset="0"/>
                <a:cs typeface="+mj-cs"/>
              </a:defRPr>
            </a:lvl1pPr>
          </a:lstStyle>
          <a:p>
            <a:pPr>
              <a:lnSpc>
                <a:spcPct val="100000"/>
              </a:lnSpc>
            </a:pPr>
            <a:r>
              <a:rPr lang="lv-LV" sz="2400" dirty="0">
                <a:solidFill>
                  <a:schemeClr val="bg1"/>
                </a:solidFill>
                <a:latin typeface="+mj-lt"/>
              </a:rPr>
              <a:t>BKU ar apsekošanu </a:t>
            </a:r>
          </a:p>
          <a:p>
            <a:pPr>
              <a:lnSpc>
                <a:spcPct val="100000"/>
              </a:lnSpc>
            </a:pPr>
            <a:r>
              <a:rPr lang="lv-LV" sz="2400" dirty="0">
                <a:solidFill>
                  <a:schemeClr val="bg1"/>
                </a:solidFill>
                <a:latin typeface="+mj-lt"/>
              </a:rPr>
              <a:t>PASŪTĪJUMU </a:t>
            </a:r>
            <a:r>
              <a:rPr lang="lv-LV" sz="2400" cap="all" dirty="0">
                <a:solidFill>
                  <a:schemeClr val="bg1"/>
                </a:solidFill>
                <a:latin typeface="+mj-lt"/>
              </a:rPr>
              <a:t>skaita</a:t>
            </a:r>
            <a:r>
              <a:rPr lang="lv-LV" sz="2400" dirty="0">
                <a:solidFill>
                  <a:schemeClr val="bg1"/>
                </a:solidFill>
                <a:latin typeface="+mj-lt"/>
              </a:rPr>
              <a:t> PIEAUGUMA DINAMIKA  </a:t>
            </a:r>
          </a:p>
          <a:p>
            <a:pPr>
              <a:lnSpc>
                <a:spcPct val="100000"/>
              </a:lnSpc>
            </a:pPr>
            <a:r>
              <a:rPr lang="lv-LV" sz="2400" b="0" dirty="0">
                <a:solidFill>
                  <a:schemeClr val="bg1"/>
                </a:solidFill>
                <a:latin typeface="+mj-lt"/>
              </a:rPr>
              <a:t>(pa gadiem vidēji mēnesī) </a:t>
            </a:r>
          </a:p>
          <a:p>
            <a:pPr algn="ctr">
              <a:lnSpc>
                <a:spcPct val="100000"/>
              </a:lnSpc>
            </a:pPr>
            <a:endParaRPr lang="lv-LV" sz="2400" cap="all" dirty="0">
              <a:solidFill>
                <a:schemeClr val="bg1"/>
              </a:solidFill>
              <a:latin typeface="+mn-lt"/>
            </a:endParaRPr>
          </a:p>
        </p:txBody>
      </p:sp>
      <p:graphicFrame>
        <p:nvGraphicFramePr>
          <p:cNvPr id="5" name="Diagramma 4">
            <a:extLst>
              <a:ext uri="{FF2B5EF4-FFF2-40B4-BE49-F238E27FC236}">
                <a16:creationId xmlns:a16="http://schemas.microsoft.com/office/drawing/2014/main" id="{DEAA9EA4-E816-4658-8C20-E5BC6F7AE657}"/>
              </a:ext>
            </a:extLst>
          </p:cNvPr>
          <p:cNvGraphicFramePr/>
          <p:nvPr>
            <p:extLst>
              <p:ext uri="{D42A27DB-BD31-4B8C-83A1-F6EECF244321}">
                <p14:modId xmlns:p14="http://schemas.microsoft.com/office/powerpoint/2010/main" val="3997818536"/>
              </p:ext>
            </p:extLst>
          </p:nvPr>
        </p:nvGraphicFramePr>
        <p:xfrm>
          <a:off x="2180603" y="1023042"/>
          <a:ext cx="7959278" cy="55211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706245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1471B72D-CD03-46DB-8490-FB7072C510C1}"/>
              </a:ext>
            </a:extLst>
          </p:cNvPr>
          <p:cNvSpPr>
            <a:spLocks noGrp="1"/>
          </p:cNvSpPr>
          <p:nvPr>
            <p:ph type="sldNum" sz="quarter" idx="12"/>
          </p:nvPr>
        </p:nvSpPr>
        <p:spPr/>
        <p:txBody>
          <a:bodyPr/>
          <a:lstStyle/>
          <a:p>
            <a:fld id="{D53FE146-617E-4FD4-941E-3848B38CDF0A}" type="slidenum">
              <a:rPr lang="lv-LV" smtClean="0"/>
              <a:t>4</a:t>
            </a:fld>
            <a:endParaRPr lang="lv-LV"/>
          </a:p>
        </p:txBody>
      </p:sp>
      <p:sp>
        <p:nvSpPr>
          <p:cNvPr id="4" name="Virsraksts 3">
            <a:extLst>
              <a:ext uri="{FF2B5EF4-FFF2-40B4-BE49-F238E27FC236}">
                <a16:creationId xmlns:a16="http://schemas.microsoft.com/office/drawing/2014/main" id="{9CADD5F7-BE4F-4344-BCFE-3959EC2BACF8}"/>
              </a:ext>
            </a:extLst>
          </p:cNvPr>
          <p:cNvSpPr txBox="1">
            <a:spLocks/>
          </p:cNvSpPr>
          <p:nvPr/>
        </p:nvSpPr>
        <p:spPr>
          <a:xfrm>
            <a:off x="1009403" y="810854"/>
            <a:ext cx="10394911" cy="994195"/>
          </a:xfrm>
          <a:prstGeom prst="rect">
            <a:avLst/>
          </a:prstGeom>
        </p:spPr>
        <p:txBody>
          <a:bodyPr/>
          <a:lstStyle>
            <a:lvl1pPr algn="l" defTabSz="914318" rtl="0" eaLnBrk="1" latinLnBrk="0" hangingPunct="1">
              <a:lnSpc>
                <a:spcPct val="80000"/>
              </a:lnSpc>
              <a:spcBef>
                <a:spcPct val="0"/>
              </a:spcBef>
              <a:buNone/>
              <a:defRPr sz="4000" b="1" kern="1200" spc="-151" baseline="0">
                <a:solidFill>
                  <a:schemeClr val="tx1"/>
                </a:solidFill>
                <a:latin typeface="Verdana" panose="020B0604030504040204" pitchFamily="34" charset="0"/>
                <a:ea typeface="Verdana" panose="020B0604030504040204" pitchFamily="34" charset="0"/>
                <a:cs typeface="+mj-cs"/>
              </a:defRPr>
            </a:lvl1pPr>
          </a:lstStyle>
          <a:p>
            <a:pPr>
              <a:lnSpc>
                <a:spcPct val="100000"/>
              </a:lnSpc>
            </a:pPr>
            <a:r>
              <a:rPr lang="lv-LV" sz="2400" cap="all" dirty="0">
                <a:solidFill>
                  <a:schemeClr val="bg1"/>
                </a:solidFill>
                <a:latin typeface="+mj-lt"/>
              </a:rPr>
              <a:t>Gaidīšanas laiks </a:t>
            </a:r>
            <a:r>
              <a:rPr lang="lv-LV" sz="2400" dirty="0">
                <a:solidFill>
                  <a:schemeClr val="bg1"/>
                </a:solidFill>
                <a:latin typeface="+mj-lt"/>
              </a:rPr>
              <a:t>BKU PASŪTĪJUMU </a:t>
            </a:r>
            <a:r>
              <a:rPr lang="lv-LV" sz="2400" cap="all" dirty="0">
                <a:solidFill>
                  <a:schemeClr val="bg1"/>
                </a:solidFill>
                <a:latin typeface="+mj-lt"/>
              </a:rPr>
              <a:t>rindā</a:t>
            </a:r>
            <a:endParaRPr lang="lv-LV" sz="2400" b="0" dirty="0">
              <a:solidFill>
                <a:schemeClr val="bg1"/>
              </a:solidFill>
              <a:latin typeface="+mj-lt"/>
            </a:endParaRPr>
          </a:p>
          <a:p>
            <a:pPr algn="ctr">
              <a:lnSpc>
                <a:spcPct val="100000"/>
              </a:lnSpc>
            </a:pPr>
            <a:endParaRPr lang="lv-LV" sz="2400" cap="all" dirty="0">
              <a:solidFill>
                <a:schemeClr val="bg1"/>
              </a:solidFill>
              <a:latin typeface="+mn-lt"/>
            </a:endParaRPr>
          </a:p>
        </p:txBody>
      </p:sp>
      <p:sp>
        <p:nvSpPr>
          <p:cNvPr id="3" name="TextBox 2">
            <a:extLst>
              <a:ext uri="{FF2B5EF4-FFF2-40B4-BE49-F238E27FC236}">
                <a16:creationId xmlns:a16="http://schemas.microsoft.com/office/drawing/2014/main" id="{3ED3FFDE-1B39-4C0F-AEC8-13312B3DF306}"/>
              </a:ext>
            </a:extLst>
          </p:cNvPr>
          <p:cNvSpPr txBox="1"/>
          <p:nvPr/>
        </p:nvSpPr>
        <p:spPr>
          <a:xfrm>
            <a:off x="1231096" y="2346310"/>
            <a:ext cx="10173217" cy="2031325"/>
          </a:xfrm>
          <a:prstGeom prst="rect">
            <a:avLst/>
          </a:prstGeom>
          <a:noFill/>
        </p:spPr>
        <p:txBody>
          <a:bodyPr wrap="square" rtlCol="0">
            <a:spAutoFit/>
          </a:bodyPr>
          <a:lstStyle/>
          <a:p>
            <a:r>
              <a:rPr lang="lv-LV" sz="1800" dirty="0">
                <a:solidFill>
                  <a:schemeClr val="bg1"/>
                </a:solidFill>
                <a:effectLst/>
                <a:latin typeface="+mj-lt"/>
                <a:ea typeface="Times New Roman" panose="02020603050405020304" pitchFamily="18" charset="0"/>
              </a:rPr>
              <a:t>Atkarībā no VZD reģionālās pārvaldes:</a:t>
            </a:r>
          </a:p>
          <a:p>
            <a:endParaRPr lang="lv-LV" b="1" dirty="0">
              <a:solidFill>
                <a:schemeClr val="bg1"/>
              </a:solidFill>
              <a:effectLst/>
              <a:latin typeface="+mj-lt"/>
              <a:ea typeface="Times New Roman" panose="02020603050405020304" pitchFamily="18" charset="0"/>
            </a:endParaRPr>
          </a:p>
          <a:p>
            <a:pPr marL="285750" indent="-285750">
              <a:buFont typeface="Wingdings" panose="05000000000000000000" pitchFamily="2" charset="2"/>
              <a:buChar char="§"/>
            </a:pPr>
            <a:r>
              <a:rPr lang="lv-LV" b="1" dirty="0">
                <a:solidFill>
                  <a:schemeClr val="accent2"/>
                </a:solidFill>
                <a:effectLst/>
                <a:ea typeface="Times New Roman" panose="02020603050405020304" pitchFamily="18" charset="0"/>
              </a:rPr>
              <a:t>2023.gada janvārī </a:t>
            </a:r>
            <a:r>
              <a:rPr lang="lv-LV" dirty="0">
                <a:solidFill>
                  <a:schemeClr val="bg1"/>
                </a:solidFill>
                <a:effectLst/>
                <a:ea typeface="Times New Roman" panose="02020603050405020304" pitchFamily="18" charset="0"/>
              </a:rPr>
              <a:t>no priekšapmaksas rēķina apmaksas brīža līdz objekta apsekošanai apvidū rindā bija jāgaida no </a:t>
            </a:r>
            <a:r>
              <a:rPr lang="lv-LV" b="1" dirty="0">
                <a:solidFill>
                  <a:schemeClr val="accent2"/>
                </a:solidFill>
                <a:effectLst/>
                <a:ea typeface="Times New Roman" panose="02020603050405020304" pitchFamily="18" charset="0"/>
              </a:rPr>
              <a:t>7 līdz 14 mēnešiem</a:t>
            </a:r>
            <a:r>
              <a:rPr lang="lv-LV" dirty="0">
                <a:solidFill>
                  <a:schemeClr val="bg1"/>
                </a:solidFill>
                <a:effectLst/>
                <a:ea typeface="Times New Roman" panose="02020603050405020304" pitchFamily="18" charset="0"/>
              </a:rPr>
              <a:t>;</a:t>
            </a:r>
          </a:p>
          <a:p>
            <a:pPr marL="285750" indent="-285750">
              <a:buFont typeface="Wingdings" panose="05000000000000000000" pitchFamily="2" charset="2"/>
              <a:buChar char="§"/>
            </a:pPr>
            <a:endParaRPr lang="lv-LV" dirty="0">
              <a:solidFill>
                <a:schemeClr val="bg1"/>
              </a:solidFill>
            </a:endParaRPr>
          </a:p>
          <a:p>
            <a:pPr marL="285750" indent="-285750">
              <a:buFont typeface="Wingdings" panose="05000000000000000000" pitchFamily="2" charset="2"/>
              <a:buChar char="§"/>
            </a:pPr>
            <a:r>
              <a:rPr lang="lv-LV" b="1" dirty="0">
                <a:solidFill>
                  <a:schemeClr val="accent2"/>
                </a:solidFill>
                <a:effectLst/>
                <a:ea typeface="Times New Roman" panose="02020603050405020304" pitchFamily="18" charset="0"/>
              </a:rPr>
              <a:t>2023.gada oktobrī  </a:t>
            </a:r>
            <a:r>
              <a:rPr lang="lv-LV" dirty="0">
                <a:solidFill>
                  <a:schemeClr val="bg1"/>
                </a:solidFill>
                <a:effectLst/>
                <a:ea typeface="Times New Roman" panose="02020603050405020304" pitchFamily="18" charset="0"/>
              </a:rPr>
              <a:t>- rindā jāgaida no </a:t>
            </a:r>
            <a:r>
              <a:rPr lang="lv-LV" b="1" dirty="0">
                <a:solidFill>
                  <a:schemeClr val="accent2"/>
                </a:solidFill>
                <a:effectLst/>
                <a:ea typeface="Times New Roman" panose="02020603050405020304" pitchFamily="18" charset="0"/>
              </a:rPr>
              <a:t>3 līdz 8 mēnešiem</a:t>
            </a:r>
            <a:r>
              <a:rPr lang="lv-LV" dirty="0">
                <a:solidFill>
                  <a:schemeClr val="bg1"/>
                </a:solidFill>
                <a:effectLst/>
                <a:ea typeface="Times New Roman" panose="02020603050405020304" pitchFamily="18" charset="0"/>
              </a:rPr>
              <a:t>, </a:t>
            </a:r>
          </a:p>
          <a:p>
            <a:r>
              <a:rPr lang="lv-LV" dirty="0">
                <a:solidFill>
                  <a:schemeClr val="bg1"/>
                </a:solidFill>
                <a:effectLst/>
                <a:ea typeface="Times New Roman" panose="02020603050405020304" pitchFamily="18" charset="0"/>
              </a:rPr>
              <a:t>bet </a:t>
            </a:r>
            <a:r>
              <a:rPr lang="lv-LV" sz="1800" b="1" dirty="0">
                <a:solidFill>
                  <a:schemeClr val="bg1"/>
                </a:solidFill>
                <a:effectLst/>
                <a:ea typeface="Times New Roman" panose="02020603050405020304" pitchFamily="18" charset="0"/>
              </a:rPr>
              <a:t>prioritāri izpildāmajiem BKU pasūtījumiem</a:t>
            </a:r>
            <a:r>
              <a:rPr lang="lv-LV" sz="1800" dirty="0">
                <a:solidFill>
                  <a:schemeClr val="bg1"/>
                </a:solidFill>
                <a:effectLst/>
                <a:ea typeface="Times New Roman" panose="02020603050405020304" pitchFamily="18" charset="0"/>
              </a:rPr>
              <a:t>*</a:t>
            </a:r>
            <a:r>
              <a:rPr lang="lv-LV" sz="1800" b="1" dirty="0">
                <a:solidFill>
                  <a:schemeClr val="bg1"/>
                </a:solidFill>
                <a:effectLst/>
                <a:ea typeface="Times New Roman" panose="02020603050405020304" pitchFamily="18" charset="0"/>
              </a:rPr>
              <a:t> </a:t>
            </a:r>
            <a:r>
              <a:rPr lang="lv-LV" sz="1800" dirty="0">
                <a:solidFill>
                  <a:schemeClr val="bg1"/>
                </a:solidFill>
                <a:effectLst/>
                <a:ea typeface="Times New Roman" panose="02020603050405020304" pitchFamily="18" charset="0"/>
              </a:rPr>
              <a:t>– vidēji </a:t>
            </a:r>
            <a:r>
              <a:rPr lang="lv-LV" sz="1800" b="1" dirty="0">
                <a:solidFill>
                  <a:schemeClr val="bg1"/>
                </a:solidFill>
                <a:effectLst/>
                <a:ea typeface="Times New Roman" panose="02020603050405020304" pitchFamily="18" charset="0"/>
              </a:rPr>
              <a:t>no 1 līdz 4 mēnešiem</a:t>
            </a:r>
            <a:r>
              <a:rPr lang="lv-LV" sz="1800" dirty="0">
                <a:solidFill>
                  <a:schemeClr val="bg1"/>
                </a:solidFill>
                <a:effectLst/>
                <a:ea typeface="Times New Roman" panose="02020603050405020304" pitchFamily="18" charset="0"/>
              </a:rPr>
              <a:t>.</a:t>
            </a:r>
            <a:endParaRPr lang="lv-LV" dirty="0">
              <a:solidFill>
                <a:schemeClr val="bg1"/>
              </a:solidFill>
            </a:endParaRPr>
          </a:p>
        </p:txBody>
      </p:sp>
      <p:sp>
        <p:nvSpPr>
          <p:cNvPr id="6" name="Line 164">
            <a:extLst>
              <a:ext uri="{FF2B5EF4-FFF2-40B4-BE49-F238E27FC236}">
                <a16:creationId xmlns:a16="http://schemas.microsoft.com/office/drawing/2014/main" id="{026C7A87-9E69-4E25-BA54-9BB0E5E31DA1}"/>
              </a:ext>
            </a:extLst>
          </p:cNvPr>
          <p:cNvSpPr>
            <a:spLocks noChangeShapeType="1"/>
          </p:cNvSpPr>
          <p:nvPr/>
        </p:nvSpPr>
        <p:spPr bwMode="auto">
          <a:xfrm flipV="1">
            <a:off x="1448789" y="5461972"/>
            <a:ext cx="6938485" cy="0"/>
          </a:xfrm>
          <a:prstGeom prst="line">
            <a:avLst/>
          </a:prstGeom>
          <a:noFill/>
          <a:ln w="44450" cap="flat">
            <a:solidFill>
              <a:schemeClr val="accent2">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850" dirty="0"/>
          </a:p>
        </p:txBody>
      </p:sp>
      <p:sp>
        <p:nvSpPr>
          <p:cNvPr id="7" name="TextBox 6">
            <a:extLst>
              <a:ext uri="{FF2B5EF4-FFF2-40B4-BE49-F238E27FC236}">
                <a16:creationId xmlns:a16="http://schemas.microsoft.com/office/drawing/2014/main" id="{BE4602A0-2461-48CE-9F8C-20108644591E}"/>
              </a:ext>
            </a:extLst>
          </p:cNvPr>
          <p:cNvSpPr txBox="1"/>
          <p:nvPr/>
        </p:nvSpPr>
        <p:spPr>
          <a:xfrm>
            <a:off x="1365662" y="5585882"/>
            <a:ext cx="9904021" cy="830997"/>
          </a:xfrm>
          <a:prstGeom prst="rect">
            <a:avLst/>
          </a:prstGeom>
          <a:noFill/>
        </p:spPr>
        <p:txBody>
          <a:bodyPr wrap="square" rtlCol="0">
            <a:spAutoFit/>
          </a:bodyPr>
          <a:lstStyle/>
          <a:p>
            <a:pPr algn="just"/>
            <a:r>
              <a:rPr lang="lv-LV" sz="1600" dirty="0">
                <a:solidFill>
                  <a:schemeClr val="bg1"/>
                </a:solidFill>
              </a:rPr>
              <a:t>* </a:t>
            </a:r>
            <a:r>
              <a:rPr lang="lv-LV" sz="1600" dirty="0">
                <a:solidFill>
                  <a:schemeClr val="bg1"/>
                </a:solidFill>
                <a:effectLst/>
                <a:ea typeface="Times New Roman" panose="02020603050405020304" pitchFamily="18" charset="0"/>
              </a:rPr>
              <a:t>Informācija</a:t>
            </a:r>
            <a:r>
              <a:rPr lang="lv-LV" sz="1600" baseline="30000" dirty="0">
                <a:solidFill>
                  <a:schemeClr val="bg1"/>
                </a:solidFill>
                <a:effectLst/>
                <a:ea typeface="Times New Roman" panose="02020603050405020304" pitchFamily="18" charset="0"/>
              </a:rPr>
              <a:t> </a:t>
            </a:r>
            <a:r>
              <a:rPr lang="lv-LV" sz="1600" dirty="0">
                <a:solidFill>
                  <a:schemeClr val="bg1"/>
                </a:solidFill>
                <a:effectLst/>
                <a:ea typeface="Times New Roman" panose="02020603050405020304" pitchFamily="18" charset="0"/>
              </a:rPr>
              <a:t>par </a:t>
            </a:r>
            <a:r>
              <a:rPr lang="lv-LV" sz="1600" b="1" dirty="0">
                <a:solidFill>
                  <a:schemeClr val="bg1"/>
                </a:solidFill>
                <a:effectLst/>
                <a:ea typeface="Times New Roman" panose="02020603050405020304" pitchFamily="18" charset="0"/>
              </a:rPr>
              <a:t>BKU prioritārā kārtībā </a:t>
            </a:r>
            <a:r>
              <a:rPr lang="lv-LV" sz="1600" dirty="0">
                <a:solidFill>
                  <a:schemeClr val="accent2"/>
                </a:solidFill>
                <a:effectLst/>
                <a:ea typeface="Times New Roman" panose="02020603050405020304" pitchFamily="18" charset="0"/>
                <a:cs typeface="Times New Roman" panose="02020603050405020304" pitchFamily="18" charset="0"/>
              </a:rPr>
              <a:t>VZD tīmekļvietnē </a:t>
            </a:r>
            <a:r>
              <a:rPr lang="lv-LV" sz="1600" dirty="0">
                <a:solidFill>
                  <a:schemeClr val="bg1"/>
                </a:solidFill>
                <a:effectLst/>
                <a:ea typeface="Times New Roman" panose="02020603050405020304" pitchFamily="18" charset="0"/>
                <a:cs typeface="Times New Roman" panose="02020603050405020304" pitchFamily="18" charset="0"/>
              </a:rPr>
              <a:t>pakalpojuma aprakstā «</a:t>
            </a:r>
            <a:r>
              <a:rPr lang="lv-LV" sz="1600" i="0" dirty="0">
                <a:solidFill>
                  <a:schemeClr val="bg1"/>
                </a:solidFill>
                <a:effectLst/>
              </a:rPr>
              <a:t>Ēkas, telpu grupas kadastrālā uzmērīšana ar datu reģistrāciju vai aktualizāciju Kadastrā ar apsekošanu apvidū»</a:t>
            </a:r>
            <a:endParaRPr lang="lv-LV" sz="1600" dirty="0">
              <a:solidFill>
                <a:schemeClr val="bg1"/>
              </a:solidFill>
            </a:endParaRPr>
          </a:p>
        </p:txBody>
      </p:sp>
    </p:spTree>
    <p:extLst>
      <p:ext uri="{BB962C8B-B14F-4D97-AF65-F5344CB8AC3E}">
        <p14:creationId xmlns:p14="http://schemas.microsoft.com/office/powerpoint/2010/main" val="78539138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EDA36E70-0DD2-4329-BE62-A51FB282AC6F}"/>
              </a:ext>
            </a:extLst>
          </p:cNvPr>
          <p:cNvSpPr>
            <a:spLocks noGrp="1"/>
          </p:cNvSpPr>
          <p:nvPr>
            <p:ph type="sldNum" sz="quarter" idx="12"/>
          </p:nvPr>
        </p:nvSpPr>
        <p:spPr/>
        <p:txBody>
          <a:bodyPr/>
          <a:lstStyle/>
          <a:p>
            <a:fld id="{D8D877B3-D348-4611-9BDB-C5374591D951}" type="slidenum">
              <a:rPr lang="en-US" smtClean="0"/>
              <a:pPr/>
              <a:t>5</a:t>
            </a:fld>
            <a:endParaRPr lang="en-US" dirty="0"/>
          </a:p>
        </p:txBody>
      </p:sp>
      <p:sp>
        <p:nvSpPr>
          <p:cNvPr id="7" name="Virsraksts 6">
            <a:extLst>
              <a:ext uri="{FF2B5EF4-FFF2-40B4-BE49-F238E27FC236}">
                <a16:creationId xmlns:a16="http://schemas.microsoft.com/office/drawing/2014/main" id="{12255BAA-E460-4142-98C7-236584E6CC43}"/>
              </a:ext>
            </a:extLst>
          </p:cNvPr>
          <p:cNvSpPr>
            <a:spLocks noGrp="1"/>
          </p:cNvSpPr>
          <p:nvPr>
            <p:ph type="title" idx="4294967295"/>
          </p:nvPr>
        </p:nvSpPr>
        <p:spPr>
          <a:xfrm>
            <a:off x="1213096" y="438376"/>
            <a:ext cx="8724988" cy="1620838"/>
          </a:xfrm>
        </p:spPr>
        <p:txBody>
          <a:bodyPr/>
          <a:lstStyle/>
          <a:p>
            <a:pPr>
              <a:lnSpc>
                <a:spcPct val="100000"/>
              </a:lnSpc>
            </a:pPr>
            <a:r>
              <a:rPr lang="lv-LV" sz="2400" dirty="0">
                <a:solidFill>
                  <a:schemeClr val="bg1"/>
                </a:solidFill>
              </a:rPr>
              <a:t>BKU PAKALPOJUMA VEIDI</a:t>
            </a:r>
          </a:p>
        </p:txBody>
      </p:sp>
      <p:grpSp>
        <p:nvGrpSpPr>
          <p:cNvPr id="12" name="Group 11">
            <a:extLst>
              <a:ext uri="{FF2B5EF4-FFF2-40B4-BE49-F238E27FC236}">
                <a16:creationId xmlns:a16="http://schemas.microsoft.com/office/drawing/2014/main" id="{E174FC3E-A0E2-4181-9F1F-76A3A5A5A790}"/>
              </a:ext>
            </a:extLst>
          </p:cNvPr>
          <p:cNvGrpSpPr/>
          <p:nvPr/>
        </p:nvGrpSpPr>
        <p:grpSpPr>
          <a:xfrm>
            <a:off x="1094425" y="1942421"/>
            <a:ext cx="1158826" cy="1158826"/>
            <a:chOff x="6096000" y="2926079"/>
            <a:chExt cx="1458351" cy="1458351"/>
          </a:xfrm>
        </p:grpSpPr>
        <p:sp>
          <p:nvSpPr>
            <p:cNvPr id="8" name="Oval 7">
              <a:extLst>
                <a:ext uri="{FF2B5EF4-FFF2-40B4-BE49-F238E27FC236}">
                  <a16:creationId xmlns:a16="http://schemas.microsoft.com/office/drawing/2014/main" id="{6CB764A3-E592-41FE-ADCF-4B441E4B987E}"/>
                </a:ext>
              </a:extLst>
            </p:cNvPr>
            <p:cNvSpPr/>
            <p:nvPr/>
          </p:nvSpPr>
          <p:spPr>
            <a:xfrm>
              <a:off x="6096000" y="2926079"/>
              <a:ext cx="1458351" cy="145835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1" name="Picture 10" descr="Icon&#10;&#10;Description automatically generated">
              <a:extLst>
                <a:ext uri="{FF2B5EF4-FFF2-40B4-BE49-F238E27FC236}">
                  <a16:creationId xmlns:a16="http://schemas.microsoft.com/office/drawing/2014/main" id="{B21B6C80-295F-4F12-9312-390AA7C7E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524" y="3225603"/>
              <a:ext cx="859302" cy="859302"/>
            </a:xfrm>
            <a:prstGeom prst="rect">
              <a:avLst/>
            </a:prstGeom>
          </p:spPr>
        </p:pic>
      </p:grpSp>
      <p:grpSp>
        <p:nvGrpSpPr>
          <p:cNvPr id="19" name="Group 18">
            <a:extLst>
              <a:ext uri="{FF2B5EF4-FFF2-40B4-BE49-F238E27FC236}">
                <a16:creationId xmlns:a16="http://schemas.microsoft.com/office/drawing/2014/main" id="{7C4518C6-E052-4F1B-8C0B-A67FB9B4DAA1}"/>
              </a:ext>
            </a:extLst>
          </p:cNvPr>
          <p:cNvGrpSpPr/>
          <p:nvPr/>
        </p:nvGrpSpPr>
        <p:grpSpPr>
          <a:xfrm>
            <a:off x="3477845" y="3094328"/>
            <a:ext cx="1158826" cy="1122530"/>
            <a:chOff x="6096000" y="2926079"/>
            <a:chExt cx="1458351" cy="1458351"/>
          </a:xfrm>
        </p:grpSpPr>
        <p:sp>
          <p:nvSpPr>
            <p:cNvPr id="20" name="Oval 19">
              <a:extLst>
                <a:ext uri="{FF2B5EF4-FFF2-40B4-BE49-F238E27FC236}">
                  <a16:creationId xmlns:a16="http://schemas.microsoft.com/office/drawing/2014/main" id="{1A5BD57C-BE7A-46CC-8221-AE2793642DE5}"/>
                </a:ext>
              </a:extLst>
            </p:cNvPr>
            <p:cNvSpPr/>
            <p:nvPr/>
          </p:nvSpPr>
          <p:spPr>
            <a:xfrm>
              <a:off x="6096000" y="2926079"/>
              <a:ext cx="1458351" cy="145835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1" name="Picture 20" descr="Icon&#10;&#10;Description automatically generated">
              <a:extLst>
                <a:ext uri="{FF2B5EF4-FFF2-40B4-BE49-F238E27FC236}">
                  <a16:creationId xmlns:a16="http://schemas.microsoft.com/office/drawing/2014/main" id="{17AB6CD1-297B-45A8-B85E-568833C65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524" y="3225603"/>
              <a:ext cx="859302" cy="859302"/>
            </a:xfrm>
            <a:prstGeom prst="rect">
              <a:avLst/>
            </a:prstGeom>
          </p:spPr>
        </p:pic>
      </p:grpSp>
      <p:grpSp>
        <p:nvGrpSpPr>
          <p:cNvPr id="25" name="Group 24">
            <a:extLst>
              <a:ext uri="{FF2B5EF4-FFF2-40B4-BE49-F238E27FC236}">
                <a16:creationId xmlns:a16="http://schemas.microsoft.com/office/drawing/2014/main" id="{CDA41088-B5E7-4EDD-92EA-77CDA0130B0A}"/>
              </a:ext>
            </a:extLst>
          </p:cNvPr>
          <p:cNvGrpSpPr/>
          <p:nvPr/>
        </p:nvGrpSpPr>
        <p:grpSpPr>
          <a:xfrm>
            <a:off x="6695347" y="4887501"/>
            <a:ext cx="1158826" cy="1158826"/>
            <a:chOff x="6096000" y="2926079"/>
            <a:chExt cx="1458351" cy="1458351"/>
          </a:xfrm>
        </p:grpSpPr>
        <p:sp>
          <p:nvSpPr>
            <p:cNvPr id="26" name="Oval 25">
              <a:extLst>
                <a:ext uri="{FF2B5EF4-FFF2-40B4-BE49-F238E27FC236}">
                  <a16:creationId xmlns:a16="http://schemas.microsoft.com/office/drawing/2014/main" id="{C37C2164-B08D-4311-BEE9-E3487A81FF5D}"/>
                </a:ext>
              </a:extLst>
            </p:cNvPr>
            <p:cNvSpPr/>
            <p:nvPr/>
          </p:nvSpPr>
          <p:spPr>
            <a:xfrm>
              <a:off x="6096000" y="2926079"/>
              <a:ext cx="1458351" cy="145835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7" name="Picture 26" descr="Icon&#10;&#10;Description automatically generated">
              <a:extLst>
                <a:ext uri="{FF2B5EF4-FFF2-40B4-BE49-F238E27FC236}">
                  <a16:creationId xmlns:a16="http://schemas.microsoft.com/office/drawing/2014/main" id="{51EFC962-1F09-4A0C-BA8A-C2EDB6335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524" y="3225603"/>
              <a:ext cx="859302" cy="859302"/>
            </a:xfrm>
            <a:prstGeom prst="rect">
              <a:avLst/>
            </a:prstGeom>
          </p:spPr>
        </p:pic>
      </p:grpSp>
      <p:sp>
        <p:nvSpPr>
          <p:cNvPr id="31" name="Teksta vietturis 3">
            <a:extLst>
              <a:ext uri="{FF2B5EF4-FFF2-40B4-BE49-F238E27FC236}">
                <a16:creationId xmlns:a16="http://schemas.microsoft.com/office/drawing/2014/main" id="{6E24DA27-73D6-41AC-9688-F3F37E58E14C}"/>
              </a:ext>
            </a:extLst>
          </p:cNvPr>
          <p:cNvSpPr txBox="1">
            <a:spLocks/>
          </p:cNvSpPr>
          <p:nvPr/>
        </p:nvSpPr>
        <p:spPr>
          <a:xfrm>
            <a:off x="2470491" y="2207177"/>
            <a:ext cx="2166180" cy="799727"/>
          </a:xfrm>
          <a:prstGeom prst="rect">
            <a:avLst/>
          </a:prstGeom>
        </p:spPr>
        <p:txBody>
          <a:bodyPr vert="horz" lIns="0" tIns="45720" rIns="0" bIns="4572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LV" sz="1800" dirty="0">
                <a:solidFill>
                  <a:schemeClr val="bg1"/>
                </a:solidFill>
                <a:ea typeface="Lato Light" panose="020F0502020204030203" pitchFamily="34" charset="0"/>
                <a:cs typeface="Lato Light" panose="020F0502020204030203" pitchFamily="34" charset="0"/>
              </a:rPr>
              <a:t>BKU pilnā apjomā</a:t>
            </a:r>
            <a:endParaRPr lang="lv-LV" sz="1800" dirty="0">
              <a:solidFill>
                <a:schemeClr val="bg1"/>
              </a:solidFill>
            </a:endParaRPr>
          </a:p>
        </p:txBody>
      </p:sp>
      <p:sp>
        <p:nvSpPr>
          <p:cNvPr id="32" name="Teksta vietturis 3">
            <a:extLst>
              <a:ext uri="{FF2B5EF4-FFF2-40B4-BE49-F238E27FC236}">
                <a16:creationId xmlns:a16="http://schemas.microsoft.com/office/drawing/2014/main" id="{579EA363-34BF-48B8-9D54-05B0F1062EAB}"/>
              </a:ext>
            </a:extLst>
          </p:cNvPr>
          <p:cNvSpPr txBox="1">
            <a:spLocks/>
          </p:cNvSpPr>
          <p:nvPr/>
        </p:nvSpPr>
        <p:spPr>
          <a:xfrm>
            <a:off x="4827593" y="3231713"/>
            <a:ext cx="3307011" cy="1340287"/>
          </a:xfrm>
          <a:prstGeom prst="rect">
            <a:avLst/>
          </a:prstGeom>
        </p:spPr>
        <p:txBody>
          <a:bodyPr vert="horz" lIns="0" tIns="45720" rIns="0" bIns="45720" rtlCol="0">
            <a:noAutofit/>
          </a:bodyPr>
          <a:lst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LV" sz="1800" dirty="0">
                <a:solidFill>
                  <a:schemeClr val="bg1"/>
                </a:solidFill>
              </a:rPr>
              <a:t>BKU </a:t>
            </a:r>
            <a:r>
              <a:rPr lang="lv-LV" sz="1800" dirty="0">
                <a:solidFill>
                  <a:schemeClr val="bg1"/>
                </a:solidFill>
                <a:ea typeface="Lato Light" panose="020F0502020204030203" pitchFamily="34" charset="0"/>
                <a:cs typeface="Lato Light" panose="020F0502020204030203" pitchFamily="34" charset="0"/>
              </a:rPr>
              <a:t>vienkāršotā kārtībā (klienta iesniegtie </a:t>
            </a:r>
            <a:r>
              <a:rPr lang="lv-LV" sz="1800" dirty="0" err="1">
                <a:solidFill>
                  <a:schemeClr val="bg1"/>
                </a:solidFill>
                <a:ea typeface="Lato Light" panose="020F0502020204030203" pitchFamily="34" charset="0"/>
                <a:cs typeface="Lato Light" panose="020F0502020204030203" pitchFamily="34" charset="0"/>
              </a:rPr>
              <a:t>vektordati</a:t>
            </a:r>
            <a:r>
              <a:rPr lang="lv-LV" sz="1800" dirty="0">
                <a:solidFill>
                  <a:schemeClr val="bg1"/>
                </a:solidFill>
                <a:ea typeface="Lato Light" panose="020F0502020204030203" pitchFamily="34" charset="0"/>
                <a:cs typeface="Lato Light" panose="020F0502020204030203" pitchFamily="34" charset="0"/>
              </a:rPr>
              <a:t> </a:t>
            </a:r>
            <a:r>
              <a:rPr lang="lv-LV" sz="1800" b="1" dirty="0">
                <a:solidFill>
                  <a:schemeClr val="bg1"/>
                </a:solidFill>
                <a:ea typeface="Lato Light" panose="020F0502020204030203" pitchFamily="34" charset="0"/>
                <a:cs typeface="Lato Light" panose="020F0502020204030203" pitchFamily="34" charset="0"/>
              </a:rPr>
              <a:t>NAV </a:t>
            </a:r>
            <a:r>
              <a:rPr lang="lv-LV" sz="1800" dirty="0">
                <a:solidFill>
                  <a:schemeClr val="bg1"/>
                </a:solidFill>
                <a:ea typeface="Lato Light" panose="020F0502020204030203" pitchFamily="34" charset="0"/>
                <a:cs typeface="Lato Light" panose="020F0502020204030203" pitchFamily="34" charset="0"/>
              </a:rPr>
              <a:t>BKU specifikācijā)</a:t>
            </a:r>
            <a:endParaRPr lang="lv-LV" sz="1800" dirty="0">
              <a:solidFill>
                <a:schemeClr val="bg1"/>
              </a:solidFill>
            </a:endParaRPr>
          </a:p>
        </p:txBody>
      </p:sp>
      <p:sp>
        <p:nvSpPr>
          <p:cNvPr id="33" name="Teksta vietturis 3">
            <a:extLst>
              <a:ext uri="{FF2B5EF4-FFF2-40B4-BE49-F238E27FC236}">
                <a16:creationId xmlns:a16="http://schemas.microsoft.com/office/drawing/2014/main" id="{FD40EF21-9948-46DF-8A5E-AF88BD708D47}"/>
              </a:ext>
            </a:extLst>
          </p:cNvPr>
          <p:cNvSpPr txBox="1">
            <a:spLocks/>
          </p:cNvSpPr>
          <p:nvPr/>
        </p:nvSpPr>
        <p:spPr>
          <a:xfrm>
            <a:off x="7986422" y="4887501"/>
            <a:ext cx="3307011" cy="1637258"/>
          </a:xfrm>
          <a:prstGeom prst="rect">
            <a:avLst/>
          </a:prstGeom>
        </p:spPr>
        <p:txBody>
          <a:bodyPr vert="horz" lIns="0" tIns="45720" rIns="0" bIns="4572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LV" sz="1800" dirty="0">
                <a:solidFill>
                  <a:schemeClr val="bg1"/>
                </a:solidFill>
              </a:rPr>
              <a:t>BKU </a:t>
            </a:r>
            <a:r>
              <a:rPr lang="lv-LV" sz="1800" dirty="0">
                <a:solidFill>
                  <a:schemeClr val="bg1"/>
                </a:solidFill>
                <a:ea typeface="Lato Light" panose="020F0502020204030203" pitchFamily="34" charset="0"/>
                <a:cs typeface="Lato Light" panose="020F0502020204030203" pitchFamily="34" charset="0"/>
              </a:rPr>
              <a:t>vienkāršotā kārtībā (klienta iesniegtie </a:t>
            </a:r>
            <a:r>
              <a:rPr lang="lv-LV" sz="1800" dirty="0" err="1">
                <a:solidFill>
                  <a:schemeClr val="bg1"/>
                </a:solidFill>
                <a:ea typeface="Lato Light" panose="020F0502020204030203" pitchFamily="34" charset="0"/>
                <a:cs typeface="Lato Light" panose="020F0502020204030203" pitchFamily="34" charset="0"/>
              </a:rPr>
              <a:t>vektordati</a:t>
            </a:r>
            <a:r>
              <a:rPr lang="lv-LV" sz="1800" dirty="0">
                <a:solidFill>
                  <a:schemeClr val="bg1"/>
                </a:solidFill>
                <a:ea typeface="Lato Light" panose="020F0502020204030203" pitchFamily="34" charset="0"/>
                <a:cs typeface="Lato Light" panose="020F0502020204030203" pitchFamily="34" charset="0"/>
              </a:rPr>
              <a:t> </a:t>
            </a:r>
            <a:r>
              <a:rPr lang="lv-LV" sz="1800" b="1" dirty="0">
                <a:solidFill>
                  <a:schemeClr val="bg1"/>
                </a:solidFill>
                <a:ea typeface="Lato Light" panose="020F0502020204030203" pitchFamily="34" charset="0"/>
                <a:cs typeface="Lato Light" panose="020F0502020204030203" pitchFamily="34" charset="0"/>
              </a:rPr>
              <a:t>IR </a:t>
            </a:r>
            <a:r>
              <a:rPr lang="lv-LV" sz="1800" dirty="0">
                <a:solidFill>
                  <a:schemeClr val="bg1"/>
                </a:solidFill>
                <a:ea typeface="Lato Light" panose="020F0502020204030203" pitchFamily="34" charset="0"/>
                <a:cs typeface="Lato Light" panose="020F0502020204030203" pitchFamily="34" charset="0"/>
              </a:rPr>
              <a:t>BKU specifikācijā)</a:t>
            </a:r>
            <a:endParaRPr lang="lv-LV" sz="1800" dirty="0">
              <a:solidFill>
                <a:schemeClr val="bg1"/>
              </a:solidFill>
            </a:endParaRPr>
          </a:p>
        </p:txBody>
      </p:sp>
    </p:spTree>
    <p:extLst>
      <p:ext uri="{BB962C8B-B14F-4D97-AF65-F5344CB8AC3E}">
        <p14:creationId xmlns:p14="http://schemas.microsoft.com/office/powerpoint/2010/main" val="324642180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a:extLst>
              <a:ext uri="{FF2B5EF4-FFF2-40B4-BE49-F238E27FC236}">
                <a16:creationId xmlns:a16="http://schemas.microsoft.com/office/drawing/2014/main" id="{68DBF583-D4FA-4D86-B646-A2C671B88574}"/>
              </a:ext>
            </a:extLst>
          </p:cNvPr>
          <p:cNvPicPr>
            <a:picLocks noChangeAspect="1"/>
          </p:cNvPicPr>
          <p:nvPr/>
        </p:nvPicPr>
        <p:blipFill rotWithShape="1">
          <a:blip r:embed="rId3">
            <a:extLst>
              <a:ext uri="{28A0092B-C50C-407E-A947-70E740481C1C}">
                <a14:useLocalDpi xmlns:a14="http://schemas.microsoft.com/office/drawing/2010/main" val="0"/>
              </a:ext>
            </a:extLst>
          </a:blip>
          <a:srcRect l="24940" r="25344"/>
          <a:stretch/>
        </p:blipFill>
        <p:spPr>
          <a:xfrm>
            <a:off x="7134579" y="0"/>
            <a:ext cx="5057421" cy="6858000"/>
          </a:xfrm>
          <a:prstGeom prst="rect">
            <a:avLst/>
          </a:prstGeom>
        </p:spPr>
      </p:pic>
      <p:sp>
        <p:nvSpPr>
          <p:cNvPr id="10" name="Virsraksts 3">
            <a:extLst>
              <a:ext uri="{FF2B5EF4-FFF2-40B4-BE49-F238E27FC236}">
                <a16:creationId xmlns:a16="http://schemas.microsoft.com/office/drawing/2014/main" id="{2A100819-C062-4391-8B19-FED924FD4881}"/>
              </a:ext>
            </a:extLst>
          </p:cNvPr>
          <p:cNvSpPr txBox="1">
            <a:spLocks/>
          </p:cNvSpPr>
          <p:nvPr/>
        </p:nvSpPr>
        <p:spPr>
          <a:xfrm>
            <a:off x="605642" y="400753"/>
            <a:ext cx="6258230" cy="690067"/>
          </a:xfrm>
          <a:prstGeom prst="rect">
            <a:avLst/>
          </a:prstGeom>
        </p:spPr>
        <p:txBody>
          <a:bodyPr/>
          <a:lstStyle>
            <a:lvl1pPr algn="l" defTabSz="914318" rtl="0" eaLnBrk="1" latinLnBrk="0" hangingPunct="1">
              <a:lnSpc>
                <a:spcPct val="80000"/>
              </a:lnSpc>
              <a:spcBef>
                <a:spcPct val="0"/>
              </a:spcBef>
              <a:buNone/>
              <a:defRPr sz="4000" b="1" kern="1200" spc="-151" baseline="0">
                <a:solidFill>
                  <a:schemeClr val="tx1"/>
                </a:solidFill>
                <a:latin typeface="Verdana" panose="020B0604030504040204" pitchFamily="34" charset="0"/>
                <a:ea typeface="Verdana" panose="020B0604030504040204" pitchFamily="34" charset="0"/>
                <a:cs typeface="+mj-cs"/>
              </a:defRPr>
            </a:lvl1pPr>
          </a:lstStyle>
          <a:p>
            <a:pPr>
              <a:lnSpc>
                <a:spcPct val="100000"/>
              </a:lnSpc>
            </a:pPr>
            <a:r>
              <a:rPr lang="lv-LV" sz="2400" b="1" cap="all" dirty="0">
                <a:solidFill>
                  <a:schemeClr val="bg1"/>
                </a:solidFill>
                <a:effectLst/>
                <a:latin typeface="+mn-lt"/>
                <a:ea typeface="Calibri" panose="020F0502020204030204" pitchFamily="34" charset="0"/>
              </a:rPr>
              <a:t>BKU </a:t>
            </a:r>
            <a:r>
              <a:rPr lang="lv-LV" sz="2400" cap="all" dirty="0">
                <a:solidFill>
                  <a:schemeClr val="bg1"/>
                </a:solidFill>
                <a:effectLst/>
                <a:latin typeface="+mn-lt"/>
                <a:ea typeface="Calibri" panose="020F0502020204030204" pitchFamily="34" charset="0"/>
              </a:rPr>
              <a:t>vienkāršotā</a:t>
            </a:r>
            <a:r>
              <a:rPr lang="lv-LV" sz="2400" b="1" cap="all" dirty="0">
                <a:solidFill>
                  <a:schemeClr val="bg1"/>
                </a:solidFill>
                <a:effectLst/>
                <a:latin typeface="+mn-lt"/>
                <a:ea typeface="Calibri" panose="020F0502020204030204" pitchFamily="34" charset="0"/>
              </a:rPr>
              <a:t> kārtībā</a:t>
            </a:r>
            <a:endParaRPr lang="lv-LV" sz="2400" cap="all" dirty="0">
              <a:solidFill>
                <a:schemeClr val="bg1"/>
              </a:solidFill>
              <a:latin typeface="+mn-lt"/>
            </a:endParaRPr>
          </a:p>
        </p:txBody>
      </p:sp>
      <p:sp>
        <p:nvSpPr>
          <p:cNvPr id="11" name="Taisnstūris 32">
            <a:extLst>
              <a:ext uri="{FF2B5EF4-FFF2-40B4-BE49-F238E27FC236}">
                <a16:creationId xmlns:a16="http://schemas.microsoft.com/office/drawing/2014/main" id="{34EE0F5B-E482-4DAB-9A0C-7BA2B4E1DFB5}"/>
              </a:ext>
            </a:extLst>
          </p:cNvPr>
          <p:cNvSpPr/>
          <p:nvPr/>
        </p:nvSpPr>
        <p:spPr>
          <a:xfrm>
            <a:off x="605642" y="958471"/>
            <a:ext cx="6258230" cy="5262979"/>
          </a:xfrm>
          <a:prstGeom prst="rect">
            <a:avLst/>
          </a:prstGeom>
        </p:spPr>
        <p:txBody>
          <a:bodyPr wrap="square">
            <a:spAutoFit/>
          </a:bodyPr>
          <a:lstStyle/>
          <a:p>
            <a:pPr algn="just"/>
            <a:r>
              <a:rPr lang="lv-LV" dirty="0">
                <a:solidFill>
                  <a:schemeClr val="bg1"/>
                </a:solidFill>
                <a:effectLst/>
                <a:ea typeface="Times New Roman" panose="02020603050405020304" pitchFamily="18" charset="0"/>
                <a:cs typeface="Times New Roman" panose="02020603050405020304" pitchFamily="18" charset="0"/>
              </a:rPr>
              <a:t>VZD uzmēra ēkas vai telpu grupas, </a:t>
            </a:r>
            <a:r>
              <a:rPr lang="lv-LV" dirty="0">
                <a:solidFill>
                  <a:schemeClr val="accent2"/>
                </a:solidFill>
                <a:effectLst/>
                <a:ea typeface="Times New Roman" panose="02020603050405020304" pitchFamily="18" charset="0"/>
                <a:cs typeface="Times New Roman" panose="02020603050405020304" pitchFamily="18" charset="0"/>
              </a:rPr>
              <a:t>veicot </a:t>
            </a:r>
            <a:r>
              <a:rPr lang="lv-LV" b="1" dirty="0">
                <a:solidFill>
                  <a:schemeClr val="accent2"/>
                </a:solidFill>
                <a:effectLst/>
                <a:ea typeface="Times New Roman" panose="02020603050405020304" pitchFamily="18" charset="0"/>
                <a:cs typeface="Times New Roman" panose="02020603050405020304" pitchFamily="18" charset="0"/>
              </a:rPr>
              <a:t>kontrolmērījumus</a:t>
            </a:r>
            <a:r>
              <a:rPr lang="lv-LV" b="1" dirty="0">
                <a:solidFill>
                  <a:schemeClr val="bg1"/>
                </a:solidFill>
                <a:ea typeface="Times New Roman" panose="02020603050405020304" pitchFamily="18" charset="0"/>
                <a:cs typeface="Times New Roman" panose="02020603050405020304" pitchFamily="18" charset="0"/>
              </a:rPr>
              <a:t>,</a:t>
            </a:r>
            <a:r>
              <a:rPr lang="lv-LV" dirty="0">
                <a:solidFill>
                  <a:schemeClr val="bg1"/>
                </a:solidFill>
                <a:effectLst/>
                <a:ea typeface="Times New Roman" panose="02020603050405020304" pitchFamily="18" charset="0"/>
                <a:cs typeface="Times New Roman" panose="02020603050405020304" pitchFamily="18" charset="0"/>
              </a:rPr>
              <a:t> ja </a:t>
            </a:r>
            <a:r>
              <a:rPr lang="lv-LV" dirty="0">
                <a:solidFill>
                  <a:schemeClr val="bg1"/>
                </a:solidFill>
                <a:ea typeface="Times New Roman" panose="02020603050405020304" pitchFamily="18" charset="0"/>
                <a:cs typeface="Times New Roman" panose="02020603050405020304" pitchFamily="18" charset="0"/>
              </a:rPr>
              <a:t>VZD</a:t>
            </a:r>
            <a:r>
              <a:rPr lang="lv-LV" dirty="0">
                <a:solidFill>
                  <a:schemeClr val="bg1"/>
                </a:solidFill>
                <a:effectLst/>
                <a:ea typeface="Times New Roman" panose="02020603050405020304" pitchFamily="18" charset="0"/>
                <a:cs typeface="Times New Roman" panose="02020603050405020304" pitchFamily="18" charset="0"/>
              </a:rPr>
              <a:t> papildus pakalpojuma aprakstā noteiktajiem dokumentiem, iesniegts:</a:t>
            </a:r>
          </a:p>
          <a:p>
            <a:pPr marL="342900" indent="-342900" algn="just">
              <a:buFont typeface="Wingdings" panose="05000000000000000000" pitchFamily="2" charset="2"/>
              <a:buChar char="§"/>
            </a:pPr>
            <a:r>
              <a:rPr lang="lv-LV" b="1" dirty="0">
                <a:solidFill>
                  <a:schemeClr val="accent2"/>
                </a:solidFill>
                <a:effectLst/>
                <a:latin typeface="+mn-lt"/>
                <a:ea typeface="Times New Roman" panose="02020603050405020304" pitchFamily="18" charset="0"/>
                <a:cs typeface="Times New Roman" panose="02020603050405020304" pitchFamily="18" charset="0"/>
              </a:rPr>
              <a:t>iesniegums</a:t>
            </a:r>
            <a:r>
              <a:rPr lang="lv-LV" b="0" dirty="0">
                <a:solidFill>
                  <a:schemeClr val="bg1"/>
                </a:solidFill>
                <a:effectLst/>
                <a:latin typeface="+mn-lt"/>
                <a:ea typeface="Times New Roman" panose="02020603050405020304" pitchFamily="18" charset="0"/>
                <a:cs typeface="Times New Roman" panose="02020603050405020304" pitchFamily="18" charset="0"/>
              </a:rPr>
              <a:t> ar lūgumu veikt </a:t>
            </a:r>
            <a:r>
              <a:rPr lang="lv-LV" b="0" dirty="0">
                <a:solidFill>
                  <a:schemeClr val="bg1"/>
                </a:solidFill>
                <a:effectLst/>
                <a:latin typeface="+mn-lt"/>
                <a:ea typeface="Calibri" panose="020F0502020204030204" pitchFamily="34" charset="0"/>
                <a:cs typeface="Times New Roman" panose="02020603050405020304" pitchFamily="18" charset="0"/>
              </a:rPr>
              <a:t>BKU vienkāršotā kārtībā;</a:t>
            </a:r>
          </a:p>
          <a:p>
            <a:pPr marL="342900" indent="-342900" algn="just">
              <a:buFont typeface="Wingdings" panose="05000000000000000000" pitchFamily="2" charset="2"/>
              <a:buChar char="§"/>
            </a:pPr>
            <a:r>
              <a:rPr lang="lv-LV" dirty="0">
                <a:solidFill>
                  <a:schemeClr val="bg1"/>
                </a:solidFill>
                <a:ea typeface="Calibri" panose="020F0502020204030204" pitchFamily="34" charset="0"/>
                <a:cs typeface="Times New Roman" panose="02020603050405020304" pitchFamily="18" charset="0"/>
              </a:rPr>
              <a:t>u</a:t>
            </a:r>
            <a:r>
              <a:rPr lang="lv-LV" b="0" dirty="0">
                <a:solidFill>
                  <a:schemeClr val="bg1"/>
                </a:solidFill>
                <a:effectLst/>
                <a:latin typeface="+mn-lt"/>
                <a:ea typeface="Calibri" panose="020F0502020204030204" pitchFamily="34" charset="0"/>
                <a:cs typeface="Times New Roman" panose="02020603050405020304" pitchFamily="18" charset="0"/>
              </a:rPr>
              <a:t>n </a:t>
            </a:r>
            <a:r>
              <a:rPr lang="lv-LV" b="1" dirty="0">
                <a:solidFill>
                  <a:schemeClr val="accent2"/>
                </a:solidFill>
                <a:effectLst/>
                <a:latin typeface="+mn-lt"/>
                <a:ea typeface="Calibri" panose="020F0502020204030204" pitchFamily="34" charset="0"/>
                <a:cs typeface="Times New Roman" panose="02020603050405020304" pitchFamily="18" charset="0"/>
              </a:rPr>
              <a:t>būvprojekts</a:t>
            </a:r>
            <a:r>
              <a:rPr lang="lv-LV" dirty="0">
                <a:solidFill>
                  <a:schemeClr val="bg1"/>
                </a:solidFill>
                <a:effectLst/>
                <a:latin typeface="+mn-lt"/>
                <a:ea typeface="Calibri" panose="020F0502020204030204" pitchFamily="34" charset="0"/>
                <a:cs typeface="Times New Roman" panose="02020603050405020304" pitchFamily="18" charset="0"/>
              </a:rPr>
              <a:t>*</a:t>
            </a:r>
            <a:r>
              <a:rPr lang="lv-LV" b="0" dirty="0">
                <a:solidFill>
                  <a:schemeClr val="bg1"/>
                </a:solidFill>
                <a:effectLst/>
                <a:latin typeface="+mn-lt"/>
                <a:ea typeface="Times New Roman" panose="02020603050405020304" pitchFamily="18" charset="0"/>
                <a:cs typeface="Times New Roman" panose="02020603050405020304" pitchFamily="18" charset="0"/>
              </a:rPr>
              <a:t> </a:t>
            </a:r>
            <a:r>
              <a:rPr lang="lv-LV" b="0" dirty="0">
                <a:solidFill>
                  <a:schemeClr val="bg1"/>
                </a:solidFill>
                <a:effectLst/>
                <a:latin typeface="+mn-lt"/>
                <a:ea typeface="Calibri" panose="020F0502020204030204" pitchFamily="34" charset="0"/>
                <a:cs typeface="Times New Roman" panose="02020603050405020304" pitchFamily="18" charset="0"/>
              </a:rPr>
              <a:t>vai</a:t>
            </a:r>
            <a:r>
              <a:rPr lang="lv-LV" b="0" dirty="0">
                <a:solidFill>
                  <a:schemeClr val="bg1"/>
                </a:solidFill>
                <a:effectLst/>
                <a:latin typeface="+mn-lt"/>
                <a:ea typeface="Times New Roman" panose="02020603050405020304" pitchFamily="18" charset="0"/>
                <a:cs typeface="Times New Roman" panose="02020603050405020304" pitchFamily="18" charset="0"/>
              </a:rPr>
              <a:t> ēkas </a:t>
            </a:r>
            <a:r>
              <a:rPr lang="lv-LV" b="0" dirty="0">
                <a:solidFill>
                  <a:schemeClr val="bg1"/>
                </a:solidFill>
                <a:effectLst/>
                <a:latin typeface="+mn-lt"/>
                <a:ea typeface="Calibri" panose="020F0502020204030204" pitchFamily="34" charset="0"/>
                <a:cs typeface="Times New Roman" panose="02020603050405020304" pitchFamily="18" charset="0"/>
              </a:rPr>
              <a:t>stāva plāns/ telpu grupas </a:t>
            </a:r>
            <a:r>
              <a:rPr lang="lv-LV" b="1" dirty="0">
                <a:solidFill>
                  <a:schemeClr val="accent2"/>
                </a:solidFill>
                <a:effectLst/>
                <a:latin typeface="+mn-lt"/>
                <a:ea typeface="Calibri" panose="020F0502020204030204" pitchFamily="34" charset="0"/>
                <a:cs typeface="Times New Roman" panose="02020603050405020304" pitchFamily="18" charset="0"/>
              </a:rPr>
              <a:t>plāns</a:t>
            </a:r>
            <a:r>
              <a:rPr lang="lv-LV" b="0" dirty="0">
                <a:solidFill>
                  <a:schemeClr val="bg1"/>
                </a:solidFill>
                <a:effectLst/>
                <a:latin typeface="+mn-lt"/>
                <a:ea typeface="Calibri" panose="020F0502020204030204" pitchFamily="34" charset="0"/>
                <a:cs typeface="Times New Roman" panose="02020603050405020304" pitchFamily="18" charset="0"/>
              </a:rPr>
              <a:t>, kas atbilst izbūvētajai situācijai apvidū un ir sagatavots </a:t>
            </a:r>
            <a:r>
              <a:rPr lang="lv-LV" b="1" dirty="0" err="1">
                <a:solidFill>
                  <a:schemeClr val="accent2"/>
                </a:solidFill>
                <a:effectLst/>
                <a:latin typeface="+mn-lt"/>
                <a:ea typeface="Calibri" panose="020F0502020204030204" pitchFamily="34" charset="0"/>
                <a:cs typeface="Times New Roman" panose="02020603050405020304" pitchFamily="18" charset="0"/>
              </a:rPr>
              <a:t>vektordatu</a:t>
            </a:r>
            <a:r>
              <a:rPr lang="lv-LV" b="1" dirty="0">
                <a:solidFill>
                  <a:schemeClr val="accent2"/>
                </a:solidFill>
                <a:effectLst/>
                <a:latin typeface="+mn-lt"/>
                <a:ea typeface="Calibri" panose="020F0502020204030204" pitchFamily="34" charset="0"/>
                <a:cs typeface="Times New Roman" panose="02020603050405020304" pitchFamily="18" charset="0"/>
              </a:rPr>
              <a:t> - DGN vai DWG formātā</a:t>
            </a:r>
            <a:r>
              <a:rPr lang="lv-LV" dirty="0">
                <a:solidFill>
                  <a:schemeClr val="bg1"/>
                </a:solidFill>
                <a:effectLst/>
                <a:latin typeface="+mn-lt"/>
                <a:ea typeface="Calibri" panose="020F0502020204030204" pitchFamily="34" charset="0"/>
                <a:cs typeface="Times New Roman" panose="02020603050405020304" pitchFamily="18" charset="0"/>
              </a:rPr>
              <a:t>*</a:t>
            </a:r>
            <a:r>
              <a:rPr lang="lv-LV" b="0" dirty="0">
                <a:solidFill>
                  <a:schemeClr val="bg1"/>
                </a:solidFill>
                <a:effectLst/>
                <a:latin typeface="+mn-lt"/>
                <a:ea typeface="Calibri" panose="020F0502020204030204" pitchFamily="34" charset="0"/>
                <a:cs typeface="Times New Roman" panose="02020603050405020304" pitchFamily="18" charset="0"/>
              </a:rPr>
              <a:t>, ko ar drošu elektronisko parakstu un laika zīmogu </a:t>
            </a:r>
            <a:r>
              <a:rPr lang="lv-LV" b="0" dirty="0">
                <a:solidFill>
                  <a:schemeClr val="accent2"/>
                </a:solidFill>
                <a:effectLst/>
                <a:latin typeface="+mn-lt"/>
                <a:ea typeface="Calibri" panose="020F0502020204030204" pitchFamily="34" charset="0"/>
                <a:cs typeface="Times New Roman" panose="02020603050405020304" pitchFamily="18" charset="0"/>
              </a:rPr>
              <a:t>parakstījis dokumenta autors</a:t>
            </a:r>
            <a:r>
              <a:rPr lang="lv-LV" b="0" dirty="0">
                <a:solidFill>
                  <a:schemeClr val="bg1"/>
                </a:solidFill>
                <a:effectLst/>
                <a:latin typeface="+mn-lt"/>
                <a:ea typeface="Calibri" panose="020F0502020204030204" pitchFamily="34" charset="0"/>
                <a:cs typeface="Times New Roman" panose="02020603050405020304" pitchFamily="18" charset="0"/>
              </a:rPr>
              <a:t>. </a:t>
            </a:r>
          </a:p>
          <a:p>
            <a:pPr marL="363538"/>
            <a:r>
              <a:rPr lang="lv-LV" dirty="0">
                <a:solidFill>
                  <a:schemeClr val="bg1"/>
                </a:solidFill>
                <a:ea typeface="Calibri" panose="020F0502020204030204" pitchFamily="34" charset="0"/>
                <a:cs typeface="Times New Roman" panose="02020603050405020304" pitchFamily="18" charset="0"/>
              </a:rPr>
              <a:t>*</a:t>
            </a:r>
            <a:r>
              <a:rPr lang="lv-LV" sz="1600" b="0" i="1" dirty="0">
                <a:solidFill>
                  <a:schemeClr val="bg1"/>
                </a:solidFill>
                <a:effectLst/>
                <a:latin typeface="+mn-lt"/>
                <a:ea typeface="Calibri" panose="020F0502020204030204" pitchFamily="34" charset="0"/>
                <a:cs typeface="Times New Roman" panose="02020603050405020304" pitchFamily="18" charset="0"/>
              </a:rPr>
              <a:t>Būvprojekts vai plāns </a:t>
            </a:r>
            <a:r>
              <a:rPr lang="lv-LV" sz="1600" b="1" i="1" dirty="0">
                <a:solidFill>
                  <a:schemeClr val="accent2"/>
                </a:solidFill>
                <a:effectLst/>
                <a:latin typeface="+mn-lt"/>
                <a:ea typeface="Calibri" panose="020F0502020204030204" pitchFamily="34" charset="0"/>
                <a:cs typeface="Times New Roman" panose="02020603050405020304" pitchFamily="18" charset="0"/>
              </a:rPr>
              <a:t>var būt </a:t>
            </a:r>
            <a:r>
              <a:rPr lang="lv-LV" sz="1600" i="1" dirty="0">
                <a:solidFill>
                  <a:schemeClr val="bg1"/>
                </a:solidFill>
                <a:effectLst/>
                <a:latin typeface="+mn-lt"/>
                <a:ea typeface="Calibri" panose="020F0502020204030204" pitchFamily="34" charset="0"/>
                <a:cs typeface="Times New Roman" panose="02020603050405020304" pitchFamily="18" charset="0"/>
              </a:rPr>
              <a:t>un</a:t>
            </a:r>
            <a:r>
              <a:rPr lang="lv-LV" sz="1600" b="1" i="1" dirty="0">
                <a:solidFill>
                  <a:schemeClr val="accent2"/>
                </a:solidFill>
                <a:effectLst/>
                <a:latin typeface="+mn-lt"/>
                <a:ea typeface="Calibri" panose="020F0502020204030204" pitchFamily="34" charset="0"/>
                <a:cs typeface="Times New Roman" panose="02020603050405020304" pitchFamily="18" charset="0"/>
              </a:rPr>
              <a:t> var nebūt</a:t>
            </a:r>
            <a:r>
              <a:rPr lang="lv-LV" sz="1600" b="0" i="1" dirty="0">
                <a:solidFill>
                  <a:schemeClr val="bg1"/>
                </a:solidFill>
                <a:effectLst/>
                <a:latin typeface="+mn-lt"/>
                <a:ea typeface="Calibri" panose="020F0502020204030204" pitchFamily="34" charset="0"/>
                <a:cs typeface="Times New Roman" panose="02020603050405020304" pitchFamily="18" charset="0"/>
              </a:rPr>
              <a:t> sagatavots </a:t>
            </a:r>
            <a:r>
              <a:rPr lang="lv-LV" sz="1600" b="1" i="1" dirty="0">
                <a:solidFill>
                  <a:schemeClr val="bg1"/>
                </a:solidFill>
                <a:effectLst/>
                <a:latin typeface="+mn-lt"/>
                <a:ea typeface="Calibri" panose="020F0502020204030204" pitchFamily="34" charset="0"/>
                <a:cs typeface="Times New Roman" panose="02020603050405020304" pitchFamily="18" charset="0"/>
              </a:rPr>
              <a:t>BKU grafiskajos plānos izmantojamo apzīmējumu specifikācijā </a:t>
            </a:r>
            <a:r>
              <a:rPr lang="lv-LV" sz="1600" i="1" dirty="0">
                <a:solidFill>
                  <a:schemeClr val="bg1"/>
                </a:solidFill>
                <a:effectLst/>
                <a:latin typeface="+mn-lt"/>
                <a:ea typeface="Calibri" panose="020F0502020204030204" pitchFamily="34" charset="0"/>
                <a:cs typeface="Times New Roman" panose="02020603050405020304" pitchFamily="18" charset="0"/>
              </a:rPr>
              <a:t>(turpmāk - BKU specifikācija)</a:t>
            </a:r>
            <a:r>
              <a:rPr lang="lv-LV" sz="1600" dirty="0">
                <a:solidFill>
                  <a:schemeClr val="bg1"/>
                </a:solidFill>
                <a:effectLst/>
                <a:latin typeface="+mn-lt"/>
                <a:ea typeface="Calibri" panose="020F0502020204030204" pitchFamily="34" charset="0"/>
                <a:cs typeface="Times New Roman" panose="02020603050405020304" pitchFamily="18" charset="0"/>
              </a:rPr>
              <a:t>.</a:t>
            </a:r>
            <a:endParaRPr lang="lv-LV" sz="1600" dirty="0">
              <a:solidFill>
                <a:schemeClr val="bg1"/>
              </a:solidFill>
              <a:ea typeface="Calibri" panose="020F0502020204030204" pitchFamily="34" charset="0"/>
              <a:cs typeface="Times New Roman" panose="02020603050405020304" pitchFamily="18" charset="0"/>
            </a:endParaRPr>
          </a:p>
          <a:p>
            <a:pPr marL="363538"/>
            <a:endParaRPr lang="lv-LV" sz="1800" b="0" dirty="0">
              <a:solidFill>
                <a:schemeClr val="bg1"/>
              </a:solidFill>
              <a:effectLst/>
              <a:latin typeface="+mn-lt"/>
              <a:ea typeface="Calibri" panose="020F0502020204030204" pitchFamily="34" charset="0"/>
              <a:cs typeface="Times New Roman" panose="02020603050405020304" pitchFamily="18" charset="0"/>
            </a:endParaRPr>
          </a:p>
          <a:p>
            <a:pPr marL="363538"/>
            <a:r>
              <a:rPr lang="lv-LV" sz="1800" b="0" dirty="0">
                <a:solidFill>
                  <a:schemeClr val="bg1"/>
                </a:solidFill>
                <a:effectLst/>
                <a:latin typeface="+mn-lt"/>
                <a:ea typeface="Calibri" panose="020F0502020204030204" pitchFamily="34" charset="0"/>
              </a:rPr>
              <a:t>Minētie dokumenti VZD jāiesniedz, ierosinot BKU pakalpojumu vai līdz plānotā apsekošanas perioda sākuma datumam.</a:t>
            </a:r>
            <a:endParaRPr lang="lv-LV" sz="1800" b="0" spc="0" dirty="0">
              <a:solidFill>
                <a:schemeClr val="bg1"/>
              </a:solidFill>
              <a:latin typeface="+mn-lt"/>
            </a:endParaRPr>
          </a:p>
        </p:txBody>
      </p:sp>
    </p:spTree>
    <p:extLst>
      <p:ext uri="{BB962C8B-B14F-4D97-AF65-F5344CB8AC3E}">
        <p14:creationId xmlns:p14="http://schemas.microsoft.com/office/powerpoint/2010/main" val="167653809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B36E96A3-915F-4AE2-A0AD-70875A14D87B}"/>
              </a:ext>
            </a:extLst>
          </p:cNvPr>
          <p:cNvSpPr>
            <a:spLocks noGrp="1"/>
          </p:cNvSpPr>
          <p:nvPr>
            <p:ph type="sldNum" sz="quarter" idx="12"/>
          </p:nvPr>
        </p:nvSpPr>
        <p:spPr/>
        <p:txBody>
          <a:bodyPr/>
          <a:lstStyle/>
          <a:p>
            <a:fld id="{D53FE146-617E-4FD4-941E-3848B38CDF0A}" type="slidenum">
              <a:rPr lang="lv-LV" smtClean="0"/>
              <a:t>7</a:t>
            </a:fld>
            <a:endParaRPr lang="lv-LV"/>
          </a:p>
        </p:txBody>
      </p:sp>
      <p:sp>
        <p:nvSpPr>
          <p:cNvPr id="3" name="Virsraksts 2">
            <a:extLst>
              <a:ext uri="{FF2B5EF4-FFF2-40B4-BE49-F238E27FC236}">
                <a16:creationId xmlns:a16="http://schemas.microsoft.com/office/drawing/2014/main" id="{BBAB83E4-B68B-4A56-995F-69D58AB1BD3C}"/>
              </a:ext>
            </a:extLst>
          </p:cNvPr>
          <p:cNvSpPr txBox="1">
            <a:spLocks/>
          </p:cNvSpPr>
          <p:nvPr/>
        </p:nvSpPr>
        <p:spPr>
          <a:xfrm>
            <a:off x="1528226" y="1767918"/>
            <a:ext cx="9399749" cy="1118426"/>
          </a:xfrm>
          <a:prstGeom prst="rect">
            <a:avLst/>
          </a:prstGeom>
        </p:spPr>
        <p:txBody>
          <a:bodyPr/>
          <a:lstStyle>
            <a:lvl1pPr algn="l" defTabSz="914318" rtl="0" eaLnBrk="1" latinLnBrk="0" hangingPunct="1">
              <a:lnSpc>
                <a:spcPct val="80000"/>
              </a:lnSpc>
              <a:spcBef>
                <a:spcPct val="0"/>
              </a:spcBef>
              <a:buNone/>
              <a:defRPr sz="4000" b="1" kern="1200" spc="-151" baseline="0">
                <a:solidFill>
                  <a:schemeClr val="tx1"/>
                </a:solidFill>
                <a:latin typeface="Verdana" panose="020B0604030504040204" pitchFamily="34" charset="0"/>
                <a:ea typeface="Verdana" panose="020B0604030504040204" pitchFamily="34" charset="0"/>
                <a:cs typeface="+mj-cs"/>
              </a:defRPr>
            </a:lvl1pPr>
          </a:lstStyle>
          <a:p>
            <a:pPr algn="ctr">
              <a:lnSpc>
                <a:spcPct val="100000"/>
              </a:lnSpc>
            </a:pPr>
            <a:r>
              <a:rPr lang="lv-LV" sz="2400" cap="all" dirty="0">
                <a:solidFill>
                  <a:schemeClr val="accent2"/>
                </a:solidFill>
                <a:latin typeface="+mn-lt"/>
                <a:ea typeface="Calibri" panose="020F0502020204030204" pitchFamily="34" charset="0"/>
              </a:rPr>
              <a:t>Vērtīgi </a:t>
            </a:r>
            <a:r>
              <a:rPr lang="lv-LV" sz="2400" cap="all" dirty="0" err="1">
                <a:solidFill>
                  <a:schemeClr val="accent2"/>
                </a:solidFill>
                <a:latin typeface="+mn-lt"/>
                <a:ea typeface="Calibri" panose="020F0502020204030204" pitchFamily="34" charset="0"/>
              </a:rPr>
              <a:t>zināT</a:t>
            </a:r>
            <a:r>
              <a:rPr lang="lv-LV" sz="2400" dirty="0">
                <a:solidFill>
                  <a:schemeClr val="accent2"/>
                </a:solidFill>
                <a:latin typeface="+mn-lt"/>
                <a:ea typeface="Calibri" panose="020F0502020204030204" pitchFamily="34" charset="0"/>
              </a:rPr>
              <a:t>!</a:t>
            </a:r>
            <a:endParaRPr lang="lv-LV" sz="2400" dirty="0">
              <a:solidFill>
                <a:schemeClr val="accent2"/>
              </a:solidFill>
              <a:latin typeface="+mn-lt"/>
            </a:endParaRPr>
          </a:p>
        </p:txBody>
      </p:sp>
      <p:sp>
        <p:nvSpPr>
          <p:cNvPr id="9" name="Virsraksts 2">
            <a:extLst>
              <a:ext uri="{FF2B5EF4-FFF2-40B4-BE49-F238E27FC236}">
                <a16:creationId xmlns:a16="http://schemas.microsoft.com/office/drawing/2014/main" id="{025464DC-FB2B-47E1-9D11-823DE31EA435}"/>
              </a:ext>
            </a:extLst>
          </p:cNvPr>
          <p:cNvSpPr txBox="1">
            <a:spLocks/>
          </p:cNvSpPr>
          <p:nvPr/>
        </p:nvSpPr>
        <p:spPr>
          <a:xfrm>
            <a:off x="1528227" y="2614634"/>
            <a:ext cx="9892981" cy="2384878"/>
          </a:xfrm>
          <a:prstGeom prst="rect">
            <a:avLst/>
          </a:prstGeom>
        </p:spPr>
        <p:txBody>
          <a:bodyPr/>
          <a:lstStyle>
            <a:lvl1pPr algn="l" defTabSz="914318" rtl="0" eaLnBrk="1" latinLnBrk="0" hangingPunct="1">
              <a:lnSpc>
                <a:spcPct val="80000"/>
              </a:lnSpc>
              <a:spcBef>
                <a:spcPct val="0"/>
              </a:spcBef>
              <a:buNone/>
              <a:defRPr sz="4000" b="1" kern="1200" spc="-151" baseline="0">
                <a:solidFill>
                  <a:schemeClr val="tx1"/>
                </a:solidFill>
                <a:latin typeface="Verdana" panose="020B0604030504040204" pitchFamily="34" charset="0"/>
                <a:ea typeface="Verdana" panose="020B0604030504040204" pitchFamily="34" charset="0"/>
                <a:cs typeface="+mj-cs"/>
              </a:defRPr>
            </a:lvl1pPr>
          </a:lstStyle>
          <a:p>
            <a:pPr algn="ctr">
              <a:lnSpc>
                <a:spcPct val="150000"/>
              </a:lnSpc>
              <a:spcAft>
                <a:spcPts val="600"/>
              </a:spcAft>
            </a:pPr>
            <a:r>
              <a:rPr lang="lv-LV" sz="1800" b="1" cap="all" dirty="0">
                <a:solidFill>
                  <a:schemeClr val="bg1"/>
                </a:solidFill>
                <a:effectLst/>
                <a:latin typeface="+mn-lt"/>
                <a:ea typeface="Calibri" panose="020F0502020204030204" pitchFamily="34" charset="0"/>
              </a:rPr>
              <a:t>BKU </a:t>
            </a:r>
            <a:r>
              <a:rPr lang="lv-LV" sz="1800" cap="all" dirty="0">
                <a:solidFill>
                  <a:schemeClr val="bg1"/>
                </a:solidFill>
                <a:effectLst/>
                <a:latin typeface="+mn-lt"/>
                <a:ea typeface="Calibri" panose="020F0502020204030204" pitchFamily="34" charset="0"/>
              </a:rPr>
              <a:t>vienkāršotā</a:t>
            </a:r>
            <a:r>
              <a:rPr lang="lv-LV" sz="1800" b="1" cap="all" dirty="0">
                <a:solidFill>
                  <a:schemeClr val="bg1"/>
                </a:solidFill>
                <a:effectLst/>
                <a:latin typeface="+mn-lt"/>
                <a:ea typeface="Calibri" panose="020F0502020204030204" pitchFamily="34" charset="0"/>
              </a:rPr>
              <a:t> kārtībā </a:t>
            </a:r>
            <a:r>
              <a:rPr lang="lv-LV" sz="1800" b="0" spc="0" dirty="0">
                <a:solidFill>
                  <a:schemeClr val="bg1"/>
                </a:solidFill>
                <a:latin typeface="+mn-lt"/>
              </a:rPr>
              <a:t>attiecas tikai uz tiem pasūtījumiem, kas ierosināti un VZD Pasūtījumu apstrādes informācijas sistēmā reģistrēti </a:t>
            </a:r>
          </a:p>
          <a:p>
            <a:pPr algn="ctr">
              <a:lnSpc>
                <a:spcPct val="150000"/>
              </a:lnSpc>
              <a:spcAft>
                <a:spcPts val="600"/>
              </a:spcAft>
            </a:pPr>
            <a:r>
              <a:rPr lang="lv-LV" sz="1800" spc="0" dirty="0">
                <a:solidFill>
                  <a:schemeClr val="accent2"/>
                </a:solidFill>
                <a:latin typeface="+mn-lt"/>
              </a:rPr>
              <a:t>no 2023.gada 1.septembra</a:t>
            </a:r>
            <a:r>
              <a:rPr lang="lv-LV" sz="1800" b="0" spc="0" dirty="0">
                <a:solidFill>
                  <a:schemeClr val="bg1"/>
                </a:solidFill>
                <a:latin typeface="+mn-lt"/>
              </a:rPr>
              <a:t>,</a:t>
            </a:r>
            <a:r>
              <a:rPr lang="lv-LV" sz="1800" spc="0" dirty="0">
                <a:solidFill>
                  <a:schemeClr val="accent2"/>
                </a:solidFill>
                <a:latin typeface="+mn-lt"/>
              </a:rPr>
              <a:t> </a:t>
            </a:r>
          </a:p>
          <a:p>
            <a:pPr algn="ctr">
              <a:lnSpc>
                <a:spcPct val="150000"/>
              </a:lnSpc>
              <a:spcAft>
                <a:spcPts val="600"/>
              </a:spcAft>
            </a:pPr>
            <a:r>
              <a:rPr lang="lv-LV" sz="1800" b="0" spc="0" dirty="0">
                <a:solidFill>
                  <a:schemeClr val="bg1"/>
                </a:solidFill>
                <a:latin typeface="+mn-lt"/>
              </a:rPr>
              <a:t>un maksa tiek piemērota </a:t>
            </a:r>
            <a:r>
              <a:rPr lang="lv-LV" sz="1800" b="0" dirty="0">
                <a:solidFill>
                  <a:schemeClr val="bg1"/>
                </a:solidFill>
                <a:effectLst/>
                <a:latin typeface="+mn-lt"/>
                <a:ea typeface="Calibri" panose="020F0502020204030204" pitchFamily="34" charset="0"/>
              </a:rPr>
              <a:t>atbilstoši Cenrādim*, kas ir spēkā no 2023.gada 1.septembra</a:t>
            </a:r>
            <a:r>
              <a:rPr lang="lv-LV" sz="1800" b="0" spc="0" dirty="0">
                <a:solidFill>
                  <a:schemeClr val="bg1"/>
                </a:solidFill>
                <a:latin typeface="+mn-lt"/>
              </a:rPr>
              <a:t>.</a:t>
            </a:r>
            <a:endParaRPr lang="lv-LV" sz="1800" b="0" spc="0" dirty="0">
              <a:solidFill>
                <a:schemeClr val="bg1"/>
              </a:solidFill>
              <a:highlight>
                <a:srgbClr val="FF0000"/>
              </a:highlight>
              <a:latin typeface="+mn-lt"/>
            </a:endParaRPr>
          </a:p>
        </p:txBody>
      </p:sp>
      <p:pic>
        <p:nvPicPr>
          <p:cNvPr id="14" name="Attēla vietturis 6">
            <a:extLst>
              <a:ext uri="{FF2B5EF4-FFF2-40B4-BE49-F238E27FC236}">
                <a16:creationId xmlns:a16="http://schemas.microsoft.com/office/drawing/2014/main" id="{E7B9B1CC-E6D1-468C-9717-36D5C704B8B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t="31971" b="31971"/>
          <a:stretch>
            <a:fillRect/>
          </a:stretch>
        </p:blipFill>
        <p:spPr>
          <a:xfrm>
            <a:off x="31667" y="3907007"/>
            <a:ext cx="12192000" cy="2930056"/>
          </a:xfrm>
        </p:spPr>
      </p:pic>
      <p:sp>
        <p:nvSpPr>
          <p:cNvPr id="4" name="TextBox 3">
            <a:extLst>
              <a:ext uri="{FF2B5EF4-FFF2-40B4-BE49-F238E27FC236}">
                <a16:creationId xmlns:a16="http://schemas.microsoft.com/office/drawing/2014/main" id="{0E6BA0FB-28C7-4710-B0E1-56C4C8D5BB28}"/>
              </a:ext>
            </a:extLst>
          </p:cNvPr>
          <p:cNvSpPr txBox="1"/>
          <p:nvPr/>
        </p:nvSpPr>
        <p:spPr>
          <a:xfrm>
            <a:off x="1528228" y="5616890"/>
            <a:ext cx="9892980" cy="830997"/>
          </a:xfrm>
          <a:prstGeom prst="rect">
            <a:avLst/>
          </a:prstGeom>
          <a:noFill/>
        </p:spPr>
        <p:txBody>
          <a:bodyPr wrap="square" rtlCol="0">
            <a:spAutoFit/>
          </a:bodyPr>
          <a:lstStyle/>
          <a:p>
            <a:pPr algn="just"/>
            <a:r>
              <a:rPr lang="lv-LV" sz="1600" i="0" dirty="0">
                <a:solidFill>
                  <a:schemeClr val="bg1"/>
                </a:solidFill>
                <a:effectLst/>
              </a:rPr>
              <a:t>* Ministru kabineta 2023. gada 13. jūlija noteikumi Nr.386 «Grozījumi Ministru kabineta 2015.gada 22.decembra noteikumos Nr.787 "Valsts zemes dienesta maksas pakalpojumu cenrādis un samaksas kārtība»»</a:t>
            </a:r>
          </a:p>
        </p:txBody>
      </p:sp>
      <p:sp>
        <p:nvSpPr>
          <p:cNvPr id="8" name="Line 164">
            <a:extLst>
              <a:ext uri="{FF2B5EF4-FFF2-40B4-BE49-F238E27FC236}">
                <a16:creationId xmlns:a16="http://schemas.microsoft.com/office/drawing/2014/main" id="{EED9E836-95EC-4964-8E75-247BEFAB2F2B}"/>
              </a:ext>
            </a:extLst>
          </p:cNvPr>
          <p:cNvSpPr>
            <a:spLocks noChangeShapeType="1"/>
          </p:cNvSpPr>
          <p:nvPr/>
        </p:nvSpPr>
        <p:spPr bwMode="auto">
          <a:xfrm flipV="1">
            <a:off x="1528226" y="5461972"/>
            <a:ext cx="6938485" cy="0"/>
          </a:xfrm>
          <a:prstGeom prst="line">
            <a:avLst/>
          </a:prstGeom>
          <a:noFill/>
          <a:ln w="44450" cap="flat">
            <a:solidFill>
              <a:schemeClr val="accent2">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850" dirty="0"/>
          </a:p>
        </p:txBody>
      </p:sp>
    </p:spTree>
    <p:extLst>
      <p:ext uri="{BB962C8B-B14F-4D97-AF65-F5344CB8AC3E}">
        <p14:creationId xmlns:p14="http://schemas.microsoft.com/office/powerpoint/2010/main" val="128907627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B36E96A3-915F-4AE2-A0AD-70875A14D87B}"/>
              </a:ext>
            </a:extLst>
          </p:cNvPr>
          <p:cNvSpPr>
            <a:spLocks noGrp="1"/>
          </p:cNvSpPr>
          <p:nvPr>
            <p:ph type="sldNum" sz="quarter" idx="12"/>
          </p:nvPr>
        </p:nvSpPr>
        <p:spPr>
          <a:xfrm>
            <a:off x="235873" y="5920114"/>
            <a:ext cx="513735" cy="227164"/>
          </a:xfrm>
        </p:spPr>
        <p:txBody>
          <a:bodyPr/>
          <a:lstStyle/>
          <a:p>
            <a:fld id="{D53FE146-617E-4FD4-941E-3848B38CDF0A}" type="slidenum">
              <a:rPr lang="lv-LV" smtClean="0"/>
              <a:t>8</a:t>
            </a:fld>
            <a:endParaRPr lang="lv-LV"/>
          </a:p>
        </p:txBody>
      </p:sp>
      <p:sp>
        <p:nvSpPr>
          <p:cNvPr id="3" name="Virsraksts 2">
            <a:extLst>
              <a:ext uri="{FF2B5EF4-FFF2-40B4-BE49-F238E27FC236}">
                <a16:creationId xmlns:a16="http://schemas.microsoft.com/office/drawing/2014/main" id="{BBAB83E4-B68B-4A56-995F-69D58AB1BD3C}"/>
              </a:ext>
            </a:extLst>
          </p:cNvPr>
          <p:cNvSpPr txBox="1">
            <a:spLocks/>
          </p:cNvSpPr>
          <p:nvPr/>
        </p:nvSpPr>
        <p:spPr>
          <a:xfrm>
            <a:off x="679400" y="295223"/>
            <a:ext cx="10940672" cy="1118426"/>
          </a:xfrm>
          <a:prstGeom prst="rect">
            <a:avLst/>
          </a:prstGeom>
        </p:spPr>
        <p:txBody>
          <a:bodyPr/>
          <a:lstStyle>
            <a:lvl1pPr algn="l" defTabSz="914318" rtl="0" eaLnBrk="1" latinLnBrk="0" hangingPunct="1">
              <a:lnSpc>
                <a:spcPct val="80000"/>
              </a:lnSpc>
              <a:spcBef>
                <a:spcPct val="0"/>
              </a:spcBef>
              <a:buNone/>
              <a:defRPr sz="4000" b="1" kern="1200" spc="-151" baseline="0">
                <a:solidFill>
                  <a:schemeClr val="tx1"/>
                </a:solidFill>
                <a:latin typeface="Verdana" panose="020B0604030504040204" pitchFamily="34" charset="0"/>
                <a:ea typeface="Verdana" panose="020B0604030504040204" pitchFamily="34" charset="0"/>
                <a:cs typeface="+mj-cs"/>
              </a:defRPr>
            </a:lvl1pPr>
          </a:lstStyle>
          <a:p>
            <a:pPr>
              <a:lnSpc>
                <a:spcPct val="100000"/>
              </a:lnSpc>
            </a:pPr>
            <a:r>
              <a:rPr lang="lv-LV" sz="2400" cap="all" dirty="0">
                <a:solidFill>
                  <a:schemeClr val="bg1"/>
                </a:solidFill>
                <a:effectLst/>
                <a:latin typeface="+mn-lt"/>
                <a:ea typeface="Calibri" panose="020F0502020204030204" pitchFamily="34" charset="0"/>
              </a:rPr>
              <a:t>Kāda </a:t>
            </a:r>
            <a:r>
              <a:rPr lang="lv-LV" sz="2400" cap="all" dirty="0">
                <a:solidFill>
                  <a:schemeClr val="accent2"/>
                </a:solidFill>
                <a:effectLst/>
                <a:latin typeface="+mn-lt"/>
                <a:ea typeface="Calibri" panose="020F0502020204030204" pitchFamily="34" charset="0"/>
              </a:rPr>
              <a:t>maksa</a:t>
            </a:r>
            <a:r>
              <a:rPr lang="lv-LV" sz="2400" cap="all" dirty="0">
                <a:solidFill>
                  <a:schemeClr val="bg1"/>
                </a:solidFill>
                <a:effectLst/>
                <a:latin typeface="+mn-lt"/>
                <a:ea typeface="Calibri" panose="020F0502020204030204" pitchFamily="34" charset="0"/>
              </a:rPr>
              <a:t> tiek piemērota, </a:t>
            </a:r>
          </a:p>
          <a:p>
            <a:pPr>
              <a:lnSpc>
                <a:spcPct val="100000"/>
              </a:lnSpc>
            </a:pPr>
            <a:r>
              <a:rPr lang="lv-LV" sz="2400" cap="all" dirty="0">
                <a:solidFill>
                  <a:schemeClr val="bg1"/>
                </a:solidFill>
                <a:effectLst/>
                <a:latin typeface="+mn-lt"/>
                <a:ea typeface="Calibri" panose="020F0502020204030204" pitchFamily="34" charset="0"/>
              </a:rPr>
              <a:t>ja BKU izpilda vienkāršotā kārtībā</a:t>
            </a:r>
            <a:r>
              <a:rPr lang="lv-LV" sz="2400" cap="all" dirty="0">
                <a:solidFill>
                  <a:schemeClr val="bg1"/>
                </a:solidFill>
                <a:latin typeface="+mn-lt"/>
                <a:ea typeface="Calibri" panose="020F0502020204030204" pitchFamily="34" charset="0"/>
              </a:rPr>
              <a:t>?</a:t>
            </a:r>
            <a:endParaRPr lang="lv-LV" sz="2400" dirty="0">
              <a:solidFill>
                <a:schemeClr val="bg1"/>
              </a:solidFill>
              <a:latin typeface="+mn-lt"/>
            </a:endParaRPr>
          </a:p>
        </p:txBody>
      </p:sp>
      <p:pic>
        <p:nvPicPr>
          <p:cNvPr id="14" name="Attēla vietturis 6">
            <a:extLst>
              <a:ext uri="{FF2B5EF4-FFF2-40B4-BE49-F238E27FC236}">
                <a16:creationId xmlns:a16="http://schemas.microsoft.com/office/drawing/2014/main" id="{E7B9B1CC-E6D1-468C-9717-36D5C704B8B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t="31971" b="31971"/>
          <a:stretch>
            <a:fillRect/>
          </a:stretch>
        </p:blipFill>
        <p:spPr>
          <a:xfrm>
            <a:off x="31667" y="3907007"/>
            <a:ext cx="12192000" cy="2930056"/>
          </a:xfrm>
        </p:spPr>
      </p:pic>
      <p:sp>
        <p:nvSpPr>
          <p:cNvPr id="8" name="Freeform 168">
            <a:extLst>
              <a:ext uri="{FF2B5EF4-FFF2-40B4-BE49-F238E27FC236}">
                <a16:creationId xmlns:a16="http://schemas.microsoft.com/office/drawing/2014/main" id="{06A2856C-B539-47E5-92F3-6A68E0F08FAA}"/>
              </a:ext>
            </a:extLst>
          </p:cNvPr>
          <p:cNvSpPr>
            <a:spLocks noChangeArrowheads="1"/>
          </p:cNvSpPr>
          <p:nvPr/>
        </p:nvSpPr>
        <p:spPr bwMode="auto">
          <a:xfrm>
            <a:off x="679399" y="4254270"/>
            <a:ext cx="3100228" cy="983370"/>
          </a:xfrm>
          <a:custGeom>
            <a:avLst/>
            <a:gdLst>
              <a:gd name="T0" fmla="*/ 6868 w 7847"/>
              <a:gd name="T1" fmla="*/ 1966 h 1967"/>
              <a:gd name="T2" fmla="*/ 6868 w 7847"/>
              <a:gd name="T3" fmla="*/ 1966 h 1967"/>
              <a:gd name="T4" fmla="*/ 978 w 7847"/>
              <a:gd name="T5" fmla="*/ 1966 h 1967"/>
              <a:gd name="T6" fmla="*/ 0 w 7847"/>
              <a:gd name="T7" fmla="*/ 978 h 1967"/>
              <a:gd name="T8" fmla="*/ 0 w 7847"/>
              <a:gd name="T9" fmla="*/ 978 h 1967"/>
              <a:gd name="T10" fmla="*/ 978 w 7847"/>
              <a:gd name="T11" fmla="*/ 0 h 1967"/>
              <a:gd name="T12" fmla="*/ 6868 w 7847"/>
              <a:gd name="T13" fmla="*/ 0 h 1967"/>
              <a:gd name="T14" fmla="*/ 7846 w 7847"/>
              <a:gd name="T15" fmla="*/ 978 h 1967"/>
              <a:gd name="T16" fmla="*/ 7846 w 7847"/>
              <a:gd name="T17" fmla="*/ 978 h 1967"/>
              <a:gd name="T18" fmla="*/ 6868 w 7847"/>
              <a:gd name="T19" fmla="*/ 1966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47" h="1967">
                <a:moveTo>
                  <a:pt x="6868" y="1966"/>
                </a:moveTo>
                <a:lnTo>
                  <a:pt x="6868" y="1966"/>
                </a:lnTo>
                <a:cubicBezTo>
                  <a:pt x="978" y="1966"/>
                  <a:pt x="978" y="1966"/>
                  <a:pt x="978" y="1966"/>
                </a:cubicBezTo>
                <a:cubicBezTo>
                  <a:pt x="441" y="1966"/>
                  <a:pt x="0" y="1525"/>
                  <a:pt x="0" y="978"/>
                </a:cubicBezTo>
                <a:lnTo>
                  <a:pt x="0" y="978"/>
                </a:lnTo>
                <a:cubicBezTo>
                  <a:pt x="0" y="441"/>
                  <a:pt x="441" y="0"/>
                  <a:pt x="978" y="0"/>
                </a:cubicBezTo>
                <a:cubicBezTo>
                  <a:pt x="6868" y="0"/>
                  <a:pt x="6868" y="0"/>
                  <a:pt x="6868" y="0"/>
                </a:cubicBezTo>
                <a:cubicBezTo>
                  <a:pt x="7405" y="0"/>
                  <a:pt x="7846" y="441"/>
                  <a:pt x="7846" y="978"/>
                </a:cubicBezTo>
                <a:lnTo>
                  <a:pt x="7846" y="978"/>
                </a:lnTo>
                <a:cubicBezTo>
                  <a:pt x="7846" y="1525"/>
                  <a:pt x="7405" y="1966"/>
                  <a:pt x="6868" y="1966"/>
                </a:cubicBezTo>
              </a:path>
            </a:pathLst>
          </a:custGeom>
          <a:solidFill>
            <a:schemeClr val="tx2"/>
          </a:solidFill>
          <a:ln w="9525" cap="flat">
            <a:solidFill>
              <a:schemeClr val="tx2">
                <a:lumMod val="75000"/>
              </a:schemeClr>
            </a:solidFill>
            <a:bevel/>
            <a:headEnd/>
            <a:tailEnd/>
          </a:ln>
          <a:effectLst/>
        </p:spPr>
        <p:txBody>
          <a:bodyPr wrap="none" anchor="ctr"/>
          <a:lstStyle/>
          <a:p>
            <a:endParaRPr lang="es-MX" sz="850" dirty="0"/>
          </a:p>
        </p:txBody>
      </p:sp>
      <p:sp>
        <p:nvSpPr>
          <p:cNvPr id="10" name="Rectangle 9">
            <a:extLst>
              <a:ext uri="{FF2B5EF4-FFF2-40B4-BE49-F238E27FC236}">
                <a16:creationId xmlns:a16="http://schemas.microsoft.com/office/drawing/2014/main" id="{BEFD3603-6BA3-45FE-9B32-E5811DBD2A59}"/>
              </a:ext>
            </a:extLst>
          </p:cNvPr>
          <p:cNvSpPr/>
          <p:nvPr/>
        </p:nvSpPr>
        <p:spPr>
          <a:xfrm>
            <a:off x="679399" y="4345615"/>
            <a:ext cx="2947144" cy="784830"/>
          </a:xfrm>
          <a:prstGeom prst="rect">
            <a:avLst/>
          </a:prstGeom>
        </p:spPr>
        <p:txBody>
          <a:bodyPr wrap="square">
            <a:spAutoFit/>
          </a:bodyPr>
          <a:lstStyle/>
          <a:p>
            <a:pPr algn="ctr">
              <a:spcAft>
                <a:spcPts val="600"/>
              </a:spcAft>
            </a:pPr>
            <a:r>
              <a:rPr lang="lv-LV" sz="2000" dirty="0">
                <a:solidFill>
                  <a:schemeClr val="bg1"/>
                </a:solidFill>
                <a:ea typeface="Lato Light" panose="020F0502020204030203" pitchFamily="34" charset="0"/>
                <a:cs typeface="Lato Light" panose="020F0502020204030203" pitchFamily="34" charset="0"/>
              </a:rPr>
              <a:t>Ja </a:t>
            </a:r>
            <a:r>
              <a:rPr lang="lv-LV" sz="2000" dirty="0" err="1">
                <a:solidFill>
                  <a:schemeClr val="bg1"/>
                </a:solidFill>
                <a:ea typeface="Lato Light" panose="020F0502020204030203" pitchFamily="34" charset="0"/>
                <a:cs typeface="Lato Light" panose="020F0502020204030203" pitchFamily="34" charset="0"/>
              </a:rPr>
              <a:t>vektordati</a:t>
            </a:r>
            <a:r>
              <a:rPr lang="lv-LV" sz="2000" dirty="0">
                <a:solidFill>
                  <a:schemeClr val="bg1"/>
                </a:solidFill>
                <a:ea typeface="Lato Light" panose="020F0502020204030203" pitchFamily="34" charset="0"/>
                <a:cs typeface="Lato Light" panose="020F0502020204030203" pitchFamily="34" charset="0"/>
              </a:rPr>
              <a:t> </a:t>
            </a:r>
            <a:r>
              <a:rPr lang="lv-LV" sz="2000" b="1" u="sng" dirty="0">
                <a:solidFill>
                  <a:schemeClr val="bg1"/>
                </a:solidFill>
                <a:ea typeface="Lato Light" panose="020F0502020204030203" pitchFamily="34" charset="0"/>
                <a:cs typeface="Lato Light" panose="020F0502020204030203" pitchFamily="34" charset="0"/>
              </a:rPr>
              <a:t>NAV</a:t>
            </a:r>
            <a:r>
              <a:rPr lang="lv-LV" sz="2000" dirty="0">
                <a:solidFill>
                  <a:schemeClr val="bg1"/>
                </a:solidFill>
                <a:ea typeface="Lato Light" panose="020F0502020204030203" pitchFamily="34" charset="0"/>
                <a:cs typeface="Lato Light" panose="020F0502020204030203" pitchFamily="34" charset="0"/>
              </a:rPr>
              <a:t> </a:t>
            </a:r>
          </a:p>
          <a:p>
            <a:pPr algn="ctr">
              <a:spcAft>
                <a:spcPts val="600"/>
              </a:spcAft>
            </a:pPr>
            <a:r>
              <a:rPr lang="lv-LV" sz="2000" dirty="0">
                <a:solidFill>
                  <a:schemeClr val="bg1"/>
                </a:solidFill>
                <a:ea typeface="Lato Light" panose="020F0502020204030203" pitchFamily="34" charset="0"/>
                <a:cs typeface="Lato Light" panose="020F0502020204030203" pitchFamily="34" charset="0"/>
              </a:rPr>
              <a:t>BKU specifikācijā</a:t>
            </a:r>
            <a:endParaRPr lang="en-US" sz="2000" b="1" dirty="0">
              <a:solidFill>
                <a:schemeClr val="bg1"/>
              </a:solidFill>
              <a:ea typeface="Lato" charset="0"/>
              <a:cs typeface="Lato" charset="0"/>
            </a:endParaRPr>
          </a:p>
        </p:txBody>
      </p:sp>
      <p:sp>
        <p:nvSpPr>
          <p:cNvPr id="11" name="Rectangle 10">
            <a:extLst>
              <a:ext uri="{FF2B5EF4-FFF2-40B4-BE49-F238E27FC236}">
                <a16:creationId xmlns:a16="http://schemas.microsoft.com/office/drawing/2014/main" id="{BB5DF5DB-B36C-412D-A8F9-5AFC58C6FE89}"/>
              </a:ext>
            </a:extLst>
          </p:cNvPr>
          <p:cNvSpPr/>
          <p:nvPr/>
        </p:nvSpPr>
        <p:spPr>
          <a:xfrm>
            <a:off x="4828751" y="1153254"/>
            <a:ext cx="6771297" cy="4524315"/>
          </a:xfrm>
          <a:prstGeom prst="rect">
            <a:avLst/>
          </a:prstGeom>
        </p:spPr>
        <p:txBody>
          <a:bodyPr wrap="square">
            <a:spAutoFit/>
          </a:bodyPr>
          <a:lstStyle/>
          <a:p>
            <a:pPr marL="342900" indent="-342900" algn="just">
              <a:buFont typeface="+mj-lt"/>
              <a:buAutoNum type="arabicPeriod"/>
            </a:pPr>
            <a:r>
              <a:rPr lang="lv-LV" b="1" i="0" dirty="0">
                <a:solidFill>
                  <a:schemeClr val="accent2"/>
                </a:solidFill>
                <a:effectLst/>
                <a:latin typeface="Verdana" panose="020B0604030504040204" pitchFamily="34" charset="0"/>
              </a:rPr>
              <a:t>Par kontrolmērījumu veikšanu </a:t>
            </a:r>
            <a:r>
              <a:rPr lang="lv-LV" b="0" i="0" dirty="0">
                <a:solidFill>
                  <a:schemeClr val="bg1"/>
                </a:solidFill>
                <a:effectLst/>
                <a:latin typeface="Verdana" panose="020B0604030504040204" pitchFamily="34" charset="0"/>
              </a:rPr>
              <a:t>piemēro maksu </a:t>
            </a:r>
            <a:r>
              <a:rPr lang="lv-LV" b="1" i="0" dirty="0">
                <a:solidFill>
                  <a:schemeClr val="accent2"/>
                </a:solidFill>
                <a:effectLst/>
                <a:latin typeface="Verdana" panose="020B0604030504040204" pitchFamily="34" charset="0"/>
              </a:rPr>
              <a:t>50 % apmērā </a:t>
            </a:r>
            <a:r>
              <a:rPr lang="lv-LV" b="0" i="0" dirty="0">
                <a:solidFill>
                  <a:schemeClr val="bg1"/>
                </a:solidFill>
                <a:effectLst/>
                <a:latin typeface="Verdana" panose="020B0604030504040204" pitchFamily="34" charset="0"/>
              </a:rPr>
              <a:t>no šajās </a:t>
            </a:r>
            <a:r>
              <a:rPr lang="lv-LV" dirty="0">
                <a:solidFill>
                  <a:schemeClr val="bg1"/>
                </a:solidFill>
                <a:effectLst/>
                <a:ea typeface="Times New Roman" panose="02020603050405020304" pitchFamily="18" charset="0"/>
                <a:cs typeface="Times New Roman" panose="02020603050405020304" pitchFamily="18" charset="0"/>
              </a:rPr>
              <a:t>Cenrāža</a:t>
            </a:r>
            <a:r>
              <a:rPr lang="lv-LV" b="0" i="0" dirty="0">
                <a:solidFill>
                  <a:schemeClr val="bg1"/>
                </a:solidFill>
                <a:effectLst/>
                <a:latin typeface="Verdana" panose="020B0604030504040204" pitchFamily="34" charset="0"/>
              </a:rPr>
              <a:t> pozīcijās minētās cenas:</a:t>
            </a:r>
          </a:p>
          <a:p>
            <a:pPr marL="539750" indent="-176213" algn="just">
              <a:buFont typeface="Wingdings" panose="05000000000000000000" pitchFamily="2" charset="2"/>
              <a:buChar char="§"/>
            </a:pPr>
            <a:r>
              <a:rPr lang="lv-LV" dirty="0">
                <a:solidFill>
                  <a:schemeClr val="bg1"/>
                </a:solidFill>
                <a:effectLst/>
                <a:ea typeface="Times New Roman" panose="02020603050405020304" pitchFamily="18" charset="0"/>
                <a:cs typeface="Times New Roman" panose="02020603050405020304" pitchFamily="18" charset="0"/>
              </a:rPr>
              <a:t>par  ēkas katra apbūves laukuma kvadrātmetru (</a:t>
            </a:r>
            <a:r>
              <a:rPr lang="lv-LV" sz="1600" dirty="0">
                <a:solidFill>
                  <a:schemeClr val="bg1"/>
                </a:solidFill>
                <a:effectLst/>
                <a:ea typeface="Times New Roman" panose="02020603050405020304" pitchFamily="18" charset="0"/>
                <a:cs typeface="Times New Roman" panose="02020603050405020304" pitchFamily="18" charset="0"/>
              </a:rPr>
              <a:t>Cenrāža 1.2.pozīcija – 0.37 EUR/2= </a:t>
            </a:r>
            <a:r>
              <a:rPr lang="lv-LV" b="1" dirty="0">
                <a:solidFill>
                  <a:schemeClr val="accent2"/>
                </a:solidFill>
                <a:effectLst/>
                <a:ea typeface="Times New Roman" panose="02020603050405020304" pitchFamily="18" charset="0"/>
                <a:cs typeface="Times New Roman" panose="02020603050405020304" pitchFamily="18" charset="0"/>
              </a:rPr>
              <a:t>0.19 EUR</a:t>
            </a:r>
            <a:r>
              <a:rPr lang="lv-LV" dirty="0">
                <a:solidFill>
                  <a:schemeClr val="bg1"/>
                </a:solidFill>
                <a:effectLst/>
                <a:ea typeface="Times New Roman" panose="02020603050405020304" pitchFamily="18" charset="0"/>
                <a:cs typeface="Times New Roman" panose="02020603050405020304" pitchFamily="18" charset="0"/>
              </a:rPr>
              <a:t>);</a:t>
            </a:r>
          </a:p>
          <a:p>
            <a:pPr marL="539750" indent="-176213" algn="just">
              <a:buFont typeface="Wingdings" panose="05000000000000000000" pitchFamily="2" charset="2"/>
              <a:buChar char="§"/>
            </a:pPr>
            <a:r>
              <a:rPr lang="lv-LV" dirty="0">
                <a:solidFill>
                  <a:schemeClr val="bg1"/>
                </a:solidFill>
                <a:effectLst/>
                <a:ea typeface="Times New Roman" panose="02020603050405020304" pitchFamily="18" charset="0"/>
                <a:cs typeface="Times New Roman" panose="02020603050405020304" pitchFamily="18" charset="0"/>
              </a:rPr>
              <a:t>un/vai telpas katra kopējās platības kvadrātmetru (</a:t>
            </a:r>
            <a:r>
              <a:rPr lang="lv-LV" sz="1600" dirty="0">
                <a:solidFill>
                  <a:schemeClr val="bg1"/>
                </a:solidFill>
                <a:effectLst/>
                <a:ea typeface="Times New Roman" panose="02020603050405020304" pitchFamily="18" charset="0"/>
                <a:cs typeface="Times New Roman" panose="02020603050405020304" pitchFamily="18" charset="0"/>
              </a:rPr>
              <a:t>Cenrāža 1.3.pozīcija – 2.62 EUR/2= </a:t>
            </a:r>
            <a:r>
              <a:rPr lang="lv-LV" b="1" dirty="0">
                <a:solidFill>
                  <a:schemeClr val="accent2"/>
                </a:solidFill>
                <a:effectLst/>
                <a:ea typeface="Times New Roman" panose="02020603050405020304" pitchFamily="18" charset="0"/>
                <a:cs typeface="Times New Roman" panose="02020603050405020304" pitchFamily="18" charset="0"/>
              </a:rPr>
              <a:t>1.31 EUR</a:t>
            </a:r>
            <a:r>
              <a:rPr lang="lv-LV" dirty="0">
                <a:solidFill>
                  <a:schemeClr val="bg1"/>
                </a:solidFill>
                <a:effectLst/>
                <a:ea typeface="Times New Roman" panose="02020603050405020304" pitchFamily="18" charset="0"/>
                <a:cs typeface="Times New Roman" panose="02020603050405020304" pitchFamily="18" charset="0"/>
              </a:rPr>
              <a:t>).</a:t>
            </a:r>
          </a:p>
          <a:p>
            <a:pPr marL="363537" algn="just"/>
            <a:endParaRPr lang="lv-LV" b="0" i="0" dirty="0">
              <a:solidFill>
                <a:schemeClr val="bg1"/>
              </a:solidFill>
              <a:effectLst/>
            </a:endParaRPr>
          </a:p>
          <a:p>
            <a:pPr marL="342900" indent="-342900" algn="just">
              <a:buFont typeface="+mj-lt"/>
              <a:buAutoNum type="arabicPeriod" startAt="2"/>
            </a:pPr>
            <a:r>
              <a:rPr lang="lv-LV" b="1" dirty="0">
                <a:solidFill>
                  <a:schemeClr val="accent2"/>
                </a:solidFill>
                <a:effectLst/>
                <a:ea typeface="Calibri" panose="020F0502020204030204" pitchFamily="34" charset="0"/>
              </a:rPr>
              <a:t>Par pārējiem </a:t>
            </a:r>
            <a:r>
              <a:rPr lang="lv-LV" dirty="0">
                <a:solidFill>
                  <a:schemeClr val="bg1"/>
                </a:solidFill>
                <a:effectLst/>
                <a:ea typeface="Calibri" panose="020F0502020204030204" pitchFamily="34" charset="0"/>
              </a:rPr>
              <a:t>pakalpojuma ietvaros veiktajiem darbiem samaksu piemēro pilnā apmērā</a:t>
            </a:r>
            <a:r>
              <a:rPr lang="lv-LV" dirty="0">
                <a:solidFill>
                  <a:schemeClr val="bg1"/>
                </a:solidFill>
                <a:ea typeface="Calibri" panose="020F0502020204030204" pitchFamily="34" charset="0"/>
              </a:rPr>
              <a:t>.</a:t>
            </a:r>
            <a:endParaRPr lang="lv-LV" dirty="0">
              <a:solidFill>
                <a:schemeClr val="bg1"/>
              </a:solidFill>
              <a:effectLst/>
              <a:ea typeface="Calibri" panose="020F0502020204030204" pitchFamily="34" charset="0"/>
            </a:endParaRPr>
          </a:p>
          <a:p>
            <a:pPr algn="just"/>
            <a:endParaRPr lang="lv-LV" b="1" dirty="0">
              <a:solidFill>
                <a:schemeClr val="tx2"/>
              </a:solidFill>
              <a:effectLst/>
              <a:ea typeface="Calibri" panose="020F0502020204030204" pitchFamily="34" charset="0"/>
              <a:cs typeface="Times New Roman" panose="02020603050405020304" pitchFamily="18" charset="0"/>
            </a:endParaRPr>
          </a:p>
          <a:p>
            <a:pPr algn="just"/>
            <a:endParaRPr lang="lv-LV" b="1" dirty="0">
              <a:solidFill>
                <a:schemeClr val="tx2"/>
              </a:solidFill>
              <a:effectLst/>
              <a:ea typeface="Calibri" panose="020F0502020204030204" pitchFamily="34" charset="0"/>
              <a:cs typeface="Times New Roman" panose="02020603050405020304" pitchFamily="18" charset="0"/>
            </a:endParaRPr>
          </a:p>
          <a:p>
            <a:pPr algn="just"/>
            <a:r>
              <a:rPr lang="lv-LV" b="1" dirty="0">
                <a:solidFill>
                  <a:schemeClr val="accent2"/>
                </a:solidFill>
                <a:ea typeface="Calibri" panose="020F0502020204030204" pitchFamily="34" charset="0"/>
                <a:cs typeface="Times New Roman" panose="02020603050405020304" pitchFamily="18" charset="0"/>
              </a:rPr>
              <a:t>3. </a:t>
            </a:r>
            <a:r>
              <a:rPr lang="lv-LV" b="1" dirty="0">
                <a:solidFill>
                  <a:schemeClr val="accent2"/>
                </a:solidFill>
                <a:effectLst/>
                <a:ea typeface="Calibri" panose="020F0502020204030204" pitchFamily="34" charset="0"/>
                <a:cs typeface="Times New Roman" panose="02020603050405020304" pitchFamily="18" charset="0"/>
              </a:rPr>
              <a:t>Par </a:t>
            </a:r>
            <a:r>
              <a:rPr lang="lv-LV" b="1" dirty="0">
                <a:solidFill>
                  <a:schemeClr val="accent2"/>
                </a:solidFill>
                <a:effectLst/>
                <a:latin typeface="+mn-lt"/>
                <a:ea typeface="Times New Roman" panose="02020603050405020304" pitchFamily="18" charset="0"/>
              </a:rPr>
              <a:t>iesniegtās </a:t>
            </a:r>
            <a:r>
              <a:rPr lang="lv-LV" b="1" dirty="0" err="1">
                <a:solidFill>
                  <a:schemeClr val="accent2"/>
                </a:solidFill>
                <a:effectLst/>
                <a:latin typeface="+mn-lt"/>
                <a:ea typeface="Times New Roman" panose="02020603050405020304" pitchFamily="18" charset="0"/>
              </a:rPr>
              <a:t>vektordatnes</a:t>
            </a:r>
            <a:r>
              <a:rPr lang="lv-LV" b="1" dirty="0">
                <a:solidFill>
                  <a:schemeClr val="accent2"/>
                </a:solidFill>
                <a:effectLst/>
                <a:latin typeface="+mn-lt"/>
                <a:ea typeface="Times New Roman" panose="02020603050405020304" pitchFamily="18" charset="0"/>
              </a:rPr>
              <a:t> digitālu apstrādi </a:t>
            </a:r>
            <a:r>
              <a:rPr lang="lv-LV" b="1" dirty="0">
                <a:solidFill>
                  <a:schemeClr val="bg1"/>
                </a:solidFill>
                <a:effectLst/>
                <a:latin typeface="+mn-lt"/>
                <a:ea typeface="Times New Roman" panose="02020603050405020304" pitchFamily="18" charset="0"/>
              </a:rPr>
              <a:t>–</a:t>
            </a:r>
            <a:r>
              <a:rPr lang="lv-LV" dirty="0">
                <a:solidFill>
                  <a:schemeClr val="bg1"/>
                </a:solidFill>
                <a:effectLst/>
                <a:latin typeface="+mn-lt"/>
                <a:ea typeface="Times New Roman" panose="02020603050405020304" pitchFamily="18" charset="0"/>
              </a:rPr>
              <a:t>plānu</a:t>
            </a:r>
            <a:r>
              <a:rPr lang="lv-LV" b="1" dirty="0">
                <a:solidFill>
                  <a:schemeClr val="tx2"/>
                </a:solidFill>
                <a:effectLst/>
                <a:latin typeface="+mn-lt"/>
                <a:ea typeface="Times New Roman" panose="02020603050405020304" pitchFamily="18" charset="0"/>
              </a:rPr>
              <a:t> </a:t>
            </a:r>
            <a:r>
              <a:rPr lang="lv-LV" dirty="0">
                <a:solidFill>
                  <a:schemeClr val="bg1"/>
                </a:solidFill>
                <a:effectLst/>
                <a:latin typeface="+mn-lt"/>
                <a:ea typeface="Times New Roman" panose="02020603050405020304" pitchFamily="18" charset="0"/>
              </a:rPr>
              <a:t>pārveidi</a:t>
            </a:r>
            <a:r>
              <a:rPr lang="lv-LV" b="1" dirty="0">
                <a:solidFill>
                  <a:schemeClr val="tx2"/>
                </a:solidFill>
                <a:effectLst/>
                <a:latin typeface="+mn-lt"/>
                <a:ea typeface="Times New Roman" panose="02020603050405020304" pitchFamily="18" charset="0"/>
              </a:rPr>
              <a:t> </a:t>
            </a:r>
            <a:r>
              <a:rPr lang="lv-LV" dirty="0">
                <a:solidFill>
                  <a:schemeClr val="bg1"/>
                </a:solidFill>
                <a:effectLst/>
                <a:latin typeface="+mn-lt"/>
                <a:ea typeface="Calibri" panose="020F0502020204030204" pitchFamily="34" charset="0"/>
                <a:cs typeface="Times New Roman" panose="02020603050405020304" pitchFamily="18" charset="0"/>
              </a:rPr>
              <a:t>BKU specifikācijā</a:t>
            </a:r>
          </a:p>
          <a:p>
            <a:pPr algn="just"/>
            <a:r>
              <a:rPr lang="lv-LV" dirty="0">
                <a:solidFill>
                  <a:schemeClr val="bg1"/>
                </a:solidFill>
                <a:effectLst/>
                <a:latin typeface="+mn-lt"/>
                <a:ea typeface="Calibri" panose="020F0502020204030204" pitchFamily="34" charset="0"/>
                <a:cs typeface="Times New Roman" panose="02020603050405020304" pitchFamily="18" charset="0"/>
              </a:rPr>
              <a:t>(</a:t>
            </a:r>
            <a:r>
              <a:rPr lang="lv-LV" sz="1600" dirty="0">
                <a:solidFill>
                  <a:schemeClr val="bg1"/>
                </a:solidFill>
                <a:effectLst/>
                <a:ea typeface="Times New Roman" panose="02020603050405020304" pitchFamily="18" charset="0"/>
                <a:cs typeface="Times New Roman" panose="02020603050405020304" pitchFamily="18" charset="0"/>
              </a:rPr>
              <a:t>Cenrāža </a:t>
            </a:r>
            <a:r>
              <a:rPr lang="lv-LV" sz="1600" dirty="0">
                <a:solidFill>
                  <a:schemeClr val="bg1"/>
                </a:solidFill>
                <a:effectLst/>
                <a:latin typeface="+mn-lt"/>
                <a:ea typeface="Calibri" panose="020F0502020204030204" pitchFamily="34" charset="0"/>
                <a:cs typeface="Times New Roman" panose="02020603050405020304" pitchFamily="18" charset="0"/>
              </a:rPr>
              <a:t>26.pozīcija – </a:t>
            </a:r>
            <a:r>
              <a:rPr lang="lv-LV" b="1" dirty="0">
                <a:solidFill>
                  <a:schemeClr val="accent2"/>
                </a:solidFill>
                <a:effectLst/>
                <a:latin typeface="+mn-lt"/>
                <a:ea typeface="Calibri" panose="020F0502020204030204" pitchFamily="34" charset="0"/>
                <a:cs typeface="Times New Roman" panose="02020603050405020304" pitchFamily="18" charset="0"/>
              </a:rPr>
              <a:t>34.29 EUR /h</a:t>
            </a:r>
            <a:r>
              <a:rPr lang="lv-LV" dirty="0">
                <a:solidFill>
                  <a:schemeClr val="bg1"/>
                </a:solidFill>
                <a:effectLst/>
                <a:latin typeface="+mn-lt"/>
                <a:ea typeface="Calibri" panose="020F0502020204030204" pitchFamily="34" charset="0"/>
                <a:cs typeface="Times New Roman" panose="02020603050405020304" pitchFamily="18" charset="0"/>
              </a:rPr>
              <a:t>).</a:t>
            </a:r>
          </a:p>
          <a:p>
            <a:pPr marL="363537" algn="just"/>
            <a:endParaRPr lang="lv-LV" dirty="0">
              <a:solidFill>
                <a:schemeClr val="bg1"/>
              </a:solidFill>
              <a:effectLst/>
              <a:highlight>
                <a:srgbClr val="FF0000"/>
              </a:highlight>
              <a:ea typeface="Calibri" panose="020F0502020204030204" pitchFamily="34" charset="0"/>
            </a:endParaRPr>
          </a:p>
        </p:txBody>
      </p:sp>
      <p:sp>
        <p:nvSpPr>
          <p:cNvPr id="9" name="Freeform 168">
            <a:extLst>
              <a:ext uri="{FF2B5EF4-FFF2-40B4-BE49-F238E27FC236}">
                <a16:creationId xmlns:a16="http://schemas.microsoft.com/office/drawing/2014/main" id="{8123D9D7-C502-41CF-AFFF-E96FD21370D8}"/>
              </a:ext>
            </a:extLst>
          </p:cNvPr>
          <p:cNvSpPr>
            <a:spLocks noChangeArrowheads="1"/>
          </p:cNvSpPr>
          <p:nvPr/>
        </p:nvSpPr>
        <p:spPr bwMode="auto">
          <a:xfrm>
            <a:off x="679399" y="2086528"/>
            <a:ext cx="3100228" cy="1000590"/>
          </a:xfrm>
          <a:custGeom>
            <a:avLst/>
            <a:gdLst>
              <a:gd name="T0" fmla="*/ 6868 w 7847"/>
              <a:gd name="T1" fmla="*/ 1966 h 1967"/>
              <a:gd name="T2" fmla="*/ 6868 w 7847"/>
              <a:gd name="T3" fmla="*/ 1966 h 1967"/>
              <a:gd name="T4" fmla="*/ 978 w 7847"/>
              <a:gd name="T5" fmla="*/ 1966 h 1967"/>
              <a:gd name="T6" fmla="*/ 0 w 7847"/>
              <a:gd name="T7" fmla="*/ 978 h 1967"/>
              <a:gd name="T8" fmla="*/ 0 w 7847"/>
              <a:gd name="T9" fmla="*/ 978 h 1967"/>
              <a:gd name="T10" fmla="*/ 978 w 7847"/>
              <a:gd name="T11" fmla="*/ 0 h 1967"/>
              <a:gd name="T12" fmla="*/ 6868 w 7847"/>
              <a:gd name="T13" fmla="*/ 0 h 1967"/>
              <a:gd name="T14" fmla="*/ 7846 w 7847"/>
              <a:gd name="T15" fmla="*/ 978 h 1967"/>
              <a:gd name="T16" fmla="*/ 7846 w 7847"/>
              <a:gd name="T17" fmla="*/ 978 h 1967"/>
              <a:gd name="T18" fmla="*/ 6868 w 7847"/>
              <a:gd name="T19" fmla="*/ 1966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47" h="1967">
                <a:moveTo>
                  <a:pt x="6868" y="1966"/>
                </a:moveTo>
                <a:lnTo>
                  <a:pt x="6868" y="1966"/>
                </a:lnTo>
                <a:cubicBezTo>
                  <a:pt x="978" y="1966"/>
                  <a:pt x="978" y="1966"/>
                  <a:pt x="978" y="1966"/>
                </a:cubicBezTo>
                <a:cubicBezTo>
                  <a:pt x="441" y="1966"/>
                  <a:pt x="0" y="1525"/>
                  <a:pt x="0" y="978"/>
                </a:cubicBezTo>
                <a:lnTo>
                  <a:pt x="0" y="978"/>
                </a:lnTo>
                <a:cubicBezTo>
                  <a:pt x="0" y="441"/>
                  <a:pt x="441" y="0"/>
                  <a:pt x="978" y="0"/>
                </a:cubicBezTo>
                <a:cubicBezTo>
                  <a:pt x="6868" y="0"/>
                  <a:pt x="6868" y="0"/>
                  <a:pt x="6868" y="0"/>
                </a:cubicBezTo>
                <a:cubicBezTo>
                  <a:pt x="7405" y="0"/>
                  <a:pt x="7846" y="441"/>
                  <a:pt x="7846" y="978"/>
                </a:cubicBezTo>
                <a:lnTo>
                  <a:pt x="7846" y="978"/>
                </a:lnTo>
                <a:cubicBezTo>
                  <a:pt x="7846" y="1525"/>
                  <a:pt x="7405" y="1966"/>
                  <a:pt x="6868" y="1966"/>
                </a:cubicBezTo>
              </a:path>
            </a:pathLst>
          </a:custGeom>
          <a:solidFill>
            <a:schemeClr val="tx2"/>
          </a:solidFill>
          <a:ln w="9525" cap="flat">
            <a:solidFill>
              <a:schemeClr val="tx2">
                <a:lumMod val="75000"/>
              </a:schemeClr>
            </a:solidFill>
            <a:bevel/>
            <a:headEnd/>
            <a:tailEnd/>
          </a:ln>
          <a:effectLst/>
        </p:spPr>
        <p:txBody>
          <a:bodyPr wrap="none" anchor="ctr"/>
          <a:lstStyle/>
          <a:p>
            <a:endParaRPr lang="es-MX" sz="850" dirty="0"/>
          </a:p>
        </p:txBody>
      </p:sp>
      <p:sp>
        <p:nvSpPr>
          <p:cNvPr id="12" name="Rectangle 9">
            <a:extLst>
              <a:ext uri="{FF2B5EF4-FFF2-40B4-BE49-F238E27FC236}">
                <a16:creationId xmlns:a16="http://schemas.microsoft.com/office/drawing/2014/main" id="{4ED799F2-A3EE-4829-93BD-7041EF08083E}"/>
              </a:ext>
            </a:extLst>
          </p:cNvPr>
          <p:cNvSpPr/>
          <p:nvPr/>
        </p:nvSpPr>
        <p:spPr>
          <a:xfrm>
            <a:off x="774213" y="2181243"/>
            <a:ext cx="2852330" cy="784830"/>
          </a:xfrm>
          <a:prstGeom prst="rect">
            <a:avLst/>
          </a:prstGeom>
        </p:spPr>
        <p:txBody>
          <a:bodyPr wrap="square">
            <a:spAutoFit/>
          </a:bodyPr>
          <a:lstStyle/>
          <a:p>
            <a:pPr algn="ctr">
              <a:spcAft>
                <a:spcPts val="600"/>
              </a:spcAft>
            </a:pPr>
            <a:r>
              <a:rPr lang="lv-LV" sz="2000" dirty="0">
                <a:solidFill>
                  <a:schemeClr val="bg1"/>
                </a:solidFill>
                <a:ea typeface="Lato Light" panose="020F0502020204030203" pitchFamily="34" charset="0"/>
                <a:cs typeface="Lato Light" panose="020F0502020204030203" pitchFamily="34" charset="0"/>
              </a:rPr>
              <a:t>Ja </a:t>
            </a:r>
            <a:r>
              <a:rPr lang="lv-LV" sz="2000" dirty="0" err="1">
                <a:solidFill>
                  <a:schemeClr val="bg1"/>
                </a:solidFill>
                <a:ea typeface="Lato Light" panose="020F0502020204030203" pitchFamily="34" charset="0"/>
                <a:cs typeface="Lato Light" panose="020F0502020204030203" pitchFamily="34" charset="0"/>
              </a:rPr>
              <a:t>vektordati</a:t>
            </a:r>
            <a:r>
              <a:rPr lang="lv-LV" sz="2000" dirty="0">
                <a:solidFill>
                  <a:schemeClr val="bg1"/>
                </a:solidFill>
                <a:ea typeface="Lato Light" panose="020F0502020204030203" pitchFamily="34" charset="0"/>
                <a:cs typeface="Lato Light" panose="020F0502020204030203" pitchFamily="34" charset="0"/>
              </a:rPr>
              <a:t> </a:t>
            </a:r>
            <a:r>
              <a:rPr lang="lv-LV" sz="2000" b="1" u="sng" dirty="0">
                <a:solidFill>
                  <a:schemeClr val="bg1"/>
                </a:solidFill>
                <a:ea typeface="Lato Light" panose="020F0502020204030203" pitchFamily="34" charset="0"/>
                <a:cs typeface="Lato Light" panose="020F0502020204030203" pitchFamily="34" charset="0"/>
              </a:rPr>
              <a:t>IR</a:t>
            </a:r>
          </a:p>
          <a:p>
            <a:pPr algn="ctr">
              <a:spcAft>
                <a:spcPts val="600"/>
              </a:spcAft>
            </a:pPr>
            <a:r>
              <a:rPr lang="lv-LV" sz="2000" dirty="0">
                <a:solidFill>
                  <a:schemeClr val="bg1"/>
                </a:solidFill>
                <a:ea typeface="Lato Light" panose="020F0502020204030203" pitchFamily="34" charset="0"/>
                <a:cs typeface="Lato Light" panose="020F0502020204030203" pitchFamily="34" charset="0"/>
              </a:rPr>
              <a:t> BKU specifikācijā</a:t>
            </a:r>
            <a:endParaRPr lang="en-US" sz="2000" b="1" dirty="0">
              <a:solidFill>
                <a:schemeClr val="bg1"/>
              </a:solidFill>
              <a:ea typeface="Lato" charset="0"/>
              <a:cs typeface="Lato" charset="0"/>
            </a:endParaRPr>
          </a:p>
        </p:txBody>
      </p:sp>
      <p:sp>
        <p:nvSpPr>
          <p:cNvPr id="4" name="Kreisā figūriekava 3">
            <a:extLst>
              <a:ext uri="{FF2B5EF4-FFF2-40B4-BE49-F238E27FC236}">
                <a16:creationId xmlns:a16="http://schemas.microsoft.com/office/drawing/2014/main" id="{39267067-FACC-4A85-AA0E-6D3CE79E58C4}"/>
              </a:ext>
            </a:extLst>
          </p:cNvPr>
          <p:cNvSpPr/>
          <p:nvPr/>
        </p:nvSpPr>
        <p:spPr>
          <a:xfrm>
            <a:off x="4298945" y="1080511"/>
            <a:ext cx="579391" cy="29300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sz="3200" b="1" dirty="0"/>
          </a:p>
        </p:txBody>
      </p:sp>
      <p:sp>
        <p:nvSpPr>
          <p:cNvPr id="5" name="TextBox 4">
            <a:extLst>
              <a:ext uri="{FF2B5EF4-FFF2-40B4-BE49-F238E27FC236}">
                <a16:creationId xmlns:a16="http://schemas.microsoft.com/office/drawing/2014/main" id="{D274DC6D-A956-4C70-94CF-A9799E8D09AD}"/>
              </a:ext>
            </a:extLst>
          </p:cNvPr>
          <p:cNvSpPr txBox="1"/>
          <p:nvPr/>
        </p:nvSpPr>
        <p:spPr>
          <a:xfrm>
            <a:off x="4283690" y="4321377"/>
            <a:ext cx="826288" cy="584775"/>
          </a:xfrm>
          <a:prstGeom prst="rect">
            <a:avLst/>
          </a:prstGeom>
          <a:noFill/>
        </p:spPr>
        <p:txBody>
          <a:bodyPr wrap="square" rtlCol="0">
            <a:spAutoFit/>
          </a:bodyPr>
          <a:lstStyle/>
          <a:p>
            <a:pPr algn="ctr"/>
            <a:r>
              <a:rPr lang="lv-LV" sz="3200" dirty="0">
                <a:solidFill>
                  <a:schemeClr val="bg1"/>
                </a:solidFill>
              </a:rPr>
              <a:t>+</a:t>
            </a:r>
          </a:p>
        </p:txBody>
      </p:sp>
      <p:sp>
        <p:nvSpPr>
          <p:cNvPr id="6" name="Bultiņa: pa labi 5">
            <a:extLst>
              <a:ext uri="{FF2B5EF4-FFF2-40B4-BE49-F238E27FC236}">
                <a16:creationId xmlns:a16="http://schemas.microsoft.com/office/drawing/2014/main" id="{4FB35D4F-F533-4857-B981-6EA409E8825B}"/>
              </a:ext>
            </a:extLst>
          </p:cNvPr>
          <p:cNvSpPr/>
          <p:nvPr/>
        </p:nvSpPr>
        <p:spPr>
          <a:xfrm>
            <a:off x="3929216" y="4585521"/>
            <a:ext cx="302843" cy="24444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13" name="Bultiņa: pa labi 12">
            <a:extLst>
              <a:ext uri="{FF2B5EF4-FFF2-40B4-BE49-F238E27FC236}">
                <a16:creationId xmlns:a16="http://schemas.microsoft.com/office/drawing/2014/main" id="{3674C62B-653F-4E4C-B39B-75CCD6662339}"/>
              </a:ext>
            </a:extLst>
          </p:cNvPr>
          <p:cNvSpPr/>
          <p:nvPr/>
        </p:nvSpPr>
        <p:spPr>
          <a:xfrm>
            <a:off x="3909594" y="2442100"/>
            <a:ext cx="302843" cy="24444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15" name="TextBox 14">
            <a:extLst>
              <a:ext uri="{FF2B5EF4-FFF2-40B4-BE49-F238E27FC236}">
                <a16:creationId xmlns:a16="http://schemas.microsoft.com/office/drawing/2014/main" id="{05360B95-7B11-4330-8389-ED1C2DC95C12}"/>
              </a:ext>
            </a:extLst>
          </p:cNvPr>
          <p:cNvSpPr txBox="1"/>
          <p:nvPr/>
        </p:nvSpPr>
        <p:spPr>
          <a:xfrm>
            <a:off x="749608" y="5814782"/>
            <a:ext cx="10982357" cy="861774"/>
          </a:xfrm>
          <a:prstGeom prst="rect">
            <a:avLst/>
          </a:prstGeom>
          <a:noFill/>
        </p:spPr>
        <p:txBody>
          <a:bodyPr wrap="square">
            <a:spAutoFit/>
          </a:bodyPr>
          <a:lstStyle/>
          <a:p>
            <a:pPr algn="just"/>
            <a:r>
              <a:rPr lang="lv-LV" sz="1800" b="1" dirty="0">
                <a:solidFill>
                  <a:schemeClr val="accent2"/>
                </a:solidFill>
                <a:effectLst/>
                <a:ea typeface="Times New Roman" panose="02020603050405020304" pitchFamily="18" charset="0"/>
                <a:cs typeface="Times New Roman" panose="02020603050405020304" pitchFamily="18" charset="0"/>
              </a:rPr>
              <a:t>!!!</a:t>
            </a:r>
            <a:r>
              <a:rPr lang="lv-LV" sz="1800" dirty="0">
                <a:solidFill>
                  <a:schemeClr val="bg1"/>
                </a:solidFill>
                <a:effectLst/>
                <a:ea typeface="Times New Roman" panose="02020603050405020304" pitchFamily="18" charset="0"/>
                <a:cs typeface="Times New Roman" panose="02020603050405020304" pitchFamily="18" charset="0"/>
              </a:rPr>
              <a:t> </a:t>
            </a:r>
            <a:r>
              <a:rPr lang="lv-LV" sz="1600" dirty="0">
                <a:solidFill>
                  <a:schemeClr val="bg1"/>
                </a:solidFill>
                <a:effectLst/>
                <a:ea typeface="Times New Roman" panose="02020603050405020304" pitchFamily="18" charset="0"/>
                <a:cs typeface="Times New Roman" panose="02020603050405020304" pitchFamily="18" charset="0"/>
              </a:rPr>
              <a:t>Ja BKU speciālists apvidū konstatē, ka iesniegtajā </a:t>
            </a:r>
            <a:r>
              <a:rPr lang="lv-LV" sz="1600" dirty="0" err="1">
                <a:solidFill>
                  <a:schemeClr val="bg1"/>
                </a:solidFill>
                <a:effectLst/>
                <a:ea typeface="Times New Roman" panose="02020603050405020304" pitchFamily="18" charset="0"/>
                <a:cs typeface="Times New Roman" panose="02020603050405020304" pitchFamily="18" charset="0"/>
              </a:rPr>
              <a:t>vektordatnē</a:t>
            </a:r>
            <a:r>
              <a:rPr lang="lv-LV" sz="1600" dirty="0">
                <a:solidFill>
                  <a:schemeClr val="bg1"/>
                </a:solidFill>
                <a:effectLst/>
                <a:ea typeface="Times New Roman" panose="02020603050405020304" pitchFamily="18" charset="0"/>
                <a:cs typeface="Times New Roman" panose="02020603050405020304" pitchFamily="18" charset="0"/>
              </a:rPr>
              <a:t> norādītā </a:t>
            </a:r>
            <a:r>
              <a:rPr lang="lv-LV" sz="1600" b="1" dirty="0">
                <a:solidFill>
                  <a:schemeClr val="accent2"/>
                </a:solidFill>
                <a:effectLst/>
                <a:ea typeface="Times New Roman" panose="02020603050405020304" pitchFamily="18" charset="0"/>
                <a:cs typeface="Times New Roman" panose="02020603050405020304" pitchFamily="18" charset="0"/>
              </a:rPr>
              <a:t>informācija neatbilst situācijai apvidū</a:t>
            </a:r>
            <a:r>
              <a:rPr lang="lv-LV" sz="1600" dirty="0">
                <a:solidFill>
                  <a:schemeClr val="bg1"/>
                </a:solidFill>
                <a:effectLst/>
                <a:ea typeface="Times New Roman" panose="02020603050405020304" pitchFamily="18" charset="0"/>
                <a:cs typeface="Times New Roman" panose="02020603050405020304" pitchFamily="18" charset="0"/>
              </a:rPr>
              <a:t>, tad </a:t>
            </a:r>
            <a:r>
              <a:rPr lang="lv-LV" sz="1600" b="1" dirty="0">
                <a:solidFill>
                  <a:schemeClr val="accent2"/>
                </a:solidFill>
                <a:effectLst/>
                <a:ea typeface="Times New Roman" panose="02020603050405020304" pitchFamily="18" charset="0"/>
                <a:cs typeface="Times New Roman" panose="02020603050405020304" pitchFamily="18" charset="0"/>
              </a:rPr>
              <a:t>veic BKU pilnā apjomā </a:t>
            </a:r>
            <a:r>
              <a:rPr lang="lv-LV" sz="1600" dirty="0">
                <a:solidFill>
                  <a:schemeClr val="bg1"/>
                </a:solidFill>
                <a:effectLst/>
                <a:ea typeface="Times New Roman" panose="02020603050405020304" pitchFamily="18" charset="0"/>
                <a:cs typeface="Times New Roman" panose="02020603050405020304" pitchFamily="18" charset="0"/>
              </a:rPr>
              <a:t>un </a:t>
            </a:r>
            <a:r>
              <a:rPr lang="lv-LV" sz="1600" b="1" dirty="0">
                <a:solidFill>
                  <a:schemeClr val="accent2"/>
                </a:solidFill>
                <a:effectLst/>
                <a:ea typeface="Times New Roman" panose="02020603050405020304" pitchFamily="18" charset="0"/>
                <a:cs typeface="Times New Roman" panose="02020603050405020304" pitchFamily="18" charset="0"/>
              </a:rPr>
              <a:t>piemēro pilnu maksu </a:t>
            </a:r>
            <a:r>
              <a:rPr lang="lv-LV" sz="1600" dirty="0">
                <a:solidFill>
                  <a:schemeClr val="bg1"/>
                </a:solidFill>
                <a:effectLst/>
                <a:ea typeface="Times New Roman" panose="02020603050405020304" pitchFamily="18" charset="0"/>
                <a:cs typeface="Times New Roman" panose="02020603050405020304" pitchFamily="18" charset="0"/>
              </a:rPr>
              <a:t>par </a:t>
            </a:r>
            <a:r>
              <a:rPr lang="lv-LV" sz="1600" dirty="0">
                <a:solidFill>
                  <a:schemeClr val="bg1"/>
                </a:solidFill>
                <a:effectLst/>
                <a:ea typeface="Calibri" panose="020F0502020204030204" pitchFamily="34" charset="0"/>
              </a:rPr>
              <a:t>pakalpojuma ietvaros veiktajiem darbiem </a:t>
            </a:r>
            <a:r>
              <a:rPr lang="lv-LV" sz="1600" dirty="0">
                <a:solidFill>
                  <a:schemeClr val="bg1"/>
                </a:solidFill>
                <a:effectLst/>
                <a:ea typeface="Times New Roman" panose="02020603050405020304" pitchFamily="18" charset="0"/>
                <a:cs typeface="Times New Roman" panose="02020603050405020304" pitchFamily="18" charset="0"/>
              </a:rPr>
              <a:t>atbilstoši Cenrādim.</a:t>
            </a:r>
            <a:endParaRPr lang="lv-LV" sz="16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826949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EDA36E70-0DD2-4329-BE62-A51FB282AC6F}"/>
              </a:ext>
            </a:extLst>
          </p:cNvPr>
          <p:cNvSpPr>
            <a:spLocks noGrp="1"/>
          </p:cNvSpPr>
          <p:nvPr>
            <p:ph type="sldNum" sz="quarter" idx="12"/>
          </p:nvPr>
        </p:nvSpPr>
        <p:spPr/>
        <p:txBody>
          <a:bodyPr/>
          <a:lstStyle/>
          <a:p>
            <a:fld id="{D8D877B3-D348-4611-9BDB-C5374591D951}" type="slidenum">
              <a:rPr lang="en-US" smtClean="0"/>
              <a:pPr/>
              <a:t>9</a:t>
            </a:fld>
            <a:endParaRPr lang="en-US" dirty="0"/>
          </a:p>
        </p:txBody>
      </p:sp>
      <p:sp>
        <p:nvSpPr>
          <p:cNvPr id="7" name="Virsraksts 6">
            <a:extLst>
              <a:ext uri="{FF2B5EF4-FFF2-40B4-BE49-F238E27FC236}">
                <a16:creationId xmlns:a16="http://schemas.microsoft.com/office/drawing/2014/main" id="{12255BAA-E460-4142-98C7-236584E6CC43}"/>
              </a:ext>
            </a:extLst>
          </p:cNvPr>
          <p:cNvSpPr>
            <a:spLocks noGrp="1"/>
          </p:cNvSpPr>
          <p:nvPr>
            <p:ph type="title" idx="4294967295"/>
          </p:nvPr>
        </p:nvSpPr>
        <p:spPr>
          <a:xfrm>
            <a:off x="1032958" y="526732"/>
            <a:ext cx="8897555" cy="847031"/>
          </a:xfrm>
        </p:spPr>
        <p:txBody>
          <a:bodyPr/>
          <a:lstStyle/>
          <a:p>
            <a:pPr>
              <a:lnSpc>
                <a:spcPct val="100000"/>
              </a:lnSpc>
            </a:pPr>
            <a:r>
              <a:rPr lang="lv-LV" sz="2400" dirty="0">
                <a:solidFill>
                  <a:schemeClr val="bg1"/>
                </a:solidFill>
              </a:rPr>
              <a:t>PIEMĒRI IZMAKSU SALĪDZINĀJUMAM</a:t>
            </a:r>
            <a:r>
              <a:rPr lang="lv-LV" sz="2400" b="0" dirty="0">
                <a:solidFill>
                  <a:schemeClr val="bg1"/>
                </a:solidFill>
              </a:rPr>
              <a:t>*</a:t>
            </a:r>
          </a:p>
        </p:txBody>
      </p:sp>
      <p:grpSp>
        <p:nvGrpSpPr>
          <p:cNvPr id="68" name="Group 67">
            <a:extLst>
              <a:ext uri="{FF2B5EF4-FFF2-40B4-BE49-F238E27FC236}">
                <a16:creationId xmlns:a16="http://schemas.microsoft.com/office/drawing/2014/main" id="{1A0305F4-E48E-4DB8-8929-D9475E641BD3}"/>
              </a:ext>
            </a:extLst>
          </p:cNvPr>
          <p:cNvGrpSpPr/>
          <p:nvPr/>
        </p:nvGrpSpPr>
        <p:grpSpPr>
          <a:xfrm>
            <a:off x="1024530" y="1669825"/>
            <a:ext cx="5217934" cy="3674071"/>
            <a:chOff x="1024530" y="2535868"/>
            <a:chExt cx="4906133" cy="2858566"/>
          </a:xfrm>
        </p:grpSpPr>
        <p:pic>
          <p:nvPicPr>
            <p:cNvPr id="4" name="Picture 3" descr="A house with a chimney&#10;&#10;Description automatically generated with low confidence">
              <a:extLst>
                <a:ext uri="{FF2B5EF4-FFF2-40B4-BE49-F238E27FC236}">
                  <a16:creationId xmlns:a16="http://schemas.microsoft.com/office/drawing/2014/main" id="{372901BD-B31A-444A-8484-4879EFC08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54" y="2535868"/>
              <a:ext cx="2345454" cy="2345454"/>
            </a:xfrm>
            <a:prstGeom prst="rect">
              <a:avLst/>
            </a:prstGeom>
          </p:spPr>
        </p:pic>
        <p:sp>
          <p:nvSpPr>
            <p:cNvPr id="9" name="TextBox 8">
              <a:extLst>
                <a:ext uri="{FF2B5EF4-FFF2-40B4-BE49-F238E27FC236}">
                  <a16:creationId xmlns:a16="http://schemas.microsoft.com/office/drawing/2014/main" id="{2EE6492F-75BE-4A78-8E37-8DC0E6F06427}"/>
                </a:ext>
              </a:extLst>
            </p:cNvPr>
            <p:cNvSpPr txBox="1"/>
            <p:nvPr/>
          </p:nvSpPr>
          <p:spPr>
            <a:xfrm>
              <a:off x="1024530" y="4657875"/>
              <a:ext cx="1228221" cy="523220"/>
            </a:xfrm>
            <a:prstGeom prst="rect">
              <a:avLst/>
            </a:prstGeom>
            <a:noFill/>
          </p:spPr>
          <p:txBody>
            <a:bodyPr wrap="none" rtlCol="0">
              <a:spAutoFit/>
            </a:bodyPr>
            <a:lstStyle/>
            <a:p>
              <a:r>
                <a:rPr lang="lv-LV" sz="2800" b="1" dirty="0">
                  <a:solidFill>
                    <a:schemeClr val="accent2"/>
                  </a:solidFill>
                  <a:latin typeface="Calibri" panose="020F0502020204030204" pitchFamily="34" charset="0"/>
                  <a:cs typeface="Calibri" panose="020F0502020204030204" pitchFamily="34" charset="0"/>
                </a:rPr>
                <a:t>200 m</a:t>
              </a:r>
              <a:r>
                <a:rPr lang="lv-LV" sz="2800" b="1" baseline="30000" dirty="0">
                  <a:solidFill>
                    <a:schemeClr val="accent2"/>
                  </a:solidFill>
                  <a:latin typeface="Calibri" panose="020F0502020204030204" pitchFamily="34" charset="0"/>
                  <a:cs typeface="Calibri" panose="020F0502020204030204" pitchFamily="34" charset="0"/>
                </a:rPr>
                <a:t>2</a:t>
              </a:r>
            </a:p>
          </p:txBody>
        </p:sp>
        <p:grpSp>
          <p:nvGrpSpPr>
            <p:cNvPr id="16" name="Group 15">
              <a:extLst>
                <a:ext uri="{FF2B5EF4-FFF2-40B4-BE49-F238E27FC236}">
                  <a16:creationId xmlns:a16="http://schemas.microsoft.com/office/drawing/2014/main" id="{9D1DEAC6-518A-47EE-967C-306759BCD9E2}"/>
                </a:ext>
              </a:extLst>
            </p:cNvPr>
            <p:cNvGrpSpPr/>
            <p:nvPr/>
          </p:nvGrpSpPr>
          <p:grpSpPr>
            <a:xfrm>
              <a:off x="3471196" y="2582555"/>
              <a:ext cx="2413815" cy="650131"/>
              <a:chOff x="3786960" y="2813930"/>
              <a:chExt cx="2413815" cy="650131"/>
            </a:xfrm>
          </p:grpSpPr>
          <p:sp>
            <p:nvSpPr>
              <p:cNvPr id="33" name="Teksta vietturis 3">
                <a:extLst>
                  <a:ext uri="{FF2B5EF4-FFF2-40B4-BE49-F238E27FC236}">
                    <a16:creationId xmlns:a16="http://schemas.microsoft.com/office/drawing/2014/main" id="{FD40EF21-9948-46DF-8A5E-AF88BD708D47}"/>
                  </a:ext>
                </a:extLst>
              </p:cNvPr>
              <p:cNvSpPr txBox="1">
                <a:spLocks/>
              </p:cNvSpPr>
              <p:nvPr/>
            </p:nvSpPr>
            <p:spPr>
              <a:xfrm>
                <a:off x="3786960" y="2813930"/>
                <a:ext cx="2413815" cy="365556"/>
              </a:xfrm>
              <a:prstGeom prst="rect">
                <a:avLst/>
              </a:prstGeom>
            </p:spPr>
            <p:txBody>
              <a:bodyPr vert="horz" lIns="0" tIns="45720" rIns="0" bIns="4572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LV" sz="1800" dirty="0">
                    <a:solidFill>
                      <a:schemeClr val="bg1"/>
                    </a:solidFill>
                    <a:ea typeface="Lato Light" panose="020F0502020204030203" pitchFamily="34" charset="0"/>
                    <a:cs typeface="Lato Light" panose="020F0502020204030203" pitchFamily="34" charset="0"/>
                  </a:rPr>
                  <a:t>Ja BKU pilnā apjomā</a:t>
                </a:r>
                <a:endParaRPr lang="lv-LV" sz="1800" dirty="0">
                  <a:solidFill>
                    <a:schemeClr val="bg1"/>
                  </a:solidFill>
                </a:endParaRPr>
              </a:p>
            </p:txBody>
          </p:sp>
          <p:sp>
            <p:nvSpPr>
              <p:cNvPr id="38" name="Teksta vietturis 3">
                <a:extLst>
                  <a:ext uri="{FF2B5EF4-FFF2-40B4-BE49-F238E27FC236}">
                    <a16:creationId xmlns:a16="http://schemas.microsoft.com/office/drawing/2014/main" id="{8129383F-3A10-4D34-B742-227AA6D939F4}"/>
                  </a:ext>
                </a:extLst>
              </p:cNvPr>
              <p:cNvSpPr txBox="1">
                <a:spLocks/>
              </p:cNvSpPr>
              <p:nvPr/>
            </p:nvSpPr>
            <p:spPr>
              <a:xfrm>
                <a:off x="3786960" y="3098505"/>
                <a:ext cx="2184045" cy="365556"/>
              </a:xfrm>
              <a:prstGeom prst="rect">
                <a:avLst/>
              </a:prstGeom>
            </p:spPr>
            <p:txBody>
              <a:bodyPr vert="horz" lIns="0" tIns="45720" rIns="0" bIns="4572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LV" sz="1800" b="1" dirty="0">
                    <a:solidFill>
                      <a:schemeClr val="accent2"/>
                    </a:solidFill>
                  </a:rPr>
                  <a:t>858 €</a:t>
                </a:r>
              </a:p>
            </p:txBody>
          </p:sp>
        </p:grpSp>
        <p:grpSp>
          <p:nvGrpSpPr>
            <p:cNvPr id="17" name="Group 16">
              <a:extLst>
                <a:ext uri="{FF2B5EF4-FFF2-40B4-BE49-F238E27FC236}">
                  <a16:creationId xmlns:a16="http://schemas.microsoft.com/office/drawing/2014/main" id="{4F68AFCD-E6EA-4CE9-8FA2-71973F7E4191}"/>
                </a:ext>
              </a:extLst>
            </p:cNvPr>
            <p:cNvGrpSpPr/>
            <p:nvPr/>
          </p:nvGrpSpPr>
          <p:grpSpPr>
            <a:xfrm>
              <a:off x="3471196" y="3232686"/>
              <a:ext cx="2459467" cy="1117741"/>
              <a:chOff x="3786960" y="3549354"/>
              <a:chExt cx="2459467" cy="1117741"/>
            </a:xfrm>
          </p:grpSpPr>
          <p:sp>
            <p:nvSpPr>
              <p:cNvPr id="40" name="Teksta vietturis 3">
                <a:extLst>
                  <a:ext uri="{FF2B5EF4-FFF2-40B4-BE49-F238E27FC236}">
                    <a16:creationId xmlns:a16="http://schemas.microsoft.com/office/drawing/2014/main" id="{82D61609-FB7C-4D7D-8A1D-9D2C2D8271F7}"/>
                  </a:ext>
                </a:extLst>
              </p:cNvPr>
              <p:cNvSpPr txBox="1">
                <a:spLocks/>
              </p:cNvSpPr>
              <p:nvPr/>
            </p:nvSpPr>
            <p:spPr>
              <a:xfrm>
                <a:off x="3786961" y="3549354"/>
                <a:ext cx="2459466" cy="689769"/>
              </a:xfrm>
              <a:prstGeom prst="rect">
                <a:avLst/>
              </a:prstGeom>
            </p:spPr>
            <p:txBody>
              <a:bodyPr vert="horz" lIns="0" tIns="45720" rIns="0" bIns="45720" rtlCol="0">
                <a:noAutofit/>
              </a:bodyPr>
              <a:lst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LV" sz="1800" dirty="0">
                    <a:solidFill>
                      <a:schemeClr val="bg1"/>
                    </a:solidFill>
                    <a:ea typeface="Lato Light" panose="020F0502020204030203" pitchFamily="34" charset="0"/>
                    <a:cs typeface="Lato Light" panose="020F0502020204030203" pitchFamily="34" charset="0"/>
                  </a:rPr>
                  <a:t>Ja BKU vienkāršotā kārtībā (plāni </a:t>
                </a:r>
                <a:r>
                  <a:rPr lang="lv-LV" sz="1800" b="1" dirty="0">
                    <a:solidFill>
                      <a:schemeClr val="bg1"/>
                    </a:solidFill>
                    <a:ea typeface="Lato Light" panose="020F0502020204030203" pitchFamily="34" charset="0"/>
                    <a:cs typeface="Lato Light" panose="020F0502020204030203" pitchFamily="34" charset="0"/>
                  </a:rPr>
                  <a:t>nav </a:t>
                </a:r>
                <a:r>
                  <a:rPr lang="lv-LV" sz="1800" dirty="0">
                    <a:solidFill>
                      <a:schemeClr val="bg1"/>
                    </a:solidFill>
                    <a:ea typeface="Lato Light" panose="020F0502020204030203" pitchFamily="34" charset="0"/>
                    <a:cs typeface="Lato Light" panose="020F0502020204030203" pitchFamily="34" charset="0"/>
                  </a:rPr>
                  <a:t>BKU specifikācijā)</a:t>
                </a:r>
                <a:endParaRPr lang="lv-LV" sz="1800" dirty="0">
                  <a:solidFill>
                    <a:schemeClr val="bg1"/>
                  </a:solidFill>
                </a:endParaRPr>
              </a:p>
            </p:txBody>
          </p:sp>
          <p:sp>
            <p:nvSpPr>
              <p:cNvPr id="41" name="Teksta vietturis 3">
                <a:extLst>
                  <a:ext uri="{FF2B5EF4-FFF2-40B4-BE49-F238E27FC236}">
                    <a16:creationId xmlns:a16="http://schemas.microsoft.com/office/drawing/2014/main" id="{A80FEDA1-2330-47DC-BBB5-95C50B3253E5}"/>
                  </a:ext>
                </a:extLst>
              </p:cNvPr>
              <p:cNvSpPr txBox="1">
                <a:spLocks/>
              </p:cNvSpPr>
              <p:nvPr/>
            </p:nvSpPr>
            <p:spPr>
              <a:xfrm>
                <a:off x="3786960" y="4301539"/>
                <a:ext cx="1928040" cy="365556"/>
              </a:xfrm>
              <a:prstGeom prst="rect">
                <a:avLst/>
              </a:prstGeom>
            </p:spPr>
            <p:txBody>
              <a:bodyPr vert="horz" lIns="0" tIns="45720" rIns="0" bIns="4572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LV" sz="1800" b="1" dirty="0">
                    <a:solidFill>
                      <a:schemeClr val="accent2"/>
                    </a:solidFill>
                  </a:rPr>
                  <a:t>552 €</a:t>
                </a:r>
              </a:p>
            </p:txBody>
          </p:sp>
        </p:grpSp>
        <p:grpSp>
          <p:nvGrpSpPr>
            <p:cNvPr id="18" name="Group 17">
              <a:extLst>
                <a:ext uri="{FF2B5EF4-FFF2-40B4-BE49-F238E27FC236}">
                  <a16:creationId xmlns:a16="http://schemas.microsoft.com/office/drawing/2014/main" id="{71D5C759-A51A-44D1-BEFD-947D6DD9DCCB}"/>
                </a:ext>
              </a:extLst>
            </p:cNvPr>
            <p:cNvGrpSpPr/>
            <p:nvPr/>
          </p:nvGrpSpPr>
          <p:grpSpPr>
            <a:xfrm>
              <a:off x="3454468" y="4303315"/>
              <a:ext cx="2199378" cy="1091119"/>
              <a:chOff x="3770231" y="4720417"/>
              <a:chExt cx="2199378" cy="1091119"/>
            </a:xfrm>
          </p:grpSpPr>
          <p:sp>
            <p:nvSpPr>
              <p:cNvPr id="42" name="Teksta vietturis 3">
                <a:extLst>
                  <a:ext uri="{FF2B5EF4-FFF2-40B4-BE49-F238E27FC236}">
                    <a16:creationId xmlns:a16="http://schemas.microsoft.com/office/drawing/2014/main" id="{13624368-80B6-4979-9B81-181908E371A7}"/>
                  </a:ext>
                </a:extLst>
              </p:cNvPr>
              <p:cNvSpPr txBox="1">
                <a:spLocks/>
              </p:cNvSpPr>
              <p:nvPr/>
            </p:nvSpPr>
            <p:spPr>
              <a:xfrm>
                <a:off x="3785564" y="4720417"/>
                <a:ext cx="2184045" cy="735060"/>
              </a:xfrm>
              <a:prstGeom prst="rect">
                <a:avLst/>
              </a:prstGeom>
            </p:spPr>
            <p:txBody>
              <a:bodyPr vert="horz" lIns="0" tIns="45720" rIns="0" bIns="45720" rtlCol="0">
                <a:noAutofit/>
              </a:bodyPr>
              <a:lst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LV" sz="1800" dirty="0">
                    <a:solidFill>
                      <a:schemeClr val="bg1"/>
                    </a:solidFill>
                    <a:ea typeface="Lato Light" panose="020F0502020204030203" pitchFamily="34" charset="0"/>
                    <a:cs typeface="Lato Light" panose="020F0502020204030203" pitchFamily="34" charset="0"/>
                  </a:rPr>
                  <a:t>Ja BKU vienkāršotā kārtībā (plāni </a:t>
                </a:r>
                <a:r>
                  <a:rPr lang="lv-LV" sz="1800" b="1" dirty="0">
                    <a:solidFill>
                      <a:schemeClr val="bg1"/>
                    </a:solidFill>
                    <a:ea typeface="Lato Light" panose="020F0502020204030203" pitchFamily="34" charset="0"/>
                    <a:cs typeface="Lato Light" panose="020F0502020204030203" pitchFamily="34" charset="0"/>
                  </a:rPr>
                  <a:t>ir </a:t>
                </a:r>
                <a:r>
                  <a:rPr lang="lv-LV" sz="1800" dirty="0">
                    <a:solidFill>
                      <a:schemeClr val="bg1"/>
                    </a:solidFill>
                    <a:ea typeface="Lato Light" panose="020F0502020204030203" pitchFamily="34" charset="0"/>
                    <a:cs typeface="Lato Light" panose="020F0502020204030203" pitchFamily="34" charset="0"/>
                  </a:rPr>
                  <a:t>BKU specifikācijā)</a:t>
                </a:r>
                <a:endParaRPr lang="lv-LV" sz="1800" dirty="0">
                  <a:solidFill>
                    <a:schemeClr val="bg1"/>
                  </a:solidFill>
                </a:endParaRPr>
              </a:p>
            </p:txBody>
          </p:sp>
          <p:sp>
            <p:nvSpPr>
              <p:cNvPr id="43" name="Teksta vietturis 3">
                <a:extLst>
                  <a:ext uri="{FF2B5EF4-FFF2-40B4-BE49-F238E27FC236}">
                    <a16:creationId xmlns:a16="http://schemas.microsoft.com/office/drawing/2014/main" id="{33638FAB-B715-4583-899A-6EB4D6FC1F1C}"/>
                  </a:ext>
                </a:extLst>
              </p:cNvPr>
              <p:cNvSpPr txBox="1">
                <a:spLocks/>
              </p:cNvSpPr>
              <p:nvPr/>
            </p:nvSpPr>
            <p:spPr>
              <a:xfrm>
                <a:off x="3770231" y="5445980"/>
                <a:ext cx="1928040" cy="365556"/>
              </a:xfrm>
              <a:prstGeom prst="rect">
                <a:avLst/>
              </a:prstGeom>
            </p:spPr>
            <p:txBody>
              <a:bodyPr vert="horz" lIns="0" tIns="45720" rIns="0" bIns="4572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LV" sz="1800" b="1" dirty="0">
                    <a:solidFill>
                      <a:schemeClr val="accent2"/>
                    </a:solidFill>
                  </a:rPr>
                  <a:t>518 €</a:t>
                </a:r>
              </a:p>
            </p:txBody>
          </p:sp>
        </p:grpSp>
      </p:grpSp>
      <p:grpSp>
        <p:nvGrpSpPr>
          <p:cNvPr id="69" name="Group 68">
            <a:extLst>
              <a:ext uri="{FF2B5EF4-FFF2-40B4-BE49-F238E27FC236}">
                <a16:creationId xmlns:a16="http://schemas.microsoft.com/office/drawing/2014/main" id="{554C6C7E-E64A-4FB4-9322-9D10AC44B988}"/>
              </a:ext>
            </a:extLst>
          </p:cNvPr>
          <p:cNvGrpSpPr/>
          <p:nvPr/>
        </p:nvGrpSpPr>
        <p:grpSpPr>
          <a:xfrm>
            <a:off x="6481623" y="1669825"/>
            <a:ext cx="5274584" cy="3659008"/>
            <a:chOff x="6481623" y="2535867"/>
            <a:chExt cx="5034788" cy="3192839"/>
          </a:xfrm>
        </p:grpSpPr>
        <p:pic>
          <p:nvPicPr>
            <p:cNvPr id="6" name="Picture 5" descr="A building with a tree&#10;&#10;Description automatically generated with medium confidence">
              <a:extLst>
                <a:ext uri="{FF2B5EF4-FFF2-40B4-BE49-F238E27FC236}">
                  <a16:creationId xmlns:a16="http://schemas.microsoft.com/office/drawing/2014/main" id="{7071A21A-73E3-44D5-821A-24715F957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911" y="2535867"/>
              <a:ext cx="2345456" cy="2345456"/>
            </a:xfrm>
            <a:prstGeom prst="rect">
              <a:avLst/>
            </a:prstGeom>
          </p:spPr>
        </p:pic>
        <p:sp>
          <p:nvSpPr>
            <p:cNvPr id="37" name="TextBox 36">
              <a:extLst>
                <a:ext uri="{FF2B5EF4-FFF2-40B4-BE49-F238E27FC236}">
                  <a16:creationId xmlns:a16="http://schemas.microsoft.com/office/drawing/2014/main" id="{B39E8619-AA34-45E2-B286-878A7EC2385F}"/>
                </a:ext>
              </a:extLst>
            </p:cNvPr>
            <p:cNvSpPr txBox="1"/>
            <p:nvPr/>
          </p:nvSpPr>
          <p:spPr>
            <a:xfrm>
              <a:off x="6481623" y="4821362"/>
              <a:ext cx="1410964" cy="523220"/>
            </a:xfrm>
            <a:prstGeom prst="rect">
              <a:avLst/>
            </a:prstGeom>
            <a:noFill/>
          </p:spPr>
          <p:txBody>
            <a:bodyPr wrap="none" rtlCol="0">
              <a:spAutoFit/>
            </a:bodyPr>
            <a:lstStyle/>
            <a:p>
              <a:r>
                <a:rPr lang="lv-LV" sz="2800" b="1" dirty="0">
                  <a:solidFill>
                    <a:schemeClr val="accent2"/>
                  </a:solidFill>
                  <a:latin typeface="Calibri" panose="020F0502020204030204" pitchFamily="34" charset="0"/>
                  <a:cs typeface="Calibri" panose="020F0502020204030204" pitchFamily="34" charset="0"/>
                </a:rPr>
                <a:t>5000 m</a:t>
              </a:r>
              <a:r>
                <a:rPr lang="lv-LV" sz="2800" b="1" baseline="30000" dirty="0">
                  <a:solidFill>
                    <a:schemeClr val="accent2"/>
                  </a:solidFill>
                  <a:latin typeface="Calibri" panose="020F0502020204030204" pitchFamily="34" charset="0"/>
                  <a:cs typeface="Calibri" panose="020F0502020204030204" pitchFamily="34" charset="0"/>
                </a:rPr>
                <a:t>2</a:t>
              </a:r>
            </a:p>
          </p:txBody>
        </p:sp>
        <p:grpSp>
          <p:nvGrpSpPr>
            <p:cNvPr id="59" name="Group 58">
              <a:extLst>
                <a:ext uri="{FF2B5EF4-FFF2-40B4-BE49-F238E27FC236}">
                  <a16:creationId xmlns:a16="http://schemas.microsoft.com/office/drawing/2014/main" id="{5D6E4022-DE10-46EE-A3D0-36A907380707}"/>
                </a:ext>
              </a:extLst>
            </p:cNvPr>
            <p:cNvGrpSpPr/>
            <p:nvPr/>
          </p:nvGrpSpPr>
          <p:grpSpPr>
            <a:xfrm>
              <a:off x="8979826" y="2634773"/>
              <a:ext cx="2502755" cy="731112"/>
              <a:chOff x="3595830" y="2877654"/>
              <a:chExt cx="2502755" cy="731112"/>
            </a:xfrm>
          </p:grpSpPr>
          <p:sp>
            <p:nvSpPr>
              <p:cNvPr id="60" name="Teksta vietturis 3">
                <a:extLst>
                  <a:ext uri="{FF2B5EF4-FFF2-40B4-BE49-F238E27FC236}">
                    <a16:creationId xmlns:a16="http://schemas.microsoft.com/office/drawing/2014/main" id="{97049ECF-6818-40FF-9869-5CA76CD97F6D}"/>
                  </a:ext>
                </a:extLst>
              </p:cNvPr>
              <p:cNvSpPr txBox="1">
                <a:spLocks/>
              </p:cNvSpPr>
              <p:nvPr/>
            </p:nvSpPr>
            <p:spPr>
              <a:xfrm>
                <a:off x="3595830" y="2877654"/>
                <a:ext cx="2502755" cy="365556"/>
              </a:xfrm>
              <a:prstGeom prst="rect">
                <a:avLst/>
              </a:prstGeom>
            </p:spPr>
            <p:txBody>
              <a:bodyPr vert="horz" lIns="0" tIns="45720" rIns="0" bIns="4572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LV" sz="1800" dirty="0">
                    <a:solidFill>
                      <a:schemeClr val="bg1"/>
                    </a:solidFill>
                    <a:ea typeface="Lato Light" panose="020F0502020204030203" pitchFamily="34" charset="0"/>
                    <a:cs typeface="Lato Light" panose="020F0502020204030203" pitchFamily="34" charset="0"/>
                  </a:rPr>
                  <a:t>Ja BKU pilnā apjomā</a:t>
                </a:r>
                <a:endParaRPr lang="lv-LV" sz="1800" dirty="0">
                  <a:solidFill>
                    <a:schemeClr val="bg1"/>
                  </a:solidFill>
                </a:endParaRPr>
              </a:p>
            </p:txBody>
          </p:sp>
          <p:sp>
            <p:nvSpPr>
              <p:cNvPr id="61" name="Teksta vietturis 3">
                <a:extLst>
                  <a:ext uri="{FF2B5EF4-FFF2-40B4-BE49-F238E27FC236}">
                    <a16:creationId xmlns:a16="http://schemas.microsoft.com/office/drawing/2014/main" id="{C878FB78-2F00-4C98-B0BA-8892B6929A4E}"/>
                  </a:ext>
                </a:extLst>
              </p:cNvPr>
              <p:cNvSpPr txBox="1">
                <a:spLocks/>
              </p:cNvSpPr>
              <p:nvPr/>
            </p:nvSpPr>
            <p:spPr>
              <a:xfrm>
                <a:off x="3642356" y="3243210"/>
                <a:ext cx="2144702" cy="365556"/>
              </a:xfrm>
              <a:prstGeom prst="rect">
                <a:avLst/>
              </a:prstGeom>
            </p:spPr>
            <p:txBody>
              <a:bodyPr vert="horz" lIns="0" tIns="45720" rIns="0" bIns="4572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LV" sz="1800" b="1" dirty="0">
                    <a:solidFill>
                      <a:schemeClr val="accent2"/>
                    </a:solidFill>
                  </a:rPr>
                  <a:t>16 089 € </a:t>
                </a:r>
              </a:p>
            </p:txBody>
          </p:sp>
        </p:grpSp>
        <p:grpSp>
          <p:nvGrpSpPr>
            <p:cNvPr id="62" name="Group 61">
              <a:extLst>
                <a:ext uri="{FF2B5EF4-FFF2-40B4-BE49-F238E27FC236}">
                  <a16:creationId xmlns:a16="http://schemas.microsoft.com/office/drawing/2014/main" id="{08971F2D-C1A5-4912-AA8C-16F65147C556}"/>
                </a:ext>
              </a:extLst>
            </p:cNvPr>
            <p:cNvGrpSpPr/>
            <p:nvPr/>
          </p:nvGrpSpPr>
          <p:grpSpPr>
            <a:xfrm>
              <a:off x="9013655" y="3374246"/>
              <a:ext cx="2502756" cy="1159721"/>
              <a:chOff x="3629659" y="3702420"/>
              <a:chExt cx="2502756" cy="1159721"/>
            </a:xfrm>
          </p:grpSpPr>
          <p:sp>
            <p:nvSpPr>
              <p:cNvPr id="63" name="Teksta vietturis 3">
                <a:extLst>
                  <a:ext uri="{FF2B5EF4-FFF2-40B4-BE49-F238E27FC236}">
                    <a16:creationId xmlns:a16="http://schemas.microsoft.com/office/drawing/2014/main" id="{9FD7FF90-8E98-4112-B33E-9A70DEA67059}"/>
                  </a:ext>
                </a:extLst>
              </p:cNvPr>
              <p:cNvSpPr txBox="1">
                <a:spLocks/>
              </p:cNvSpPr>
              <p:nvPr/>
            </p:nvSpPr>
            <p:spPr>
              <a:xfrm>
                <a:off x="3629659" y="3702420"/>
                <a:ext cx="2502756" cy="555922"/>
              </a:xfrm>
              <a:prstGeom prst="rect">
                <a:avLst/>
              </a:prstGeom>
            </p:spPr>
            <p:txBody>
              <a:bodyPr vert="horz" lIns="0" tIns="45720" rIns="0" bIns="45720" rtlCol="0">
                <a:noAutofit/>
              </a:bodyPr>
              <a:lst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LV" sz="1800" dirty="0">
                    <a:solidFill>
                      <a:schemeClr val="bg1"/>
                    </a:solidFill>
                    <a:ea typeface="Lato Light" panose="020F0502020204030203" pitchFamily="34" charset="0"/>
                    <a:cs typeface="Lato Light" panose="020F0502020204030203" pitchFamily="34" charset="0"/>
                  </a:rPr>
                  <a:t>Ja BKU vienkāršotā kārtībā (plāni </a:t>
                </a:r>
                <a:r>
                  <a:rPr lang="lv-LV" sz="1800" b="1" dirty="0">
                    <a:solidFill>
                      <a:schemeClr val="bg1"/>
                    </a:solidFill>
                    <a:ea typeface="Lato Light" panose="020F0502020204030203" pitchFamily="34" charset="0"/>
                    <a:cs typeface="Lato Light" panose="020F0502020204030203" pitchFamily="34" charset="0"/>
                  </a:rPr>
                  <a:t>nav </a:t>
                </a:r>
                <a:r>
                  <a:rPr lang="lv-LV" sz="1800" dirty="0">
                    <a:solidFill>
                      <a:schemeClr val="bg1"/>
                    </a:solidFill>
                    <a:ea typeface="Lato Light" panose="020F0502020204030203" pitchFamily="34" charset="0"/>
                    <a:cs typeface="Lato Light" panose="020F0502020204030203" pitchFamily="34" charset="0"/>
                  </a:rPr>
                  <a:t>BKU specifikācijā)</a:t>
                </a:r>
                <a:endParaRPr lang="lv-LV" sz="1800" dirty="0">
                  <a:solidFill>
                    <a:schemeClr val="bg1"/>
                  </a:solidFill>
                </a:endParaRPr>
              </a:p>
            </p:txBody>
          </p:sp>
          <p:sp>
            <p:nvSpPr>
              <p:cNvPr id="64" name="Teksta vietturis 3">
                <a:extLst>
                  <a:ext uri="{FF2B5EF4-FFF2-40B4-BE49-F238E27FC236}">
                    <a16:creationId xmlns:a16="http://schemas.microsoft.com/office/drawing/2014/main" id="{F5077C76-12B7-486C-8817-24B079DA3237}"/>
                  </a:ext>
                </a:extLst>
              </p:cNvPr>
              <p:cNvSpPr txBox="1">
                <a:spLocks/>
              </p:cNvSpPr>
              <p:nvPr/>
            </p:nvSpPr>
            <p:spPr>
              <a:xfrm>
                <a:off x="3642306" y="4496585"/>
                <a:ext cx="2055661" cy="365556"/>
              </a:xfrm>
              <a:prstGeom prst="rect">
                <a:avLst/>
              </a:prstGeom>
            </p:spPr>
            <p:txBody>
              <a:bodyPr vert="horz" lIns="0" tIns="45720" rIns="0" bIns="4572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LV" sz="1800" b="1" dirty="0">
                    <a:solidFill>
                      <a:schemeClr val="accent2"/>
                    </a:solidFill>
                  </a:rPr>
                  <a:t>8192 €</a:t>
                </a:r>
              </a:p>
            </p:txBody>
          </p:sp>
        </p:grpSp>
        <p:grpSp>
          <p:nvGrpSpPr>
            <p:cNvPr id="65" name="Group 64">
              <a:extLst>
                <a:ext uri="{FF2B5EF4-FFF2-40B4-BE49-F238E27FC236}">
                  <a16:creationId xmlns:a16="http://schemas.microsoft.com/office/drawing/2014/main" id="{602B5865-D0D3-4BC8-BA24-A7AB12445ED5}"/>
                </a:ext>
              </a:extLst>
            </p:cNvPr>
            <p:cNvGrpSpPr/>
            <p:nvPr/>
          </p:nvGrpSpPr>
          <p:grpSpPr>
            <a:xfrm>
              <a:off x="9026352" y="4499194"/>
              <a:ext cx="2399723" cy="1229512"/>
              <a:chOff x="3642355" y="4927802"/>
              <a:chExt cx="2399723" cy="1229512"/>
            </a:xfrm>
          </p:grpSpPr>
          <p:sp>
            <p:nvSpPr>
              <p:cNvPr id="66" name="Teksta vietturis 3">
                <a:extLst>
                  <a:ext uri="{FF2B5EF4-FFF2-40B4-BE49-F238E27FC236}">
                    <a16:creationId xmlns:a16="http://schemas.microsoft.com/office/drawing/2014/main" id="{4B5B675A-030E-4D2A-BFBA-C7C66B3C1D68}"/>
                  </a:ext>
                </a:extLst>
              </p:cNvPr>
              <p:cNvSpPr txBox="1">
                <a:spLocks/>
              </p:cNvSpPr>
              <p:nvPr/>
            </p:nvSpPr>
            <p:spPr>
              <a:xfrm>
                <a:off x="3642355" y="4927802"/>
                <a:ext cx="2217246" cy="1208750"/>
              </a:xfrm>
              <a:prstGeom prst="rect">
                <a:avLst/>
              </a:prstGeom>
            </p:spPr>
            <p:txBody>
              <a:bodyPr vert="horz" lIns="0" tIns="45720" rIns="0" bIns="4572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LV" sz="1800" dirty="0">
                    <a:solidFill>
                      <a:schemeClr val="bg1"/>
                    </a:solidFill>
                    <a:ea typeface="Lato Light" panose="020F0502020204030203" pitchFamily="34" charset="0"/>
                    <a:cs typeface="Lato Light" panose="020F0502020204030203" pitchFamily="34" charset="0"/>
                  </a:rPr>
                  <a:t>Ja BKU vienkāršotā kārtībā (plāni </a:t>
                </a:r>
                <a:r>
                  <a:rPr lang="lv-LV" sz="1800" b="1" dirty="0">
                    <a:solidFill>
                      <a:schemeClr val="bg1"/>
                    </a:solidFill>
                    <a:ea typeface="Lato Light" panose="020F0502020204030203" pitchFamily="34" charset="0"/>
                    <a:cs typeface="Lato Light" panose="020F0502020204030203" pitchFamily="34" charset="0"/>
                  </a:rPr>
                  <a:t>ir </a:t>
                </a:r>
                <a:r>
                  <a:rPr lang="lv-LV" sz="1800" dirty="0">
                    <a:solidFill>
                      <a:schemeClr val="bg1"/>
                    </a:solidFill>
                    <a:ea typeface="Lato Light" panose="020F0502020204030203" pitchFamily="34" charset="0"/>
                    <a:cs typeface="Lato Light" panose="020F0502020204030203" pitchFamily="34" charset="0"/>
                  </a:rPr>
                  <a:t>BKU specifikācijā)</a:t>
                </a:r>
                <a:endParaRPr lang="lv-LV" sz="1800" dirty="0">
                  <a:solidFill>
                    <a:schemeClr val="bg1"/>
                  </a:solidFill>
                </a:endParaRPr>
              </a:p>
            </p:txBody>
          </p:sp>
          <p:sp>
            <p:nvSpPr>
              <p:cNvPr id="67" name="Teksta vietturis 3">
                <a:extLst>
                  <a:ext uri="{FF2B5EF4-FFF2-40B4-BE49-F238E27FC236}">
                    <a16:creationId xmlns:a16="http://schemas.microsoft.com/office/drawing/2014/main" id="{F798BBA3-B63C-4A31-B641-191342284A80}"/>
                  </a:ext>
                </a:extLst>
              </p:cNvPr>
              <p:cNvSpPr txBox="1">
                <a:spLocks/>
              </p:cNvSpPr>
              <p:nvPr/>
            </p:nvSpPr>
            <p:spPr>
              <a:xfrm>
                <a:off x="3642355" y="5791758"/>
                <a:ext cx="2399723" cy="365556"/>
              </a:xfrm>
              <a:prstGeom prst="rect">
                <a:avLst/>
              </a:prstGeom>
            </p:spPr>
            <p:txBody>
              <a:bodyPr vert="horz" lIns="0" tIns="45720" rIns="0" bIns="4572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2pPr>
                <a:lvl3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0" indent="0" algn="l" defTabSz="914318" rtl="0" eaLnBrk="1" latinLnBrk="0" hangingPunct="1">
                  <a:lnSpc>
                    <a:spcPct val="120000"/>
                  </a:lnSpc>
                  <a:spcBef>
                    <a:spcPts val="499"/>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LV" sz="1800" b="1" dirty="0">
                    <a:solidFill>
                      <a:schemeClr val="accent2"/>
                    </a:solidFill>
                  </a:rPr>
                  <a:t>8158 €</a:t>
                </a:r>
              </a:p>
            </p:txBody>
          </p:sp>
        </p:grpSp>
      </p:grpSp>
      <p:sp>
        <p:nvSpPr>
          <p:cNvPr id="3" name="TextBox 2">
            <a:extLst>
              <a:ext uri="{FF2B5EF4-FFF2-40B4-BE49-F238E27FC236}">
                <a16:creationId xmlns:a16="http://schemas.microsoft.com/office/drawing/2014/main" id="{CF93932D-E3DC-44F7-B332-A12206B8DD08}"/>
              </a:ext>
            </a:extLst>
          </p:cNvPr>
          <p:cNvSpPr txBox="1"/>
          <p:nvPr/>
        </p:nvSpPr>
        <p:spPr>
          <a:xfrm>
            <a:off x="965333" y="5746493"/>
            <a:ext cx="10696236" cy="584775"/>
          </a:xfrm>
          <a:prstGeom prst="rect">
            <a:avLst/>
          </a:prstGeom>
          <a:noFill/>
        </p:spPr>
        <p:txBody>
          <a:bodyPr wrap="square" rtlCol="0">
            <a:spAutoFit/>
          </a:bodyPr>
          <a:lstStyle/>
          <a:p>
            <a:r>
              <a:rPr lang="lv-LV" sz="1600" dirty="0">
                <a:solidFill>
                  <a:schemeClr val="bg1"/>
                </a:solidFill>
              </a:rPr>
              <a:t>* </a:t>
            </a:r>
            <a:r>
              <a:rPr lang="lv-LV" sz="1600" b="1" dirty="0">
                <a:solidFill>
                  <a:schemeClr val="accent2"/>
                </a:solidFill>
              </a:rPr>
              <a:t>BKU kalkulatori </a:t>
            </a:r>
            <a:r>
              <a:rPr lang="lv-LV" sz="1600" dirty="0">
                <a:solidFill>
                  <a:schemeClr val="bg1"/>
                </a:solidFill>
              </a:rPr>
              <a:t>pieejami </a:t>
            </a:r>
            <a:r>
              <a:rPr lang="lv-LV" sz="1600" dirty="0">
                <a:solidFill>
                  <a:schemeClr val="accent2"/>
                </a:solidFill>
                <a:effectLst/>
                <a:ea typeface="Times New Roman" panose="02020603050405020304" pitchFamily="18" charset="0"/>
                <a:cs typeface="Times New Roman" panose="02020603050405020304" pitchFamily="18" charset="0"/>
              </a:rPr>
              <a:t>VZD tīmekļvietnē </a:t>
            </a:r>
            <a:r>
              <a:rPr lang="lv-LV" sz="1600" dirty="0">
                <a:solidFill>
                  <a:schemeClr val="bg1"/>
                </a:solidFill>
                <a:effectLst/>
                <a:ea typeface="Times New Roman" panose="02020603050405020304" pitchFamily="18" charset="0"/>
                <a:cs typeface="Times New Roman" panose="02020603050405020304" pitchFamily="18" charset="0"/>
              </a:rPr>
              <a:t>pakalpojuma aprakstā «</a:t>
            </a:r>
            <a:r>
              <a:rPr lang="lv-LV" sz="1600" i="0" dirty="0">
                <a:solidFill>
                  <a:schemeClr val="bg1"/>
                </a:solidFill>
                <a:effectLst/>
              </a:rPr>
              <a:t>Ēkas, telpu grupas kadastrālā uzmērīšana ar datu reģistrāciju vai aktualizāciju Kadastrā ar apsekošanu apvidū»</a:t>
            </a:r>
            <a:endParaRPr lang="lv-LV" sz="1600" dirty="0">
              <a:solidFill>
                <a:schemeClr val="bg1"/>
              </a:solidFill>
            </a:endParaRPr>
          </a:p>
        </p:txBody>
      </p:sp>
      <p:sp>
        <p:nvSpPr>
          <p:cNvPr id="29" name="Line 164">
            <a:extLst>
              <a:ext uri="{FF2B5EF4-FFF2-40B4-BE49-F238E27FC236}">
                <a16:creationId xmlns:a16="http://schemas.microsoft.com/office/drawing/2014/main" id="{E11CA59E-FF8F-49DA-AC64-6555D4DE1DF1}"/>
              </a:ext>
            </a:extLst>
          </p:cNvPr>
          <p:cNvSpPr>
            <a:spLocks noChangeShapeType="1"/>
          </p:cNvSpPr>
          <p:nvPr/>
        </p:nvSpPr>
        <p:spPr bwMode="auto">
          <a:xfrm flipV="1">
            <a:off x="1021303" y="5651977"/>
            <a:ext cx="6938485" cy="0"/>
          </a:xfrm>
          <a:prstGeom prst="line">
            <a:avLst/>
          </a:prstGeom>
          <a:noFill/>
          <a:ln w="44450" cap="flat">
            <a:solidFill>
              <a:schemeClr val="accent2">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850" dirty="0"/>
          </a:p>
        </p:txBody>
      </p:sp>
      <p:sp>
        <p:nvSpPr>
          <p:cNvPr id="5" name="TextBox 4">
            <a:extLst>
              <a:ext uri="{FF2B5EF4-FFF2-40B4-BE49-F238E27FC236}">
                <a16:creationId xmlns:a16="http://schemas.microsoft.com/office/drawing/2014/main" id="{C90919F4-70B2-4244-AAD5-1EA43FC1DD1E}"/>
              </a:ext>
            </a:extLst>
          </p:cNvPr>
          <p:cNvSpPr txBox="1"/>
          <p:nvPr/>
        </p:nvSpPr>
        <p:spPr>
          <a:xfrm>
            <a:off x="972970" y="5197852"/>
            <a:ext cx="4976568" cy="369332"/>
          </a:xfrm>
          <a:prstGeom prst="rect">
            <a:avLst/>
          </a:prstGeom>
          <a:noFill/>
        </p:spPr>
        <p:txBody>
          <a:bodyPr wrap="square" rtlCol="0">
            <a:spAutoFit/>
          </a:bodyPr>
          <a:lstStyle/>
          <a:p>
            <a:r>
              <a:rPr lang="lv-LV" dirty="0">
                <a:solidFill>
                  <a:schemeClr val="bg1"/>
                </a:solidFill>
              </a:rPr>
              <a:t>Ietaupījums – </a:t>
            </a:r>
            <a:r>
              <a:rPr lang="lv-LV" b="1" dirty="0">
                <a:solidFill>
                  <a:schemeClr val="accent2"/>
                </a:solidFill>
              </a:rPr>
              <a:t>306 </a:t>
            </a:r>
            <a:r>
              <a:rPr lang="lv-LV" sz="1800" b="1" dirty="0">
                <a:solidFill>
                  <a:schemeClr val="accent2"/>
                </a:solidFill>
              </a:rPr>
              <a:t>€</a:t>
            </a:r>
            <a:r>
              <a:rPr lang="lv-LV" b="1" dirty="0">
                <a:solidFill>
                  <a:schemeClr val="accent2"/>
                </a:solidFill>
              </a:rPr>
              <a:t> </a:t>
            </a:r>
            <a:r>
              <a:rPr lang="lv-LV" dirty="0">
                <a:solidFill>
                  <a:schemeClr val="bg1"/>
                </a:solidFill>
              </a:rPr>
              <a:t>vai</a:t>
            </a:r>
            <a:r>
              <a:rPr lang="lv-LV" b="1" dirty="0">
                <a:solidFill>
                  <a:schemeClr val="accent2"/>
                </a:solidFill>
              </a:rPr>
              <a:t> 340</a:t>
            </a:r>
            <a:r>
              <a:rPr lang="lv-LV" dirty="0">
                <a:solidFill>
                  <a:schemeClr val="bg1"/>
                </a:solidFill>
              </a:rPr>
              <a:t> </a:t>
            </a:r>
            <a:r>
              <a:rPr lang="lv-LV" sz="1800" b="1" dirty="0">
                <a:solidFill>
                  <a:schemeClr val="accent2"/>
                </a:solidFill>
              </a:rPr>
              <a:t>€</a:t>
            </a:r>
            <a:r>
              <a:rPr lang="lv-LV" dirty="0">
                <a:solidFill>
                  <a:schemeClr val="bg1"/>
                </a:solidFill>
              </a:rPr>
              <a:t> </a:t>
            </a:r>
          </a:p>
        </p:txBody>
      </p:sp>
      <p:sp>
        <p:nvSpPr>
          <p:cNvPr id="31" name="TextBox 30">
            <a:extLst>
              <a:ext uri="{FF2B5EF4-FFF2-40B4-BE49-F238E27FC236}">
                <a16:creationId xmlns:a16="http://schemas.microsoft.com/office/drawing/2014/main" id="{5743823E-3F6C-45C5-A0AD-977E168C1B3B}"/>
              </a:ext>
            </a:extLst>
          </p:cNvPr>
          <p:cNvSpPr txBox="1"/>
          <p:nvPr/>
        </p:nvSpPr>
        <p:spPr>
          <a:xfrm>
            <a:off x="6532529" y="5196706"/>
            <a:ext cx="4976568" cy="369332"/>
          </a:xfrm>
          <a:prstGeom prst="rect">
            <a:avLst/>
          </a:prstGeom>
          <a:noFill/>
        </p:spPr>
        <p:txBody>
          <a:bodyPr wrap="square" rtlCol="0">
            <a:spAutoFit/>
          </a:bodyPr>
          <a:lstStyle/>
          <a:p>
            <a:r>
              <a:rPr lang="lv-LV" dirty="0">
                <a:solidFill>
                  <a:schemeClr val="bg1"/>
                </a:solidFill>
              </a:rPr>
              <a:t>Ietaupījums – </a:t>
            </a:r>
            <a:r>
              <a:rPr lang="lv-LV" b="1" dirty="0">
                <a:solidFill>
                  <a:schemeClr val="accent2"/>
                </a:solidFill>
              </a:rPr>
              <a:t>7897 </a:t>
            </a:r>
            <a:r>
              <a:rPr lang="lv-LV" sz="1800" b="1" dirty="0">
                <a:solidFill>
                  <a:schemeClr val="accent2"/>
                </a:solidFill>
              </a:rPr>
              <a:t>€</a:t>
            </a:r>
            <a:r>
              <a:rPr lang="lv-LV" b="1" dirty="0">
                <a:solidFill>
                  <a:schemeClr val="accent2"/>
                </a:solidFill>
              </a:rPr>
              <a:t> </a:t>
            </a:r>
            <a:r>
              <a:rPr lang="lv-LV" dirty="0">
                <a:solidFill>
                  <a:schemeClr val="bg1"/>
                </a:solidFill>
              </a:rPr>
              <a:t>vai </a:t>
            </a:r>
            <a:r>
              <a:rPr lang="lv-LV" b="1" dirty="0">
                <a:solidFill>
                  <a:schemeClr val="accent2"/>
                </a:solidFill>
              </a:rPr>
              <a:t>7931</a:t>
            </a:r>
            <a:r>
              <a:rPr lang="lv-LV" dirty="0">
                <a:solidFill>
                  <a:schemeClr val="bg1"/>
                </a:solidFill>
              </a:rPr>
              <a:t> </a:t>
            </a:r>
            <a:r>
              <a:rPr lang="lv-LV" sz="1800" b="1" dirty="0">
                <a:solidFill>
                  <a:schemeClr val="accent2"/>
                </a:solidFill>
              </a:rPr>
              <a:t>€</a:t>
            </a:r>
            <a:r>
              <a:rPr lang="lv-LV" dirty="0">
                <a:solidFill>
                  <a:schemeClr val="bg1"/>
                </a:solidFill>
              </a:rPr>
              <a:t> </a:t>
            </a:r>
          </a:p>
        </p:txBody>
      </p:sp>
    </p:spTree>
    <p:extLst>
      <p:ext uri="{BB962C8B-B14F-4D97-AF65-F5344CB8AC3E}">
        <p14:creationId xmlns:p14="http://schemas.microsoft.com/office/powerpoint/2010/main" val="2087793771"/>
      </p:ext>
    </p:extLst>
  </p:cSld>
  <p:clrMapOvr>
    <a:masterClrMapping/>
  </p:clrMapOvr>
  <p:transition spd="slow">
    <p:push/>
  </p:transition>
</p:sld>
</file>

<file path=ppt/theme/theme1.xml><?xml version="1.0" encoding="utf-8"?>
<a:theme xmlns:a="http://schemas.openxmlformats.org/drawingml/2006/main" name="B&amp;D-Powerpoint Template_16x9">
  <a:themeElements>
    <a:clrScheme name="VZD">
      <a:dk1>
        <a:srgbClr val="2E294E"/>
      </a:dk1>
      <a:lt1>
        <a:srgbClr val="FFFFFF"/>
      </a:lt1>
      <a:dk2>
        <a:srgbClr val="990066"/>
      </a:dk2>
      <a:lt2>
        <a:srgbClr val="FFFFFF"/>
      </a:lt2>
      <a:accent1>
        <a:srgbClr val="993366"/>
      </a:accent1>
      <a:accent2>
        <a:srgbClr val="CC0099"/>
      </a:accent2>
      <a:accent3>
        <a:srgbClr val="C9D2FD"/>
      </a:accent3>
      <a:accent4>
        <a:srgbClr val="5E78FA"/>
      </a:accent4>
      <a:accent5>
        <a:srgbClr val="0420AB"/>
      </a:accent5>
      <a:accent6>
        <a:srgbClr val="FFD416"/>
      </a:accent6>
      <a:hlink>
        <a:srgbClr val="FFD416"/>
      </a:hlink>
      <a:folHlink>
        <a:srgbClr val="BFBFBF"/>
      </a:folHlink>
    </a:clrScheme>
    <a:fontScheme name="VZD">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zentācija11" id="{5B504429-2F63-4611-A8DC-4B4A1F91129F}" vid="{540DC6AC-4903-489A-9003-8CDFA77439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VZD-PPT_VEIDNE</Template>
  <TotalTime>4661</TotalTime>
  <Words>1345</Words>
  <Application>Microsoft Office PowerPoint</Application>
  <PresentationFormat>Platekrāna</PresentationFormat>
  <Paragraphs>125</Paragraphs>
  <Slides>11</Slides>
  <Notes>11</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11</vt:i4>
      </vt:variant>
    </vt:vector>
  </HeadingPairs>
  <TitlesOfParts>
    <vt:vector size="18" baseType="lpstr">
      <vt:lpstr>Arial</vt:lpstr>
      <vt:lpstr>Calibri</vt:lpstr>
      <vt:lpstr>Tahoma</vt:lpstr>
      <vt:lpstr>Times New Roman</vt:lpstr>
      <vt:lpstr>Verdana</vt:lpstr>
      <vt:lpstr>Wingdings</vt:lpstr>
      <vt:lpstr>B&amp;D-Powerpoint Template_16x9</vt:lpstr>
      <vt:lpstr>ĒKAS VAI TELPU GRUPAS  KADASTRĀLĀ UZMĒRĪŠANA (BKU) VIENKĀRŠOTĀ KĀRTĪBĀ</vt:lpstr>
      <vt:lpstr>PowerPoint prezentācija</vt:lpstr>
      <vt:lpstr>PowerPoint prezentācija</vt:lpstr>
      <vt:lpstr>PowerPoint prezentācija</vt:lpstr>
      <vt:lpstr>BKU PAKALPOJUMA VEIDI</vt:lpstr>
      <vt:lpstr>PowerPoint prezentācija</vt:lpstr>
      <vt:lpstr>PowerPoint prezentācija</vt:lpstr>
      <vt:lpstr>PowerPoint prezentācija</vt:lpstr>
      <vt:lpstr>PIEMĒRI IZMAKSU SALĪDZINĀJUMAM*</vt:lpstr>
      <vt:lpstr>PowerPoint prezentācija</vt:lpstr>
      <vt:lpstr>PALDIES!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BŪVES KADASTRĀLĀ UZMĒRĪŠANA</dc:title>
  <dc:creator>Ance Saulīte</dc:creator>
  <cp:lastModifiedBy>Lāsma Grīnfogele</cp:lastModifiedBy>
  <cp:revision>213</cp:revision>
  <cp:lastPrinted>2023-10-19T11:52:49Z</cp:lastPrinted>
  <dcterms:created xsi:type="dcterms:W3CDTF">2022-09-01T14:16:19Z</dcterms:created>
  <dcterms:modified xsi:type="dcterms:W3CDTF">2023-10-19T12:10:18Z</dcterms:modified>
</cp:coreProperties>
</file>