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2" r:id="rId4"/>
    <p:sldId id="264" r:id="rId5"/>
    <p:sldId id="279" r:id="rId6"/>
    <p:sldId id="569" r:id="rId7"/>
    <p:sldId id="272" r:id="rId8"/>
    <p:sldId id="285" r:id="rId9"/>
    <p:sldId id="271" r:id="rId10"/>
    <p:sldId id="270" r:id="rId11"/>
    <p:sldId id="282" r:id="rId12"/>
    <p:sldId id="283" r:id="rId13"/>
    <p:sldId id="568" r:id="rId14"/>
    <p:sldId id="567" r:id="rId15"/>
    <p:sldId id="566" r:id="rId16"/>
    <p:sldId id="278" r:id="rId17"/>
  </p:sldIdLst>
  <p:sldSz cx="12192000" cy="6858000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B4950D-7CF2-BC09-8E9A-8931DFCDE3B1}" name="Liene Folkmane" initials="LF" userId="S::liene.folkmane@bvkb.gov.lv::1ceeb1b5-c304-4392-9452-fc3238dff9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81"/>
  </p:normalViewPr>
  <p:slideViewPr>
    <p:cSldViewPr snapToGrid="0">
      <p:cViewPr varScale="1">
        <p:scale>
          <a:sx n="104" d="100"/>
          <a:sy n="10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C76BE-F666-47F4-A7C3-CEE8AE9F4793}" type="datetimeFigureOut">
              <a:rPr lang="lv-LV" smtClean="0"/>
              <a:t>19.10.2023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3598-CBA2-4762-B164-21456E25995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664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F3598-CBA2-4762-B164-21456E25995D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047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198148-9D2D-4B9C-BBC0-BF2B8054BD3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9D37A4-BF11-42BC-B3C5-014E2ACC561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8E88F-B603-45EF-830F-9AD607CD204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543C0E-4C61-4CE9-A22E-CFF00979E47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4EC40F-3319-4AE1-B572-3B00FE6501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lv-LV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E4694D-216A-474E-82BF-6B791404C0D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D99BD25-D1FE-4DD6-84F5-0A9DEFF070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F8B26C-7FD5-4174-8654-870FB07C29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54B96E-9640-4E6E-AF1B-782878DF40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E9EB1A-DBBC-4633-A47C-28B986D08CE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768658-0F35-4629-942D-F08105391B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lv-LV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EC94FF-9C89-4FC9-9AD5-D61E3596855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EC8D97-D15D-4AE5-8A98-8B14642AEA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8F621DC-750C-4A51-8225-4C9E17F10B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75FEA0-9947-4832-9010-C455EF4F80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37C90E-C530-4FCC-8AD5-FD6C1BA0669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196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6BB281-65A6-46B7-A06D-1CAE1AEBF6E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91794E-CB15-43D5-AB71-19FB204838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4D32F4-B4C9-4495-955A-03724C40BA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3B153-E5BB-4831-AC46-3EC19A2716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896D38-55CF-4274-AA7A-B353B53576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C01FD8-DE75-48C2-A017-007931B707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17C85-E3AB-4895-B0F9-2843168698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lv-LV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lv-LV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A361C9-2DD2-426D-8C61-FD77075B445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lv-LV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lv-LV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lv-LV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lv-LV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lv-LV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lv-LV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lv-LV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E104CB-C9C5-4A91-B95E-D34838308CC2}" type="slidenum">
              <a:rPr lang="lv-LV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lv-LV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lv-LV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lv-LV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lv-LV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lv-LV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lv-LV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lv-LV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14D4DEB-7B88-4A99-9507-F67E0BC23ADD}" type="slidenum">
              <a:rPr lang="lv-LV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lv-LV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lv-LV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is.gov.lv/par-mums/projekti/prioritaro-pasakumu-plans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67240" y="172080"/>
            <a:ext cx="10150920" cy="155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br>
              <a:rPr sz="4200" dirty="0"/>
            </a:br>
            <a:br>
              <a:rPr sz="4200" dirty="0"/>
            </a:br>
            <a:br>
              <a:rPr sz="4200" dirty="0"/>
            </a:br>
            <a:endParaRPr lang="lv-LV" sz="4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6"/>
          <p:cNvPicPr/>
          <p:nvPr/>
        </p:nvPicPr>
        <p:blipFill>
          <a:blip r:embed="rId2"/>
          <a:stretch/>
        </p:blipFill>
        <p:spPr>
          <a:xfrm>
            <a:off x="9885960" y="4814640"/>
            <a:ext cx="1684080" cy="86904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92280" y="6238440"/>
            <a:ext cx="3157920" cy="421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lv-LV" sz="1800" b="0" strike="noStrike" spc="-1" dirty="0">
                <a:solidFill>
                  <a:srgbClr val="4F5253"/>
                </a:solidFill>
                <a:latin typeface="Calibri"/>
              </a:rPr>
              <a:t>2023. gada 28.septembrī</a:t>
            </a:r>
            <a:endParaRPr lang="lv-LV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2" descr="https://www.esfondi.lv/upload/00-logo/logo_2014_2020/LV_ID_EU_logo_ansamblis/LV/BW/LV_ID_EU_logo_ansamblis_ERAF_BW.png"/>
          <p:cNvPicPr/>
          <p:nvPr/>
        </p:nvPicPr>
        <p:blipFill>
          <a:blip r:embed="rId3"/>
          <a:stretch/>
        </p:blipFill>
        <p:spPr>
          <a:xfrm>
            <a:off x="9269640" y="5937120"/>
            <a:ext cx="2495160" cy="601920"/>
          </a:xfrm>
          <a:prstGeom prst="rect">
            <a:avLst/>
          </a:prstGeom>
          <a:ln w="0">
            <a:noFill/>
          </a:ln>
        </p:spPr>
      </p:pic>
      <p:cxnSp>
        <p:nvCxnSpPr>
          <p:cNvPr id="168" name="Straight Connector 7"/>
          <p:cNvCxnSpPr/>
          <p:nvPr/>
        </p:nvCxnSpPr>
        <p:spPr>
          <a:xfrm>
            <a:off x="1293840" y="1541520"/>
            <a:ext cx="9845280" cy="360"/>
          </a:xfrm>
          <a:prstGeom prst="straightConnector1">
            <a:avLst/>
          </a:prstGeom>
          <a:ln w="12700">
            <a:solidFill>
              <a:srgbClr val="F15A2C"/>
            </a:solidFill>
          </a:ln>
        </p:spPr>
      </p:cxnSp>
      <p:pic>
        <p:nvPicPr>
          <p:cNvPr id="169" name="Picture 8"/>
          <p:cNvPicPr/>
          <p:nvPr/>
        </p:nvPicPr>
        <p:blipFill>
          <a:blip r:embed="rId4">
            <a:alphaModFix amt="3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281600" y="1483920"/>
            <a:ext cx="9616320" cy="3890160"/>
          </a:xfrm>
          <a:prstGeom prst="rect">
            <a:avLst/>
          </a:prstGeom>
          <a:ln w="0">
            <a:noFill/>
          </a:ln>
          <a:effectLst>
            <a:softEdge rad="406440"/>
          </a:effectLst>
        </p:spPr>
      </p:pic>
      <p:sp>
        <p:nvSpPr>
          <p:cNvPr id="170" name="TextBox 3"/>
          <p:cNvSpPr/>
          <p:nvPr/>
        </p:nvSpPr>
        <p:spPr>
          <a:xfrm flipH="1">
            <a:off x="1293840" y="372654"/>
            <a:ext cx="961632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4400" b="1" strike="noStrike" spc="-1" dirty="0">
                <a:solidFill>
                  <a:srgbClr val="169693"/>
                </a:solidFill>
                <a:latin typeface="Calibri Light"/>
              </a:rPr>
              <a:t>BIS attīstības aktivitātes 2023 - 2025</a:t>
            </a:r>
            <a:endParaRPr lang="lv-LV" sz="4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10"/>
          <p:cNvPicPr/>
          <p:nvPr/>
        </p:nvPicPr>
        <p:blipFill>
          <a:blip r:embed="rId6"/>
          <a:stretch/>
        </p:blipFill>
        <p:spPr>
          <a:xfrm>
            <a:off x="4516920" y="5233680"/>
            <a:ext cx="3157920" cy="1489680"/>
          </a:xfrm>
          <a:prstGeom prst="rect">
            <a:avLst/>
          </a:prstGeom>
          <a:ln w="0">
            <a:noFill/>
          </a:ln>
          <a:effectLst>
            <a:softEdge rad="10152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10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paveiktie būtiskākie pilnveidojumi: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Pilnveidota automātiskās BVKB piekritības noteikšana un izveidota funkcionalitāte, kas ļauj vienai iestādei pārsūtīt nepiekritīgu dokumentu citai iestādei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Iestrādāts sistēmas paraksts būvkomersantu un </a:t>
            </a:r>
            <a:r>
              <a:rPr lang="lv-LV" sz="20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būvspeciālistu</a:t>
            </a: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e-pakalpojumiem.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Izstrādāta Klusēšanas – piekrišanas (KPP) principa 2.daļa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Pielāgota BIS funkcionalitāte būvju kadastrālās uzmērīšanas noteikumu grozījumiem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Papildināts būvatļaujas pielikums ar ABV aizvietotājiem </a:t>
            </a:r>
            <a:r>
              <a:rPr lang="lv-LV" sz="2000" i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(lietotājiem pieejams no decembra)</a:t>
            </a:r>
          </a:p>
          <a:p>
            <a:pPr marL="343620" indent="-3429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Izveidota būvniecības speciālistu sasaiste ar būvniecības komersantiem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800" i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plānots pabeigt sekojošus pilnveidojumus: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Būvkomersantu reģistra un e-pakalpojumu pilnveide atbilstoši grozījumiem Būvkomersantu reģistra noteikumos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Dokumentu piekritības noteikšanas un maiņas procesa automatizācija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2023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27B54F-67DB-2A47-03E1-881B040AC26D}"/>
              </a:ext>
            </a:extLst>
          </p:cNvPr>
          <p:cNvSpPr/>
          <p:nvPr/>
        </p:nvSpPr>
        <p:spPr>
          <a:xfrm>
            <a:off x="375972" y="1451160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Automatizācija</a:t>
            </a:r>
          </a:p>
        </p:txBody>
      </p:sp>
    </p:spTree>
    <p:extLst>
      <p:ext uri="{BB962C8B-B14F-4D97-AF65-F5344CB8AC3E}">
        <p14:creationId xmlns:p14="http://schemas.microsoft.com/office/powerpoint/2010/main" val="27864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53356" y="6036858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11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paveiktie būtiskākie pilnveidojumi: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BIS-VZD datu apmaiņas migrācija uz DIT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BIS-VVDZ datu apmaiņas papildināšana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800" i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plānots pabeigt sekojošus pilnveidojumus: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BIS-EIS </a:t>
            </a:r>
            <a:r>
              <a:rPr lang="lv-LV" sz="24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saskarnes</a:t>
            </a: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migrācija no VISS uz API Pārvaldnieku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VID-BIS </a:t>
            </a:r>
            <a:r>
              <a:rPr lang="lv-LV" sz="24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saskarnes</a:t>
            </a: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migrācija no VISS uz API Pārvaldnieku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Ieviesta iespēja Pārvaldniekam pašam definēt dokumentu klasifikatoru Mājas lietā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Energoefektivitātes aprēķinu informācijas sistēmas datu nodošana no BIS uz EEA IS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eIDAS</a:t>
            </a: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autentifikācijas nodrošināšana BIS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2023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27B54F-67DB-2A47-03E1-881B040AC26D}"/>
              </a:ext>
            </a:extLst>
          </p:cNvPr>
          <p:cNvSpPr/>
          <p:nvPr/>
        </p:nvSpPr>
        <p:spPr>
          <a:xfrm>
            <a:off x="375972" y="1451160"/>
            <a:ext cx="7171703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Koplietošanas risinājumi un datu apmaiņa ar citām IS</a:t>
            </a:r>
          </a:p>
        </p:txBody>
      </p:sp>
    </p:spTree>
    <p:extLst>
      <p:ext uri="{BB962C8B-B14F-4D97-AF65-F5344CB8AC3E}">
        <p14:creationId xmlns:p14="http://schemas.microsoft.com/office/powerpoint/2010/main" val="415446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53356" y="6036858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12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2024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8752F2-ED2D-A1AF-523B-46CC7A5E36B7}"/>
              </a:ext>
            </a:extLst>
          </p:cNvPr>
          <p:cNvSpPr/>
          <p:nvPr/>
        </p:nvSpPr>
        <p:spPr>
          <a:xfrm>
            <a:off x="371970" y="1506960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Lietojamība</a:t>
            </a:r>
          </a:p>
        </p:txBody>
      </p:sp>
      <p:sp>
        <p:nvSpPr>
          <p:cNvPr id="19" name="Rectangle: Top Corners Rounded 4">
            <a:extLst>
              <a:ext uri="{FF2B5EF4-FFF2-40B4-BE49-F238E27FC236}">
                <a16:creationId xmlns:a16="http://schemas.microsoft.com/office/drawing/2014/main" id="{5B17A1C6-70DD-451D-4059-382591D0C37E}"/>
              </a:ext>
            </a:extLst>
          </p:cNvPr>
          <p:cNvSpPr txBox="1"/>
          <p:nvPr/>
        </p:nvSpPr>
        <p:spPr>
          <a:xfrm>
            <a:off x="2873521" y="2228491"/>
            <a:ext cx="8478719" cy="4026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Telpu grupas </a:t>
            </a:r>
            <a:r>
              <a:rPr lang="lv-LV" sz="2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pirmsreģistrācijas</a:t>
            </a:r>
            <a:r>
              <a:rPr lang="lv-LV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ieviešana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Digitalizēta</a:t>
            </a: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neatkarīgo ekspertu pārvaldības procesa izstrāde (t.sk. e-pakalpojumu izstrāde)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Administratīvā procesa iestrāde BIS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Būvspeciālistu</a:t>
            </a: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reģistra pilnveidošana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BIS1 moduļa lietojamības uzlabošana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</a:t>
            </a:r>
            <a:r>
              <a:rPr lang="lv-LV" sz="2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papildināšana ar Ekspluatācijas un Māju lietu funkcionalitāti (turpinājums)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Portāla pakalpojumu lietojamības pārskatīšana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Tehnisko noteikumu pieprasījumu un BIS-TNI (tehnisko noteikumu izdevēju) IS </a:t>
            </a:r>
            <a:r>
              <a:rPr lang="lv-LV" sz="24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saskarnes</a:t>
            </a:r>
            <a:r>
              <a:rPr lang="lv-LV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pilnveidošana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987E38-1035-6E08-2F73-5DCA1A5C5516}"/>
              </a:ext>
            </a:extLst>
          </p:cNvPr>
          <p:cNvGrpSpPr/>
          <p:nvPr/>
        </p:nvGrpSpPr>
        <p:grpSpPr>
          <a:xfrm>
            <a:off x="838080" y="2101759"/>
            <a:ext cx="1832401" cy="4299041"/>
            <a:chOff x="25971" y="88094"/>
            <a:chExt cx="1832401" cy="429904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40171E-9AD3-4346-38CC-DFF3112B29B4}"/>
                </a:ext>
              </a:extLst>
            </p:cNvPr>
            <p:cNvSpPr/>
            <p:nvPr/>
          </p:nvSpPr>
          <p:spPr>
            <a:xfrm>
              <a:off x="25971" y="88094"/>
              <a:ext cx="1832401" cy="4299041"/>
            </a:xfrm>
            <a:prstGeom prst="roundRect">
              <a:avLst/>
            </a:prstGeom>
            <a:solidFill>
              <a:srgbClr val="C48170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2EAD3AE1-B7F0-7DBA-5C32-7011E53CB003}"/>
                </a:ext>
              </a:extLst>
            </p:cNvPr>
            <p:cNvSpPr txBox="1"/>
            <p:nvPr/>
          </p:nvSpPr>
          <p:spPr>
            <a:xfrm>
              <a:off x="115421" y="177544"/>
              <a:ext cx="1653501" cy="412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39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53356" y="6036858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13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2024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F9943C6C-DE6D-B416-16C9-A1F94CAEEC0C}"/>
              </a:ext>
            </a:extLst>
          </p:cNvPr>
          <p:cNvSpPr txBox="1"/>
          <p:nvPr/>
        </p:nvSpPr>
        <p:spPr>
          <a:xfrm>
            <a:off x="3003126" y="2027654"/>
            <a:ext cx="8931207" cy="14983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Zemes dzīļu izmantošanas un derīgo izrakteņu ieguves uzraudzības procesa izstrāde un ieviešana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Apdrošināšanas polišu administrēšanas procesa izstrāde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Būvniecības uzraudzības procesa pilnveide - BP risinājuma atbilstība </a:t>
            </a:r>
            <a:r>
              <a:rPr lang="lv-LV" sz="20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izpilduzmērījumiem</a:t>
            </a:r>
            <a:endParaRPr lang="lv-LV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Ekspluatācijas uzraudzības procesa pilnveide - automatizēto </a:t>
            </a:r>
            <a:r>
              <a:rPr lang="lv-LV" sz="20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kontrolmehānismu</a:t>
            </a: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izveide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Energoefektivitātes aprēķinu informācijas sistēmas un BIS integrācija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11864-7367-E915-986B-2ACF67BF72E8}"/>
              </a:ext>
            </a:extLst>
          </p:cNvPr>
          <p:cNvSpPr/>
          <p:nvPr/>
        </p:nvSpPr>
        <p:spPr>
          <a:xfrm>
            <a:off x="375972" y="1451160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Automatizācija</a:t>
            </a:r>
          </a:p>
        </p:txBody>
      </p:sp>
      <p:sp>
        <p:nvSpPr>
          <p:cNvPr id="32" name="Rectangle: Top Corners Rounded 4">
            <a:extLst>
              <a:ext uri="{FF2B5EF4-FFF2-40B4-BE49-F238E27FC236}">
                <a16:creationId xmlns:a16="http://schemas.microsoft.com/office/drawing/2014/main" id="{0A238F98-3883-C388-9D26-1B058D41FD4C}"/>
              </a:ext>
            </a:extLst>
          </p:cNvPr>
          <p:cNvSpPr txBox="1"/>
          <p:nvPr/>
        </p:nvSpPr>
        <p:spPr>
          <a:xfrm>
            <a:off x="3003127" y="4638745"/>
            <a:ext cx="8931206" cy="21391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Mobilā e-paraksta ieviešana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Migrācija uz jaunākam programmatūras versijām (OS, </a:t>
            </a:r>
            <a:r>
              <a:rPr lang="lv-LV" sz="20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</a:t>
            </a: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protokoli)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 apmaiņas procesa BIS-NKMP izstrāde 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BIS-RDVIS </a:t>
            </a:r>
            <a:r>
              <a:rPr lang="lv-LV" sz="20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saskarnes</a:t>
            </a: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pilnveide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 apmaiņas procesa BIS-Pārvaldnieku IS pilnveide (turpinājums)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 apmaiņa ar apdrošināšanas kompānijām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lv-LV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D1E792A-905A-E909-0409-8AB003BCCB63}"/>
              </a:ext>
            </a:extLst>
          </p:cNvPr>
          <p:cNvSpPr/>
          <p:nvPr/>
        </p:nvSpPr>
        <p:spPr>
          <a:xfrm>
            <a:off x="375972" y="4042419"/>
            <a:ext cx="8579491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Veiktspēja / Koplietošanas risinājumi / Datu apmaiņa ar citām IS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98EFDF-38B1-C7C5-1461-861B13D6DF37}"/>
              </a:ext>
            </a:extLst>
          </p:cNvPr>
          <p:cNvGrpSpPr/>
          <p:nvPr/>
        </p:nvGrpSpPr>
        <p:grpSpPr>
          <a:xfrm>
            <a:off x="838080" y="2103051"/>
            <a:ext cx="1939548" cy="1708563"/>
            <a:chOff x="25971" y="88094"/>
            <a:chExt cx="1832401" cy="429904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E62BDAD-585B-ACE9-B9D1-E1C8715DD641}"/>
                </a:ext>
              </a:extLst>
            </p:cNvPr>
            <p:cNvSpPr/>
            <p:nvPr/>
          </p:nvSpPr>
          <p:spPr>
            <a:xfrm>
              <a:off x="25971" y="88094"/>
              <a:ext cx="1832401" cy="4299041"/>
            </a:xfrm>
            <a:prstGeom prst="roundRect">
              <a:avLst/>
            </a:prstGeom>
            <a:solidFill>
              <a:srgbClr val="C48170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6">
              <a:extLst>
                <a:ext uri="{FF2B5EF4-FFF2-40B4-BE49-F238E27FC236}">
                  <a16:creationId xmlns:a16="http://schemas.microsoft.com/office/drawing/2014/main" id="{9FAC17C2-C86C-02F1-ACA2-18282F6624A6}"/>
                </a:ext>
              </a:extLst>
            </p:cNvPr>
            <p:cNvSpPr txBox="1"/>
            <p:nvPr/>
          </p:nvSpPr>
          <p:spPr>
            <a:xfrm>
              <a:off x="115421" y="177544"/>
              <a:ext cx="1653501" cy="412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D37D6F-8E7C-78F3-0D73-439F2B24A870}"/>
              </a:ext>
            </a:extLst>
          </p:cNvPr>
          <p:cNvGrpSpPr/>
          <p:nvPr/>
        </p:nvGrpSpPr>
        <p:grpSpPr>
          <a:xfrm>
            <a:off x="838080" y="4650697"/>
            <a:ext cx="1939548" cy="1708563"/>
            <a:chOff x="25971" y="88094"/>
            <a:chExt cx="1832401" cy="429904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225AEC7-9308-FC92-F94B-A6F4E492B241}"/>
                </a:ext>
              </a:extLst>
            </p:cNvPr>
            <p:cNvSpPr/>
            <p:nvPr/>
          </p:nvSpPr>
          <p:spPr>
            <a:xfrm>
              <a:off x="25971" y="88094"/>
              <a:ext cx="1832401" cy="4299041"/>
            </a:xfrm>
            <a:prstGeom prst="roundRect">
              <a:avLst/>
            </a:prstGeom>
            <a:solidFill>
              <a:srgbClr val="C48170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36C47F09-5BBE-2823-1F67-E61237368DF1}"/>
                </a:ext>
              </a:extLst>
            </p:cNvPr>
            <p:cNvSpPr txBox="1"/>
            <p:nvPr/>
          </p:nvSpPr>
          <p:spPr>
            <a:xfrm>
              <a:off x="115421" y="177544"/>
              <a:ext cx="1653501" cy="4120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63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53356" y="6036858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14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2025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8A7844CD-D7F3-AF23-3338-15F1CB44F9A5}"/>
              </a:ext>
            </a:extLst>
          </p:cNvPr>
          <p:cNvSpPr txBox="1"/>
          <p:nvPr/>
        </p:nvSpPr>
        <p:spPr>
          <a:xfrm>
            <a:off x="3258597" y="1401607"/>
            <a:ext cx="8229600" cy="24479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Reģistru datu pārvaldības procesa pilnveide (mājas lietas, reģistru datu atlase)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Automātiski pieņemto lēmumu izvērtēšanas procesa pilnveide - uz riska algoritma bāzēto uzdevumu izstrāde</a:t>
            </a: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Ieceres atbilstības izvērtēšana teritorijas plānošanas apbūves noteikumiem - ieceres datu izvērtēšana pret TAPIS datiem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BC065E-9561-8009-E517-02D04EE6648A}"/>
              </a:ext>
            </a:extLst>
          </p:cNvPr>
          <p:cNvSpPr/>
          <p:nvPr/>
        </p:nvSpPr>
        <p:spPr>
          <a:xfrm>
            <a:off x="548442" y="1403249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Lietojamība</a:t>
            </a:r>
          </a:p>
        </p:txBody>
      </p:sp>
      <p:sp>
        <p:nvSpPr>
          <p:cNvPr id="18" name="Rectangle: Top Corners Rounded 4">
            <a:extLst>
              <a:ext uri="{FF2B5EF4-FFF2-40B4-BE49-F238E27FC236}">
                <a16:creationId xmlns:a16="http://schemas.microsoft.com/office/drawing/2014/main" id="{00A43C27-65A5-E2D1-E81D-1BFEDA146C1D}"/>
              </a:ext>
            </a:extLst>
          </p:cNvPr>
          <p:cNvSpPr txBox="1"/>
          <p:nvPr/>
        </p:nvSpPr>
        <p:spPr>
          <a:xfrm>
            <a:off x="3258597" y="3539180"/>
            <a:ext cx="8798996" cy="14983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Būvniecības ieceres skaņošanas procesa uzlabošana (procesa automatizācija, ņemot vērā jaunas būvju klasifikācijas datu)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Būvniecības administratīvā procesa vienkāršošana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Būves reģistrēšanas/ aktualizācijas procesa automatizācija visiem procesiem.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FB6191-EB6C-D95B-14BA-06C0676FCD50}"/>
              </a:ext>
            </a:extLst>
          </p:cNvPr>
          <p:cNvGrpSpPr/>
          <p:nvPr/>
        </p:nvGrpSpPr>
        <p:grpSpPr>
          <a:xfrm>
            <a:off x="838080" y="1975891"/>
            <a:ext cx="1832401" cy="1453109"/>
            <a:chOff x="0" y="3576571"/>
            <a:chExt cx="1832401" cy="168437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8C3A095-2EFB-EDF6-6AC3-34FF4C49C046}"/>
                </a:ext>
              </a:extLst>
            </p:cNvPr>
            <p:cNvSpPr/>
            <p:nvPr/>
          </p:nvSpPr>
          <p:spPr>
            <a:xfrm>
              <a:off x="0" y="3576571"/>
              <a:ext cx="1832401" cy="1684376"/>
            </a:xfrm>
            <a:prstGeom prst="roundRect">
              <a:avLst/>
            </a:prstGeom>
            <a:solidFill>
              <a:srgbClr val="A5A5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2067"/>
                <a:satOff val="6103"/>
                <a:lumOff val="-1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13EA7CBA-2E05-1CF2-6D8B-429FA9A79D54}"/>
                </a:ext>
              </a:extLst>
            </p:cNvPr>
            <p:cNvSpPr txBox="1"/>
            <p:nvPr/>
          </p:nvSpPr>
          <p:spPr>
            <a:xfrm>
              <a:off x="82224" y="3658795"/>
              <a:ext cx="1667953" cy="151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71DB0E-9FFC-8141-B338-FA2977AB4970}"/>
              </a:ext>
            </a:extLst>
          </p:cNvPr>
          <p:cNvGrpSpPr/>
          <p:nvPr/>
        </p:nvGrpSpPr>
        <p:grpSpPr>
          <a:xfrm>
            <a:off x="838079" y="4067913"/>
            <a:ext cx="1832401" cy="802820"/>
            <a:chOff x="0" y="3576571"/>
            <a:chExt cx="1832401" cy="168437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EC9983D-4BBC-A6C0-9310-581777B6EEC8}"/>
                </a:ext>
              </a:extLst>
            </p:cNvPr>
            <p:cNvSpPr/>
            <p:nvPr/>
          </p:nvSpPr>
          <p:spPr>
            <a:xfrm>
              <a:off x="0" y="3576571"/>
              <a:ext cx="1832401" cy="1684376"/>
            </a:xfrm>
            <a:prstGeom prst="roundRect">
              <a:avLst/>
            </a:prstGeom>
            <a:solidFill>
              <a:srgbClr val="A5A5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2067"/>
                <a:satOff val="6103"/>
                <a:lumOff val="-1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93890E8-39AC-345B-F9F3-8098DBC0F64B}"/>
                </a:ext>
              </a:extLst>
            </p:cNvPr>
            <p:cNvSpPr txBox="1"/>
            <p:nvPr/>
          </p:nvSpPr>
          <p:spPr>
            <a:xfrm>
              <a:off x="82224" y="3658795"/>
              <a:ext cx="1667953" cy="151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2025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FE4BDF5-E522-E716-E33F-E790EB5A7198}"/>
              </a:ext>
            </a:extLst>
          </p:cNvPr>
          <p:cNvSpPr/>
          <p:nvPr/>
        </p:nvSpPr>
        <p:spPr>
          <a:xfrm>
            <a:off x="548441" y="3566398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Automatizācija</a:t>
            </a:r>
          </a:p>
        </p:txBody>
      </p:sp>
      <p:sp>
        <p:nvSpPr>
          <p:cNvPr id="28" name="Rectangle: Top Corners Rounded 4">
            <a:extLst>
              <a:ext uri="{FF2B5EF4-FFF2-40B4-BE49-F238E27FC236}">
                <a16:creationId xmlns:a16="http://schemas.microsoft.com/office/drawing/2014/main" id="{E98C5DD7-F997-B4CA-3865-962AD9E2E348}"/>
              </a:ext>
            </a:extLst>
          </p:cNvPr>
          <p:cNvSpPr txBox="1"/>
          <p:nvPr/>
        </p:nvSpPr>
        <p:spPr>
          <a:xfrm>
            <a:off x="3258597" y="5604236"/>
            <a:ext cx="7823480" cy="13715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lv-LV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- VUCAP (VUGD)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– ADTI (VZD)</a:t>
            </a:r>
          </a:p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Adrešu reģistra migrācija uz DATA.GOV.LV</a:t>
            </a:r>
            <a:endParaRPr lang="lv-LV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lv-LV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AF831D5-F0B9-EF82-9A55-FFA140920DB7}"/>
              </a:ext>
            </a:extLst>
          </p:cNvPr>
          <p:cNvSpPr/>
          <p:nvPr/>
        </p:nvSpPr>
        <p:spPr>
          <a:xfrm>
            <a:off x="548441" y="5125526"/>
            <a:ext cx="7426635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Koplietošanas risinājumi / Datu apmaiņa ar citām IS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15C77A-49CF-9D47-7A5C-E36315360914}"/>
              </a:ext>
            </a:extLst>
          </p:cNvPr>
          <p:cNvGrpSpPr/>
          <p:nvPr/>
        </p:nvGrpSpPr>
        <p:grpSpPr>
          <a:xfrm>
            <a:off x="856799" y="5604236"/>
            <a:ext cx="1832401" cy="802820"/>
            <a:chOff x="0" y="3576571"/>
            <a:chExt cx="1832401" cy="168437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D20F585-139A-A6BC-1385-09333095E9A9}"/>
                </a:ext>
              </a:extLst>
            </p:cNvPr>
            <p:cNvSpPr/>
            <p:nvPr/>
          </p:nvSpPr>
          <p:spPr>
            <a:xfrm>
              <a:off x="0" y="3576571"/>
              <a:ext cx="1832401" cy="1684376"/>
            </a:xfrm>
            <a:prstGeom prst="roundRect">
              <a:avLst/>
            </a:prstGeom>
            <a:solidFill>
              <a:srgbClr val="A5A5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2067"/>
                <a:satOff val="6103"/>
                <a:lumOff val="-1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20683AB7-8566-A41D-F1F4-3521D7AB789B}"/>
                </a:ext>
              </a:extLst>
            </p:cNvPr>
            <p:cNvSpPr txBox="1"/>
            <p:nvPr/>
          </p:nvSpPr>
          <p:spPr>
            <a:xfrm>
              <a:off x="82224" y="3658795"/>
              <a:ext cx="1667953" cy="151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4000" kern="1200" dirty="0"/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56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67240" y="172080"/>
            <a:ext cx="10150920" cy="155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br>
              <a:rPr sz="4200" dirty="0"/>
            </a:br>
            <a:br>
              <a:rPr sz="4200" dirty="0"/>
            </a:br>
            <a:br>
              <a:rPr sz="4200" dirty="0"/>
            </a:br>
            <a:endParaRPr lang="lv-LV" sz="4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8" name="Straight Connector 7"/>
          <p:cNvCxnSpPr/>
          <p:nvPr/>
        </p:nvCxnSpPr>
        <p:spPr>
          <a:xfrm>
            <a:off x="1293840" y="1541520"/>
            <a:ext cx="9845280" cy="360"/>
          </a:xfrm>
          <a:prstGeom prst="straightConnector1">
            <a:avLst/>
          </a:prstGeom>
          <a:ln w="12700">
            <a:solidFill>
              <a:srgbClr val="F15A2C"/>
            </a:solidFill>
          </a:ln>
        </p:spPr>
      </p:cxnSp>
      <p:pic>
        <p:nvPicPr>
          <p:cNvPr id="169" name="Picture 8"/>
          <p:cNvPicPr/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22800" y="1667343"/>
            <a:ext cx="9616320" cy="3890160"/>
          </a:xfrm>
          <a:prstGeom prst="rect">
            <a:avLst/>
          </a:prstGeom>
          <a:ln w="0">
            <a:noFill/>
          </a:ln>
          <a:effectLst>
            <a:softEdge rad="406440"/>
          </a:effectLst>
        </p:spPr>
      </p:pic>
      <p:sp>
        <p:nvSpPr>
          <p:cNvPr id="170" name="TextBox 3"/>
          <p:cNvSpPr/>
          <p:nvPr/>
        </p:nvSpPr>
        <p:spPr>
          <a:xfrm flipH="1">
            <a:off x="1293840" y="481106"/>
            <a:ext cx="961632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4400" b="1" strike="noStrike" spc="-1" dirty="0">
                <a:solidFill>
                  <a:srgbClr val="169693"/>
                </a:solidFill>
                <a:latin typeface="Calibri Light"/>
              </a:rPr>
              <a:t>BIS attīstības aktivitātes 2023 -2025</a:t>
            </a:r>
            <a:endParaRPr lang="lv-LV" sz="4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154DED3-E7C3-EC3B-E464-83BE331554B1}"/>
              </a:ext>
            </a:extLst>
          </p:cNvPr>
          <p:cNvSpPr/>
          <p:nvPr/>
        </p:nvSpPr>
        <p:spPr>
          <a:xfrm>
            <a:off x="4054316" y="5557503"/>
            <a:ext cx="3776768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7436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2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4132F90D-D6B8-A26D-102B-4A170F7E9282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5AC15-525E-25C5-C03A-4E58EF0C6B93}"/>
              </a:ext>
            </a:extLst>
          </p:cNvPr>
          <p:cNvSpPr/>
          <p:nvPr/>
        </p:nvSpPr>
        <p:spPr>
          <a:xfrm>
            <a:off x="774720" y="1451160"/>
            <a:ext cx="10789560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70D519-83F3-CC9D-BC5D-D449A2B5B171}"/>
              </a:ext>
            </a:extLst>
          </p:cNvPr>
          <p:cNvSpPr/>
          <p:nvPr/>
        </p:nvSpPr>
        <p:spPr>
          <a:xfrm>
            <a:off x="927120" y="1603560"/>
            <a:ext cx="10789560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3600" spc="-1" dirty="0">
              <a:solidFill>
                <a:srgbClr val="676A6B"/>
              </a:solidFill>
              <a:latin typeface="Calibri"/>
            </a:endParaRPr>
          </a:p>
          <a:p>
            <a:pPr marL="572220" indent="-5715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3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ERAF BIS attīstības projekts </a:t>
            </a:r>
          </a:p>
          <a:p>
            <a:pPr marL="572220" indent="-5715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3600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572220" indent="-5715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3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Prioritāro pasākumu plāns 2023 - 2025</a:t>
            </a:r>
          </a:p>
          <a:p>
            <a:pPr marL="572220" indent="-5715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3600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572220" indent="-5715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3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 uzturēšanas budžets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3600" spc="-1" dirty="0">
              <a:solidFill>
                <a:srgbClr val="676A6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1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sp>
        <p:nvSpPr>
          <p:cNvPr id="176" name="Title 5"/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- ERAF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3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9BAA4-D086-CD45-1C8F-E5DAC1EADD3D}"/>
              </a:ext>
            </a:extLst>
          </p:cNvPr>
          <p:cNvSpPr/>
          <p:nvPr/>
        </p:nvSpPr>
        <p:spPr>
          <a:xfrm>
            <a:off x="774720" y="1451160"/>
            <a:ext cx="10789560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77500" lnSpcReduction="20000"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3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Aktualitātes par ERAF projektu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900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«Pirmais pagarinājums»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7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Saskarnes</a:t>
            </a: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 ar  būvniecības ierosinātāju, būvprojekta izstrādātāju un būvdarbu veicēju IS, kas ietver BL dokumentu veidošanu, projekta veidošanu un BŽ veidošanu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15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Dažādi uzlabojumi ieceres veidošanas, būvprojekta skaņošanas un būvdarbu žurnāla aizpildīšanas procesos (kas var mainīt API struktūru)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400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«Otrais pagarinājums»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7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Eksperta darba vieta būvprojekta ekspertīzes pārvaldīšanas procesa nodrošināšanai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1500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WSO2 API </a:t>
            </a:r>
            <a:r>
              <a:rPr lang="lv-LV" sz="2800" b="0" i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Manager</a:t>
            </a: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 platforma saskarņu pārvaldīšanai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endParaRPr lang="lv-LV" sz="15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VEDLUDB papildināšana ar informāciju par norēķiniem (</a:t>
            </a:r>
            <a:r>
              <a:rPr lang="lv-LV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 servisa pielāgošana norēķinu informācijas apstrādei un norēķinu informācijas attēlošana VEDLUDB, apakšuzņēmēju pārvaldības un būvlaukumu datu reģistrācijas pilnveidojumi)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ü"/>
            </a:pPr>
            <a:endParaRPr lang="lv-LV" sz="2800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highlight>
                <a:srgbClr val="FFFF00"/>
              </a:highlight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23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4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 2023.gada 28.septembri: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34 BIS attīstības komandas sanāksmes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64 Projekta vadības grupas sanāksmes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67 darba grupu sanāksmes kopumā ar 1 145 dalībnieku piedalīšanos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Kopumā saskaņoti 821 </a:t>
            </a:r>
            <a:r>
              <a:rPr lang="lv-LV" sz="28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lietotājstāsti</a:t>
            </a:r>
            <a:endParaRPr lang="lv-LV" sz="2800" spc="-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b="0" strike="noStrike" spc="-1" dirty="0">
              <a:solidFill>
                <a:srgbClr val="676A6B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spc="-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!!!</a:t>
            </a:r>
            <a:r>
              <a:rPr lang="lv-LV" sz="2800" spc="-1" dirty="0">
                <a:solidFill>
                  <a:srgbClr val="676A6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lv-LV" sz="28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Akcepttestēšana</a:t>
            </a: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plānota </a:t>
            </a:r>
            <a:r>
              <a:rPr lang="lv-LV" sz="2800" b="0" strike="noStrike" spc="-1" dirty="0">
                <a:solidFill>
                  <a:srgbClr val="148A8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oktobrī un novembrī</a:t>
            </a:r>
            <a:endParaRPr lang="lv-LV" sz="2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spc="-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!!!</a:t>
            </a:r>
            <a:r>
              <a:rPr lang="lv-LV" sz="28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Produkciju plānots uzsākt </a:t>
            </a:r>
            <a:r>
              <a:rPr lang="lv-LV" sz="2800" b="0" strike="noStrike" spc="-1" dirty="0">
                <a:solidFill>
                  <a:srgbClr val="148A8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decembrī, 2023</a:t>
            </a:r>
            <a:endParaRPr lang="lv-LV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Arial" panose="020B0604020202020204" pitchFamily="34" charset="0"/>
              <a:buChar char="•"/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- ERAF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53356" y="6036858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5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apjoms (mazie pilnveidojumi, kļūdas, datu labojumi):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1372320" lvl="2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5400" spc="-1" dirty="0">
                <a:solidFill>
                  <a:srgbClr val="FF0000"/>
                </a:solidFill>
                <a:latin typeface="Calibri"/>
              </a:rPr>
              <a:t>478</a:t>
            </a:r>
            <a:endParaRPr lang="lv-LV" sz="5400" i="1" spc="-1" dirty="0">
              <a:solidFill>
                <a:srgbClr val="FF0000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uzturēšana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6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6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181" name="Content Placeholder 2"/>
          <p:cNvSpPr/>
          <p:nvPr/>
        </p:nvSpPr>
        <p:spPr>
          <a:xfrm>
            <a:off x="774720" y="1451160"/>
            <a:ext cx="10789560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0" strike="noStrike" spc="-1" dirty="0">
                <a:solidFill>
                  <a:srgbClr val="676A6B"/>
                </a:solidFill>
                <a:latin typeface="Calibri"/>
                <a:ea typeface="Calibri"/>
              </a:rPr>
              <a:t>  </a:t>
            </a:r>
            <a:r>
              <a:rPr lang="lv-LV" sz="2800" b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Prioritāro pasākumu virzieni BIS attīstībai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</a:endParaRPr>
          </a:p>
          <a:p>
            <a:pPr marL="915120" lvl="1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Automatizācija</a:t>
            </a:r>
          </a:p>
          <a:p>
            <a:pPr marL="915120" lvl="1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Lietojamība</a:t>
            </a:r>
          </a:p>
          <a:p>
            <a:pPr marL="915120" lvl="1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Veiktspēja</a:t>
            </a:r>
          </a:p>
          <a:p>
            <a:pPr marL="915120" lvl="1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Koplietošanas risinājumi</a:t>
            </a:r>
          </a:p>
          <a:p>
            <a:pPr marL="915120" lvl="1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8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Datu apmaiņa ar citām IS</a:t>
            </a:r>
          </a:p>
          <a:p>
            <a:pPr marL="457920" lvl="1">
              <a:lnSpc>
                <a:spcPct val="110000"/>
              </a:lnSpc>
              <a:buClr>
                <a:srgbClr val="676A6B"/>
              </a:buClr>
            </a:pPr>
            <a:endParaRPr lang="lv-LV" sz="28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</a:endParaRPr>
          </a:p>
          <a:p>
            <a:pPr marL="457920" lvl="1">
              <a:lnSpc>
                <a:spcPct val="110000"/>
              </a:lnSpc>
              <a:buClr>
                <a:srgbClr val="676A6B"/>
              </a:buClr>
            </a:pPr>
            <a:r>
              <a:rPr lang="lv-LV" sz="28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Aktivitāšu sadalījums pa gadiem: </a:t>
            </a:r>
          </a:p>
          <a:p>
            <a:pPr marL="457920" lvl="1">
              <a:lnSpc>
                <a:spcPct val="110000"/>
              </a:lnSpc>
              <a:buClr>
                <a:srgbClr val="676A6B"/>
              </a:buClr>
            </a:pPr>
            <a:r>
              <a:rPr lang="lv-LV" sz="2800" spc="-1" dirty="0">
                <a:solidFill>
                  <a:srgbClr val="676A6B"/>
                </a:solidFill>
                <a:latin typeface="Calibri"/>
                <a:ea typeface="Calibri"/>
                <a:hlinkClick r:id="rId5"/>
              </a:rPr>
              <a:t>https://bis.gov.lv/par-mums/projekti/prioritaro-pasakumu-plans</a:t>
            </a:r>
            <a:r>
              <a:rPr lang="lv-LV" sz="2800" spc="-1" dirty="0">
                <a:solidFill>
                  <a:srgbClr val="676A6B"/>
                </a:solidFill>
                <a:latin typeface="Calibri"/>
                <a:ea typeface="Calibri"/>
              </a:rPr>
              <a:t> </a:t>
            </a:r>
            <a:endParaRPr lang="lv-LV" sz="2800" b="0" strike="noStrike" spc="-1" dirty="0">
              <a:solidFill>
                <a:srgbClr val="676A6B"/>
              </a:solidFill>
              <a:latin typeface="Calibri"/>
              <a:ea typeface="Calibri"/>
            </a:endParaRPr>
          </a:p>
          <a:p>
            <a:pPr marL="229680" indent="-228960">
              <a:lnSpc>
                <a:spcPct val="110000"/>
              </a:lnSpc>
              <a:buClr>
                <a:srgbClr val="676A6B"/>
              </a:buClr>
              <a:buFont typeface="Wingdings,Sans-Serif"/>
              <a:buChar char="ü"/>
            </a:pPr>
            <a:endParaRPr lang="lv-LV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D479544-1180-ABBA-8A62-B213C142414D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</a:t>
            </a:r>
          </a:p>
          <a:p>
            <a:pPr>
              <a:lnSpc>
                <a:spcPct val="90000"/>
              </a:lnSpc>
            </a:pP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Prioritāro pasākumu plāns 2023 - 2025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7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2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2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2023.gadā paveiktie būtiskākie pilnveidojumi:</a:t>
            </a:r>
          </a:p>
          <a:p>
            <a:pPr marL="720">
              <a:lnSpc>
                <a:spcPct val="12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Ieviesta jauna BIS mājas lapa ar satura administrēšanas iespējām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Izstrādāts BIS datu monitorings Ekspluatācijas un Māju lietās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Ieviests jaunais ‘’Atzinums par būves pārbaudi’’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Papildināts esošais ''Lēmums par paziņojuma par būvniecības atcelšanu'' ar iespēju atcelt ieceri daļā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‘’Vēsturiskajam iesniegumam’’ izveidota iespēja veidot kārtas, pielasot būves no ‘’Iesniegumā par izmaiņām būvprojektā’’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Pielāgota BIS funkcionalitāte atbilstoši grozījumiem būvinspektoru reģistrācijas noteikumos</a:t>
            </a:r>
          </a:p>
          <a:p>
            <a:pPr marL="915120" lvl="1" indent="-457200">
              <a:lnSpc>
                <a:spcPct val="12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Pielāgota BIS terminoloģija normatīvos aktos esošajai</a:t>
            </a:r>
          </a:p>
          <a:p>
            <a:pPr marL="457920" lvl="1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800" spc="-1" dirty="0">
              <a:solidFill>
                <a:srgbClr val="676A6B"/>
              </a:solidFill>
              <a:latin typeface="Calibri"/>
              <a:ea typeface="Calibri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FFCC891-B269-F03E-A422-025A84881E82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2023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C63150-F00D-0049-2F5C-8EB69CEF32CA}"/>
              </a:ext>
            </a:extLst>
          </p:cNvPr>
          <p:cNvSpPr/>
          <p:nvPr/>
        </p:nvSpPr>
        <p:spPr>
          <a:xfrm>
            <a:off x="371970" y="1506960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Lietojamība</a:t>
            </a:r>
          </a:p>
        </p:txBody>
      </p:sp>
    </p:spTree>
    <p:extLst>
      <p:ext uri="{BB962C8B-B14F-4D97-AF65-F5344CB8AC3E}">
        <p14:creationId xmlns:p14="http://schemas.microsoft.com/office/powerpoint/2010/main" val="300894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2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2">
            <a:alphaModFix amt="51000"/>
          </a:blip>
          <a:srcRect l="-1316" r="28686"/>
          <a:stretch/>
        </p:blipFill>
        <p:spPr>
          <a:xfrm>
            <a:off x="-561105" y="5998113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3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8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4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1107229" y="1561169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24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rgbClr val="676A6B"/>
                </a:solidFill>
                <a:latin typeface="Calibri"/>
              </a:rPr>
              <a:t>2023.gadā plānots pabeigt sekojošus pilnveidojumus: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rgbClr val="676A6B"/>
              </a:solidFill>
              <a:latin typeface="Calibri"/>
            </a:endParaRP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Pārvaldnieku reģistrācijas procesa uzlabošana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Būvspeciālistu</a:t>
            </a: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reģistra patstāvīgās prakses pārvaldības procesa pilnveide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BIS2 moduļa lietojamības uzlabošana (jauns dizains)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Publiskās apspriešanas procesa rezultātu atrādīšana BIS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 portāla lietojamības pārskatīšana/ uzlabošana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Būvprojekta saskaņojumu kopsavilkuma uzlabošana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Mobilās aplikācijas papildināšana ar Ekspluatācijas lietām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Projekta komentāru atrādīšana vienuviet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Automātiska būvniecības lietu datu atrādīšana jauniem īpašniekiem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BIS sistēmas paziņojumu un brīdinājumu funkcionalitātes uzlabošana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TN pieprasījumu funkcionalitātes pilnveide</a:t>
            </a:r>
          </a:p>
          <a:p>
            <a:pPr marL="457920" indent="-45720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0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LVRTC strukturētā e-paraksta ieviešana</a:t>
            </a:r>
            <a:endParaRPr lang="lv-LV" sz="2800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5C458F5-B4D1-8541-CF41-9C88EB809518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2023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4F291-EDAB-ED9A-3343-C4205F4D9A4E}"/>
              </a:ext>
            </a:extLst>
          </p:cNvPr>
          <p:cNvSpPr/>
          <p:nvPr/>
        </p:nvSpPr>
        <p:spPr>
          <a:xfrm>
            <a:off x="539015" y="1505369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Lietojamība</a:t>
            </a:r>
          </a:p>
        </p:txBody>
      </p:sp>
    </p:spTree>
    <p:extLst>
      <p:ext uri="{BB962C8B-B14F-4D97-AF65-F5344CB8AC3E}">
        <p14:creationId xmlns:p14="http://schemas.microsoft.com/office/powerpoint/2010/main" val="377537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5"/>
          <p:cNvPicPr/>
          <p:nvPr/>
        </p:nvPicPr>
        <p:blipFill>
          <a:blip r:embed="rId3">
            <a:alphaModFix amt="51000"/>
          </a:blip>
          <a:stretch/>
        </p:blipFill>
        <p:spPr>
          <a:xfrm>
            <a:off x="6499080" y="5554080"/>
            <a:ext cx="576756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4" name="Picture 13"/>
          <p:cNvPicPr/>
          <p:nvPr/>
        </p:nvPicPr>
        <p:blipFill>
          <a:blip r:embed="rId3">
            <a:alphaModFix amt="51000"/>
          </a:blip>
          <a:srcRect l="-1316" r="28686"/>
          <a:stretch/>
        </p:blipFill>
        <p:spPr>
          <a:xfrm>
            <a:off x="2689200" y="586548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5" name="Picture 16"/>
          <p:cNvPicPr/>
          <p:nvPr/>
        </p:nvPicPr>
        <p:blipFill>
          <a:blip r:embed="rId3">
            <a:alphaModFix amt="51000"/>
          </a:blip>
          <a:srcRect l="-1316" r="28686"/>
          <a:stretch/>
        </p:blipFill>
        <p:spPr>
          <a:xfrm>
            <a:off x="-522360" y="6021360"/>
            <a:ext cx="4189320" cy="1497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177" name="Picture 8"/>
          <p:cNvPicPr/>
          <p:nvPr/>
        </p:nvPicPr>
        <p:blipFill>
          <a:blip r:embed="rId4"/>
          <a:stretch/>
        </p:blipFill>
        <p:spPr>
          <a:xfrm>
            <a:off x="9383760" y="208440"/>
            <a:ext cx="1765440" cy="910440"/>
          </a:xfrm>
          <a:prstGeom prst="rect">
            <a:avLst/>
          </a:prstGeom>
          <a:ln w="0">
            <a:noFill/>
          </a:ln>
        </p:spPr>
      </p:pic>
      <p:sp>
        <p:nvSpPr>
          <p:cNvPr id="178" name="Straight Arrow Connector 10"/>
          <p:cNvSpPr/>
          <p:nvPr/>
        </p:nvSpPr>
        <p:spPr>
          <a:xfrm>
            <a:off x="838080" y="1303920"/>
            <a:ext cx="10514160" cy="360"/>
          </a:xfrm>
          <a:custGeom>
            <a:avLst/>
            <a:gdLst>
              <a:gd name="textAreaLeft" fmla="*/ 0 w 10514160"/>
              <a:gd name="textAreaRight" fmla="*/ 10514520 w 105141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750">
            <a:solidFill>
              <a:srgbClr val="F15A2C"/>
            </a:solidFill>
            <a:tailEnd type="arrow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lv-LV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Slide Number Placeholder 26"/>
          <p:cNvSpPr/>
          <p:nvPr/>
        </p:nvSpPr>
        <p:spPr>
          <a:xfrm>
            <a:off x="838080" y="6299640"/>
            <a:ext cx="149832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87BD7A3-9D6E-414C-884C-34087452B5F1}" type="slidenum">
              <a:rPr lang="lv-LV" sz="1200" b="1" strike="noStrike" spc="-1">
                <a:solidFill>
                  <a:srgbClr val="148A87"/>
                </a:solidFill>
                <a:latin typeface="Calibri"/>
              </a:rPr>
              <a:t>9</a:t>
            </a:fld>
            <a:endParaRPr lang="lv-LV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Picture 2" descr="https://www.esfondi.lv/upload/00-logo/logo_2014_2020/LV_ID_EU_logo_ansamblis/LV/BW/LV_ID_EU_logo_ansamblis_ERAF_BW.png"/>
          <p:cNvPicPr/>
          <p:nvPr/>
        </p:nvPicPr>
        <p:blipFill>
          <a:blip r:embed="rId5"/>
          <a:stretch/>
        </p:blipFill>
        <p:spPr>
          <a:xfrm>
            <a:off x="7080120" y="680760"/>
            <a:ext cx="1968840" cy="461880"/>
          </a:xfrm>
          <a:prstGeom prst="rect">
            <a:avLst/>
          </a:prstGeom>
          <a:ln w="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9C36-175E-63E2-3EF9-675BF05936DE}"/>
              </a:ext>
            </a:extLst>
          </p:cNvPr>
          <p:cNvSpPr/>
          <p:nvPr/>
        </p:nvSpPr>
        <p:spPr>
          <a:xfrm>
            <a:off x="774720" y="1451160"/>
            <a:ext cx="10979315" cy="518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720">
              <a:lnSpc>
                <a:spcPct val="120000"/>
              </a:lnSpc>
              <a:buClr>
                <a:srgbClr val="676A6B"/>
              </a:buClr>
            </a:pPr>
            <a:endParaRPr lang="lv-LV" sz="2900" b="1" spc="-1" dirty="0">
              <a:solidFill>
                <a:srgbClr val="676A6B"/>
              </a:solidFill>
              <a:latin typeface="Calibri"/>
            </a:endParaRPr>
          </a:p>
          <a:p>
            <a:pPr marL="720">
              <a:lnSpc>
                <a:spcPct val="12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2023.gadā paveiktie būtiskākie pilnveidojumi:</a:t>
            </a:r>
          </a:p>
          <a:p>
            <a:pPr marL="720">
              <a:lnSpc>
                <a:spcPct val="12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Izstrādāta tehnisko noteikumu arhivēšana BIS publiskajā portālā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Ieviests būvniecības lietu</a:t>
            </a:r>
            <a:r>
              <a:rPr lang="sv-SE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arhivēšanas </a:t>
            </a: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grupēšanas </a:t>
            </a:r>
            <a:r>
              <a:rPr lang="sv-SE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Izdalīts e-adreses izsūtīšanas process, lai fona process darbojas neatkarīgi</a:t>
            </a: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Ø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Pārveidota BISP būvdarbu žurnāla lejupielāde no jebkuras sadaļas par atlikto (asinhrono) pieprasījumu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r>
              <a:rPr lang="lv-LV" sz="28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2023.gadā plānots pabeigt sekojošus pilnveidojumus:</a:t>
            </a:r>
          </a:p>
          <a:p>
            <a:pPr marL="720">
              <a:lnSpc>
                <a:spcPct val="110000"/>
              </a:lnSpc>
              <a:buClr>
                <a:srgbClr val="676A6B"/>
              </a:buClr>
            </a:pPr>
            <a:endParaRPr lang="lv-LV" sz="1200" b="1" spc="-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470" indent="-285750">
              <a:lnSpc>
                <a:spcPct val="110000"/>
              </a:lnSpc>
              <a:buClr>
                <a:srgbClr val="676A6B"/>
              </a:buClr>
              <a:buFont typeface="Wingdings" panose="05000000000000000000" pitchFamily="2" charset="2"/>
              <a:buChar char="ü"/>
            </a:pPr>
            <a:r>
              <a:rPr lang="lv-LV" sz="24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Programmatūru migrēšana uz jaunākām versijām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FFCC891-B269-F03E-A422-025A84881E82}"/>
              </a:ext>
            </a:extLst>
          </p:cNvPr>
          <p:cNvSpPr/>
          <p:nvPr/>
        </p:nvSpPr>
        <p:spPr>
          <a:xfrm>
            <a:off x="683640" y="457200"/>
            <a:ext cx="6396120" cy="7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v-LV" sz="3200" b="1" strike="noStrike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 </a:t>
            </a:r>
            <a:r>
              <a:rPr lang="lv-LV" sz="3200" b="1" spc="-1" dirty="0">
                <a:solidFill>
                  <a:srgbClr val="16969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attīstības aktivitātes – PPP 2023</a:t>
            </a:r>
            <a:endParaRPr lang="lv-LV" sz="3200" b="1" strike="noStrike" spc="-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C8AE19-1E95-B4E8-B810-E293C3D32195}"/>
              </a:ext>
            </a:extLst>
          </p:cNvPr>
          <p:cNvSpPr/>
          <p:nvPr/>
        </p:nvSpPr>
        <p:spPr>
          <a:xfrm>
            <a:off x="383721" y="1526760"/>
            <a:ext cx="2839927" cy="405116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Veiktspēja</a:t>
            </a:r>
          </a:p>
        </p:txBody>
      </p:sp>
    </p:spTree>
    <p:extLst>
      <p:ext uri="{BB962C8B-B14F-4D97-AF65-F5344CB8AC3E}">
        <p14:creationId xmlns:p14="http://schemas.microsoft.com/office/powerpoint/2010/main" val="367393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7163</TotalTime>
  <Words>959</Words>
  <Application>Microsoft Office PowerPoint</Application>
  <PresentationFormat>Widescreen</PresentationFormat>
  <Paragraphs>193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Wingdings,Sans-Serif</vt:lpstr>
      <vt:lpstr>Office Theme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ERAF projekta  «Būvniecības procesu un informācijas sistēmas attīstība (1.kārta)»  ieviešanas progress</dc:title>
  <dc:subject/>
  <dc:creator>Kristīne Blūma</dc:creator>
  <dc:description/>
  <cp:lastModifiedBy>Agnese Goba</cp:lastModifiedBy>
  <cp:revision>501</cp:revision>
  <dcterms:created xsi:type="dcterms:W3CDTF">2019-07-04T11:47:54Z</dcterms:created>
  <dcterms:modified xsi:type="dcterms:W3CDTF">2023-10-19T12:31:15Z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</vt:i4>
  </property>
</Properties>
</file>