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Lst>
  <p:notesMasterIdLst>
    <p:notesMasterId r:id="rId21"/>
  </p:notesMasterIdLst>
  <p:sldIdLst>
    <p:sldId id="1190" r:id="rId2"/>
    <p:sldId id="1215" r:id="rId3"/>
    <p:sldId id="1217" r:id="rId4"/>
    <p:sldId id="1219" r:id="rId5"/>
    <p:sldId id="1228" r:id="rId6"/>
    <p:sldId id="1231" r:id="rId7"/>
    <p:sldId id="1230" r:id="rId8"/>
    <p:sldId id="1224" r:id="rId9"/>
    <p:sldId id="1220" r:id="rId10"/>
    <p:sldId id="1226" r:id="rId11"/>
    <p:sldId id="1229" r:id="rId12"/>
    <p:sldId id="1233" r:id="rId13"/>
    <p:sldId id="1227" r:id="rId14"/>
    <p:sldId id="1223" r:id="rId15"/>
    <p:sldId id="1221" r:id="rId16"/>
    <p:sldId id="1225" r:id="rId17"/>
    <p:sldId id="1222" r:id="rId18"/>
    <p:sldId id="1232" r:id="rId19"/>
    <p:sldId id="74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ānis Palamarčuks" initials="JP" lastIdx="1" clrIdx="0">
    <p:extLst>
      <p:ext uri="{19B8F6BF-5375-455C-9EA6-DF929625EA0E}">
        <p15:presenceInfo xmlns:p15="http://schemas.microsoft.com/office/powerpoint/2012/main" userId="S-1-5-21-734147818-1251574435-2103723179-7982" providerId="AD"/>
      </p:ext>
    </p:extLst>
  </p:cmAuthor>
  <p:cmAuthor id="2" name="Inese Linde" initials="IL" lastIdx="1" clrIdx="1">
    <p:extLst>
      <p:ext uri="{19B8F6BF-5375-455C-9EA6-DF929625EA0E}">
        <p15:presenceInfo xmlns:p15="http://schemas.microsoft.com/office/powerpoint/2012/main" userId="S::Inese.Linde@bvkb.gov.lv::4f4b4e9b-7ea6-439d-8345-0438bf2703f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75" autoAdjust="0"/>
    <p:restoredTop sz="56680" autoAdjust="0"/>
  </p:normalViewPr>
  <p:slideViewPr>
    <p:cSldViewPr snapToGrid="0">
      <p:cViewPr varScale="1">
        <p:scale>
          <a:sx n="38" d="100"/>
          <a:sy n="38" d="100"/>
        </p:scale>
        <p:origin x="1468" y="32"/>
      </p:cViewPr>
      <p:guideLst/>
    </p:cSldViewPr>
  </p:slideViewPr>
  <p:outlineViewPr>
    <p:cViewPr>
      <p:scale>
        <a:sx n="33" d="100"/>
        <a:sy n="33" d="100"/>
      </p:scale>
      <p:origin x="0" y="-4076"/>
    </p:cViewPr>
  </p:outlineViewPr>
  <p:notesTextViewPr>
    <p:cViewPr>
      <p:scale>
        <a:sx n="150" d="100"/>
        <a:sy n="150" d="100"/>
      </p:scale>
      <p:origin x="0" y="0"/>
    </p:cViewPr>
  </p:notesTextViewPr>
  <p:sorterViewPr>
    <p:cViewPr>
      <p:scale>
        <a:sx n="100" d="100"/>
        <a:sy n="100" d="100"/>
      </p:scale>
      <p:origin x="0" y="-5552"/>
    </p:cViewPr>
  </p:sorterViewPr>
  <p:notesViewPr>
    <p:cSldViewPr snapToGrid="0">
      <p:cViewPr varScale="1">
        <p:scale>
          <a:sx n="50" d="100"/>
          <a:sy n="50" d="100"/>
        </p:scale>
        <p:origin x="2708" y="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v-LV"/>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3EE07-AC93-415F-8623-A5170DCCA4CE}" type="datetimeFigureOut">
              <a:rPr lang="lv-LV" smtClean="0"/>
              <a:t>27.04.2023</a:t>
            </a:fld>
            <a:endParaRPr lang="lv-LV"/>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v-LV"/>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v-LV"/>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77E213-FBF0-4FB6-A379-F97F387A85BE}" type="slidenum">
              <a:rPr lang="lv-LV" smtClean="0"/>
              <a:t>‹#›</a:t>
            </a:fld>
            <a:endParaRPr lang="lv-LV"/>
          </a:p>
        </p:txBody>
      </p:sp>
    </p:spTree>
    <p:extLst>
      <p:ext uri="{BB962C8B-B14F-4D97-AF65-F5344CB8AC3E}">
        <p14:creationId xmlns:p14="http://schemas.microsoft.com/office/powerpoint/2010/main" val="1161277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400" dirty="0"/>
              <a:t>Labdien. Mani sauc Inese Linde. </a:t>
            </a:r>
          </a:p>
          <a:p>
            <a:endParaRPr lang="lv-LV" sz="1400" dirty="0"/>
          </a:p>
          <a:p>
            <a:r>
              <a:rPr lang="lv-LV" sz="1400" dirty="0"/>
              <a:t>Šodien ir nedaudz citādāka </a:t>
            </a:r>
            <a:r>
              <a:rPr lang="lv-LV" sz="1400" dirty="0" err="1"/>
              <a:t>piekdiena</a:t>
            </a:r>
            <a:r>
              <a:rPr lang="lv-LV" sz="1400" dirty="0"/>
              <a:t>. Neesmu būvlaukumā, bet man ir tas gods sākt semināru  </a:t>
            </a:r>
            <a:r>
              <a:rPr lang="lv-LV" sz="1400" b="0" dirty="0">
                <a:effectLst/>
                <a:latin typeface="Times New Roman" panose="02020603050405020304" pitchFamily="18" charset="0"/>
                <a:ea typeface="Calibri" panose="020F0502020204030204" pitchFamily="34" charset="0"/>
                <a:cs typeface="Times New Roman" panose="02020603050405020304" pitchFamily="18" charset="0"/>
              </a:rPr>
              <a:t>Būvdarbu veikšanas tehnoloģijas būvdarbu kontrolē un konkrēti runāšu par būvlaukumos aktuālo Darbu veikšanas projektu.</a:t>
            </a:r>
          </a:p>
          <a:p>
            <a:endParaRPr lang="lv-LV" sz="1400" b="0" dirty="0">
              <a:effectLst/>
              <a:latin typeface="Times New Roman" panose="02020603050405020304" pitchFamily="18" charset="0"/>
              <a:cs typeface="Times New Roman" panose="02020603050405020304" pitchFamily="18" charset="0"/>
            </a:endParaRPr>
          </a:p>
          <a:p>
            <a:r>
              <a:rPr lang="lv-LV" sz="1400" b="0" dirty="0">
                <a:effectLst/>
                <a:latin typeface="Times New Roman" panose="02020603050405020304" pitchFamily="18" charset="0"/>
                <a:cs typeface="Times New Roman" panose="02020603050405020304" pitchFamily="18" charset="0"/>
              </a:rPr>
              <a:t>Runāšu no kontroles viedokļa , kas ir novērots būvlaukumos, man kā </a:t>
            </a:r>
            <a:r>
              <a:rPr lang="lv-LV" sz="1400" dirty="0">
                <a:latin typeface="Times New Roman" panose="02020603050405020304" pitchFamily="18" charset="0"/>
                <a:cs typeface="Times New Roman" panose="02020603050405020304" pitchFamily="18" charset="0"/>
              </a:rPr>
              <a:t>Būvdarbu kontroles nodaļas būvinspektorei</a:t>
            </a:r>
            <a:r>
              <a:rPr lang="lv-LV" sz="1400" b="0" dirty="0">
                <a:effectLst/>
                <a:latin typeface="Times New Roman" panose="02020603050405020304" pitchFamily="18" charset="0"/>
                <a:cs typeface="Times New Roman" panose="02020603050405020304" pitchFamily="18" charset="0"/>
              </a:rPr>
              <a:t> un tas stāstījuma mērķis būtu…….. iespējams katram padomāt, izsvērt dzirdēto un redzēto…… un saprast, kā varat uzlabot</a:t>
            </a:r>
            <a:r>
              <a:rPr lang="lv-LV" sz="1400" b="1" dirty="0">
                <a:effectLst/>
                <a:latin typeface="Times New Roman" panose="02020603050405020304" pitchFamily="18" charset="0"/>
                <a:cs typeface="Times New Roman" panose="02020603050405020304" pitchFamily="18" charset="0"/>
              </a:rPr>
              <a:t> drošu  </a:t>
            </a:r>
            <a:r>
              <a:rPr lang="lv-LV" sz="1400" b="0" dirty="0">
                <a:effectLst/>
                <a:latin typeface="Times New Roman" panose="02020603050405020304" pitchFamily="18" charset="0"/>
                <a:cs typeface="Times New Roman" panose="02020603050405020304" pitchFamily="18" charset="0"/>
              </a:rPr>
              <a:t>darbu veikšanu būvlaukumā. </a:t>
            </a:r>
            <a:endParaRPr lang="lv-LV" sz="1400" b="0" dirty="0"/>
          </a:p>
        </p:txBody>
      </p:sp>
      <p:sp>
        <p:nvSpPr>
          <p:cNvPr id="4" name="Slide Number Placeholder 3"/>
          <p:cNvSpPr>
            <a:spLocks noGrp="1"/>
          </p:cNvSpPr>
          <p:nvPr>
            <p:ph type="sldNum" sz="quarter" idx="10"/>
          </p:nvPr>
        </p:nvSpPr>
        <p:spPr/>
        <p:txBody>
          <a:bodyPr/>
          <a:lstStyle/>
          <a:p>
            <a:fld id="{4A608D30-51D5-4434-8A74-401C909CFEB7}" type="slidenum">
              <a:rPr lang="lv-LV" smtClean="0"/>
              <a:pPr/>
              <a:t>1</a:t>
            </a:fld>
            <a:endParaRPr lang="lv-LV"/>
          </a:p>
        </p:txBody>
      </p:sp>
    </p:spTree>
    <p:extLst>
      <p:ext uri="{BB962C8B-B14F-4D97-AF65-F5344CB8AC3E}">
        <p14:creationId xmlns:p14="http://schemas.microsoft.com/office/powerpoint/2010/main" val="309210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Nu lūk… tātad izvērtējot iepriekš teikto secinu, ka darbu veikšanas projekts pēc būtības ir kā detalizācija būvprojekta darbu organizācijas  projektam.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 Būvdarbu kontrolē regulāri pārbaudām Darba veikšanas projektu atbilstību  </a:t>
            </a:r>
            <a:r>
              <a:rPr lang="lv-LV" dirty="0">
                <a:latin typeface="+mj-lt"/>
              </a:rPr>
              <a:t>situācijai būvlaukumā , vai  DVP atbilst būvprojekta DOP sadaļai , bet kas būtiskākais , ja ēku paredzēts paralēli būvdarbiem ekspluatēt, tad šim  faktam jau būvprojekta DOP sadaļā ir izvērtētam, pie kādiem nosacījumiem , tas ir iespējams. Ja tā nav,  tad nepieciešams būvprojekta DOP sadaļā veikt izmaiņas. </a:t>
            </a:r>
          </a:p>
          <a:p>
            <a:r>
              <a:rPr lang="lv-LV" dirty="0"/>
              <a:t>Īpaši svarīgi Atzīmēju trīs gadījumus, būvdarbu kontrolē prasām attiecīgi DOP saskaņojumu būvvaldē un tas ir ;  ja mainās būvlaukuma robeža, ja tiek mainītas iebrauktuves/ </a:t>
            </a:r>
            <a:r>
              <a:rPr lang="lv-LV" dirty="0" err="1"/>
              <a:t>izbrauktuves</a:t>
            </a:r>
            <a:r>
              <a:rPr lang="lv-LV" dirty="0"/>
              <a:t> no būvlaukuma, un ja tiek mainīta trešo personu kustība. </a:t>
            </a:r>
          </a:p>
          <a:p>
            <a:r>
              <a:rPr lang="lv-LV" dirty="0"/>
              <a:t>Pievienoju piemērus  - pirmajā piemērā no kreisās puses ar DVP nobloķēta iela, bet DOP attiecīgi nebija izmainīts. Otrajā piemērā ar DVP izveidota jauna iebrauktuve, un pēc būvinspektora lūguma saskaņot būvvaldē, būvvalde izvērtēja, ka vēl nepieciešams satiksmes departamenta saskaņojums. </a:t>
            </a:r>
          </a:p>
        </p:txBody>
      </p:sp>
      <p:sp>
        <p:nvSpPr>
          <p:cNvPr id="4" name="Slide Number Placeholder 3"/>
          <p:cNvSpPr>
            <a:spLocks noGrp="1"/>
          </p:cNvSpPr>
          <p:nvPr>
            <p:ph type="sldNum" sz="quarter" idx="5"/>
          </p:nvPr>
        </p:nvSpPr>
        <p:spPr/>
        <p:txBody>
          <a:bodyPr/>
          <a:lstStyle/>
          <a:p>
            <a:fld id="{3477E213-FBF0-4FB6-A379-F97F387A85BE}" type="slidenum">
              <a:rPr lang="lv-LV" smtClean="0"/>
              <a:t>10</a:t>
            </a:fld>
            <a:endParaRPr lang="lv-LV"/>
          </a:p>
        </p:txBody>
      </p:sp>
    </p:spTree>
    <p:extLst>
      <p:ext uri="{BB962C8B-B14F-4D97-AF65-F5344CB8AC3E}">
        <p14:creationId xmlns:p14="http://schemas.microsoft.com/office/powerpoint/2010/main" val="256892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Vēl pāris piemēri no objektiem, bet patiesībā pēdējā laikā (ceru, ka tā man tikai sagadīšanās) bet vairākkārtīgi  konstatēju, ka DVP ir iekļauti jauni risinājumi, kas neatbilst būvprojektam. Tādēļ vēlreiz atgādināšu, ka ‘būvprojektā ir veicamas izmaiņas, ja ir izvēlēti citi risinājumi un ne DVP un </a:t>
            </a:r>
            <a:r>
              <a:rPr lang="lv-LV" dirty="0" err="1"/>
              <a:t>autoruzraugu</a:t>
            </a:r>
            <a:r>
              <a:rPr lang="lv-LV" dirty="0"/>
              <a:t> ieraksti būvdarbu žurnālā nevar izmainīt  būvprojekta risinājumus. Lūdzu ievērot!</a:t>
            </a:r>
          </a:p>
        </p:txBody>
      </p:sp>
      <p:sp>
        <p:nvSpPr>
          <p:cNvPr id="4" name="Slide Number Placeholder 3"/>
          <p:cNvSpPr>
            <a:spLocks noGrp="1"/>
          </p:cNvSpPr>
          <p:nvPr>
            <p:ph type="sldNum" sz="quarter" idx="5"/>
          </p:nvPr>
        </p:nvSpPr>
        <p:spPr/>
        <p:txBody>
          <a:bodyPr/>
          <a:lstStyle/>
          <a:p>
            <a:fld id="{3477E213-FBF0-4FB6-A379-F97F387A85BE}" type="slidenum">
              <a:rPr lang="lv-LV" smtClean="0"/>
              <a:t>11</a:t>
            </a:fld>
            <a:endParaRPr lang="lv-LV"/>
          </a:p>
        </p:txBody>
      </p:sp>
    </p:spTree>
    <p:extLst>
      <p:ext uri="{BB962C8B-B14F-4D97-AF65-F5344CB8AC3E}">
        <p14:creationId xmlns:p14="http://schemas.microsoft.com/office/powerpoint/2010/main" val="116409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Vēl viena  pēdējā laikā bieži konstatēta neatbilstība ir pāļu izbūves tehnoloģijas neatbilstība būvprojektam. Piemēram projekta būvkonstrukciju sadaļā ir norādīta pielietojamā tehnoloģija, bet DVP ir norādīta cita , bez BK sadaļas izmaiņām. Lūgums …. esat uzmanīgi!</a:t>
            </a: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12</a:t>
            </a:fld>
            <a:endParaRPr lang="lv-LV"/>
          </a:p>
        </p:txBody>
      </p:sp>
    </p:spTree>
    <p:extLst>
      <p:ext uri="{BB962C8B-B14F-4D97-AF65-F5344CB8AC3E}">
        <p14:creationId xmlns:p14="http://schemas.microsoft.com/office/powerpoint/2010/main" val="26532495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u="sng" dirty="0">
                <a:latin typeface="Times New Roman" panose="02020603050405020304" pitchFamily="18" charset="0"/>
                <a:cs typeface="Times New Roman" panose="02020603050405020304" pitchFamily="18" charset="0"/>
              </a:rPr>
              <a:t>Ar DVP nedrīkst paredzēt citādākus risinājumus, kā tas paredzēts DOP. </a:t>
            </a:r>
          </a:p>
          <a:p>
            <a:r>
              <a:rPr lang="lv-LV" dirty="0"/>
              <a:t>Nereti būvdarbu veicējs vēlas saīsināt būvdarbu veikšanas laiku, bet vēršu uzmanību, ka ne vienmēr tas ir pieļaujams, lai tiktu nodrošināta droša būvdarbu veikšana, un darbi ir darbietilpīgi, piemēram, kā šajā piemērā pie pārbūves darbus drīkst veikt pa posmiem. </a:t>
            </a:r>
          </a:p>
        </p:txBody>
      </p:sp>
      <p:sp>
        <p:nvSpPr>
          <p:cNvPr id="4" name="Slide Number Placeholder 3"/>
          <p:cNvSpPr>
            <a:spLocks noGrp="1"/>
          </p:cNvSpPr>
          <p:nvPr>
            <p:ph type="sldNum" sz="quarter" idx="5"/>
          </p:nvPr>
        </p:nvSpPr>
        <p:spPr/>
        <p:txBody>
          <a:bodyPr/>
          <a:lstStyle/>
          <a:p>
            <a:fld id="{3477E213-FBF0-4FB6-A379-F97F387A85BE}" type="slidenum">
              <a:rPr lang="lv-LV" smtClean="0"/>
              <a:t>13</a:t>
            </a:fld>
            <a:endParaRPr lang="lv-LV"/>
          </a:p>
        </p:txBody>
      </p:sp>
    </p:spTree>
    <p:extLst>
      <p:ext uri="{BB962C8B-B14F-4D97-AF65-F5344CB8AC3E}">
        <p14:creationId xmlns:p14="http://schemas.microsoft.com/office/powerpoint/2010/main" val="31402648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dirty="0">
                <a:latin typeface="Times New Roman" panose="02020603050405020304" pitchFamily="18" charset="0"/>
                <a:cs typeface="Times New Roman" panose="02020603050405020304" pitchFamily="18" charset="0"/>
              </a:rPr>
              <a:t>EBN</a:t>
            </a:r>
            <a:r>
              <a:rPr lang="lv-LV" sz="1200" dirty="0">
                <a:latin typeface="Times New Roman" panose="02020603050405020304" pitchFamily="18" charset="0"/>
                <a:cs typeface="Times New Roman" panose="02020603050405020304" pitchFamily="18" charset="0"/>
              </a:rPr>
              <a:t> </a:t>
            </a:r>
            <a:r>
              <a:rPr lang="lv-LV" sz="1200" b="0" i="0" dirty="0">
                <a:solidFill>
                  <a:srgbClr val="414142"/>
                </a:solidFill>
                <a:effectLst/>
                <a:latin typeface="Times New Roman" panose="02020603050405020304" pitchFamily="18" charset="0"/>
                <a:cs typeface="Times New Roman" panose="02020603050405020304" pitchFamily="18" charset="0"/>
              </a:rPr>
              <a:t>80.p.  Izstrādājot būvprojektus </a:t>
            </a:r>
            <a:r>
              <a:rPr lang="lv-LV" sz="1200" b="1" i="0" dirty="0">
                <a:solidFill>
                  <a:srgbClr val="414142"/>
                </a:solidFill>
                <a:effectLst/>
                <a:latin typeface="Times New Roman" panose="02020603050405020304" pitchFamily="18" charset="0"/>
                <a:cs typeface="Times New Roman" panose="02020603050405020304" pitchFamily="18" charset="0"/>
              </a:rPr>
              <a:t>ekspluatācijā esošo ēku pārbūvei, kas jāveic, </a:t>
            </a:r>
            <a:r>
              <a:rPr lang="lv-LV" sz="1200" b="1" i="0" u="sng" dirty="0">
                <a:solidFill>
                  <a:srgbClr val="FF0000"/>
                </a:solidFill>
                <a:effectLst/>
                <a:latin typeface="Times New Roman" panose="02020603050405020304" pitchFamily="18" charset="0"/>
                <a:cs typeface="Times New Roman" panose="02020603050405020304" pitchFamily="18" charset="0"/>
              </a:rPr>
              <a:t>nepārtraucot to pamatfunkciju izpildi</a:t>
            </a:r>
            <a:r>
              <a:rPr lang="lv-LV" sz="1200" b="0" i="0" dirty="0">
                <a:solidFill>
                  <a:srgbClr val="414142"/>
                </a:solidFill>
                <a:effectLst/>
                <a:latin typeface="Times New Roman" panose="02020603050405020304" pitchFamily="18" charset="0"/>
                <a:cs typeface="Times New Roman" panose="02020603050405020304" pitchFamily="18" charset="0"/>
              </a:rPr>
              <a:t>, darbu organizēšanas projektā </a:t>
            </a:r>
            <a:r>
              <a:rPr lang="lv-LV" sz="1200" b="1" i="0" dirty="0">
                <a:solidFill>
                  <a:srgbClr val="414142"/>
                </a:solidFill>
                <a:effectLst/>
                <a:latin typeface="Times New Roman" panose="02020603050405020304" pitchFamily="18" charset="0"/>
                <a:cs typeface="Times New Roman" panose="02020603050405020304" pitchFamily="18" charset="0"/>
              </a:rPr>
              <a:t>papildus norāda</a:t>
            </a:r>
            <a:r>
              <a:rPr lang="lv-LV" sz="1200" b="0" i="0" dirty="0">
                <a:solidFill>
                  <a:srgbClr val="414142"/>
                </a:solidFill>
                <a:effectLst/>
                <a:latin typeface="Times New Roman" panose="02020603050405020304" pitchFamily="18" charset="0"/>
                <a:cs typeface="Times New Roman" panose="02020603050405020304" pitchFamily="18" charset="0"/>
              </a:rPr>
              <a:t>:</a:t>
            </a:r>
          </a:p>
          <a:p>
            <a:r>
              <a:rPr lang="lv-LV" sz="1200" dirty="0">
                <a:latin typeface="Times New Roman" panose="02020603050405020304" pitchFamily="18" charset="0"/>
                <a:cs typeface="Times New Roman" panose="02020603050405020304" pitchFamily="18" charset="0"/>
              </a:rPr>
              <a:t>Būvobjektā ir paredzēts bēniņu apjomā veikt jumta nesošo konstrukciju pastiprināšanu, jumta seguma, lietus ūdens novadīšanas sistēmas, pārseguma siltinājuma, apgaismojuma un ugunsgrēka atklāšanas sistēmas atjaunošana.</a:t>
            </a:r>
          </a:p>
          <a:p>
            <a:r>
              <a:rPr lang="lv-LV" sz="1200" dirty="0">
                <a:latin typeface="Times New Roman" panose="02020603050405020304" pitchFamily="18" charset="0"/>
                <a:cs typeface="Times New Roman" panose="02020603050405020304" pitchFamily="18" charset="0"/>
              </a:rPr>
              <a:t>Ņemot vērā to, ka būvprojektā nav iekļauti risinājumi atbilstoši Būvniecības likuma 21 pantam un ĒBN 80.punktam, būves ekspluatācija nav pieļaujama.</a:t>
            </a: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14</a:t>
            </a:fld>
            <a:endParaRPr lang="lv-LV"/>
          </a:p>
        </p:txBody>
      </p:sp>
    </p:spTree>
    <p:extLst>
      <p:ext uri="{BB962C8B-B14F-4D97-AF65-F5344CB8AC3E}">
        <p14:creationId xmlns:p14="http://schemas.microsoft.com/office/powerpoint/2010/main" val="3565506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dirty="0">
                <a:latin typeface="Times New Roman" panose="02020603050405020304" pitchFamily="18" charset="0"/>
                <a:cs typeface="Times New Roman" panose="02020603050405020304" pitchFamily="18" charset="0"/>
              </a:rPr>
              <a:t>„Ēku būvnoteikumi” 76.5.apakšpunktā </a:t>
            </a:r>
            <a:r>
              <a:rPr lang="lv-LV" dirty="0">
                <a:latin typeface="Times New Roman" panose="02020603050405020304" pitchFamily="18" charset="0"/>
                <a:cs typeface="Times New Roman" panose="02020603050405020304" pitchFamily="18" charset="0"/>
              </a:rPr>
              <a:t>Ietekmes </a:t>
            </a:r>
            <a:r>
              <a:rPr lang="lv-LV" dirty="0" err="1">
                <a:latin typeface="Times New Roman" panose="02020603050405020304" pitchFamily="18" charset="0"/>
                <a:cs typeface="Times New Roman" panose="02020603050405020304" pitchFamily="18" charset="0"/>
              </a:rPr>
              <a:t>izvērtējums</a:t>
            </a:r>
            <a:r>
              <a:rPr lang="lv-LV" dirty="0">
                <a:latin typeface="Times New Roman" panose="02020603050405020304" pitchFamily="18" charset="0"/>
                <a:cs typeface="Times New Roman" panose="02020603050405020304" pitchFamily="18" charset="0"/>
              </a:rPr>
              <a:t> uz blakus esošo apbūvi – nepietiekami, vai vispār nav ievērtēts, lai gan . </a:t>
            </a:r>
          </a:p>
          <a:p>
            <a:r>
              <a:rPr lang="lv-LV" dirty="0">
                <a:latin typeface="Times New Roman" panose="02020603050405020304" pitchFamily="18" charset="0"/>
                <a:cs typeface="Times New Roman" panose="02020603050405020304" pitchFamily="18" charset="0"/>
              </a:rPr>
              <a:t>Savukārt </a:t>
            </a:r>
            <a:r>
              <a:rPr lang="lv-LV" sz="1200" dirty="0">
                <a:latin typeface="Times New Roman" panose="02020603050405020304" pitchFamily="18" charset="0"/>
                <a:cs typeface="Times New Roman" panose="02020603050405020304" pitchFamily="18" charset="0"/>
              </a:rPr>
              <a:t>207-15 "</a:t>
            </a:r>
            <a:r>
              <a:rPr lang="lv-LV" sz="1200" dirty="0" err="1">
                <a:latin typeface="Times New Roman" panose="02020603050405020304" pitchFamily="18" charset="0"/>
                <a:cs typeface="Times New Roman" panose="02020603050405020304" pitchFamily="18" charset="0"/>
              </a:rPr>
              <a:t>Ģeotehniskā</a:t>
            </a:r>
            <a:r>
              <a:rPr lang="lv-LV" sz="1200" dirty="0">
                <a:latin typeface="Times New Roman" panose="02020603050405020304" pitchFamily="18" charset="0"/>
                <a:cs typeface="Times New Roman" panose="02020603050405020304" pitchFamily="18" charset="0"/>
              </a:rPr>
              <a:t> projektēšana"" 4.punkts, proti,  pamatu un pamatņu projektos </a:t>
            </a:r>
            <a:r>
              <a:rPr lang="lv-LV" sz="1200" b="1" dirty="0">
                <a:latin typeface="Times New Roman" panose="02020603050405020304" pitchFamily="18" charset="0"/>
                <a:cs typeface="Times New Roman" panose="02020603050405020304" pitchFamily="18" charset="0"/>
              </a:rPr>
              <a:t>paredz pasākumus, kas nodrošina blakus esošo būvju normālus ekspluatācijas apstākļus </a:t>
            </a:r>
            <a:r>
              <a:rPr lang="lv-LV" sz="1200" dirty="0">
                <a:latin typeface="Times New Roman" panose="02020603050405020304" pitchFamily="18" charset="0"/>
                <a:cs typeface="Times New Roman" panose="02020603050405020304" pitchFamily="18" charset="0"/>
              </a:rPr>
              <a:t>projektējamās būves būvniecības un ekspluatācijas laikā. Projektējot jaunas būves esošo būvju tuvumā, nepieciešams noteikt esošo būvju pamatu–pamatņu parametrus un pamatnes iespējamās papildu deformācijas, kuras rada projektējamo būvju slodzes un citas ietekmes. </a:t>
            </a:r>
            <a:r>
              <a:rPr lang="lv-LV" sz="1200" b="1" dirty="0">
                <a:latin typeface="Times New Roman" panose="02020603050405020304" pitchFamily="18" charset="0"/>
                <a:cs typeface="Times New Roman" panose="02020603050405020304" pitchFamily="18" charset="0"/>
              </a:rPr>
              <a:t>Būvdarbi veicami tā,   lai netiktu pieļauta nekāda trešās personas īpašuma stāvokļa pasliktināšana. </a:t>
            </a:r>
            <a:r>
              <a:rPr lang="lv-LV" dirty="0">
                <a:latin typeface="Times New Roman" panose="02020603050405020304" pitchFamily="18" charset="0"/>
                <a:cs typeface="Times New Roman" panose="02020603050405020304" pitchFamily="18" charset="0"/>
              </a:rPr>
              <a:t> </a:t>
            </a:r>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15</a:t>
            </a:fld>
            <a:endParaRPr lang="lv-LV"/>
          </a:p>
        </p:txBody>
      </p:sp>
    </p:spTree>
    <p:extLst>
      <p:ext uri="{BB962C8B-B14F-4D97-AF65-F5344CB8AC3E}">
        <p14:creationId xmlns:p14="http://schemas.microsoft.com/office/powerpoint/2010/main" val="3307297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Nobeigumā atgādināšu vēl pāris piemērus, kādos gadījumos vēl nepieciešams izstrādāt  darbu veikšanas projektu, piemēram avārijas seku likvidācija ēkas pilnīgas vai daļējas sagrūšanas.  Tāpat arī ēkas konservācijas gadījumā arī ir jāizstrādā darbu veikšanas projekts, kuru </a:t>
            </a:r>
            <a:r>
              <a:rPr lang="lv-LV" b="0" i="0" dirty="0">
                <a:solidFill>
                  <a:srgbClr val="414142"/>
                </a:solidFill>
                <a:effectLst/>
                <a:latin typeface="Arial" panose="020B0604020202020204" pitchFamily="34" charset="0"/>
              </a:rPr>
              <a:t>Institūcija, kura pilda būvvaldes funkcijas, 10 darbdienu laikā  pieņem lēmumu par atļauju pārtraukt būvdarbus, saskaņo ēkas konservācijas darbu veikšanas projektu vai, ja nepieciešams, pieņem lēmumu par ēkas konservāciju.</a:t>
            </a: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18</a:t>
            </a:fld>
            <a:endParaRPr lang="lv-LV"/>
          </a:p>
        </p:txBody>
      </p:sp>
    </p:spTree>
    <p:extLst>
      <p:ext uri="{BB962C8B-B14F-4D97-AF65-F5344CB8AC3E}">
        <p14:creationId xmlns:p14="http://schemas.microsoft.com/office/powerpoint/2010/main" val="1625644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Ar to Mana prezentācija noslēdzas. </a:t>
            </a:r>
          </a:p>
          <a:p>
            <a:r>
              <a:rPr lang="lv-LV" dirty="0"/>
              <a:t>Vēlu visiem pārdomātu un drošām tehnoloģijām balstītu darbību būvlaukumos. </a:t>
            </a:r>
          </a:p>
          <a:p>
            <a:r>
              <a:rPr lang="lv-LV" dirty="0"/>
              <a:t>Paldies. </a:t>
            </a:r>
          </a:p>
        </p:txBody>
      </p:sp>
      <p:sp>
        <p:nvSpPr>
          <p:cNvPr id="4" name="Slide Number Placeholder 3"/>
          <p:cNvSpPr>
            <a:spLocks noGrp="1"/>
          </p:cNvSpPr>
          <p:nvPr>
            <p:ph type="sldNum" sz="quarter" idx="5"/>
          </p:nvPr>
        </p:nvSpPr>
        <p:spPr/>
        <p:txBody>
          <a:bodyPr/>
          <a:lstStyle/>
          <a:p>
            <a:fld id="{3477E213-FBF0-4FB6-A379-F97F387A85BE}" type="slidenum">
              <a:rPr lang="lv-LV" smtClean="0"/>
              <a:t>19</a:t>
            </a:fld>
            <a:endParaRPr lang="lv-LV"/>
          </a:p>
        </p:txBody>
      </p:sp>
    </p:spTree>
    <p:extLst>
      <p:ext uri="{BB962C8B-B14F-4D97-AF65-F5344CB8AC3E}">
        <p14:creationId xmlns:p14="http://schemas.microsoft.com/office/powerpoint/2010/main" val="694271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Tātad retorisks jautājums…… kas vispār ir Darbu veikšanas projekts? </a:t>
            </a:r>
          </a:p>
          <a:p>
            <a:r>
              <a:rPr lang="lv-LV" dirty="0"/>
              <a:t>Ja skatāmies normatīvajos aktos tiešas definīcijas ar  skaidrojumu nav…. </a:t>
            </a:r>
          </a:p>
          <a:p>
            <a:r>
              <a:rPr lang="lv-LV" dirty="0"/>
              <a:t>Tad centos noformulēt pati…man sanāca šādi……</a:t>
            </a:r>
          </a:p>
          <a:p>
            <a:r>
              <a:rPr lang="lv-LV" dirty="0"/>
              <a:t>Tātad…….. tas ir dokuments, </a:t>
            </a:r>
            <a:r>
              <a:rPr lang="lv-LV" sz="1200" dirty="0">
                <a:latin typeface="Times New Roman" panose="02020603050405020304" pitchFamily="18" charset="0"/>
                <a:cs typeface="Times New Roman" panose="02020603050405020304" pitchFamily="18" charset="0"/>
              </a:rPr>
              <a:t>kas atspoguļo darbību kopumu, kādu būvdarbu veicējam b</a:t>
            </a:r>
            <a:r>
              <a:rPr lang="lv-LV" sz="1200" b="0" i="0" dirty="0">
                <a:effectLst/>
                <a:latin typeface="Times New Roman" panose="02020603050405020304" pitchFamily="18" charset="0"/>
                <a:cs typeface="Times New Roman" panose="02020603050405020304" pitchFamily="18" charset="0"/>
              </a:rPr>
              <a:t>ūvdarbu procesā jāveic, lai nodrošinātu </a:t>
            </a:r>
            <a:r>
              <a:rPr lang="lv-LV" sz="1200" b="1" dirty="0">
                <a:effectLst/>
                <a:latin typeface="Times New Roman" panose="02020603050405020304" pitchFamily="18" charset="0"/>
                <a:cs typeface="Times New Roman" panose="02020603050405020304" pitchFamily="18" charset="0"/>
              </a:rPr>
              <a:t>drošu  </a:t>
            </a:r>
            <a:r>
              <a:rPr lang="lv-LV" sz="1200" b="0" dirty="0">
                <a:effectLst/>
                <a:latin typeface="Times New Roman" panose="02020603050405020304" pitchFamily="18" charset="0"/>
                <a:cs typeface="Times New Roman" panose="02020603050405020304" pitchFamily="18" charset="0"/>
              </a:rPr>
              <a:t>darbu veikšanu būvlaukumā.  Un šis teikums ietver gan tehnoloģiju, gan organizāciju, gan kvalitātes kontroli, gan būvdarbu dalībnieku saskaņotu darbību par ko tālāk stāstīs mani kolēģi. </a:t>
            </a:r>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2</a:t>
            </a:fld>
            <a:endParaRPr lang="lv-LV"/>
          </a:p>
        </p:txBody>
      </p:sp>
    </p:spTree>
    <p:extLst>
      <p:ext uri="{BB962C8B-B14F-4D97-AF65-F5344CB8AC3E}">
        <p14:creationId xmlns:p14="http://schemas.microsoft.com/office/powerpoint/2010/main" val="2855764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Kur normatīvajos aktos meklēt darbu veikšanas projektu?</a:t>
            </a:r>
          </a:p>
          <a:p>
            <a:r>
              <a:rPr lang="lv-LV" dirty="0"/>
              <a:t> Šeit apkopoju sarakstu ar Ministru kabineta noteikumiem, kuros ir minēts Darbu veikšanas projekts.  Tātad katram objektam pēc nozīmes un lietošanas veida Darbu veikšanas projekta saturs var atšķirties, bet tā pamatprasības tomēr visiem ir vienādas. Pirms gada…..manuprāt….. bija tieši arī  seminārs par šīm specifiskajām prasībām. Ja ir interese BVKB mājas lapā noteikti var atrast iepriekšējos seminārus. </a:t>
            </a:r>
          </a:p>
        </p:txBody>
      </p:sp>
      <p:sp>
        <p:nvSpPr>
          <p:cNvPr id="4" name="Slide Number Placeholder 3"/>
          <p:cNvSpPr>
            <a:spLocks noGrp="1"/>
          </p:cNvSpPr>
          <p:nvPr>
            <p:ph type="sldNum" sz="quarter" idx="5"/>
          </p:nvPr>
        </p:nvSpPr>
        <p:spPr/>
        <p:txBody>
          <a:bodyPr/>
          <a:lstStyle/>
          <a:p>
            <a:fld id="{3477E213-FBF0-4FB6-A379-F97F387A85BE}" type="slidenum">
              <a:rPr lang="lv-LV" smtClean="0"/>
              <a:t>3</a:t>
            </a:fld>
            <a:endParaRPr lang="lv-LV"/>
          </a:p>
        </p:txBody>
      </p:sp>
    </p:spTree>
    <p:extLst>
      <p:ext uri="{BB962C8B-B14F-4D97-AF65-F5344CB8AC3E}">
        <p14:creationId xmlns:p14="http://schemas.microsoft.com/office/powerpoint/2010/main" val="3728974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UN pats galvenais ir tas, ka darbu veikšanas projektam jābūt …….</a:t>
            </a:r>
            <a:r>
              <a:rPr lang="lv-LV" sz="1200" dirty="0">
                <a:solidFill>
                  <a:srgbClr val="FF0000"/>
                </a:solidFill>
                <a:latin typeface="Times New Roman" panose="02020603050405020304" pitchFamily="18" charset="0"/>
                <a:cs typeface="Times New Roman" panose="02020603050405020304" pitchFamily="18" charset="0"/>
              </a:rPr>
              <a:t>saskaņā ar </a:t>
            </a:r>
            <a:r>
              <a:rPr lang="lv-LV" sz="1200" dirty="0">
                <a:latin typeface="Times New Roman" panose="02020603050405020304" pitchFamily="18" charset="0"/>
                <a:cs typeface="Times New Roman" panose="02020603050405020304" pitchFamily="18" charset="0"/>
              </a:rPr>
              <a:t>būvniecības ieceres dokumentāciju, tai skaitā </a:t>
            </a:r>
            <a:r>
              <a:rPr lang="lv-LV" sz="1200" dirty="0">
                <a:solidFill>
                  <a:srgbClr val="FF0000"/>
                </a:solidFill>
                <a:latin typeface="Times New Roman" panose="02020603050405020304" pitchFamily="18" charset="0"/>
                <a:cs typeface="Times New Roman" panose="02020603050405020304" pitchFamily="18" charset="0"/>
              </a:rPr>
              <a:t>būvprojektu</a:t>
            </a:r>
            <a:r>
              <a:rPr lang="lv-LV" sz="1200" dirty="0">
                <a:latin typeface="Times New Roman" panose="02020603050405020304" pitchFamily="18" charset="0"/>
                <a:cs typeface="Times New Roman" panose="02020603050405020304" pitchFamily="18" charset="0"/>
              </a:rPr>
              <a:t> un </a:t>
            </a:r>
            <a:r>
              <a:rPr lang="lv-LV" sz="1400" b="1" u="sng" dirty="0">
                <a:solidFill>
                  <a:srgbClr val="FF0000"/>
                </a:solidFill>
                <a:latin typeface="Times New Roman" panose="02020603050405020304" pitchFamily="18" charset="0"/>
                <a:cs typeface="Times New Roman" panose="02020603050405020304" pitchFamily="18" charset="0"/>
              </a:rPr>
              <a:t>tā sastāvā esošo darbu organizēšanas projektu……  </a:t>
            </a:r>
            <a:r>
              <a:rPr lang="lv-LV" sz="1400" b="1" u="sng" dirty="0" err="1">
                <a:solidFill>
                  <a:srgbClr val="FF0000"/>
                </a:solidFill>
                <a:latin typeface="Times New Roman" panose="02020603050405020304" pitchFamily="18" charset="0"/>
                <a:cs typeface="Times New Roman" panose="02020603050405020304" pitchFamily="18" charset="0"/>
              </a:rPr>
              <a:t>itkā</a:t>
            </a:r>
            <a:r>
              <a:rPr lang="lv-LV" sz="1400" b="1" u="sng" dirty="0">
                <a:solidFill>
                  <a:srgbClr val="FF0000"/>
                </a:solidFill>
                <a:latin typeface="Times New Roman" panose="02020603050405020304" pitchFamily="18" charset="0"/>
                <a:cs typeface="Times New Roman" panose="02020603050405020304" pitchFamily="18" charset="0"/>
              </a:rPr>
              <a:t> visi to saprot……un visi to zina, bet </a:t>
            </a:r>
          </a:p>
          <a:p>
            <a:r>
              <a:rPr lang="lv-LV" sz="1400" b="0" u="none" dirty="0">
                <a:solidFill>
                  <a:srgbClr val="FF0000"/>
                </a:solidFill>
                <a:latin typeface="Times New Roman" panose="02020603050405020304" pitchFamily="18" charset="0"/>
                <a:cs typeface="Times New Roman" panose="02020603050405020304" pitchFamily="18" charset="0"/>
              </a:rPr>
              <a:t>Diemžēl atkal un atkal nākas būvlaukumos secināt, ka izstrādātais darbu veikšanas projekts neatbilst būvprojektam……un situācijas ļoti dažādas, par to arī sīkāk tālāk manos slaidos…..</a:t>
            </a:r>
          </a:p>
          <a:p>
            <a:r>
              <a:rPr lang="lv-LV" sz="1400" b="0" u="none" dirty="0">
                <a:solidFill>
                  <a:srgbClr val="FF0000"/>
                </a:solidFill>
                <a:latin typeface="Times New Roman" panose="02020603050405020304" pitchFamily="18" charset="0"/>
                <a:cs typeface="Times New Roman" panose="02020603050405020304" pitchFamily="18" charset="0"/>
              </a:rPr>
              <a:t>Un liekas, ka jau tā tik daudz ir stāstīts, bet vēl un vēl gribu atgādināt,…… ja….. būvlaukumā situācija ir mainījusies ….dažādu apstākļu dēļ …..un nav iespējams darbus turpināt pēc akceptētā projekta esošā risinājuma, tad secība sekojoša, vispirms jāveic izmaiņas būvprojektā….. Un tad drīkst veikt būvdarbus. </a:t>
            </a:r>
          </a:p>
          <a:p>
            <a:r>
              <a:rPr lang="lv-LV" sz="1400" b="0" u="none" dirty="0">
                <a:solidFill>
                  <a:srgbClr val="FF0000"/>
                </a:solidFill>
                <a:latin typeface="Times New Roman" panose="02020603050405020304" pitchFamily="18" charset="0"/>
                <a:cs typeface="Times New Roman" panose="02020603050405020304" pitchFamily="18" charset="0"/>
              </a:rPr>
              <a:t>Tāpat par arī vēlos uzrunāt Atbildīgos būvdarbu vadītājus ….. Esiet lūdzu uzmanīgi ar Vispārīgo būvnoteikumu 101.2apakšpunktu…. Tiesības veikt izmaiņas darbu veikšanā, jo….. jūs esat sertificēti speciālisti un jums jāsaprot plašāk, iespējams jūsu iecerētās izmaiņas skar ne tikai…. teiksim DOP sadaļu būvprojektā, bet arī būvkonstrukcijas….. Un līdz ar to iespējams arī nepieciešama būvprojekta izmaiņu ekspertīze. </a:t>
            </a:r>
            <a:endParaRPr lang="lv-LV" b="0" u="none" dirty="0"/>
          </a:p>
        </p:txBody>
      </p:sp>
      <p:sp>
        <p:nvSpPr>
          <p:cNvPr id="4" name="Slide Number Placeholder 3"/>
          <p:cNvSpPr>
            <a:spLocks noGrp="1"/>
          </p:cNvSpPr>
          <p:nvPr>
            <p:ph type="sldNum" sz="quarter" idx="5"/>
          </p:nvPr>
        </p:nvSpPr>
        <p:spPr/>
        <p:txBody>
          <a:bodyPr/>
          <a:lstStyle/>
          <a:p>
            <a:fld id="{3477E213-FBF0-4FB6-A379-F97F387A85BE}" type="slidenum">
              <a:rPr lang="lv-LV" smtClean="0"/>
              <a:t>4</a:t>
            </a:fld>
            <a:endParaRPr lang="lv-LV"/>
          </a:p>
        </p:txBody>
      </p:sp>
    </p:spTree>
    <p:extLst>
      <p:ext uri="{BB962C8B-B14F-4D97-AF65-F5344CB8AC3E}">
        <p14:creationId xmlns:p14="http://schemas.microsoft.com/office/powerpoint/2010/main" val="20990913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Šeit neliela atkāpe, bet tomēr kopsakarībā ar šodienas tēmu </a:t>
            </a:r>
            <a:r>
              <a:rPr lang="lv-LV" sz="1200" b="1" dirty="0">
                <a:effectLst/>
                <a:latin typeface="Times New Roman" panose="02020603050405020304" pitchFamily="18" charset="0"/>
                <a:ea typeface="Calibri" panose="020F0502020204030204" pitchFamily="34" charset="0"/>
                <a:cs typeface="Times New Roman" panose="02020603050405020304" pitchFamily="18" charset="0"/>
              </a:rPr>
              <a:t>Būvdarbu veikšanas tehnoloģija būvdarbu laikā.  </a:t>
            </a:r>
          </a:p>
          <a:p>
            <a:r>
              <a:rPr lang="lv-LV" sz="1200" b="1" dirty="0">
                <a:effectLst/>
                <a:latin typeface="Times New Roman" panose="02020603050405020304" pitchFamily="18" charset="0"/>
                <a:ea typeface="Calibri" panose="020F0502020204030204" pitchFamily="34" charset="0"/>
                <a:cs typeface="Times New Roman" panose="02020603050405020304" pitchFamily="18" charset="0"/>
              </a:rPr>
              <a:t>Tas ko es redzu būvlaukumos un pēc tam dzirdu no būvniecības dalībniekiem….ka jāpievērš vairāk uzmanības tieši tehniskajai izpētei……. Tiešām ar uzsvaru uz «izpēte»…... Tas vairāk skar pārbūvju gadījumus. ,,,bet tā sakarība pavisam vienkārša, jo vairāk izpētes datu, jo pilnīgāka informācija par pārbūvējamo objektu, jo mazāk iespējas būvprojektā (un līdz ar to darbu veikšanas projektā)  kļūdīsieties ar paredzētās tehnoloģijas izvēli konkrētajai situācijai jeb objektam. </a:t>
            </a:r>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5</a:t>
            </a:fld>
            <a:endParaRPr lang="lv-LV"/>
          </a:p>
        </p:txBody>
      </p:sp>
    </p:spTree>
    <p:extLst>
      <p:ext uri="{BB962C8B-B14F-4D97-AF65-F5344CB8AC3E}">
        <p14:creationId xmlns:p14="http://schemas.microsoft.com/office/powerpoint/2010/main" val="385277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Lūk….šeit piemēri – visos šajos gadījumos, kopīgais ir tas, ka būvdarbi tika apturēti, līdz  tika novērsta neatbilstība Būvniecības likuma 9.pantam  -proti,  mehāniskā stiprība un stabilitāte. </a:t>
            </a:r>
          </a:p>
          <a:p>
            <a:r>
              <a:rPr lang="lv-LV" dirty="0"/>
              <a:t>Pirmajā attēlā pa kreisi redzams pārseguma panelis ar nepietiekamu balstījumu, tāds objektā bija gandrīz katrs panelis…..jā un atzinumā paneļi netika no apakšpuses apskatīti, lai gan fiziski bija iespējams to izdarīt. …..rezultāts tāds, ka jau vairāku gadu garumā objekts nav vēl pabeigts. </a:t>
            </a:r>
          </a:p>
          <a:p>
            <a:r>
              <a:rPr lang="lv-LV" dirty="0"/>
              <a:t>Otrajā attēlā no kreisās puses redzama metāla kolonna, kas bija būtiski </a:t>
            </a:r>
            <a:r>
              <a:rPr lang="lv-LV" dirty="0" err="1"/>
              <a:t>korodējusi</a:t>
            </a:r>
            <a:r>
              <a:rPr lang="lv-LV" dirty="0"/>
              <a:t>…….diemžēl šajā objektā pēc demontāžas saglabātas tika daudz mazāk konstrukcijas nekā sākotnēji būvprojektā iecerēts. Rezultāts - darbi apturēti. Būvinspektors palūdzu atkārtotu konstrukciju apsekošanu un atzinumu par to no autora, kam sekoja vērienīgas būvkonstrukciju izmaiņas. </a:t>
            </a:r>
          </a:p>
          <a:p>
            <a:r>
              <a:rPr lang="lv-LV" dirty="0"/>
              <a:t>Trešā bilde no kreisās puses – situācija par nepietiekamu pamatnes izpēti, kā rezultātā darbi apturēti un risinājums Pāļu izbūves tehnoloģijas nomaiņa. </a:t>
            </a:r>
          </a:p>
          <a:p>
            <a:r>
              <a:rPr lang="lv-LV" dirty="0"/>
              <a:t>Un bilde labajā pusē, kad jau projektā nolasāms, ka projektētie pāļu gali pārsniedz ģeoloģijas izpētes robežu. </a:t>
            </a:r>
          </a:p>
        </p:txBody>
      </p:sp>
      <p:sp>
        <p:nvSpPr>
          <p:cNvPr id="4" name="Slide Number Placeholder 3"/>
          <p:cNvSpPr>
            <a:spLocks noGrp="1"/>
          </p:cNvSpPr>
          <p:nvPr>
            <p:ph type="sldNum" sz="quarter" idx="5"/>
          </p:nvPr>
        </p:nvSpPr>
        <p:spPr/>
        <p:txBody>
          <a:bodyPr/>
          <a:lstStyle/>
          <a:p>
            <a:fld id="{3477E213-FBF0-4FB6-A379-F97F387A85BE}" type="slidenum">
              <a:rPr lang="lv-LV" smtClean="0"/>
              <a:t>6</a:t>
            </a:fld>
            <a:endParaRPr lang="lv-LV"/>
          </a:p>
        </p:txBody>
      </p:sp>
    </p:spTree>
    <p:extLst>
      <p:ext uri="{BB962C8B-B14F-4D97-AF65-F5344CB8AC3E}">
        <p14:creationId xmlns:p14="http://schemas.microsoft.com/office/powerpoint/2010/main" val="38234839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Tā….tagad nedaudz teorija no normatīvajiem aktiem…. īsumā – tātad,  kas izstrādā darba veikšanas projektu ……..</a:t>
            </a:r>
            <a:r>
              <a:rPr lang="lv-LV" sz="1200" b="1" dirty="0">
                <a:latin typeface="Times New Roman" panose="02020603050405020304" pitchFamily="18" charset="0"/>
                <a:cs typeface="Times New Roman" panose="02020603050405020304" pitchFamily="18" charset="0"/>
              </a:rPr>
              <a:t> izstrādā galvenais būvdarbu veicējs</a:t>
            </a:r>
            <a:r>
              <a:rPr lang="lv-LV" sz="1200" dirty="0">
                <a:latin typeface="Times New Roman" panose="02020603050405020304" pitchFamily="18" charset="0"/>
                <a:cs typeface="Times New Roman" panose="02020603050405020304" pitchFamily="18" charset="0"/>
              </a:rPr>
              <a:t>, …….. bet atsevišķiem un speciāliem darbu veidiem – </a:t>
            </a:r>
            <a:r>
              <a:rPr lang="lv-LV" sz="1200" b="1" dirty="0">
                <a:latin typeface="Times New Roman" panose="02020603050405020304" pitchFamily="18" charset="0"/>
                <a:cs typeface="Times New Roman" panose="02020603050405020304" pitchFamily="18" charset="0"/>
              </a:rPr>
              <a:t>atsevišķu būvdarbu veicēji. </a:t>
            </a:r>
            <a:r>
              <a:rPr lang="lv-LV" sz="1200" b="0" i="0" kern="1200" dirty="0">
                <a:solidFill>
                  <a:schemeClr val="dk1"/>
                </a:solidFill>
                <a:effectLst/>
                <a:latin typeface="+mn-lt"/>
                <a:ea typeface="+mn-ea"/>
                <a:cs typeface="+mn-cs"/>
              </a:rPr>
              <a:t>Tātad šie darbu veikšanas projekti </a:t>
            </a:r>
            <a:r>
              <a:rPr lang="lv-LV" sz="1200" b="1" dirty="0">
                <a:solidFill>
                  <a:srgbClr val="FF0000"/>
                </a:solidFill>
                <a:latin typeface="Times New Roman" panose="02020603050405020304" pitchFamily="18" charset="0"/>
                <a:cs typeface="Times New Roman" panose="02020603050405020304" pitchFamily="18" charset="0"/>
              </a:rPr>
              <a:t>saskaņojami</a:t>
            </a:r>
            <a:r>
              <a:rPr lang="lv-LV" sz="1200" dirty="0">
                <a:latin typeface="Times New Roman" panose="02020603050405020304" pitchFamily="18" charset="0"/>
                <a:cs typeface="Times New Roman" panose="02020603050405020304" pitchFamily="18" charset="0"/>
              </a:rPr>
              <a:t> </a:t>
            </a:r>
            <a:r>
              <a:rPr lang="lv-LV" sz="1200" b="1" dirty="0">
                <a:latin typeface="Times New Roman" panose="02020603050405020304" pitchFamily="18" charset="0"/>
                <a:cs typeface="Times New Roman" panose="02020603050405020304" pitchFamily="18" charset="0"/>
              </a:rPr>
              <a:t>ar galveno būvdarbu veicēju. </a:t>
            </a:r>
            <a:endParaRPr lang="lv-LV" dirty="0"/>
          </a:p>
          <a:p>
            <a:endParaRPr lang="lv-LV" sz="1200" b="1" dirty="0">
              <a:latin typeface="Times New Roman" panose="02020603050405020304" pitchFamily="18" charset="0"/>
              <a:cs typeface="Times New Roman" panose="02020603050405020304" pitchFamily="18" charset="0"/>
            </a:endParaRPr>
          </a:p>
          <a:p>
            <a:r>
              <a:rPr lang="lv-LV" sz="1200" b="1" dirty="0">
                <a:latin typeface="Times New Roman" panose="02020603050405020304" pitchFamily="18" charset="0"/>
                <a:cs typeface="Times New Roman" panose="02020603050405020304" pitchFamily="18" charset="0"/>
              </a:rPr>
              <a:t>Ja ir būvdarbi esošā apbūvē, tad darbu laiku saskaņo ar ēkas īpašnieku vai, ja tiek skarti tīkli, tad ar tīklu īpašnieku. </a:t>
            </a:r>
            <a:endParaRPr lang="lv-LV" sz="1200" dirty="0">
              <a:latin typeface="Times New Roman" panose="02020603050405020304" pitchFamily="18" charset="0"/>
              <a:cs typeface="Times New Roman" panose="02020603050405020304" pitchFamily="18" charset="0"/>
            </a:endParaRPr>
          </a:p>
          <a:p>
            <a:r>
              <a:rPr lang="lv-LV" sz="1200" dirty="0">
                <a:latin typeface="Times New Roman" panose="02020603050405020304" pitchFamily="18" charset="0"/>
                <a:cs typeface="Times New Roman" panose="02020603050405020304" pitchFamily="18" charset="0"/>
              </a:rPr>
              <a:t>Vēl Atgādinu, ka visus darbu veikšanas projektus ir jāpievieno būvniecības informācijas sistēmā. </a:t>
            </a:r>
          </a:p>
          <a:p>
            <a:endParaRPr lang="lv-LV" dirty="0"/>
          </a:p>
        </p:txBody>
      </p:sp>
      <p:sp>
        <p:nvSpPr>
          <p:cNvPr id="4" name="Slide Number Placeholder 3"/>
          <p:cNvSpPr>
            <a:spLocks noGrp="1"/>
          </p:cNvSpPr>
          <p:nvPr>
            <p:ph type="sldNum" sz="quarter" idx="5"/>
          </p:nvPr>
        </p:nvSpPr>
        <p:spPr/>
        <p:txBody>
          <a:bodyPr/>
          <a:lstStyle/>
          <a:p>
            <a:fld id="{3477E213-FBF0-4FB6-A379-F97F387A85BE}" type="slidenum">
              <a:rPr lang="lv-LV" smtClean="0"/>
              <a:t>7</a:t>
            </a:fld>
            <a:endParaRPr lang="lv-LV"/>
          </a:p>
        </p:txBody>
      </p:sp>
    </p:spTree>
    <p:extLst>
      <p:ext uri="{BB962C8B-B14F-4D97-AF65-F5344CB8AC3E}">
        <p14:creationId xmlns:p14="http://schemas.microsoft.com/office/powerpoint/2010/main" val="1936833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800" dirty="0"/>
              <a:t>Lūk šeit Uzskaitījums gadījumiem, kad nepieciešams izstrādāt darbu veikšanas projektu…… tātad divi stāvi, ar vismaz 7m augstumu un apbūves laukumu virs 1000m2, kā arī </a:t>
            </a:r>
            <a:r>
              <a:rPr lang="lv-LV" sz="1800" dirty="0" err="1"/>
              <a:t>būvtilpumu</a:t>
            </a:r>
            <a:r>
              <a:rPr lang="lv-LV" sz="1800" dirty="0"/>
              <a:t> virs 5000m3, ja paredzēta ietekme uz satiksmi, vai kultūras pieminekļu objekts……ar visiem gadījumiem varat iepazīties Ēku būvnoteikumos vai speciālajos noteikumos. </a:t>
            </a:r>
          </a:p>
        </p:txBody>
      </p:sp>
      <p:sp>
        <p:nvSpPr>
          <p:cNvPr id="4" name="Slide Number Placeholder 3"/>
          <p:cNvSpPr>
            <a:spLocks noGrp="1"/>
          </p:cNvSpPr>
          <p:nvPr>
            <p:ph type="sldNum" sz="quarter" idx="5"/>
          </p:nvPr>
        </p:nvSpPr>
        <p:spPr/>
        <p:txBody>
          <a:bodyPr/>
          <a:lstStyle/>
          <a:p>
            <a:fld id="{3477E213-FBF0-4FB6-A379-F97F387A85BE}" type="slidenum">
              <a:rPr lang="lv-LV" smtClean="0"/>
              <a:t>8</a:t>
            </a:fld>
            <a:endParaRPr lang="lv-LV"/>
          </a:p>
        </p:txBody>
      </p:sp>
    </p:spTree>
    <p:extLst>
      <p:ext uri="{BB962C8B-B14F-4D97-AF65-F5344CB8AC3E}">
        <p14:creationId xmlns:p14="http://schemas.microsoft.com/office/powerpoint/2010/main" val="3626867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Darbu veikšanas projektam pēc satura jābūt tādam, lai ir skaidrs cik ilgi būvdarbi paredzēti, kā piekļūt objektam, kā tiks organizēta satiksme, proti, gan transporta gan gājēju kustība, norādītas nepieciešamās pagaidu būves , darbaspēka atrašanās būvlaukumā, kā arī materiālu transportēšana un uzglabāšana. Īpaši svarīgi tas ir nestandarta objektos, piemēram, ja uz objektu nepieciešams nogādāt nestandarta kravu, vai būvniecība paredzēta apstākļos, kas prasa īpašu uzmanību, piemēram, tas varētu būt </a:t>
            </a:r>
            <a:r>
              <a:rPr lang="lv-LV" dirty="0" err="1"/>
              <a:t>perimetrālās</a:t>
            </a:r>
            <a:r>
              <a:rPr lang="lv-LV" dirty="0"/>
              <a:t> apbūves gadījums. </a:t>
            </a:r>
          </a:p>
        </p:txBody>
      </p:sp>
      <p:sp>
        <p:nvSpPr>
          <p:cNvPr id="4" name="Slide Number Placeholder 3"/>
          <p:cNvSpPr>
            <a:spLocks noGrp="1"/>
          </p:cNvSpPr>
          <p:nvPr>
            <p:ph type="sldNum" sz="quarter" idx="5"/>
          </p:nvPr>
        </p:nvSpPr>
        <p:spPr/>
        <p:txBody>
          <a:bodyPr/>
          <a:lstStyle/>
          <a:p>
            <a:fld id="{3477E213-FBF0-4FB6-A379-F97F387A85BE}" type="slidenum">
              <a:rPr lang="lv-LV" smtClean="0"/>
              <a:t>9</a:t>
            </a:fld>
            <a:endParaRPr lang="lv-LV"/>
          </a:p>
        </p:txBody>
      </p:sp>
    </p:spTree>
    <p:extLst>
      <p:ext uri="{BB962C8B-B14F-4D97-AF65-F5344CB8AC3E}">
        <p14:creationId xmlns:p14="http://schemas.microsoft.com/office/powerpoint/2010/main" val="7756119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3567E8C-B793-463C-ACEC-3F1FF2FF6ACF}" type="datetime1">
              <a:rPr lang="lv-LV" smtClean="0"/>
              <a:t>27.04.2023</a:t>
            </a:fld>
            <a:endParaRPr lang="lv-LV" dirty="0"/>
          </a:p>
        </p:txBody>
      </p:sp>
      <p:sp>
        <p:nvSpPr>
          <p:cNvPr id="5" name="Footer Placeholder 4"/>
          <p:cNvSpPr>
            <a:spLocks noGrp="1"/>
          </p:cNvSpPr>
          <p:nvPr>
            <p:ph type="ftr" sz="quarter" idx="11"/>
          </p:nvPr>
        </p:nvSpPr>
        <p:spPr/>
        <p:txBody>
          <a:bodyPr/>
          <a:lstStyle/>
          <a:p>
            <a:endParaRPr lang="lv-LV" dirty="0"/>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7" name="Picture 6">
            <a:extLst>
              <a:ext uri="{FF2B5EF4-FFF2-40B4-BE49-F238E27FC236}">
                <a16:creationId xmlns:a16="http://schemas.microsoft.com/office/drawing/2014/main" id="{E9C7EC61-9F88-C466-6717-33DEA013F7BE}"/>
              </a:ext>
            </a:extLst>
          </p:cNvPr>
          <p:cNvPicPr>
            <a:picLocks noChangeAspect="1"/>
          </p:cNvPicPr>
          <p:nvPr userDrawn="1"/>
        </p:nvPicPr>
        <p:blipFill rotWithShape="1">
          <a:blip r:embed="rId2" cstate="print"/>
          <a:srcRect l="42765" t="13473" r="28727" b="56141"/>
          <a:stretch/>
        </p:blipFill>
        <p:spPr>
          <a:xfrm>
            <a:off x="3832044" y="1"/>
            <a:ext cx="4879337" cy="2446421"/>
          </a:xfrm>
          <a:prstGeom prst="rect">
            <a:avLst/>
          </a:prstGeom>
        </p:spPr>
      </p:pic>
    </p:spTree>
    <p:extLst>
      <p:ext uri="{BB962C8B-B14F-4D97-AF65-F5344CB8AC3E}">
        <p14:creationId xmlns:p14="http://schemas.microsoft.com/office/powerpoint/2010/main" val="19510407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A4AD5-E6E9-43A4-9260-70DC14904314}"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spTree>
    <p:extLst>
      <p:ext uri="{BB962C8B-B14F-4D97-AF65-F5344CB8AC3E}">
        <p14:creationId xmlns:p14="http://schemas.microsoft.com/office/powerpoint/2010/main" val="90252378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A4AD5-E6E9-43A4-9260-70DC14904314}"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8601487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A4AD5-E6E9-43A4-9260-70DC14904314}"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spTree>
    <p:extLst>
      <p:ext uri="{BB962C8B-B14F-4D97-AF65-F5344CB8AC3E}">
        <p14:creationId xmlns:p14="http://schemas.microsoft.com/office/powerpoint/2010/main" val="1737731036"/>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A4AD5-E6E9-43A4-9260-70DC14904314}"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2046607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92A4AD5-E6E9-43A4-9260-70DC14904314}"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spTree>
    <p:extLst>
      <p:ext uri="{BB962C8B-B14F-4D97-AF65-F5344CB8AC3E}">
        <p14:creationId xmlns:p14="http://schemas.microsoft.com/office/powerpoint/2010/main" val="93974455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E70C446-9BAE-4E95-9E77-5CBA150F4F94}"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80568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4483C3-F0C4-41F2-8118-517B3CABDC13}"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32882896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621463"/>
            <a:ext cx="12192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userDrawn="1"/>
        </p:nvSpPr>
        <p:spPr>
          <a:xfrm>
            <a:off x="914400" y="4724400"/>
            <a:ext cx="103632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914400" y="3505200"/>
            <a:ext cx="103632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914400" y="4724400"/>
            <a:ext cx="103632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914400" y="5761038"/>
            <a:ext cx="103632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dirty="0"/>
              <a:t>Click to edit Master text styles</a:t>
            </a:r>
          </a:p>
        </p:txBody>
      </p:sp>
      <p:pic>
        <p:nvPicPr>
          <p:cNvPr id="10" name="Picture 9"/>
          <p:cNvPicPr>
            <a:picLocks noChangeAspect="1"/>
          </p:cNvPicPr>
          <p:nvPr userDrawn="1"/>
        </p:nvPicPr>
        <p:blipFill rotWithShape="1">
          <a:blip r:embed="rId3" cstate="print"/>
          <a:srcRect l="42765" t="13473" r="28727" b="56141"/>
          <a:stretch/>
        </p:blipFill>
        <p:spPr>
          <a:xfrm>
            <a:off x="4264663" y="0"/>
            <a:ext cx="3672454" cy="2446421"/>
          </a:xfrm>
          <a:prstGeom prst="rect">
            <a:avLst/>
          </a:prstGeom>
        </p:spPr>
      </p:pic>
    </p:spTree>
    <p:extLst>
      <p:ext uri="{BB962C8B-B14F-4D97-AF65-F5344CB8AC3E}">
        <p14:creationId xmlns:p14="http://schemas.microsoft.com/office/powerpoint/2010/main" val="39747764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a:latin typeface="Arial" panose="020B0604020202020204" pitchFamily="34" charset="0"/>
              </a:rPr>
              <a:t>Būvniecības valsts kontroles birojs</a:t>
            </a: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21015309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srcRect l="42765" t="13473" r="28727" b="56141"/>
          <a:stretch/>
        </p:blipFill>
        <p:spPr>
          <a:xfrm>
            <a:off x="0" y="0"/>
            <a:ext cx="2457638" cy="1637166"/>
          </a:xfrm>
          <a:prstGeom prst="rect">
            <a:avLst/>
          </a:prstGeom>
        </p:spPr>
      </p:pic>
      <p:sp>
        <p:nvSpPr>
          <p:cNvPr id="2" name="Date Placeholder 1"/>
          <p:cNvSpPr>
            <a:spLocks noGrp="1"/>
          </p:cNvSpPr>
          <p:nvPr>
            <p:ph type="dt" sz="half" idx="10"/>
          </p:nvPr>
        </p:nvSpPr>
        <p:spPr/>
        <p:txBody>
          <a:bodyPr/>
          <a:lstStyle/>
          <a:p>
            <a:fld id="{14E999DC-9EA0-4259-819B-1AF7B4303B19}" type="datetimeFigureOut">
              <a:rPr lang="lv-LV" smtClean="0"/>
              <a:t>27.04.2023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E2260439-F6DD-4523-A801-03781BC0D091}" type="slidenum">
              <a:rPr lang="lv-LV" smtClean="0"/>
              <a:t>‹#›</a:t>
            </a:fld>
            <a:endParaRPr lang="lv-LV"/>
          </a:p>
        </p:txBody>
      </p:sp>
    </p:spTree>
    <p:extLst>
      <p:ext uri="{BB962C8B-B14F-4D97-AF65-F5344CB8AC3E}">
        <p14:creationId xmlns:p14="http://schemas.microsoft.com/office/powerpoint/2010/main" val="2297216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4EC8909-50AC-4927-AA21-A90BDEF10CC7}"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dirty="0"/>
          </a:p>
        </p:txBody>
      </p:sp>
      <p:pic>
        <p:nvPicPr>
          <p:cNvPr id="7" name="Picture 6">
            <a:extLst>
              <a:ext uri="{FF2B5EF4-FFF2-40B4-BE49-F238E27FC236}">
                <a16:creationId xmlns:a16="http://schemas.microsoft.com/office/drawing/2014/main" id="{DE663BA4-88E9-5FF9-25BF-5557F1133988}"/>
              </a:ext>
            </a:extLst>
          </p:cNvPr>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5519305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95818" y="0"/>
            <a:ext cx="219317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0" y="1063631"/>
            <a:ext cx="3048000" cy="2462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700">
                <a:solidFill>
                  <a:schemeClr val="tx1"/>
                </a:solidFill>
                <a:latin typeface="Times New Roman" panose="02020603050405020304" pitchFamily="18" charset="0"/>
                <a:ea typeface="MS PGothic" panose="020B0600070205080204" pitchFamily="34" charset="-128"/>
              </a:defRPr>
            </a:lvl1pPr>
            <a:lvl2pPr marL="742950" indent="-285750">
              <a:defRPr sz="1700">
                <a:solidFill>
                  <a:schemeClr val="tx1"/>
                </a:solidFill>
                <a:latin typeface="Times New Roman" panose="02020603050405020304" pitchFamily="18" charset="0"/>
                <a:ea typeface="MS PGothic" panose="020B0600070205080204" pitchFamily="34" charset="-128"/>
              </a:defRPr>
            </a:lvl2pPr>
            <a:lvl3pPr marL="1143000" indent="-228600">
              <a:defRPr sz="1700">
                <a:solidFill>
                  <a:schemeClr val="tx1"/>
                </a:solidFill>
                <a:latin typeface="Times New Roman" panose="02020603050405020304" pitchFamily="18" charset="0"/>
                <a:ea typeface="MS PGothic" panose="020B0600070205080204" pitchFamily="34" charset="-128"/>
              </a:defRPr>
            </a:lvl3pPr>
            <a:lvl4pPr marL="1600200" indent="-228600">
              <a:defRPr sz="1700">
                <a:solidFill>
                  <a:schemeClr val="tx1"/>
                </a:solidFill>
                <a:latin typeface="Times New Roman" panose="02020603050405020304" pitchFamily="18" charset="0"/>
                <a:ea typeface="MS PGothic" panose="020B0600070205080204" pitchFamily="34" charset="-128"/>
              </a:defRPr>
            </a:lvl4pPr>
            <a:lvl5pPr marL="2057400" indent="-228600">
              <a:defRPr sz="1700">
                <a:solidFill>
                  <a:schemeClr val="tx1"/>
                </a:solidFill>
                <a:latin typeface="Times New Roman" panose="02020603050405020304" pitchFamily="18" charset="0"/>
                <a:ea typeface="MS PGothic" panose="020B0600070205080204" pitchFamily="34" charset="-128"/>
              </a:defRPr>
            </a:lvl5pPr>
            <a:lvl6pPr marL="25146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6pPr>
            <a:lvl7pPr marL="29718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7pPr>
            <a:lvl8pPr marL="34290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8pPr>
            <a:lvl9pPr marL="3886200" indent="-228600" defTabSz="938213" eaLnBrk="0" fontAlgn="base" hangingPunct="0">
              <a:spcBef>
                <a:spcPct val="0"/>
              </a:spcBef>
              <a:spcAft>
                <a:spcPct val="0"/>
              </a:spcAft>
              <a:defRPr sz="1700">
                <a:solidFill>
                  <a:schemeClr val="tx1"/>
                </a:solidFill>
                <a:latin typeface="Times New Roman" panose="02020603050405020304" pitchFamily="18" charset="0"/>
                <a:ea typeface="MS PGothic" panose="020B0600070205080204" pitchFamily="34" charset="-128"/>
              </a:defRPr>
            </a:lvl9pPr>
          </a:lstStyle>
          <a:p>
            <a:pPr>
              <a:defRPr/>
            </a:pPr>
            <a:r>
              <a:rPr lang="en-US" altLang="lv-LV" sz="1000" dirty="0">
                <a:latin typeface="Arial" panose="020B0604020202020204" pitchFamily="34" charset="0"/>
              </a:rPr>
              <a:t>Būvniecības valsts kontroles birojs</a:t>
            </a:r>
          </a:p>
        </p:txBody>
      </p:sp>
      <p:sp>
        <p:nvSpPr>
          <p:cNvPr id="2" name="Title 1"/>
          <p:cNvSpPr>
            <a:spLocks noGrp="1"/>
          </p:cNvSpPr>
          <p:nvPr>
            <p:ph type="title"/>
          </p:nvPr>
        </p:nvSpPr>
        <p:spPr>
          <a:xfrm>
            <a:off x="3454400" y="381000"/>
            <a:ext cx="8128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3454400" y="1752601"/>
            <a:ext cx="8128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3454400" y="6324600"/>
            <a:ext cx="26416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6502400" y="6324600"/>
            <a:ext cx="48768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11379200" y="6324600"/>
            <a:ext cx="406400" cy="304800"/>
          </a:xfrm>
        </p:spPr>
        <p:txBody>
          <a:bodyPr/>
          <a:lstStyle>
            <a:lvl1pPr>
              <a:defRPr sz="1000" smtClean="0">
                <a:latin typeface="Verdana" panose="020B0604030504040204" pitchFamily="34" charset="0"/>
              </a:defRPr>
            </a:lvl1pPr>
          </a:lstStyle>
          <a:p>
            <a:pPr>
              <a:defRPr/>
            </a:pPr>
            <a:fld id="{2E6D6C19-4EBD-463F-B2DB-F8EE9F5F0733}" type="slidenum">
              <a:rPr lang="en-US" altLang="lv-LV"/>
              <a:pPr>
                <a:defRPr/>
              </a:pPr>
              <a:t>‹#›</a:t>
            </a:fld>
            <a:endParaRPr lang="en-US" altLang="lv-LV"/>
          </a:p>
        </p:txBody>
      </p:sp>
    </p:spTree>
    <p:extLst>
      <p:ext uri="{BB962C8B-B14F-4D97-AF65-F5344CB8AC3E}">
        <p14:creationId xmlns:p14="http://schemas.microsoft.com/office/powerpoint/2010/main" val="962798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368565-E790-4FD6-BF3C-2690D6FE8811}" type="datetime1">
              <a:rPr lang="lv-LV" smtClean="0"/>
              <a:t>27.04.2023</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B8919222-AB26-4AEB-B881-CC7E9661B6C6}" type="slidenum">
              <a:rPr lang="lv-LV" smtClean="0"/>
              <a:t>‹#›</a:t>
            </a:fld>
            <a:endParaRPr lang="lv-LV"/>
          </a:p>
        </p:txBody>
      </p:sp>
      <p:pic>
        <p:nvPicPr>
          <p:cNvPr id="7" name="Picture 6">
            <a:extLst>
              <a:ext uri="{FF2B5EF4-FFF2-40B4-BE49-F238E27FC236}">
                <a16:creationId xmlns:a16="http://schemas.microsoft.com/office/drawing/2014/main" id="{EF4E12DF-F6E4-DC0E-1FA7-82F0AE3D6E0D}"/>
              </a:ext>
            </a:extLst>
          </p:cNvPr>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42438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1C9B7F-20CF-49BE-87F6-AD8DDA063F1F}" type="datetime1">
              <a:rPr lang="lv-LV" smtClean="0"/>
              <a:t>27.04.2023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pic>
        <p:nvPicPr>
          <p:cNvPr id="8" name="Picture 7">
            <a:extLst>
              <a:ext uri="{FF2B5EF4-FFF2-40B4-BE49-F238E27FC236}">
                <a16:creationId xmlns:a16="http://schemas.microsoft.com/office/drawing/2014/main" id="{C7A44354-E2F2-4C6B-CD81-5D5A3665B8B5}"/>
              </a:ext>
            </a:extLst>
          </p:cNvPr>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3492229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5B2CE54-D69E-400D-9DEE-7AEAD2727570}" type="datetime1">
              <a:rPr lang="lv-LV" smtClean="0"/>
              <a:t>27.04.2023</a:t>
            </a:fld>
            <a:endParaRPr lang="lv-LV"/>
          </a:p>
        </p:txBody>
      </p:sp>
      <p:sp>
        <p:nvSpPr>
          <p:cNvPr id="8" name="Footer Placeholder 7"/>
          <p:cNvSpPr>
            <a:spLocks noGrp="1"/>
          </p:cNvSpPr>
          <p:nvPr>
            <p:ph type="ftr" sz="quarter" idx="11"/>
          </p:nvPr>
        </p:nvSpPr>
        <p:spPr/>
        <p:txBody>
          <a:bodyPr/>
          <a:lstStyle/>
          <a:p>
            <a:endParaRPr lang="lv-LV"/>
          </a:p>
        </p:txBody>
      </p:sp>
      <p:sp>
        <p:nvSpPr>
          <p:cNvPr id="9" name="Slide Number Placeholder 8"/>
          <p:cNvSpPr>
            <a:spLocks noGrp="1"/>
          </p:cNvSpPr>
          <p:nvPr>
            <p:ph type="sldNum" sz="quarter" idx="12"/>
          </p:nvPr>
        </p:nvSpPr>
        <p:spPr/>
        <p:txBody>
          <a:bodyPr/>
          <a:lstStyle/>
          <a:p>
            <a:fld id="{B8919222-AB26-4AEB-B881-CC7E9661B6C6}" type="slidenum">
              <a:rPr lang="lv-LV" smtClean="0"/>
              <a:t>‹#›</a:t>
            </a:fld>
            <a:endParaRPr lang="lv-LV"/>
          </a:p>
        </p:txBody>
      </p:sp>
      <p:pic>
        <p:nvPicPr>
          <p:cNvPr id="10" name="Picture 9">
            <a:extLst>
              <a:ext uri="{FF2B5EF4-FFF2-40B4-BE49-F238E27FC236}">
                <a16:creationId xmlns:a16="http://schemas.microsoft.com/office/drawing/2014/main" id="{F3B5D631-A35E-D0C6-5F84-DC700B240866}"/>
              </a:ext>
            </a:extLst>
          </p:cNvPr>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72663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822675-33F6-400E-9C3A-1607C02E3EE2}" type="datetime1">
              <a:rPr lang="lv-LV" smtClean="0"/>
              <a:t>27.04.2023</a:t>
            </a:fld>
            <a:endParaRPr lang="lv-LV"/>
          </a:p>
        </p:txBody>
      </p:sp>
      <p:sp>
        <p:nvSpPr>
          <p:cNvPr id="4" name="Footer Placeholder 3"/>
          <p:cNvSpPr>
            <a:spLocks noGrp="1"/>
          </p:cNvSpPr>
          <p:nvPr>
            <p:ph type="ftr" sz="quarter" idx="11"/>
          </p:nvPr>
        </p:nvSpPr>
        <p:spPr/>
        <p:txBody>
          <a:bodyPr/>
          <a:lstStyle/>
          <a:p>
            <a:endParaRPr lang="lv-LV"/>
          </a:p>
        </p:txBody>
      </p:sp>
      <p:sp>
        <p:nvSpPr>
          <p:cNvPr id="5" name="Slide Number Placeholder 4"/>
          <p:cNvSpPr>
            <a:spLocks noGrp="1"/>
          </p:cNvSpPr>
          <p:nvPr>
            <p:ph type="sldNum" sz="quarter" idx="12"/>
          </p:nvPr>
        </p:nvSpPr>
        <p:spPr/>
        <p:txBody>
          <a:bodyPr/>
          <a:lstStyle/>
          <a:p>
            <a:fld id="{B8919222-AB26-4AEB-B881-CC7E9661B6C6}" type="slidenum">
              <a:rPr lang="lv-LV" smtClean="0"/>
              <a:t>‹#›</a:t>
            </a:fld>
            <a:endParaRPr lang="lv-LV"/>
          </a:p>
        </p:txBody>
      </p:sp>
      <p:pic>
        <p:nvPicPr>
          <p:cNvPr id="6" name="Picture 5">
            <a:extLst>
              <a:ext uri="{FF2B5EF4-FFF2-40B4-BE49-F238E27FC236}">
                <a16:creationId xmlns:a16="http://schemas.microsoft.com/office/drawing/2014/main" id="{ED2A06C4-2537-2F59-D4F6-CECCE6988966}"/>
              </a:ext>
            </a:extLst>
          </p:cNvPr>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609603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AD52FD-8F2C-4F21-BBF8-8194012C7D0A}" type="datetime1">
              <a:rPr lang="lv-LV" smtClean="0"/>
              <a:t>27.04.2023</a:t>
            </a:fld>
            <a:endParaRPr lang="lv-LV"/>
          </a:p>
        </p:txBody>
      </p:sp>
      <p:sp>
        <p:nvSpPr>
          <p:cNvPr id="3" name="Footer Placeholder 2"/>
          <p:cNvSpPr>
            <a:spLocks noGrp="1"/>
          </p:cNvSpPr>
          <p:nvPr>
            <p:ph type="ftr" sz="quarter" idx="11"/>
          </p:nvPr>
        </p:nvSpPr>
        <p:spPr/>
        <p:txBody>
          <a:bodyPr/>
          <a:lstStyle/>
          <a:p>
            <a:endParaRPr lang="lv-LV"/>
          </a:p>
        </p:txBody>
      </p:sp>
      <p:sp>
        <p:nvSpPr>
          <p:cNvPr id="4" name="Slide Number Placeholder 3"/>
          <p:cNvSpPr>
            <a:spLocks noGrp="1"/>
          </p:cNvSpPr>
          <p:nvPr>
            <p:ph type="sldNum" sz="quarter" idx="12"/>
          </p:nvPr>
        </p:nvSpPr>
        <p:spPr/>
        <p:txBody>
          <a:bodyPr/>
          <a:lstStyle/>
          <a:p>
            <a:fld id="{B8919222-AB26-4AEB-B881-CC7E9661B6C6}" type="slidenum">
              <a:rPr lang="lv-LV" smtClean="0"/>
              <a:t>‹#›</a:t>
            </a:fld>
            <a:endParaRPr lang="lv-LV"/>
          </a:p>
        </p:txBody>
      </p:sp>
      <p:pic>
        <p:nvPicPr>
          <p:cNvPr id="5" name="Picture 4">
            <a:extLst>
              <a:ext uri="{FF2B5EF4-FFF2-40B4-BE49-F238E27FC236}">
                <a16:creationId xmlns:a16="http://schemas.microsoft.com/office/drawing/2014/main" id="{857A0FCB-C9B2-22D3-6A1D-91137875603C}"/>
              </a:ext>
            </a:extLst>
          </p:cNvPr>
          <p:cNvPicPr>
            <a:picLocks noChangeAspect="1"/>
          </p:cNvPicPr>
          <p:nvPr userDrawn="1"/>
        </p:nvPicPr>
        <p:blipFill rotWithShape="1">
          <a:blip r:embed="rId2" cstate="print"/>
          <a:srcRect l="42765" t="13473" r="28727" b="56141"/>
          <a:stretch/>
        </p:blipFill>
        <p:spPr>
          <a:xfrm>
            <a:off x="-1" y="10910"/>
            <a:ext cx="2708423" cy="1218264"/>
          </a:xfrm>
          <a:prstGeom prst="rect">
            <a:avLst/>
          </a:prstGeom>
        </p:spPr>
      </p:pic>
    </p:spTree>
    <p:extLst>
      <p:ext uri="{BB962C8B-B14F-4D97-AF65-F5344CB8AC3E}">
        <p14:creationId xmlns:p14="http://schemas.microsoft.com/office/powerpoint/2010/main" val="1551082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917840E-5AE7-425E-B83A-7BC2512BD907}" type="datetime1">
              <a:rPr lang="lv-LV" smtClean="0"/>
              <a:t>27.04.2023</a:t>
            </a:fld>
            <a:endParaRPr lang="lv-LV"/>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Tree>
    <p:extLst>
      <p:ext uri="{BB962C8B-B14F-4D97-AF65-F5344CB8AC3E}">
        <p14:creationId xmlns:p14="http://schemas.microsoft.com/office/powerpoint/2010/main" val="324991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lv-LV"/>
          </a:p>
        </p:txBody>
      </p:sp>
      <p:sp>
        <p:nvSpPr>
          <p:cNvPr id="7" name="Slide Number Placeholder 6"/>
          <p:cNvSpPr>
            <a:spLocks noGrp="1"/>
          </p:cNvSpPr>
          <p:nvPr>
            <p:ph type="sldNum" sz="quarter" idx="12"/>
          </p:nvPr>
        </p:nvSpPr>
        <p:spPr/>
        <p:txBody>
          <a:bodyPr/>
          <a:lstStyle/>
          <a:p>
            <a:fld id="{B8919222-AB26-4AEB-B881-CC7E9661B6C6}" type="slidenum">
              <a:rPr lang="lv-LV" smtClean="0"/>
              <a:t>‹#›</a:t>
            </a:fld>
            <a:endParaRPr lang="lv-LV"/>
          </a:p>
        </p:txBody>
      </p:sp>
      <p:sp>
        <p:nvSpPr>
          <p:cNvPr id="5" name="Date Placeholder 4"/>
          <p:cNvSpPr>
            <a:spLocks noGrp="1"/>
          </p:cNvSpPr>
          <p:nvPr>
            <p:ph type="dt" sz="half" idx="10"/>
          </p:nvPr>
        </p:nvSpPr>
        <p:spPr/>
        <p:txBody>
          <a:bodyPr/>
          <a:lstStyle/>
          <a:p>
            <a:fld id="{671C8D56-6826-4E91-ACB3-67F53736BCAB}" type="datetime1">
              <a:rPr lang="lv-LV" smtClean="0"/>
              <a:t>27.04.2023</a:t>
            </a:fld>
            <a:endParaRPr lang="lv-LV"/>
          </a:p>
        </p:txBody>
      </p:sp>
    </p:spTree>
    <p:extLst>
      <p:ext uri="{BB962C8B-B14F-4D97-AF65-F5344CB8AC3E}">
        <p14:creationId xmlns:p14="http://schemas.microsoft.com/office/powerpoint/2010/main" val="1920980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2A4AD5-E6E9-43A4-9260-70DC14904314}" type="datetime1">
              <a:rPr lang="lv-LV" smtClean="0"/>
              <a:t>27.04.2023</a:t>
            </a:fld>
            <a:endParaRPr lang="lv-LV"/>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lv-LV"/>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8919222-AB26-4AEB-B881-CC7E9661B6C6}" type="slidenum">
              <a:rPr lang="lv-LV" smtClean="0"/>
              <a:t>‹#›</a:t>
            </a:fld>
            <a:endParaRPr lang="lv-LV" dirty="0"/>
          </a:p>
        </p:txBody>
      </p:sp>
    </p:spTree>
    <p:extLst>
      <p:ext uri="{BB962C8B-B14F-4D97-AF65-F5344CB8AC3E}">
        <p14:creationId xmlns:p14="http://schemas.microsoft.com/office/powerpoint/2010/main" val="3596957662"/>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679" r:id="rId18"/>
    <p:sldLayoutId id="2147483655" r:id="rId19"/>
    <p:sldLayoutId id="2147483681" r:id="rId20"/>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likumi.lv/ta/id/329145-grozijumi-ministru-kabineta-2014-gada-2-septembra-noteikumos-nr-529-eku-buvnoteikumi-"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hyperlink" Target="https://likumi.lv/doc.php?id=%20329145" TargetMode="External"/><Relationship Id="rId4" Type="http://schemas.openxmlformats.org/officeDocument/2006/relationships/hyperlink" Target="https://likumi.lv/ta/id/269164-eku-buvnoteikumi/redakcijas-datums/2022/03/0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hyperlink" Target="http://www.bvkb.gov.lv/" TargetMode="External"/><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likumi.lv/ta/id/59994-par-ipasi-aizsargajamam-dabas-teritorija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likumi.lv/ta/id/3941-sugu-un-biotopu-aizsardzibas-likum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EA3377B-B9D2-4546-BA68-42EE314838B1}"/>
              </a:ext>
            </a:extLst>
          </p:cNvPr>
          <p:cNvSpPr>
            <a:spLocks noGrp="1"/>
          </p:cNvSpPr>
          <p:nvPr>
            <p:ph type="ctrTitle"/>
          </p:nvPr>
        </p:nvSpPr>
        <p:spPr>
          <a:xfrm>
            <a:off x="716437" y="3026578"/>
            <a:ext cx="10363200" cy="2387600"/>
          </a:xfrm>
        </p:spPr>
        <p:txBody>
          <a:bodyPr>
            <a:noAutofit/>
          </a:bodyPr>
          <a:lstStyle/>
          <a:p>
            <a:pPr algn="ctr">
              <a:lnSpc>
                <a:spcPct val="107000"/>
              </a:lnSpc>
              <a:spcAft>
                <a:spcPts val="800"/>
              </a:spcAft>
            </a:pPr>
            <a:r>
              <a:rPr lang="lv-LV" sz="3200" b="1" dirty="0">
                <a:solidFill>
                  <a:srgbClr val="212529"/>
                </a:solidFill>
                <a:effectLst/>
                <a:latin typeface="Times New Roman" panose="02020603050405020304" pitchFamily="18" charset="0"/>
                <a:ea typeface="Calibri" panose="020F0502020204030204" pitchFamily="34" charset="0"/>
                <a:cs typeface="Times New Roman" panose="02020603050405020304" pitchFamily="18" charset="0"/>
              </a:rPr>
              <a:t>Seminārs būvniecības procesa dalībniekiem</a:t>
            </a:r>
            <a:br>
              <a:rPr lang="lv-LV" sz="3200" dirty="0">
                <a:effectLst/>
                <a:latin typeface="Times New Roman" panose="02020603050405020304" pitchFamily="18" charset="0"/>
                <a:ea typeface="Calibri" panose="020F0502020204030204" pitchFamily="34" charset="0"/>
                <a:cs typeface="Times New Roman" panose="02020603050405020304" pitchFamily="18" charset="0"/>
              </a:rPr>
            </a:br>
            <a:r>
              <a:rPr lang="lv-LV" sz="3200" b="1" dirty="0">
                <a:effectLst/>
                <a:latin typeface="Times New Roman" panose="02020603050405020304" pitchFamily="18" charset="0"/>
                <a:ea typeface="Calibri" panose="020F0502020204030204" pitchFamily="34" charset="0"/>
                <a:cs typeface="Times New Roman" panose="02020603050405020304" pitchFamily="18" charset="0"/>
              </a:rPr>
              <a:t>“Būvdarbu veikšanas tehnoloģijas būvdarbu kontrolē”</a:t>
            </a:r>
            <a:br>
              <a:rPr lang="lv-LV" sz="3200" b="1" dirty="0">
                <a:effectLst/>
                <a:latin typeface="Times New Roman" panose="02020603050405020304" pitchFamily="18" charset="0"/>
                <a:ea typeface="Calibri" panose="020F0502020204030204" pitchFamily="34" charset="0"/>
                <a:cs typeface="Times New Roman" panose="02020603050405020304" pitchFamily="18" charset="0"/>
              </a:rPr>
            </a:br>
            <a:br>
              <a:rPr lang="lv-LV" sz="3200" b="1" dirty="0">
                <a:effectLst/>
                <a:latin typeface="Times New Roman" panose="02020603050405020304" pitchFamily="18" charset="0"/>
                <a:ea typeface="Calibri" panose="020F0502020204030204" pitchFamily="34" charset="0"/>
                <a:cs typeface="Times New Roman" panose="02020603050405020304" pitchFamily="18" charset="0"/>
              </a:rPr>
            </a:br>
            <a:r>
              <a:rPr lang="lv-LV" sz="3200" b="1" dirty="0">
                <a:effectLst/>
                <a:latin typeface="Times New Roman" panose="02020603050405020304" pitchFamily="18" charset="0"/>
                <a:ea typeface="Calibri" panose="020F0502020204030204" pitchFamily="34" charset="0"/>
                <a:cs typeface="Times New Roman" panose="02020603050405020304" pitchFamily="18" charset="0"/>
              </a:rPr>
              <a:t>Darbu veikšanas projekta pārbaude būvdarbu kontroles ietvaros</a:t>
            </a:r>
            <a:endParaRPr lang="lv-LV"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Subtitle 2">
            <a:extLst>
              <a:ext uri="{FF2B5EF4-FFF2-40B4-BE49-F238E27FC236}">
                <a16:creationId xmlns:a16="http://schemas.microsoft.com/office/drawing/2014/main" id="{8B06BAD5-EB7C-404F-BA3E-8597097AF74C}"/>
              </a:ext>
            </a:extLst>
          </p:cNvPr>
          <p:cNvSpPr>
            <a:spLocks noGrp="1"/>
          </p:cNvSpPr>
          <p:nvPr>
            <p:ph type="subTitle" idx="1"/>
          </p:nvPr>
        </p:nvSpPr>
        <p:spPr>
          <a:xfrm>
            <a:off x="2033268" y="5680947"/>
            <a:ext cx="7315200" cy="914400"/>
          </a:xfrm>
        </p:spPr>
        <p:txBody>
          <a:bodyPr/>
          <a:lstStyle/>
          <a:p>
            <a:r>
              <a:rPr lang="lv-LV" b="1" i="1" dirty="0">
                <a:latin typeface="Times New Roman" panose="02020603050405020304" pitchFamily="18" charset="0"/>
                <a:cs typeface="Times New Roman" panose="02020603050405020304" pitchFamily="18" charset="0"/>
              </a:rPr>
              <a:t>Inese Linde</a:t>
            </a:r>
            <a:r>
              <a:rPr lang="lv-LV" dirty="0">
                <a:latin typeface="Times New Roman" panose="02020603050405020304" pitchFamily="18" charset="0"/>
                <a:cs typeface="Times New Roman" panose="02020603050405020304" pitchFamily="18" charset="0"/>
              </a:rPr>
              <a:t>, BVKB Būvdarbu kontroles nodaļas būvinspektore</a:t>
            </a:r>
          </a:p>
        </p:txBody>
      </p:sp>
      <p:sp>
        <p:nvSpPr>
          <p:cNvPr id="16" name="Slide Number Placeholder 15"/>
          <p:cNvSpPr>
            <a:spLocks noGrp="1"/>
          </p:cNvSpPr>
          <p:nvPr>
            <p:ph type="sldNum" sz="quarter" idx="12"/>
          </p:nvPr>
        </p:nvSpPr>
        <p:spPr>
          <a:xfrm>
            <a:off x="8610600" y="6230222"/>
            <a:ext cx="2743200" cy="365125"/>
          </a:xfrm>
        </p:spPr>
        <p:txBody>
          <a:bodyPr/>
          <a:lstStyle/>
          <a:p>
            <a:fld id="{32F832BF-1DDA-4BBE-B340-68BC40090DFC}" type="slidenum">
              <a:rPr lang="lv-LV" smtClean="0"/>
              <a:pPr/>
              <a:t>1</a:t>
            </a:fld>
            <a:endParaRPr lang="lv-LV" dirty="0"/>
          </a:p>
        </p:txBody>
      </p:sp>
    </p:spTree>
    <p:extLst>
      <p:ext uri="{BB962C8B-B14F-4D97-AF65-F5344CB8AC3E}">
        <p14:creationId xmlns:p14="http://schemas.microsoft.com/office/powerpoint/2010/main" val="953175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3CB3-CF29-6C83-2228-2D714FACBC71}"/>
              </a:ext>
            </a:extLst>
          </p:cNvPr>
          <p:cNvSpPr>
            <a:spLocks noGrp="1"/>
          </p:cNvSpPr>
          <p:nvPr>
            <p:ph type="title"/>
          </p:nvPr>
        </p:nvSpPr>
        <p:spPr>
          <a:xfrm>
            <a:off x="2882096" y="365125"/>
            <a:ext cx="8866880" cy="1325563"/>
          </a:xfrm>
        </p:spPr>
        <p:txBody>
          <a:bodyPr>
            <a:normAutofit/>
          </a:bodyPr>
          <a:lstStyle/>
          <a:p>
            <a:r>
              <a:rPr lang="lv-LV" sz="4200" dirty="0">
                <a:latin typeface="Times New Roman" panose="02020603050405020304" pitchFamily="18" charset="0"/>
                <a:cs typeface="Times New Roman" panose="02020603050405020304" pitchFamily="18" charset="0"/>
              </a:rPr>
              <a:t>Darba veikšanas projekta atbilstība DOP</a:t>
            </a:r>
          </a:p>
        </p:txBody>
      </p:sp>
      <p:sp>
        <p:nvSpPr>
          <p:cNvPr id="3" name="Content Placeholder 2">
            <a:extLst>
              <a:ext uri="{FF2B5EF4-FFF2-40B4-BE49-F238E27FC236}">
                <a16:creationId xmlns:a16="http://schemas.microsoft.com/office/drawing/2014/main" id="{8FC26B9C-29E0-6599-80E1-5147F0C68596}"/>
              </a:ext>
            </a:extLst>
          </p:cNvPr>
          <p:cNvSpPr>
            <a:spLocks noGrp="1"/>
          </p:cNvSpPr>
          <p:nvPr>
            <p:ph idx="1"/>
          </p:nvPr>
        </p:nvSpPr>
        <p:spPr>
          <a:xfrm>
            <a:off x="838200" y="1602341"/>
            <a:ext cx="10515600" cy="4351338"/>
          </a:xfrm>
        </p:spPr>
        <p:txBody>
          <a:bodyPr>
            <a:normAutofit/>
          </a:bodyPr>
          <a:lstStyle/>
          <a:p>
            <a:pPr marL="0" indent="0">
              <a:buNone/>
            </a:pPr>
            <a:r>
              <a:rPr lang="lv-LV" sz="2400" b="1" u="sng" dirty="0">
                <a:latin typeface="Times New Roman" panose="02020603050405020304" pitchFamily="18" charset="0"/>
                <a:cs typeface="Times New Roman" panose="02020603050405020304" pitchFamily="18" charset="0"/>
              </a:rPr>
              <a:t>Darba veikšanas projekts  =   Darbu organizācijas projekta detalizācija</a:t>
            </a:r>
            <a:endParaRPr lang="lv-LV" sz="2400" dirty="0">
              <a:latin typeface="Times New Roman" panose="02020603050405020304" pitchFamily="18" charset="0"/>
              <a:cs typeface="Times New Roman" panose="02020603050405020304" pitchFamily="18" charset="0"/>
            </a:endParaRPr>
          </a:p>
          <a:p>
            <a:pPr marL="0" indent="0">
              <a:buNone/>
            </a:pPr>
            <a:r>
              <a:rPr lang="lv-LV" sz="2400" dirty="0">
                <a:latin typeface="Times New Roman" panose="02020603050405020304" pitchFamily="18" charset="0"/>
                <a:cs typeface="Times New Roman" panose="02020603050405020304" pitchFamily="18" charset="0"/>
              </a:rPr>
              <a:t>Ievērot  Būvlaukuma robežu , iebrauktuves/</a:t>
            </a:r>
            <a:r>
              <a:rPr lang="lv-LV" sz="2400" dirty="0" err="1">
                <a:latin typeface="Times New Roman" panose="02020603050405020304" pitchFamily="18" charset="0"/>
                <a:cs typeface="Times New Roman" panose="02020603050405020304" pitchFamily="18" charset="0"/>
              </a:rPr>
              <a:t>izbrauktuves</a:t>
            </a:r>
            <a:r>
              <a:rPr lang="lv-LV" sz="2400" dirty="0">
                <a:latin typeface="Times New Roman" panose="02020603050405020304" pitchFamily="18" charset="0"/>
                <a:cs typeface="Times New Roman" panose="02020603050405020304" pitchFamily="18" charset="0"/>
              </a:rPr>
              <a:t>, trešo personu drošu kustību</a:t>
            </a:r>
            <a:r>
              <a:rPr lang="lv-LV" sz="2400" dirty="0">
                <a:solidFill>
                  <a:srgbClr val="FF0000"/>
                </a:solidFill>
                <a:latin typeface="Times New Roman" panose="02020603050405020304" pitchFamily="18" charset="0"/>
                <a:cs typeface="Times New Roman" panose="02020603050405020304" pitchFamily="18" charset="0"/>
              </a:rPr>
              <a:t>!!!</a:t>
            </a:r>
          </a:p>
          <a:p>
            <a:pPr marL="0" indent="0">
              <a:buNone/>
            </a:pPr>
            <a:endParaRPr lang="lv-LV" dirty="0">
              <a:latin typeface="Times New Roman" panose="02020603050405020304" pitchFamily="18" charset="0"/>
              <a:cs typeface="Times New Roman" panose="02020603050405020304" pitchFamily="18" charset="0"/>
            </a:endParaRPr>
          </a:p>
          <a:p>
            <a:pPr marL="0" indent="0">
              <a:buNone/>
            </a:pPr>
            <a:endParaRPr lang="lv-LV" sz="2800" dirty="0">
              <a:latin typeface="Times New Roman" panose="02020603050405020304" pitchFamily="18" charset="0"/>
              <a:cs typeface="Times New Roman" panose="02020603050405020304" pitchFamily="18" charset="0"/>
            </a:endParaRPr>
          </a:p>
          <a:p>
            <a:pPr marL="0" indent="0">
              <a:buNone/>
            </a:pPr>
            <a:endParaRPr lang="lv-LV" dirty="0">
              <a:latin typeface="Times New Roman" panose="02020603050405020304" pitchFamily="18" charset="0"/>
              <a:cs typeface="Times New Roman" panose="02020603050405020304" pitchFamily="18" charset="0"/>
            </a:endParaRPr>
          </a:p>
          <a:p>
            <a:pPr marL="0" indent="0">
              <a:buNone/>
            </a:pPr>
            <a:r>
              <a:rPr lang="lv-LV" dirty="0"/>
              <a:t> </a:t>
            </a:r>
          </a:p>
        </p:txBody>
      </p:sp>
      <p:pic>
        <p:nvPicPr>
          <p:cNvPr id="4" name="Content Placeholder 4" descr="A picture containing text, sky, outdoor, way&#10;&#10;Description automatically generated">
            <a:extLst>
              <a:ext uri="{FF2B5EF4-FFF2-40B4-BE49-F238E27FC236}">
                <a16:creationId xmlns:a16="http://schemas.microsoft.com/office/drawing/2014/main" id="{B7C60661-4E37-8C79-7659-23613AE2D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825" y="3853345"/>
            <a:ext cx="3780663" cy="2811908"/>
          </a:xfrm>
          <a:prstGeom prst="rect">
            <a:avLst/>
          </a:prstGeom>
        </p:spPr>
      </p:pic>
      <p:sp>
        <p:nvSpPr>
          <p:cNvPr id="5" name="TextBox 4">
            <a:extLst>
              <a:ext uri="{FF2B5EF4-FFF2-40B4-BE49-F238E27FC236}">
                <a16:creationId xmlns:a16="http://schemas.microsoft.com/office/drawing/2014/main" id="{45508DA5-14FC-61E8-6072-F86E487A11A0}"/>
              </a:ext>
            </a:extLst>
          </p:cNvPr>
          <p:cNvSpPr txBox="1"/>
          <p:nvPr/>
        </p:nvSpPr>
        <p:spPr>
          <a:xfrm>
            <a:off x="5503656" y="3970092"/>
            <a:ext cx="1572322" cy="646331"/>
          </a:xfrm>
          <a:prstGeom prst="rect">
            <a:avLst/>
          </a:prstGeom>
          <a:noFill/>
        </p:spPr>
        <p:txBody>
          <a:bodyPr wrap="square" rtlCol="0">
            <a:spAutoFit/>
          </a:bodyPr>
          <a:lstStyle/>
          <a:p>
            <a:r>
              <a:rPr lang="lv-LV" dirty="0">
                <a:latin typeface="Times New Roman" panose="02020603050405020304" pitchFamily="18" charset="0"/>
                <a:cs typeface="Times New Roman" panose="02020603050405020304" pitchFamily="18" charset="0"/>
              </a:rPr>
              <a:t>Ar DVP bloķēta iela </a:t>
            </a:r>
          </a:p>
        </p:txBody>
      </p:sp>
      <p:cxnSp>
        <p:nvCxnSpPr>
          <p:cNvPr id="9" name="Straight Arrow Connector 8">
            <a:extLst>
              <a:ext uri="{FF2B5EF4-FFF2-40B4-BE49-F238E27FC236}">
                <a16:creationId xmlns:a16="http://schemas.microsoft.com/office/drawing/2014/main" id="{D77F339B-2695-D5A0-3133-C49AF86F5A10}"/>
              </a:ext>
            </a:extLst>
          </p:cNvPr>
          <p:cNvCxnSpPr/>
          <p:nvPr/>
        </p:nvCxnSpPr>
        <p:spPr>
          <a:xfrm flipH="1">
            <a:off x="3173051" y="4229673"/>
            <a:ext cx="2330605" cy="878374"/>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pic>
        <p:nvPicPr>
          <p:cNvPr id="7" name="Picture 6" descr="A picture containing ground, outdoor, way, sidewalk&#10;&#10;Description automatically generated">
            <a:extLst>
              <a:ext uri="{FF2B5EF4-FFF2-40B4-BE49-F238E27FC236}">
                <a16:creationId xmlns:a16="http://schemas.microsoft.com/office/drawing/2014/main" id="{DC7B9960-AB41-5A0D-00F4-90B6D0F83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8346" y="3970092"/>
            <a:ext cx="3749211" cy="2695160"/>
          </a:xfrm>
          <a:prstGeom prst="rect">
            <a:avLst/>
          </a:prstGeom>
        </p:spPr>
      </p:pic>
      <p:sp>
        <p:nvSpPr>
          <p:cNvPr id="8" name="TextBox 7">
            <a:extLst>
              <a:ext uri="{FF2B5EF4-FFF2-40B4-BE49-F238E27FC236}">
                <a16:creationId xmlns:a16="http://schemas.microsoft.com/office/drawing/2014/main" id="{6A41F5E5-7AAC-F076-F0A2-50EA3AC9BE41}"/>
              </a:ext>
            </a:extLst>
          </p:cNvPr>
          <p:cNvSpPr txBox="1"/>
          <p:nvPr/>
        </p:nvSpPr>
        <p:spPr>
          <a:xfrm>
            <a:off x="10676106" y="3853345"/>
            <a:ext cx="1572322" cy="1200329"/>
          </a:xfrm>
          <a:prstGeom prst="rect">
            <a:avLst/>
          </a:prstGeom>
          <a:noFill/>
        </p:spPr>
        <p:txBody>
          <a:bodyPr wrap="square" rtlCol="0">
            <a:spAutoFit/>
          </a:bodyPr>
          <a:lstStyle/>
          <a:p>
            <a:r>
              <a:rPr lang="lv-LV" dirty="0">
                <a:latin typeface="Times New Roman" panose="02020603050405020304" pitchFamily="18" charset="0"/>
                <a:cs typeface="Times New Roman" panose="02020603050405020304" pitchFamily="18" charset="0"/>
              </a:rPr>
              <a:t>Ar DVP izveidota jauna iebrauktuve</a:t>
            </a:r>
          </a:p>
        </p:txBody>
      </p:sp>
      <p:cxnSp>
        <p:nvCxnSpPr>
          <p:cNvPr id="10" name="Straight Arrow Connector 9">
            <a:extLst>
              <a:ext uri="{FF2B5EF4-FFF2-40B4-BE49-F238E27FC236}">
                <a16:creationId xmlns:a16="http://schemas.microsoft.com/office/drawing/2014/main" id="{DCB795D1-7403-F20D-1A81-845ECC31B325}"/>
              </a:ext>
            </a:extLst>
          </p:cNvPr>
          <p:cNvCxnSpPr>
            <a:cxnSpLocks/>
          </p:cNvCxnSpPr>
          <p:nvPr/>
        </p:nvCxnSpPr>
        <p:spPr>
          <a:xfrm flipH="1">
            <a:off x="8657863" y="4112484"/>
            <a:ext cx="2122980" cy="556376"/>
          </a:xfrm>
          <a:prstGeom prst="straightConnector1">
            <a:avLst/>
          </a:prstGeom>
          <a:ln>
            <a:solidFill>
              <a:srgbClr val="FF0000"/>
            </a:solidFill>
            <a:tailEnd type="triangle"/>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58586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9CB07-8105-C0DC-D0C2-62FEBDB5AC52}"/>
              </a:ext>
            </a:extLst>
          </p:cNvPr>
          <p:cNvSpPr>
            <a:spLocks noGrp="1"/>
          </p:cNvSpPr>
          <p:nvPr>
            <p:ph type="title"/>
          </p:nvPr>
        </p:nvSpPr>
        <p:spPr>
          <a:xfrm>
            <a:off x="2858947" y="365125"/>
            <a:ext cx="8961346" cy="1325563"/>
          </a:xfrm>
        </p:spPr>
        <p:txBody>
          <a:bodyPr>
            <a:normAutofit/>
          </a:bodyPr>
          <a:lstStyle/>
          <a:p>
            <a:r>
              <a:rPr lang="lv-LV" sz="4200" dirty="0">
                <a:latin typeface="Times New Roman" panose="02020603050405020304" pitchFamily="18" charset="0"/>
                <a:cs typeface="Times New Roman" panose="02020603050405020304" pitchFamily="18" charset="0"/>
              </a:rPr>
              <a:t>Darba veikšanas projekta atbilstība DOP</a:t>
            </a:r>
            <a:endParaRPr lang="lv-LV" sz="4200" dirty="0"/>
          </a:p>
        </p:txBody>
      </p:sp>
      <p:pic>
        <p:nvPicPr>
          <p:cNvPr id="4" name="Content Placeholder 4" descr="A picture containing outdoor&#10;&#10;Description automatically generated">
            <a:extLst>
              <a:ext uri="{FF2B5EF4-FFF2-40B4-BE49-F238E27FC236}">
                <a16:creationId xmlns:a16="http://schemas.microsoft.com/office/drawing/2014/main" id="{584CF887-7FA7-2B4F-A744-36A48193506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330785" y="2561706"/>
            <a:ext cx="4260273" cy="3196244"/>
          </a:xfrm>
          <a:prstGeom prst="rect">
            <a:avLst/>
          </a:prstGeom>
        </p:spPr>
      </p:pic>
      <p:pic>
        <p:nvPicPr>
          <p:cNvPr id="5" name="Picture 4" descr="A picture containing building, indoor, floor, dirty&#10;&#10;Description automatically generated">
            <a:extLst>
              <a:ext uri="{FF2B5EF4-FFF2-40B4-BE49-F238E27FC236}">
                <a16:creationId xmlns:a16="http://schemas.microsoft.com/office/drawing/2014/main" id="{1616CCD6-98F9-34E8-42E7-F936184AE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9865" y="1962881"/>
            <a:ext cx="3264693" cy="4352924"/>
          </a:xfrm>
          <a:prstGeom prst="rect">
            <a:avLst/>
          </a:prstGeom>
        </p:spPr>
      </p:pic>
      <p:sp>
        <p:nvSpPr>
          <p:cNvPr id="7" name="TextBox 6">
            <a:extLst>
              <a:ext uri="{FF2B5EF4-FFF2-40B4-BE49-F238E27FC236}">
                <a16:creationId xmlns:a16="http://schemas.microsoft.com/office/drawing/2014/main" id="{AF575EE1-3FF2-E085-AD2E-ACE4DD5E0495}"/>
              </a:ext>
            </a:extLst>
          </p:cNvPr>
          <p:cNvSpPr txBox="1"/>
          <p:nvPr/>
        </p:nvSpPr>
        <p:spPr>
          <a:xfrm>
            <a:off x="4144537" y="2013991"/>
            <a:ext cx="1951463" cy="923330"/>
          </a:xfrm>
          <a:prstGeom prst="rect">
            <a:avLst/>
          </a:prstGeom>
          <a:noFill/>
        </p:spPr>
        <p:txBody>
          <a:bodyPr wrap="square" rtlCol="0">
            <a:spAutoFit/>
          </a:bodyPr>
          <a:lstStyle/>
          <a:p>
            <a:r>
              <a:rPr lang="lv-LV" dirty="0">
                <a:latin typeface="Times New Roman" panose="02020603050405020304" pitchFamily="18" charset="0"/>
                <a:cs typeface="Times New Roman" panose="02020603050405020304" pitchFamily="18" charset="0"/>
              </a:rPr>
              <a:t>Ar «kaimiņu» nesaskaņots DVP risinājums. </a:t>
            </a:r>
          </a:p>
        </p:txBody>
      </p:sp>
      <p:cxnSp>
        <p:nvCxnSpPr>
          <p:cNvPr id="10" name="Straight Arrow Connector 9">
            <a:extLst>
              <a:ext uri="{FF2B5EF4-FFF2-40B4-BE49-F238E27FC236}">
                <a16:creationId xmlns:a16="http://schemas.microsoft.com/office/drawing/2014/main" id="{7619ECB9-BE43-C7C8-23A2-180B901A643F}"/>
              </a:ext>
            </a:extLst>
          </p:cNvPr>
          <p:cNvCxnSpPr>
            <a:cxnSpLocks/>
          </p:cNvCxnSpPr>
          <p:nvPr/>
        </p:nvCxnSpPr>
        <p:spPr>
          <a:xfrm flipH="1">
            <a:off x="2211659" y="2921620"/>
            <a:ext cx="2261042" cy="121772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11" name="TextBox 10">
            <a:extLst>
              <a:ext uri="{FF2B5EF4-FFF2-40B4-BE49-F238E27FC236}">
                <a16:creationId xmlns:a16="http://schemas.microsoft.com/office/drawing/2014/main" id="{BA6D404A-12DD-E686-CC31-37D8E8C3D28F}"/>
              </a:ext>
            </a:extLst>
          </p:cNvPr>
          <p:cNvSpPr txBox="1"/>
          <p:nvPr/>
        </p:nvSpPr>
        <p:spPr>
          <a:xfrm>
            <a:off x="10103487" y="3398538"/>
            <a:ext cx="1951463" cy="1200329"/>
          </a:xfrm>
          <a:prstGeom prst="rect">
            <a:avLst/>
          </a:prstGeom>
          <a:noFill/>
        </p:spPr>
        <p:txBody>
          <a:bodyPr wrap="square" rtlCol="0">
            <a:spAutoFit/>
          </a:bodyPr>
          <a:lstStyle/>
          <a:p>
            <a:r>
              <a:rPr lang="lv-LV" dirty="0">
                <a:latin typeface="Times New Roman" panose="02020603050405020304" pitchFamily="18" charset="0"/>
                <a:cs typeface="Times New Roman" panose="02020603050405020304" pitchFamily="18" charset="0"/>
              </a:rPr>
              <a:t>Evakuācijas izeja caur būvlaukumu bez norādēm un aizsargbarjerām </a:t>
            </a:r>
          </a:p>
        </p:txBody>
      </p:sp>
      <p:cxnSp>
        <p:nvCxnSpPr>
          <p:cNvPr id="12" name="Straight Arrow Connector 11">
            <a:extLst>
              <a:ext uri="{FF2B5EF4-FFF2-40B4-BE49-F238E27FC236}">
                <a16:creationId xmlns:a16="http://schemas.microsoft.com/office/drawing/2014/main" id="{E116ADE9-2C8C-2EAC-F5F6-DD29E059C3F2}"/>
              </a:ext>
            </a:extLst>
          </p:cNvPr>
          <p:cNvCxnSpPr>
            <a:cxnSpLocks/>
          </p:cNvCxnSpPr>
          <p:nvPr/>
        </p:nvCxnSpPr>
        <p:spPr>
          <a:xfrm flipH="1" flipV="1">
            <a:off x="7969093" y="2921620"/>
            <a:ext cx="2011248" cy="66907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6" name="TextBox 5">
            <a:extLst>
              <a:ext uri="{FF2B5EF4-FFF2-40B4-BE49-F238E27FC236}">
                <a16:creationId xmlns:a16="http://schemas.microsoft.com/office/drawing/2014/main" id="{BA86F4EA-0AAB-91BE-2FFC-06D1D7CD5CD1}"/>
              </a:ext>
            </a:extLst>
          </p:cNvPr>
          <p:cNvSpPr txBox="1"/>
          <p:nvPr/>
        </p:nvSpPr>
        <p:spPr>
          <a:xfrm>
            <a:off x="862799" y="1383361"/>
            <a:ext cx="6112932" cy="369332"/>
          </a:xfrm>
          <a:prstGeom prst="rect">
            <a:avLst/>
          </a:prstGeom>
          <a:noFill/>
        </p:spPr>
        <p:txBody>
          <a:bodyPr wrap="square">
            <a:spAutoFit/>
          </a:bodyPr>
          <a:lstStyle/>
          <a:p>
            <a:pPr marL="0" indent="0">
              <a:buNone/>
            </a:pPr>
            <a:r>
              <a:rPr lang="lv-LV" sz="1800" dirty="0">
                <a:solidFill>
                  <a:srgbClr val="FF0000"/>
                </a:solidFill>
                <a:latin typeface="Times New Roman" panose="02020603050405020304" pitchFamily="18" charset="0"/>
                <a:cs typeface="Times New Roman" panose="02020603050405020304" pitchFamily="18" charset="0"/>
              </a:rPr>
              <a:t>Nav pieļaujama būvprojekta risinājuma maiņa ar DVP. </a:t>
            </a:r>
          </a:p>
        </p:txBody>
      </p:sp>
    </p:spTree>
    <p:extLst>
      <p:ext uri="{BB962C8B-B14F-4D97-AF65-F5344CB8AC3E}">
        <p14:creationId xmlns:p14="http://schemas.microsoft.com/office/powerpoint/2010/main" val="2370633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7BE9-68F6-A35E-4594-C87676A2AE6B}"/>
              </a:ext>
            </a:extLst>
          </p:cNvPr>
          <p:cNvSpPr>
            <a:spLocks noGrp="1"/>
          </p:cNvSpPr>
          <p:nvPr>
            <p:ph type="title"/>
          </p:nvPr>
        </p:nvSpPr>
        <p:spPr>
          <a:xfrm>
            <a:off x="2800349" y="609600"/>
            <a:ext cx="7929563" cy="1320800"/>
          </a:xfrm>
        </p:spPr>
        <p:txBody>
          <a:bodyPr/>
          <a:lstStyle/>
          <a:p>
            <a:r>
              <a:rPr lang="lv-LV" sz="3600" dirty="0">
                <a:latin typeface="Times New Roman" panose="02020603050405020304" pitchFamily="18" charset="0"/>
                <a:cs typeface="Times New Roman" panose="02020603050405020304" pitchFamily="18" charset="0"/>
              </a:rPr>
              <a:t>Darba veikšanas projekta atbilstība DOP</a:t>
            </a:r>
            <a:endParaRPr lang="lv-LV" dirty="0"/>
          </a:p>
        </p:txBody>
      </p:sp>
      <p:sp>
        <p:nvSpPr>
          <p:cNvPr id="3" name="Content Placeholder 2">
            <a:extLst>
              <a:ext uri="{FF2B5EF4-FFF2-40B4-BE49-F238E27FC236}">
                <a16:creationId xmlns:a16="http://schemas.microsoft.com/office/drawing/2014/main" id="{A101A5D6-51B7-C1EB-2FD0-7148327FD85B}"/>
              </a:ext>
            </a:extLst>
          </p:cNvPr>
          <p:cNvSpPr>
            <a:spLocks noGrp="1"/>
          </p:cNvSpPr>
          <p:nvPr>
            <p:ph idx="1"/>
          </p:nvPr>
        </p:nvSpPr>
        <p:spPr/>
        <p:txBody>
          <a:bodyPr/>
          <a:lstStyle/>
          <a:p>
            <a:pPr marL="0" indent="0">
              <a:buNone/>
            </a:pPr>
            <a:r>
              <a:rPr lang="lv-LV" dirty="0">
                <a:latin typeface="Times New Roman" panose="02020603050405020304" pitchFamily="18" charset="0"/>
                <a:cs typeface="Times New Roman" panose="02020603050405020304" pitchFamily="18" charset="0"/>
              </a:rPr>
              <a:t> Fragments no būvprojekta BK sadaļas…..</a:t>
            </a:r>
          </a:p>
          <a:p>
            <a:pPr marL="0" indent="0">
              <a:buNone/>
            </a:pPr>
            <a:endParaRPr lang="lv-LV" dirty="0"/>
          </a:p>
          <a:p>
            <a:pPr marL="0" indent="0">
              <a:buNone/>
            </a:pPr>
            <a:endParaRPr lang="lv-LV" dirty="0"/>
          </a:p>
          <a:p>
            <a:pPr marL="0" indent="0">
              <a:buNone/>
            </a:pPr>
            <a:endParaRPr lang="lv-LV" dirty="0"/>
          </a:p>
          <a:p>
            <a:pPr marL="0" indent="0">
              <a:buNone/>
            </a:pPr>
            <a:endParaRPr lang="lv-LV" dirty="0"/>
          </a:p>
          <a:p>
            <a:pPr marL="0" indent="0">
              <a:buNone/>
            </a:pPr>
            <a:endParaRPr lang="lv-LV" dirty="0"/>
          </a:p>
        </p:txBody>
      </p:sp>
      <p:sp>
        <p:nvSpPr>
          <p:cNvPr id="4" name="Slide Number Placeholder 3">
            <a:extLst>
              <a:ext uri="{FF2B5EF4-FFF2-40B4-BE49-F238E27FC236}">
                <a16:creationId xmlns:a16="http://schemas.microsoft.com/office/drawing/2014/main" id="{D0A5B45A-321B-5962-5881-0F9B2DBD8B81}"/>
              </a:ext>
            </a:extLst>
          </p:cNvPr>
          <p:cNvSpPr>
            <a:spLocks noGrp="1"/>
          </p:cNvSpPr>
          <p:nvPr>
            <p:ph type="sldNum" sz="quarter" idx="12"/>
          </p:nvPr>
        </p:nvSpPr>
        <p:spPr/>
        <p:txBody>
          <a:bodyPr/>
          <a:lstStyle/>
          <a:p>
            <a:fld id="{B8919222-AB26-4AEB-B881-CC7E9661B6C6}" type="slidenum">
              <a:rPr lang="lv-LV" smtClean="0"/>
              <a:t>12</a:t>
            </a:fld>
            <a:endParaRPr lang="lv-LV" dirty="0"/>
          </a:p>
        </p:txBody>
      </p:sp>
      <p:pic>
        <p:nvPicPr>
          <p:cNvPr id="8" name="Picture 7">
            <a:extLst>
              <a:ext uri="{FF2B5EF4-FFF2-40B4-BE49-F238E27FC236}">
                <a16:creationId xmlns:a16="http://schemas.microsoft.com/office/drawing/2014/main" id="{E1CEE1D4-FFB5-5F49-A200-B89C5A01FF78}"/>
              </a:ext>
            </a:extLst>
          </p:cNvPr>
          <p:cNvPicPr>
            <a:picLocks noChangeAspect="1"/>
          </p:cNvPicPr>
          <p:nvPr/>
        </p:nvPicPr>
        <p:blipFill>
          <a:blip r:embed="rId3"/>
          <a:stretch>
            <a:fillRect/>
          </a:stretch>
        </p:blipFill>
        <p:spPr>
          <a:xfrm>
            <a:off x="677334" y="2530457"/>
            <a:ext cx="6957958" cy="1327167"/>
          </a:xfrm>
          <a:prstGeom prst="rect">
            <a:avLst/>
          </a:prstGeom>
        </p:spPr>
      </p:pic>
      <p:pic>
        <p:nvPicPr>
          <p:cNvPr id="10" name="Picture 9">
            <a:extLst>
              <a:ext uri="{FF2B5EF4-FFF2-40B4-BE49-F238E27FC236}">
                <a16:creationId xmlns:a16="http://schemas.microsoft.com/office/drawing/2014/main" id="{E5A25CA7-7A74-CF4B-6AE7-5192086EFC58}"/>
              </a:ext>
            </a:extLst>
          </p:cNvPr>
          <p:cNvPicPr>
            <a:picLocks noChangeAspect="1"/>
          </p:cNvPicPr>
          <p:nvPr/>
        </p:nvPicPr>
        <p:blipFill>
          <a:blip r:embed="rId4"/>
          <a:stretch>
            <a:fillRect/>
          </a:stretch>
        </p:blipFill>
        <p:spPr>
          <a:xfrm>
            <a:off x="2073654" y="3692952"/>
            <a:ext cx="6798891" cy="2588410"/>
          </a:xfrm>
          <a:prstGeom prst="rect">
            <a:avLst/>
          </a:prstGeom>
        </p:spPr>
      </p:pic>
    </p:spTree>
    <p:extLst>
      <p:ext uri="{BB962C8B-B14F-4D97-AF65-F5344CB8AC3E}">
        <p14:creationId xmlns:p14="http://schemas.microsoft.com/office/powerpoint/2010/main" val="4214542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723AB-F172-11E5-5A03-FA90757D922A}"/>
              </a:ext>
            </a:extLst>
          </p:cNvPr>
          <p:cNvSpPr>
            <a:spLocks noGrp="1"/>
          </p:cNvSpPr>
          <p:nvPr>
            <p:ph type="title"/>
          </p:nvPr>
        </p:nvSpPr>
        <p:spPr>
          <a:xfrm>
            <a:off x="2636874" y="365125"/>
            <a:ext cx="9292856" cy="1325563"/>
          </a:xfrm>
        </p:spPr>
        <p:txBody>
          <a:bodyPr/>
          <a:lstStyle/>
          <a:p>
            <a:r>
              <a:rPr lang="lv-LV" dirty="0">
                <a:latin typeface="Times New Roman" panose="02020603050405020304" pitchFamily="18" charset="0"/>
                <a:cs typeface="Times New Roman" panose="02020603050405020304" pitchFamily="18" charset="0"/>
              </a:rPr>
              <a:t>Darba veikšanas projekta atbilstība DOP</a:t>
            </a:r>
            <a:endParaRPr lang="lv-LV" dirty="0"/>
          </a:p>
        </p:txBody>
      </p:sp>
      <p:sp>
        <p:nvSpPr>
          <p:cNvPr id="3" name="Content Placeholder 2">
            <a:extLst>
              <a:ext uri="{FF2B5EF4-FFF2-40B4-BE49-F238E27FC236}">
                <a16:creationId xmlns:a16="http://schemas.microsoft.com/office/drawing/2014/main" id="{01ECFCB3-9770-F461-CD65-49B438ECEDC3}"/>
              </a:ext>
            </a:extLst>
          </p:cNvPr>
          <p:cNvSpPr>
            <a:spLocks noGrp="1"/>
          </p:cNvSpPr>
          <p:nvPr>
            <p:ph idx="1"/>
          </p:nvPr>
        </p:nvSpPr>
        <p:spPr/>
        <p:txBody>
          <a:bodyPr/>
          <a:lstStyle/>
          <a:p>
            <a:pPr marL="0" indent="0">
              <a:buNone/>
            </a:pPr>
            <a:r>
              <a:rPr lang="lv-LV" sz="2400" b="1" u="sng" dirty="0">
                <a:latin typeface="Times New Roman" panose="02020603050405020304" pitchFamily="18" charset="0"/>
                <a:cs typeface="Times New Roman" panose="02020603050405020304" pitchFamily="18" charset="0"/>
              </a:rPr>
              <a:t>Ar DVP nedrīkst paredzēt citādākus risinājumus, kā tas paredzēts DOP. </a:t>
            </a:r>
          </a:p>
          <a:p>
            <a:pPr marL="0" indent="0">
              <a:buNone/>
            </a:pPr>
            <a:endParaRPr lang="lv-LV" sz="2400" dirty="0">
              <a:latin typeface="Times New Roman" panose="02020603050405020304" pitchFamily="18" charset="0"/>
              <a:cs typeface="Times New Roman" panose="02020603050405020304" pitchFamily="18" charset="0"/>
            </a:endParaRPr>
          </a:p>
          <a:p>
            <a:pPr marL="0" indent="0">
              <a:buNone/>
            </a:pPr>
            <a:r>
              <a:rPr lang="lv-LV" sz="2400" dirty="0">
                <a:latin typeface="Times New Roman" panose="02020603050405020304" pitchFamily="18" charset="0"/>
                <a:cs typeface="Times New Roman" panose="02020603050405020304" pitchFamily="18" charset="0"/>
              </a:rPr>
              <a:t>Ievērot būvprojektā norādīto</a:t>
            </a:r>
          </a:p>
          <a:p>
            <a:pPr marL="0" indent="0">
              <a:buNone/>
            </a:pPr>
            <a:r>
              <a:rPr lang="lv-LV" sz="2400" dirty="0">
                <a:latin typeface="Times New Roman" panose="02020603050405020304" pitchFamily="18" charset="0"/>
                <a:cs typeface="Times New Roman" panose="02020603050405020304" pitchFamily="18" charset="0"/>
              </a:rPr>
              <a:t> būvdarbu secību. </a:t>
            </a:r>
            <a:r>
              <a:rPr lang="lv-LV" sz="2400" dirty="0">
                <a:solidFill>
                  <a:srgbClr val="FF0000"/>
                </a:solidFill>
                <a:latin typeface="Times New Roman" panose="02020603050405020304" pitchFamily="18" charset="0"/>
                <a:cs typeface="Times New Roman" panose="02020603050405020304" pitchFamily="18" charset="0"/>
              </a:rPr>
              <a:t>!!!</a:t>
            </a:r>
          </a:p>
          <a:p>
            <a:pPr marL="0" indent="0">
              <a:buNone/>
            </a:pPr>
            <a:endParaRPr lang="lv-LV" dirty="0"/>
          </a:p>
        </p:txBody>
      </p:sp>
      <p:pic>
        <p:nvPicPr>
          <p:cNvPr id="6" name="Picture 5">
            <a:extLst>
              <a:ext uri="{FF2B5EF4-FFF2-40B4-BE49-F238E27FC236}">
                <a16:creationId xmlns:a16="http://schemas.microsoft.com/office/drawing/2014/main" id="{991E28DD-847E-249E-B9B7-FF095EB2D2CD}"/>
              </a:ext>
            </a:extLst>
          </p:cNvPr>
          <p:cNvPicPr>
            <a:picLocks noChangeAspect="1"/>
          </p:cNvPicPr>
          <p:nvPr/>
        </p:nvPicPr>
        <p:blipFill>
          <a:blip r:embed="rId3"/>
          <a:stretch>
            <a:fillRect/>
          </a:stretch>
        </p:blipFill>
        <p:spPr>
          <a:xfrm>
            <a:off x="5301343" y="2675038"/>
            <a:ext cx="4625330" cy="3680405"/>
          </a:xfrm>
          <a:prstGeom prst="rect">
            <a:avLst/>
          </a:prstGeom>
        </p:spPr>
      </p:pic>
    </p:spTree>
    <p:extLst>
      <p:ext uri="{BB962C8B-B14F-4D97-AF65-F5344CB8AC3E}">
        <p14:creationId xmlns:p14="http://schemas.microsoft.com/office/powerpoint/2010/main" val="3771812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7C781-98A7-3B71-3ACC-5FD9170DEA97}"/>
              </a:ext>
            </a:extLst>
          </p:cNvPr>
          <p:cNvSpPr>
            <a:spLocks noGrp="1"/>
          </p:cNvSpPr>
          <p:nvPr>
            <p:ph type="title"/>
          </p:nvPr>
        </p:nvSpPr>
        <p:spPr>
          <a:xfrm>
            <a:off x="2963119" y="365125"/>
            <a:ext cx="8998509" cy="1325563"/>
          </a:xfrm>
        </p:spPr>
        <p:txBody>
          <a:bodyPr>
            <a:normAutofit/>
          </a:bodyPr>
          <a:lstStyle/>
          <a:p>
            <a:r>
              <a:rPr lang="lv-LV" sz="4200" dirty="0">
                <a:latin typeface="Times New Roman" panose="02020603050405020304" pitchFamily="18" charset="0"/>
                <a:cs typeface="Times New Roman" panose="02020603050405020304" pitchFamily="18" charset="0"/>
              </a:rPr>
              <a:t>Būvdarbi nepārtraucot ēkas ekspluatāciju</a:t>
            </a:r>
          </a:p>
        </p:txBody>
      </p:sp>
      <p:sp>
        <p:nvSpPr>
          <p:cNvPr id="4" name="Content Placeholder 2">
            <a:extLst>
              <a:ext uri="{FF2B5EF4-FFF2-40B4-BE49-F238E27FC236}">
                <a16:creationId xmlns:a16="http://schemas.microsoft.com/office/drawing/2014/main" id="{939898CD-919F-E979-EBEF-A3517624FC3C}"/>
              </a:ext>
            </a:extLst>
          </p:cNvPr>
          <p:cNvSpPr>
            <a:spLocks noGrp="1"/>
          </p:cNvSpPr>
          <p:nvPr>
            <p:ph idx="1"/>
          </p:nvPr>
        </p:nvSpPr>
        <p:spPr>
          <a:xfrm>
            <a:off x="425605" y="1814474"/>
            <a:ext cx="7880498" cy="4351338"/>
          </a:xfrm>
        </p:spPr>
        <p:txBody>
          <a:bodyPr>
            <a:noAutofit/>
          </a:bodyPr>
          <a:lstStyle/>
          <a:p>
            <a:pPr marL="0" indent="0" algn="just">
              <a:lnSpc>
                <a:spcPct val="120000"/>
              </a:lnSpc>
              <a:buNone/>
            </a:pPr>
            <a:r>
              <a:rPr lang="lv-LV" sz="1400" b="1" dirty="0">
                <a:latin typeface="Times New Roman" panose="02020603050405020304" pitchFamily="18" charset="0"/>
                <a:cs typeface="Times New Roman" panose="02020603050405020304" pitchFamily="18" charset="0"/>
              </a:rPr>
              <a:t>EBN</a:t>
            </a:r>
            <a:r>
              <a:rPr lang="lv-LV" sz="1400" dirty="0">
                <a:latin typeface="Times New Roman" panose="02020603050405020304" pitchFamily="18" charset="0"/>
                <a:cs typeface="Times New Roman" panose="02020603050405020304" pitchFamily="18" charset="0"/>
              </a:rPr>
              <a:t> </a:t>
            </a:r>
            <a:r>
              <a:rPr lang="lv-LV" sz="1400" b="0" i="0" dirty="0">
                <a:solidFill>
                  <a:srgbClr val="414142"/>
                </a:solidFill>
                <a:effectLst/>
                <a:latin typeface="Times New Roman" panose="02020603050405020304" pitchFamily="18" charset="0"/>
                <a:cs typeface="Times New Roman" panose="02020603050405020304" pitchFamily="18" charset="0"/>
              </a:rPr>
              <a:t>80.p.  Izstrādājot būvprojektus </a:t>
            </a:r>
            <a:r>
              <a:rPr lang="lv-LV" sz="1400" b="1" i="0" dirty="0">
                <a:solidFill>
                  <a:srgbClr val="414142"/>
                </a:solidFill>
                <a:effectLst/>
                <a:latin typeface="Times New Roman" panose="02020603050405020304" pitchFamily="18" charset="0"/>
                <a:cs typeface="Times New Roman" panose="02020603050405020304" pitchFamily="18" charset="0"/>
              </a:rPr>
              <a:t>ekspluatācijā esošo ēku pārbūvei, kas jāveic, </a:t>
            </a:r>
            <a:r>
              <a:rPr lang="lv-LV" sz="1400" b="1" i="0" u="sng" dirty="0">
                <a:solidFill>
                  <a:srgbClr val="FF0000"/>
                </a:solidFill>
                <a:effectLst/>
                <a:latin typeface="Times New Roman" panose="02020603050405020304" pitchFamily="18" charset="0"/>
                <a:cs typeface="Times New Roman" panose="02020603050405020304" pitchFamily="18" charset="0"/>
              </a:rPr>
              <a:t>nepārtraucot to pamatfunkciju izpildi</a:t>
            </a:r>
            <a:r>
              <a:rPr lang="lv-LV" sz="1400" b="0" i="0" dirty="0">
                <a:solidFill>
                  <a:srgbClr val="414142"/>
                </a:solidFill>
                <a:effectLst/>
                <a:latin typeface="Times New Roman" panose="02020603050405020304" pitchFamily="18" charset="0"/>
                <a:cs typeface="Times New Roman" panose="02020603050405020304" pitchFamily="18" charset="0"/>
              </a:rPr>
              <a:t>, darbu organizēšanas projektā </a:t>
            </a:r>
            <a:r>
              <a:rPr lang="lv-LV" sz="1400" b="1" i="0" dirty="0">
                <a:solidFill>
                  <a:srgbClr val="414142"/>
                </a:solidFill>
                <a:effectLst/>
                <a:latin typeface="Times New Roman" panose="02020603050405020304" pitchFamily="18" charset="0"/>
                <a:cs typeface="Times New Roman" panose="02020603050405020304" pitchFamily="18" charset="0"/>
              </a:rPr>
              <a:t>papildus norāda</a:t>
            </a:r>
            <a:r>
              <a:rPr lang="lv-LV" sz="1400" b="0" i="0" dirty="0">
                <a:solidFill>
                  <a:srgbClr val="414142"/>
                </a:solidFill>
                <a:effectLst/>
                <a:latin typeface="Times New Roman" panose="02020603050405020304" pitchFamily="18" charset="0"/>
                <a:cs typeface="Times New Roman" panose="02020603050405020304" pitchFamily="18" charset="0"/>
              </a:rPr>
              <a:t>:</a:t>
            </a:r>
          </a:p>
          <a:p>
            <a:pPr algn="just">
              <a:lnSpc>
                <a:spcPct val="120000"/>
              </a:lnSpc>
            </a:pPr>
            <a:r>
              <a:rPr lang="lv-LV" sz="1400" b="0" i="0" dirty="0">
                <a:solidFill>
                  <a:srgbClr val="414142"/>
                </a:solidFill>
                <a:effectLst/>
                <a:latin typeface="Times New Roman" panose="02020603050405020304" pitchFamily="18" charset="0"/>
                <a:cs typeface="Times New Roman" panose="02020603050405020304" pitchFamily="18" charset="0"/>
              </a:rPr>
              <a:t>80.1. kādi darbi un kādā secībā veicami, nepārtraucot ēkas pamatfunkciju, un kādi darbi, kādā secībā un kādos termiņos – plānotos pamatfunkciju izpildes pārtraukumos;</a:t>
            </a:r>
          </a:p>
          <a:p>
            <a:pPr algn="just">
              <a:lnSpc>
                <a:spcPct val="120000"/>
              </a:lnSpc>
            </a:pPr>
            <a:r>
              <a:rPr lang="lv-LV" sz="1400" b="0" i="0" dirty="0">
                <a:solidFill>
                  <a:srgbClr val="414142"/>
                </a:solidFill>
                <a:effectLst/>
                <a:latin typeface="Times New Roman" panose="02020603050405020304" pitchFamily="18" charset="0"/>
                <a:cs typeface="Times New Roman" panose="02020603050405020304" pitchFamily="18" charset="0"/>
              </a:rPr>
              <a:t>80.2. būvdarbu ģenerālplānos – ekspluatācijā esošās ēkas, arī inženiertīkli un ceļi, kuru funkcionēšana pārbūves laikā netiek pārtraukta, kā arī ēkas un inženiertīkli, kuru funkcionēšana tiek pārtraukta uz laiku vai pilnīgi;</a:t>
            </a:r>
          </a:p>
          <a:p>
            <a:pPr algn="just">
              <a:lnSpc>
                <a:spcPct val="120000"/>
              </a:lnSpc>
            </a:pPr>
            <a:r>
              <a:rPr lang="lv-LV" sz="1400" b="0" i="0" dirty="0">
                <a:solidFill>
                  <a:srgbClr val="414142"/>
                </a:solidFill>
                <a:effectLst/>
                <a:latin typeface="Times New Roman" panose="02020603050405020304" pitchFamily="18" charset="0"/>
                <a:cs typeface="Times New Roman" panose="02020603050405020304" pitchFamily="18" charset="0"/>
              </a:rPr>
              <a:t>80.3. skaidrojošajā aprakstā – sadarbība starp būvdarbu veicēju un pārbūvējamās vai atjaunojamās ēkas īpašnieku, kā arī pasākumi, kas nodrošina netraucētu ēkas pamatfunkciju izpildi un pārbūves vai atjaunošanas darbu veikšanu;</a:t>
            </a:r>
          </a:p>
          <a:p>
            <a:pPr algn="just">
              <a:lnSpc>
                <a:spcPct val="120000"/>
              </a:lnSpc>
            </a:pPr>
            <a:r>
              <a:rPr lang="lv-LV" sz="1400" b="0" i="0" dirty="0">
                <a:solidFill>
                  <a:srgbClr val="414142"/>
                </a:solidFill>
                <a:effectLst/>
                <a:latin typeface="Times New Roman" panose="02020603050405020304" pitchFamily="18" charset="0"/>
                <a:cs typeface="Times New Roman" panose="02020603050405020304" pitchFamily="18" charset="0"/>
              </a:rPr>
              <a:t>80.4. būvizstrādājumu un demontāžas materiālu pagaidu nokraušanas vietas un to maksimāli pieļaujamais svars uz pārseguma, jumta vai citām nesošām konstrukcijām;</a:t>
            </a:r>
          </a:p>
          <a:p>
            <a:pPr algn="just">
              <a:lnSpc>
                <a:spcPct val="120000"/>
              </a:lnSpc>
            </a:pPr>
            <a:r>
              <a:rPr lang="lv-LV" sz="1400" b="0" i="0" dirty="0">
                <a:solidFill>
                  <a:srgbClr val="414142"/>
                </a:solidFill>
                <a:effectLst/>
                <a:latin typeface="Times New Roman" panose="02020603050405020304" pitchFamily="18" charset="0"/>
                <a:cs typeface="Times New Roman" panose="02020603050405020304" pitchFamily="18" charset="0"/>
              </a:rPr>
              <a:t>80.5. montāžas slodžu shēmas pārbūves laikā un to ietekme uz nesošām konstrukcijām un blakus esošām ēkām.</a:t>
            </a:r>
          </a:p>
          <a:p>
            <a:pPr marL="0" indent="0" algn="just">
              <a:lnSpc>
                <a:spcPct val="120000"/>
              </a:lnSpc>
              <a:buNone/>
            </a:pPr>
            <a:r>
              <a:rPr lang="lv-LV" sz="1200" b="0" i="1" dirty="0">
                <a:solidFill>
                  <a:srgbClr val="414142"/>
                </a:solidFill>
                <a:effectLst/>
                <a:latin typeface="Times New Roman" panose="02020603050405020304" pitchFamily="18" charset="0"/>
                <a:cs typeface="Times New Roman" panose="02020603050405020304" pitchFamily="18" charset="0"/>
              </a:rPr>
              <a:t>(Groz</a:t>
            </a:r>
            <a:r>
              <a:rPr lang="lv-LV" sz="1200" i="1" dirty="0">
                <a:solidFill>
                  <a:srgbClr val="414142"/>
                </a:solidFill>
                <a:latin typeface="Times New Roman" panose="02020603050405020304" pitchFamily="18" charset="0"/>
                <a:cs typeface="Times New Roman" panose="02020603050405020304" pitchFamily="18" charset="0"/>
              </a:rPr>
              <a:t>ī</a:t>
            </a:r>
            <a:r>
              <a:rPr lang="lv-LV" sz="1200" b="0" i="1" dirty="0">
                <a:solidFill>
                  <a:srgbClr val="414142"/>
                </a:solidFill>
                <a:effectLst/>
                <a:latin typeface="Times New Roman" panose="02020603050405020304" pitchFamily="18" charset="0"/>
                <a:cs typeface="Times New Roman" panose="02020603050405020304" pitchFamily="18" charset="0"/>
              </a:rPr>
              <a:t>ts ar MK </a:t>
            </a:r>
            <a:r>
              <a:rPr lang="lv-LV" sz="1200" b="0" i="1" u="none" strike="noStrike" dirty="0">
                <a:solidFill>
                  <a:srgbClr val="16497B"/>
                </a:solidFill>
                <a:effectLst/>
                <a:latin typeface="Times New Roman" panose="02020603050405020304" pitchFamily="18" charset="0"/>
                <a:cs typeface="Times New Roman" panose="02020603050405020304" pitchFamily="18" charset="0"/>
                <a:hlinkClick r:id="rId3"/>
              </a:rPr>
              <a:t>11.01.2022.</a:t>
            </a:r>
            <a:r>
              <a:rPr lang="lv-LV" sz="1200" b="0" i="1" dirty="0">
                <a:solidFill>
                  <a:srgbClr val="414142"/>
                </a:solidFill>
                <a:effectLst/>
                <a:latin typeface="Times New Roman" panose="02020603050405020304" pitchFamily="18" charset="0"/>
                <a:cs typeface="Times New Roman" panose="02020603050405020304" pitchFamily="18" charset="0"/>
              </a:rPr>
              <a:t> noteikumiem Nr. 6; grozījumi punktā stājas spēkā </a:t>
            </a:r>
            <a:r>
              <a:rPr lang="lv-LV" sz="1200" b="0" i="1" u="none" strike="noStrike" dirty="0">
                <a:solidFill>
                  <a:srgbClr val="16497B"/>
                </a:solidFill>
                <a:effectLst/>
                <a:latin typeface="Times New Roman" panose="02020603050405020304" pitchFamily="18" charset="0"/>
                <a:cs typeface="Times New Roman" panose="02020603050405020304" pitchFamily="18" charset="0"/>
                <a:hlinkClick r:id="rId4"/>
              </a:rPr>
              <a:t>01.03.2022.</a:t>
            </a:r>
            <a:r>
              <a:rPr lang="lv-LV" sz="1200" b="0" i="1" dirty="0">
                <a:solidFill>
                  <a:srgbClr val="414142"/>
                </a:solidFill>
                <a:effectLst/>
                <a:latin typeface="Times New Roman" panose="02020603050405020304" pitchFamily="18" charset="0"/>
                <a:cs typeface="Times New Roman" panose="02020603050405020304" pitchFamily="18" charset="0"/>
              </a:rPr>
              <a:t>, sk. </a:t>
            </a:r>
            <a:r>
              <a:rPr lang="lv-LV" sz="1200" b="0" i="1" u="none" strike="noStrike" dirty="0">
                <a:solidFill>
                  <a:srgbClr val="16497B"/>
                </a:solidFill>
                <a:effectLst/>
                <a:latin typeface="Times New Roman" panose="02020603050405020304" pitchFamily="18" charset="0"/>
                <a:cs typeface="Times New Roman" panose="02020603050405020304" pitchFamily="18" charset="0"/>
                <a:hlinkClick r:id="rId5"/>
              </a:rPr>
              <a:t>grozījumu 2. punktu</a:t>
            </a:r>
            <a:r>
              <a:rPr lang="lv-LV" sz="1200" b="0" i="1" dirty="0">
                <a:solidFill>
                  <a:srgbClr val="414142"/>
                </a:solidFill>
                <a:effectLst/>
                <a:latin typeface="Times New Roman" panose="02020603050405020304" pitchFamily="18" charset="0"/>
                <a:cs typeface="Times New Roman" panose="02020603050405020304" pitchFamily="18" charset="0"/>
              </a:rPr>
              <a:t>)</a:t>
            </a:r>
          </a:p>
          <a:p>
            <a:pPr marL="0" indent="0">
              <a:buNone/>
            </a:pPr>
            <a:endParaRPr lang="lv-LV" sz="1800" dirty="0"/>
          </a:p>
        </p:txBody>
      </p:sp>
      <p:pic>
        <p:nvPicPr>
          <p:cNvPr id="3" name="Picture 2">
            <a:extLst>
              <a:ext uri="{FF2B5EF4-FFF2-40B4-BE49-F238E27FC236}">
                <a16:creationId xmlns:a16="http://schemas.microsoft.com/office/drawing/2014/main" id="{17532F5F-C3DA-F110-FF4E-B2DBF8296F83}"/>
              </a:ext>
            </a:extLst>
          </p:cNvPr>
          <p:cNvPicPr>
            <a:picLocks noChangeAspect="1"/>
          </p:cNvPicPr>
          <p:nvPr/>
        </p:nvPicPr>
        <p:blipFill>
          <a:blip r:embed="rId6"/>
          <a:stretch>
            <a:fillRect/>
          </a:stretch>
        </p:blipFill>
        <p:spPr>
          <a:xfrm>
            <a:off x="8395202" y="1690688"/>
            <a:ext cx="3566426" cy="2676293"/>
          </a:xfrm>
          <a:prstGeom prst="rect">
            <a:avLst/>
          </a:prstGeom>
        </p:spPr>
      </p:pic>
      <p:sp>
        <p:nvSpPr>
          <p:cNvPr id="6" name="TextBox 5">
            <a:extLst>
              <a:ext uri="{FF2B5EF4-FFF2-40B4-BE49-F238E27FC236}">
                <a16:creationId xmlns:a16="http://schemas.microsoft.com/office/drawing/2014/main" id="{344DD779-BDD1-761D-FA69-A12E7A3B99E0}"/>
              </a:ext>
            </a:extLst>
          </p:cNvPr>
          <p:cNvSpPr txBox="1"/>
          <p:nvPr/>
        </p:nvSpPr>
        <p:spPr>
          <a:xfrm>
            <a:off x="8306103" y="4415445"/>
            <a:ext cx="3460292" cy="2246769"/>
          </a:xfrm>
          <a:prstGeom prst="rect">
            <a:avLst/>
          </a:prstGeom>
          <a:noFill/>
        </p:spPr>
        <p:txBody>
          <a:bodyPr wrap="square">
            <a:spAutoFit/>
          </a:bodyPr>
          <a:lstStyle/>
          <a:p>
            <a:r>
              <a:rPr lang="lv-LV" sz="1400" dirty="0">
                <a:latin typeface="Times New Roman" panose="02020603050405020304" pitchFamily="18" charset="0"/>
                <a:cs typeface="Times New Roman" panose="02020603050405020304" pitchFamily="18" charset="0"/>
              </a:rPr>
              <a:t>Būvobjektā ir paredzēts bēniņu apjomā veikt jumta nesošo konstrukciju pastiprināšanu, jumta seguma, lietus ūdens novadīšanas sistēmas, pārseguma siltinājuma, apgaismojuma un ugunsgrēka atklāšanas sistēmas atjaunošana.</a:t>
            </a:r>
          </a:p>
          <a:p>
            <a:r>
              <a:rPr lang="lv-LV" sz="1400" dirty="0">
                <a:latin typeface="Times New Roman" panose="02020603050405020304" pitchFamily="18" charset="0"/>
                <a:cs typeface="Times New Roman" panose="02020603050405020304" pitchFamily="18" charset="0"/>
              </a:rPr>
              <a:t>Ņemot vērā to, ka būvprojektā nav iekļauti risinājumi atbilstoši Būvniecības likuma 21 pantam un ĒBN 80.punktam, būves ekspluatācija nav pieļaujama.</a:t>
            </a:r>
          </a:p>
        </p:txBody>
      </p:sp>
    </p:spTree>
    <p:extLst>
      <p:ext uri="{BB962C8B-B14F-4D97-AF65-F5344CB8AC3E}">
        <p14:creationId xmlns:p14="http://schemas.microsoft.com/office/powerpoint/2010/main" val="345460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4411-84D4-29FB-BD9D-0409726D8659}"/>
              </a:ext>
            </a:extLst>
          </p:cNvPr>
          <p:cNvSpPr>
            <a:spLocks noGrp="1"/>
          </p:cNvSpPr>
          <p:nvPr>
            <p:ph type="title"/>
          </p:nvPr>
        </p:nvSpPr>
        <p:spPr>
          <a:xfrm>
            <a:off x="2892056" y="365125"/>
            <a:ext cx="8461744" cy="1325563"/>
          </a:xfrm>
        </p:spPr>
        <p:txBody>
          <a:bodyPr/>
          <a:lstStyle/>
          <a:p>
            <a:r>
              <a:rPr lang="lv-LV" dirty="0">
                <a:latin typeface="Times New Roman" panose="02020603050405020304" pitchFamily="18" charset="0"/>
                <a:cs typeface="Times New Roman" panose="02020603050405020304" pitchFamily="18" charset="0"/>
              </a:rPr>
              <a:t>Ietekmes </a:t>
            </a:r>
            <a:r>
              <a:rPr lang="lv-LV" dirty="0" err="1">
                <a:latin typeface="Times New Roman" panose="02020603050405020304" pitchFamily="18" charset="0"/>
                <a:cs typeface="Times New Roman" panose="02020603050405020304" pitchFamily="18" charset="0"/>
              </a:rPr>
              <a:t>izvērtējums</a:t>
            </a:r>
            <a:r>
              <a:rPr lang="lv-LV" dirty="0">
                <a:latin typeface="Times New Roman" panose="02020603050405020304" pitchFamily="18" charset="0"/>
                <a:cs typeface="Times New Roman" panose="02020603050405020304" pitchFamily="18" charset="0"/>
              </a:rPr>
              <a:t> uz blakus esošo apbūvi</a:t>
            </a:r>
          </a:p>
        </p:txBody>
      </p:sp>
      <p:sp>
        <p:nvSpPr>
          <p:cNvPr id="3" name="Content Placeholder 2">
            <a:extLst>
              <a:ext uri="{FF2B5EF4-FFF2-40B4-BE49-F238E27FC236}">
                <a16:creationId xmlns:a16="http://schemas.microsoft.com/office/drawing/2014/main" id="{8CF3A625-F21A-D224-5A73-4F3A26E903CC}"/>
              </a:ext>
            </a:extLst>
          </p:cNvPr>
          <p:cNvSpPr>
            <a:spLocks noGrp="1"/>
          </p:cNvSpPr>
          <p:nvPr>
            <p:ph idx="1"/>
          </p:nvPr>
        </p:nvSpPr>
        <p:spPr>
          <a:xfrm>
            <a:off x="838200" y="1825625"/>
            <a:ext cx="7540256" cy="4842804"/>
          </a:xfrm>
        </p:spPr>
        <p:txBody>
          <a:bodyPr>
            <a:normAutofit fontScale="62500" lnSpcReduction="20000"/>
          </a:bodyPr>
          <a:lstStyle/>
          <a:p>
            <a:pPr marL="0" indent="0">
              <a:lnSpc>
                <a:spcPct val="120000"/>
              </a:lnSpc>
              <a:buNone/>
            </a:pPr>
            <a:r>
              <a:rPr lang="lv-LV" sz="3200" dirty="0">
                <a:latin typeface="Times New Roman" panose="02020603050405020304" pitchFamily="18" charset="0"/>
                <a:cs typeface="Times New Roman" panose="02020603050405020304" pitchFamily="18" charset="0"/>
              </a:rPr>
              <a:t>Fragments no atzinuma par būves pārbaudi...</a:t>
            </a:r>
          </a:p>
          <a:p>
            <a:pPr marL="0" indent="0">
              <a:lnSpc>
                <a:spcPct val="120000"/>
              </a:lnSpc>
              <a:buNone/>
            </a:pPr>
            <a:r>
              <a:rPr lang="lv-LV" sz="2800" dirty="0">
                <a:latin typeface="Times New Roman" panose="02020603050405020304" pitchFamily="18" charset="0"/>
                <a:cs typeface="Times New Roman" panose="02020603050405020304" pitchFamily="18" charset="0"/>
              </a:rPr>
              <a:t>Izskatot būvprojekta DOP sadaļu konstatēts, ka būvprojektam nav izstrādāta </a:t>
            </a:r>
            <a:r>
              <a:rPr lang="lv-LV" sz="2800" b="1" dirty="0">
                <a:latin typeface="Times New Roman" panose="02020603050405020304" pitchFamily="18" charset="0"/>
                <a:cs typeface="Times New Roman" panose="02020603050405020304" pitchFamily="18" charset="0"/>
              </a:rPr>
              <a:t>sadaļa</a:t>
            </a:r>
            <a:r>
              <a:rPr lang="lv-LV" sz="2800" dirty="0">
                <a:latin typeface="Times New Roman" panose="02020603050405020304" pitchFamily="18" charset="0"/>
                <a:cs typeface="Times New Roman" panose="02020603050405020304" pitchFamily="18" charset="0"/>
              </a:rPr>
              <a:t> par būvdarbu </a:t>
            </a:r>
            <a:r>
              <a:rPr lang="lv-LV" sz="2800" b="1" dirty="0">
                <a:latin typeface="Times New Roman" panose="02020603050405020304" pitchFamily="18" charset="0"/>
                <a:cs typeface="Times New Roman" panose="02020603050405020304" pitchFamily="18" charset="0"/>
              </a:rPr>
              <a:t>ietekmes </a:t>
            </a:r>
            <a:r>
              <a:rPr lang="lv-LV" sz="2800" b="1" dirty="0" err="1">
                <a:latin typeface="Times New Roman" panose="02020603050405020304" pitchFamily="18" charset="0"/>
                <a:cs typeface="Times New Roman" panose="02020603050405020304" pitchFamily="18" charset="0"/>
              </a:rPr>
              <a:t>izvērtējumu</a:t>
            </a:r>
            <a:r>
              <a:rPr lang="lv-LV" sz="2800" b="1" dirty="0">
                <a:latin typeface="Times New Roman" panose="02020603050405020304" pitchFamily="18" charset="0"/>
                <a:cs typeface="Times New Roman" panose="02020603050405020304" pitchFamily="18" charset="0"/>
              </a:rPr>
              <a:t> uz blakus esošo apbūvi</a:t>
            </a:r>
            <a:r>
              <a:rPr lang="lv-LV" sz="2800" dirty="0">
                <a:latin typeface="Times New Roman" panose="02020603050405020304" pitchFamily="18" charset="0"/>
                <a:cs typeface="Times New Roman" panose="02020603050405020304" pitchFamily="18" charset="0"/>
              </a:rPr>
              <a:t>,  kā tas prasīts Ministru kabineta 02.09.2014. noteikumu Nr.529 „Ēku būvnoteikumi” 76.5.apakšpunktā. Līdz ar to šobrīd būvprojektā nav skaidri definēti pamatoti risinājumi , ja ir konstatētas deformācijas </a:t>
            </a:r>
            <a:r>
              <a:rPr lang="lv-LV" sz="2800" dirty="0" err="1">
                <a:latin typeface="Times New Roman" panose="02020603050405020304" pitchFamily="18" charset="0"/>
                <a:cs typeface="Times New Roman" panose="02020603050405020304" pitchFamily="18" charset="0"/>
              </a:rPr>
              <a:t>āpkārtnes</a:t>
            </a:r>
            <a:r>
              <a:rPr lang="lv-LV" sz="2800" dirty="0">
                <a:latin typeface="Times New Roman" panose="02020603050405020304" pitchFamily="18" charset="0"/>
                <a:cs typeface="Times New Roman" panose="02020603050405020304" pitchFamily="18" charset="0"/>
              </a:rPr>
              <a:t> ēkām, kā to nosaka 02.06.2023. Ministru kabineta noteikumu Nr.265  "Latvijas būvnormatīvs LBN 207-15 "</a:t>
            </a:r>
            <a:r>
              <a:rPr lang="lv-LV" sz="2800" dirty="0" err="1">
                <a:latin typeface="Times New Roman" panose="02020603050405020304" pitchFamily="18" charset="0"/>
                <a:cs typeface="Times New Roman" panose="02020603050405020304" pitchFamily="18" charset="0"/>
              </a:rPr>
              <a:t>Ģeotehniskā</a:t>
            </a:r>
            <a:r>
              <a:rPr lang="lv-LV" sz="2800" dirty="0">
                <a:latin typeface="Times New Roman" panose="02020603050405020304" pitchFamily="18" charset="0"/>
                <a:cs typeface="Times New Roman" panose="02020603050405020304" pitchFamily="18" charset="0"/>
              </a:rPr>
              <a:t> projektēšana"" 4.punkts, proti,  pamatu un pamatņu projektos </a:t>
            </a:r>
            <a:r>
              <a:rPr lang="lv-LV" sz="2800" b="1" dirty="0">
                <a:latin typeface="Times New Roman" panose="02020603050405020304" pitchFamily="18" charset="0"/>
                <a:cs typeface="Times New Roman" panose="02020603050405020304" pitchFamily="18" charset="0"/>
              </a:rPr>
              <a:t>paredz pasākumus, kas nodrošina blakus esošo būvju normālus ekspluatācijas apstākļus </a:t>
            </a:r>
            <a:r>
              <a:rPr lang="lv-LV" sz="2800" dirty="0">
                <a:latin typeface="Times New Roman" panose="02020603050405020304" pitchFamily="18" charset="0"/>
                <a:cs typeface="Times New Roman" panose="02020603050405020304" pitchFamily="18" charset="0"/>
              </a:rPr>
              <a:t>projektējamās būves būvniecības un ekspluatācijas laikā. Projektējot jaunas būves esošo būvju tuvumā, nepieciešams noteikt esošo būvju pamatu–pamatņu parametrus un pamatnes iespējamās papildu deformācijas, kuras rada projektējamo būvju slodzes un citas ietekmes. </a:t>
            </a:r>
            <a:r>
              <a:rPr lang="lv-LV" sz="2800" b="1" dirty="0">
                <a:latin typeface="Times New Roman" panose="02020603050405020304" pitchFamily="18" charset="0"/>
                <a:cs typeface="Times New Roman" panose="02020603050405020304" pitchFamily="18" charset="0"/>
              </a:rPr>
              <a:t>Būvdarbi veicami tā,   lai netiktu pieļauta nekāda trešās personas īpašuma stāvokļa pasliktināšana. </a:t>
            </a:r>
          </a:p>
        </p:txBody>
      </p:sp>
      <p:pic>
        <p:nvPicPr>
          <p:cNvPr id="5" name="Picture 4">
            <a:extLst>
              <a:ext uri="{FF2B5EF4-FFF2-40B4-BE49-F238E27FC236}">
                <a16:creationId xmlns:a16="http://schemas.microsoft.com/office/drawing/2014/main" id="{C26233E9-F886-0CCF-9EF2-73426F8848A6}"/>
              </a:ext>
            </a:extLst>
          </p:cNvPr>
          <p:cNvPicPr>
            <a:picLocks noChangeAspect="1"/>
          </p:cNvPicPr>
          <p:nvPr/>
        </p:nvPicPr>
        <p:blipFill>
          <a:blip r:embed="rId3"/>
          <a:stretch>
            <a:fillRect/>
          </a:stretch>
        </p:blipFill>
        <p:spPr>
          <a:xfrm>
            <a:off x="8734604" y="1510352"/>
            <a:ext cx="2431397" cy="4982523"/>
          </a:xfrm>
          <a:prstGeom prst="rect">
            <a:avLst/>
          </a:prstGeom>
        </p:spPr>
      </p:pic>
    </p:spTree>
    <p:extLst>
      <p:ext uri="{BB962C8B-B14F-4D97-AF65-F5344CB8AC3E}">
        <p14:creationId xmlns:p14="http://schemas.microsoft.com/office/powerpoint/2010/main" val="4204530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D2415-5021-E427-3502-CBC97E323A74}"/>
              </a:ext>
            </a:extLst>
          </p:cNvPr>
          <p:cNvSpPr>
            <a:spLocks noGrp="1"/>
          </p:cNvSpPr>
          <p:nvPr>
            <p:ph type="title"/>
          </p:nvPr>
        </p:nvSpPr>
        <p:spPr>
          <a:xfrm>
            <a:off x="2408662" y="365125"/>
            <a:ext cx="8945137" cy="1325563"/>
          </a:xfrm>
        </p:spPr>
        <p:txBody>
          <a:bodyPr/>
          <a:lstStyle/>
          <a:p>
            <a:pPr algn="ctr"/>
            <a:r>
              <a:rPr lang="it-IT" b="0" i="0" u="none" strike="noStrike" baseline="0" dirty="0">
                <a:latin typeface="Times New Roman" panose="02020603050405020304" pitchFamily="18" charset="0"/>
                <a:cs typeface="Times New Roman" panose="02020603050405020304" pitchFamily="18" charset="0"/>
              </a:rPr>
              <a:t>Esošo ēku uzraudzība un monitorings.</a:t>
            </a:r>
            <a:br>
              <a:rPr lang="lv-LV" b="0" i="0" u="none" strike="noStrike" baseline="0" dirty="0">
                <a:latin typeface="Times New Roman" panose="02020603050405020304" pitchFamily="18" charset="0"/>
                <a:cs typeface="Times New Roman" panose="02020603050405020304" pitchFamily="18" charset="0"/>
              </a:rPr>
            </a:br>
            <a:r>
              <a:rPr lang="lv-LV" b="0" i="0" u="none" strike="noStrike" baseline="0" dirty="0">
                <a:latin typeface="Times New Roman" panose="02020603050405020304" pitchFamily="18" charset="0"/>
                <a:cs typeface="Times New Roman" panose="02020603050405020304" pitchFamily="18" charset="0"/>
              </a:rPr>
              <a:t>Sēšanās pārraudzība. </a:t>
            </a:r>
            <a:endParaRPr lang="lv-LV" dirty="0"/>
          </a:p>
        </p:txBody>
      </p:sp>
      <p:sp>
        <p:nvSpPr>
          <p:cNvPr id="3" name="Content Placeholder 2">
            <a:extLst>
              <a:ext uri="{FF2B5EF4-FFF2-40B4-BE49-F238E27FC236}">
                <a16:creationId xmlns:a16="http://schemas.microsoft.com/office/drawing/2014/main" id="{D8AD3A18-E0B6-74EA-43F4-D8EE44E7312E}"/>
              </a:ext>
            </a:extLst>
          </p:cNvPr>
          <p:cNvSpPr>
            <a:spLocks noGrp="1"/>
          </p:cNvSpPr>
          <p:nvPr>
            <p:ph sz="half" idx="1"/>
          </p:nvPr>
        </p:nvSpPr>
        <p:spPr/>
        <p:txBody>
          <a:bodyPr/>
          <a:lstStyle/>
          <a:p>
            <a:pPr marL="0" indent="0">
              <a:buNone/>
            </a:pPr>
            <a:r>
              <a:rPr lang="lv-LV" dirty="0" err="1">
                <a:latin typeface="Times New Roman" panose="02020603050405020304" pitchFamily="18" charset="0"/>
                <a:cs typeface="Times New Roman" panose="02020603050405020304" pitchFamily="18" charset="0"/>
              </a:rPr>
              <a:t>Digitalizēta</a:t>
            </a:r>
            <a:r>
              <a:rPr lang="lv-LV" dirty="0">
                <a:latin typeface="Times New Roman" panose="02020603050405020304" pitchFamily="18" charset="0"/>
                <a:cs typeface="Times New Roman" panose="02020603050405020304" pitchFamily="18" charset="0"/>
              </a:rPr>
              <a:t> dati, kas automātiski «</a:t>
            </a:r>
            <a:r>
              <a:rPr lang="lv-LV" dirty="0" err="1">
                <a:latin typeface="Times New Roman" panose="02020603050405020304" pitchFamily="18" charset="0"/>
                <a:cs typeface="Times New Roman" panose="02020603050405020304" pitchFamily="18" charset="0"/>
              </a:rPr>
              <a:t>online</a:t>
            </a:r>
            <a:r>
              <a:rPr lang="lv-LV" dirty="0">
                <a:latin typeface="Times New Roman" panose="02020603050405020304" pitchFamily="18" charset="0"/>
                <a:cs typeface="Times New Roman" panose="02020603050405020304" pitchFamily="18" charset="0"/>
              </a:rPr>
              <a:t>» režīmā parādīti tīmekļa vietnē.</a:t>
            </a:r>
          </a:p>
          <a:p>
            <a:pPr marL="0" indent="0">
              <a:buNone/>
            </a:pPr>
            <a:endParaRPr lang="lv-LV" dirty="0"/>
          </a:p>
        </p:txBody>
      </p:sp>
      <p:sp>
        <p:nvSpPr>
          <p:cNvPr id="4" name="Content Placeholder 3">
            <a:extLst>
              <a:ext uri="{FF2B5EF4-FFF2-40B4-BE49-F238E27FC236}">
                <a16:creationId xmlns:a16="http://schemas.microsoft.com/office/drawing/2014/main" id="{F55FFB42-6CAC-AADE-4C84-20974A487402}"/>
              </a:ext>
            </a:extLst>
          </p:cNvPr>
          <p:cNvSpPr>
            <a:spLocks noGrp="1"/>
          </p:cNvSpPr>
          <p:nvPr>
            <p:ph sz="half" idx="2"/>
          </p:nvPr>
        </p:nvSpPr>
        <p:spPr/>
        <p:txBody>
          <a:bodyPr/>
          <a:lstStyle/>
          <a:p>
            <a:pPr marL="0" indent="0">
              <a:buNone/>
            </a:pPr>
            <a:r>
              <a:rPr lang="lv-LV" dirty="0">
                <a:latin typeface="Times New Roman" panose="02020603050405020304" pitchFamily="18" charset="0"/>
                <a:cs typeface="Times New Roman" panose="02020603050405020304" pitchFamily="18" charset="0"/>
              </a:rPr>
              <a:t>Dati , kas tiek nolasīti manuāli, noteiktā periodā. </a:t>
            </a:r>
          </a:p>
          <a:p>
            <a:pPr marL="0" indent="0">
              <a:buNone/>
            </a:pPr>
            <a:endParaRPr lang="lv-LV" dirty="0">
              <a:latin typeface="Times New Roman" panose="02020603050405020304" pitchFamily="18" charset="0"/>
              <a:cs typeface="Times New Roman" panose="02020603050405020304" pitchFamily="18" charset="0"/>
            </a:endParaRPr>
          </a:p>
        </p:txBody>
      </p:sp>
      <p:pic>
        <p:nvPicPr>
          <p:cNvPr id="8" name="Picture 7" descr="Diagram&#10;&#10;Description automatically generated">
            <a:extLst>
              <a:ext uri="{FF2B5EF4-FFF2-40B4-BE49-F238E27FC236}">
                <a16:creationId xmlns:a16="http://schemas.microsoft.com/office/drawing/2014/main" id="{8D2A009B-C902-62EB-89B9-BC4A99F914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9077" y="3085952"/>
            <a:ext cx="4385930" cy="3289448"/>
          </a:xfrm>
          <a:prstGeom prst="rect">
            <a:avLst/>
          </a:prstGeom>
        </p:spPr>
      </p:pic>
      <p:pic>
        <p:nvPicPr>
          <p:cNvPr id="14" name="Picture 13">
            <a:extLst>
              <a:ext uri="{FF2B5EF4-FFF2-40B4-BE49-F238E27FC236}">
                <a16:creationId xmlns:a16="http://schemas.microsoft.com/office/drawing/2014/main" id="{CE9D3D18-9529-84B7-1FE9-DFBA110508CD}"/>
              </a:ext>
            </a:extLst>
          </p:cNvPr>
          <p:cNvPicPr>
            <a:picLocks noChangeAspect="1"/>
          </p:cNvPicPr>
          <p:nvPr/>
        </p:nvPicPr>
        <p:blipFill>
          <a:blip r:embed="rId3"/>
          <a:stretch>
            <a:fillRect/>
          </a:stretch>
        </p:blipFill>
        <p:spPr>
          <a:xfrm>
            <a:off x="6991916" y="2923569"/>
            <a:ext cx="3542168" cy="3451831"/>
          </a:xfrm>
          <a:prstGeom prst="rect">
            <a:avLst/>
          </a:prstGeom>
        </p:spPr>
      </p:pic>
    </p:spTree>
    <p:extLst>
      <p:ext uri="{BB962C8B-B14F-4D97-AF65-F5344CB8AC3E}">
        <p14:creationId xmlns:p14="http://schemas.microsoft.com/office/powerpoint/2010/main" val="714652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803DA-8286-D146-F8AD-E3043408DF38}"/>
              </a:ext>
            </a:extLst>
          </p:cNvPr>
          <p:cNvSpPr>
            <a:spLocks noGrp="1"/>
          </p:cNvSpPr>
          <p:nvPr>
            <p:ph type="title"/>
          </p:nvPr>
        </p:nvSpPr>
        <p:spPr>
          <a:xfrm>
            <a:off x="2881422" y="365125"/>
            <a:ext cx="8782494" cy="1325563"/>
          </a:xfrm>
        </p:spPr>
        <p:txBody>
          <a:bodyPr>
            <a:normAutofit/>
          </a:bodyPr>
          <a:lstStyle/>
          <a:p>
            <a:pPr algn="ctr"/>
            <a:r>
              <a:rPr lang="it-IT" b="0" i="0" u="none" strike="noStrike" baseline="0" dirty="0">
                <a:latin typeface="Times New Roman" panose="02020603050405020304" pitchFamily="18" charset="0"/>
                <a:cs typeface="Times New Roman" panose="02020603050405020304" pitchFamily="18" charset="0"/>
              </a:rPr>
              <a:t>Esošo ēku uzraudzība un monitorings.</a:t>
            </a:r>
            <a:br>
              <a:rPr lang="lv-LV" b="0" i="0" u="none" strike="noStrike" baseline="0" dirty="0">
                <a:latin typeface="Times New Roman" panose="02020603050405020304" pitchFamily="18" charset="0"/>
                <a:cs typeface="Times New Roman" panose="02020603050405020304" pitchFamily="18" charset="0"/>
              </a:rPr>
            </a:br>
            <a:r>
              <a:rPr lang="lv-LV" b="0" i="0" u="none" strike="noStrike" baseline="0" dirty="0">
                <a:latin typeface="Times New Roman" panose="02020603050405020304" pitchFamily="18" charset="0"/>
                <a:cs typeface="Times New Roman" panose="02020603050405020304" pitchFamily="18" charset="0"/>
              </a:rPr>
              <a:t>Vibrāciju pārraudzība. </a:t>
            </a:r>
            <a:endParaRPr lang="lv-LV"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CA0B99B2-B199-9FA9-D08C-C65E5C28DA22}"/>
              </a:ext>
            </a:extLst>
          </p:cNvPr>
          <p:cNvSpPr>
            <a:spLocks noGrp="1"/>
          </p:cNvSpPr>
          <p:nvPr>
            <p:ph idx="1"/>
          </p:nvPr>
        </p:nvSpPr>
        <p:spPr>
          <a:xfrm>
            <a:off x="838200" y="1825625"/>
            <a:ext cx="10294088" cy="4351338"/>
          </a:xfrm>
        </p:spPr>
        <p:txBody>
          <a:bodyPr/>
          <a:lstStyle/>
          <a:p>
            <a:pPr marL="0" indent="0">
              <a:buNone/>
            </a:pPr>
            <a:endParaRPr lang="lv-LV" dirty="0"/>
          </a:p>
          <a:p>
            <a:pPr marL="0" indent="0">
              <a:buNone/>
            </a:pPr>
            <a:endParaRPr lang="lv-LV" dirty="0"/>
          </a:p>
        </p:txBody>
      </p:sp>
      <p:pic>
        <p:nvPicPr>
          <p:cNvPr id="8" name="Picture 7">
            <a:extLst>
              <a:ext uri="{FF2B5EF4-FFF2-40B4-BE49-F238E27FC236}">
                <a16:creationId xmlns:a16="http://schemas.microsoft.com/office/drawing/2014/main" id="{FBB49709-81F2-BC26-84EC-D39F122FC7E8}"/>
              </a:ext>
            </a:extLst>
          </p:cNvPr>
          <p:cNvPicPr>
            <a:picLocks noChangeAspect="1"/>
          </p:cNvPicPr>
          <p:nvPr/>
        </p:nvPicPr>
        <p:blipFill>
          <a:blip r:embed="rId2"/>
          <a:stretch>
            <a:fillRect/>
          </a:stretch>
        </p:blipFill>
        <p:spPr>
          <a:xfrm>
            <a:off x="657922" y="2631688"/>
            <a:ext cx="5248601" cy="3136359"/>
          </a:xfrm>
          <a:prstGeom prst="rect">
            <a:avLst/>
          </a:prstGeom>
        </p:spPr>
      </p:pic>
      <p:pic>
        <p:nvPicPr>
          <p:cNvPr id="10" name="Picture 9">
            <a:extLst>
              <a:ext uri="{FF2B5EF4-FFF2-40B4-BE49-F238E27FC236}">
                <a16:creationId xmlns:a16="http://schemas.microsoft.com/office/drawing/2014/main" id="{3A470583-1C13-BA1C-D97F-EA76FF51E5EA}"/>
              </a:ext>
            </a:extLst>
          </p:cNvPr>
          <p:cNvPicPr>
            <a:picLocks noChangeAspect="1"/>
          </p:cNvPicPr>
          <p:nvPr/>
        </p:nvPicPr>
        <p:blipFill>
          <a:blip r:embed="rId3"/>
          <a:stretch>
            <a:fillRect/>
          </a:stretch>
        </p:blipFill>
        <p:spPr>
          <a:xfrm>
            <a:off x="5761827" y="2509025"/>
            <a:ext cx="5726934" cy="3399410"/>
          </a:xfrm>
          <a:prstGeom prst="rect">
            <a:avLst/>
          </a:prstGeom>
        </p:spPr>
      </p:pic>
    </p:spTree>
    <p:extLst>
      <p:ext uri="{BB962C8B-B14F-4D97-AF65-F5344CB8AC3E}">
        <p14:creationId xmlns:p14="http://schemas.microsoft.com/office/powerpoint/2010/main" val="16969247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23E1-9A7D-A750-9880-29362F36B952}"/>
              </a:ext>
            </a:extLst>
          </p:cNvPr>
          <p:cNvSpPr>
            <a:spLocks noGrp="1"/>
          </p:cNvSpPr>
          <p:nvPr>
            <p:ph type="title"/>
          </p:nvPr>
        </p:nvSpPr>
        <p:spPr>
          <a:xfrm>
            <a:off x="3067291" y="365125"/>
            <a:ext cx="8286508" cy="1325563"/>
          </a:xfrm>
        </p:spPr>
        <p:txBody>
          <a:bodyPr/>
          <a:lstStyle/>
          <a:p>
            <a:r>
              <a:rPr lang="lv-LV" dirty="0">
                <a:latin typeface="Times New Roman" panose="02020603050405020304" pitchFamily="18" charset="0"/>
                <a:cs typeface="Times New Roman" panose="02020603050405020304" pitchFamily="18" charset="0"/>
              </a:rPr>
              <a:t>Kad vēl nepieciešams DVP?</a:t>
            </a:r>
          </a:p>
        </p:txBody>
      </p:sp>
      <p:pic>
        <p:nvPicPr>
          <p:cNvPr id="5" name="Content Placeholder 4">
            <a:extLst>
              <a:ext uri="{FF2B5EF4-FFF2-40B4-BE49-F238E27FC236}">
                <a16:creationId xmlns:a16="http://schemas.microsoft.com/office/drawing/2014/main" id="{64CE630F-4405-F31C-55EC-61B8A8BEA529}"/>
              </a:ext>
            </a:extLst>
          </p:cNvPr>
          <p:cNvPicPr>
            <a:picLocks noGrp="1" noChangeAspect="1"/>
          </p:cNvPicPr>
          <p:nvPr>
            <p:ph idx="1"/>
          </p:nvPr>
        </p:nvPicPr>
        <p:blipFill>
          <a:blip r:embed="rId3"/>
          <a:stretch>
            <a:fillRect/>
          </a:stretch>
        </p:blipFill>
        <p:spPr>
          <a:xfrm>
            <a:off x="727889" y="2121644"/>
            <a:ext cx="4215543" cy="2959642"/>
          </a:xfrm>
        </p:spPr>
      </p:pic>
      <p:cxnSp>
        <p:nvCxnSpPr>
          <p:cNvPr id="6" name="Straight Arrow Connector 5">
            <a:extLst>
              <a:ext uri="{FF2B5EF4-FFF2-40B4-BE49-F238E27FC236}">
                <a16:creationId xmlns:a16="http://schemas.microsoft.com/office/drawing/2014/main" id="{C9F84DCC-D098-39E5-6D73-5D90B3D37CD8}"/>
              </a:ext>
            </a:extLst>
          </p:cNvPr>
          <p:cNvCxnSpPr>
            <a:cxnSpLocks/>
          </p:cNvCxnSpPr>
          <p:nvPr/>
        </p:nvCxnSpPr>
        <p:spPr>
          <a:xfrm flipH="1">
            <a:off x="3067291" y="2336605"/>
            <a:ext cx="2670082" cy="1760833"/>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7" name="TextBox 6">
            <a:extLst>
              <a:ext uri="{FF2B5EF4-FFF2-40B4-BE49-F238E27FC236}">
                <a16:creationId xmlns:a16="http://schemas.microsoft.com/office/drawing/2014/main" id="{90E41A11-278A-7B40-63BD-4B04AED77ECB}"/>
              </a:ext>
            </a:extLst>
          </p:cNvPr>
          <p:cNvSpPr txBox="1"/>
          <p:nvPr/>
        </p:nvSpPr>
        <p:spPr>
          <a:xfrm>
            <a:off x="5737373" y="1845017"/>
            <a:ext cx="1951463" cy="646331"/>
          </a:xfrm>
          <a:prstGeom prst="rect">
            <a:avLst/>
          </a:prstGeom>
          <a:noFill/>
        </p:spPr>
        <p:txBody>
          <a:bodyPr wrap="square" rtlCol="0">
            <a:spAutoFit/>
          </a:bodyPr>
          <a:lstStyle/>
          <a:p>
            <a:r>
              <a:rPr lang="lv-LV" dirty="0">
                <a:latin typeface="Times New Roman" panose="02020603050405020304" pitchFamily="18" charset="0"/>
                <a:cs typeface="Times New Roman" panose="02020603050405020304" pitchFamily="18" charset="0"/>
              </a:rPr>
              <a:t>Avārijas seku likvidācija.</a:t>
            </a:r>
          </a:p>
        </p:txBody>
      </p:sp>
      <p:sp>
        <p:nvSpPr>
          <p:cNvPr id="10" name="TextBox 9">
            <a:extLst>
              <a:ext uri="{FF2B5EF4-FFF2-40B4-BE49-F238E27FC236}">
                <a16:creationId xmlns:a16="http://schemas.microsoft.com/office/drawing/2014/main" id="{525904FB-00F0-D40D-5238-13F1F60F77CA}"/>
              </a:ext>
            </a:extLst>
          </p:cNvPr>
          <p:cNvSpPr txBox="1"/>
          <p:nvPr/>
        </p:nvSpPr>
        <p:spPr>
          <a:xfrm>
            <a:off x="6846725" y="2533351"/>
            <a:ext cx="4364570" cy="369332"/>
          </a:xfrm>
          <a:prstGeom prst="rect">
            <a:avLst/>
          </a:prstGeom>
          <a:noFill/>
        </p:spPr>
        <p:txBody>
          <a:bodyPr wrap="square">
            <a:spAutoFit/>
          </a:bodyPr>
          <a:lstStyle/>
          <a:p>
            <a:r>
              <a:rPr lang="lv-LV" b="0" i="0" dirty="0">
                <a:solidFill>
                  <a:srgbClr val="414142"/>
                </a:solidFill>
                <a:effectLst/>
                <a:latin typeface="Times New Roman" panose="02020603050405020304" pitchFamily="18" charset="0"/>
                <a:cs typeface="Times New Roman" panose="02020603050405020304" pitchFamily="18" charset="0"/>
              </a:rPr>
              <a:t>Ēkas konservācijas darbu veikšanas projekts </a:t>
            </a:r>
            <a:endParaRPr lang="lv-LV"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EEC1452-5634-ABEF-2118-78C7CED3B1AA}"/>
              </a:ext>
            </a:extLst>
          </p:cNvPr>
          <p:cNvPicPr>
            <a:picLocks noChangeAspect="1"/>
          </p:cNvPicPr>
          <p:nvPr/>
        </p:nvPicPr>
        <p:blipFill>
          <a:blip r:embed="rId4"/>
          <a:stretch>
            <a:fillRect/>
          </a:stretch>
        </p:blipFill>
        <p:spPr>
          <a:xfrm>
            <a:off x="6593909" y="2959374"/>
            <a:ext cx="4870202" cy="3659400"/>
          </a:xfrm>
          <a:prstGeom prst="rect">
            <a:avLst/>
          </a:prstGeom>
        </p:spPr>
      </p:pic>
    </p:spTree>
    <p:extLst>
      <p:ext uri="{BB962C8B-B14F-4D97-AF65-F5344CB8AC3E}">
        <p14:creationId xmlns:p14="http://schemas.microsoft.com/office/powerpoint/2010/main" val="253382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2333090" y="2872159"/>
            <a:ext cx="7772400" cy="960438"/>
          </a:xfrm>
        </p:spPr>
        <p:txBody>
          <a:bodyPr>
            <a:normAutofit/>
          </a:bodyPr>
          <a:lstStyle/>
          <a:p>
            <a:r>
              <a:rPr lang="lv-LV" altLang="lv-LV" sz="3600" dirty="0"/>
              <a:t>Paldies par uzmanību!</a:t>
            </a:r>
          </a:p>
        </p:txBody>
      </p:sp>
      <p:sp>
        <p:nvSpPr>
          <p:cNvPr id="5" name="Title 1"/>
          <p:cNvSpPr txBox="1">
            <a:spLocks/>
          </p:cNvSpPr>
          <p:nvPr/>
        </p:nvSpPr>
        <p:spPr bwMode="auto">
          <a:xfrm>
            <a:off x="1602983" y="4093984"/>
            <a:ext cx="9232614" cy="2186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3957" tIns="46979" rIns="93957" bIns="46979" numCol="1" anchor="t" anchorCtr="0" compatLnSpc="1">
            <a:prstTxWarp prst="textNoShape">
              <a:avLst/>
            </a:prstTxWarp>
            <a:normAutofit/>
          </a:bodyPr>
          <a:lstStyle>
            <a:lvl1pPr algn="ctr" defTabSz="938213" rtl="0" eaLnBrk="0" fontAlgn="base" hangingPunct="0">
              <a:spcBef>
                <a:spcPct val="0"/>
              </a:spcBef>
              <a:spcAft>
                <a:spcPct val="0"/>
              </a:spcAft>
              <a:defRPr sz="3200" b="1"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2pPr>
            <a:lvl3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3pPr>
            <a:lvl4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4pPr>
            <a:lvl5pPr algn="ctr" defTabSz="938213" rtl="0" eaLnBrk="0" fontAlgn="base" hangingPunct="0">
              <a:spcBef>
                <a:spcPct val="0"/>
              </a:spcBef>
              <a:spcAft>
                <a:spcPct val="0"/>
              </a:spcAft>
              <a:defRPr sz="4500">
                <a:solidFill>
                  <a:schemeClr val="tx1"/>
                </a:solidFill>
                <a:latin typeface="Times New Roman" pitchFamily="18" charset="0"/>
                <a:ea typeface="MS PGothic" panose="020B0600070205080204" pitchFamily="34" charset="-128"/>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a:lstStyle>
          <a:p>
            <a:endParaRPr lang="lv-LV" altLang="lv-LV" sz="1600" u="sng" dirty="0">
              <a:solidFill>
                <a:schemeClr val="tx2"/>
              </a:solidFill>
            </a:endParaRPr>
          </a:p>
          <a:p>
            <a:endParaRPr lang="lv-LV" sz="1600" dirty="0"/>
          </a:p>
          <a:p>
            <a:r>
              <a:rPr lang="lv-LV" altLang="lv-LV" sz="2000" dirty="0"/>
              <a:t>Vairāk informācijas</a:t>
            </a:r>
          </a:p>
          <a:p>
            <a:r>
              <a:rPr lang="lv-LV" dirty="0">
                <a:solidFill>
                  <a:srgbClr val="3892AE"/>
                </a:solidFill>
                <a:hlinkClick r:id="rId3"/>
              </a:rPr>
              <a:t>www.bvkb.gov.lv</a:t>
            </a:r>
            <a:endParaRPr lang="lv-LV" dirty="0">
              <a:solidFill>
                <a:srgbClr val="3892AE"/>
              </a:solidFill>
            </a:endParaRPr>
          </a:p>
          <a:p>
            <a:endParaRPr lang="lv-LV" dirty="0">
              <a:solidFill>
                <a:srgbClr val="3892AE"/>
              </a:solidFill>
            </a:endParaRPr>
          </a:p>
        </p:txBody>
      </p:sp>
      <p:sp>
        <p:nvSpPr>
          <p:cNvPr id="4" name="Rectangle 3"/>
          <p:cNvSpPr/>
          <p:nvPr/>
        </p:nvSpPr>
        <p:spPr>
          <a:xfrm>
            <a:off x="1916917" y="3459976"/>
            <a:ext cx="8754320" cy="553998"/>
          </a:xfrm>
          <a:prstGeom prst="rect">
            <a:avLst/>
          </a:prstGeom>
        </p:spPr>
        <p:txBody>
          <a:bodyPr wrap="none">
            <a:spAutoFit/>
          </a:bodyPr>
          <a:lstStyle/>
          <a:p>
            <a:r>
              <a:rPr lang="lv-LV" sz="3000" b="1" dirty="0">
                <a:solidFill>
                  <a:srgbClr val="3892AE"/>
                </a:solidFill>
                <a:latin typeface="Verdana" panose="020B0604030504040204" pitchFamily="34" charset="0"/>
                <a:ea typeface="Verdana" panose="020B0604030504040204" pitchFamily="34" charset="0"/>
                <a:cs typeface="Verdana" panose="020B0604030504040204" pitchFamily="34" charset="0"/>
              </a:rPr>
              <a:t>Plāno – kontrolē – iedziļinies – rīkojies!</a:t>
            </a:r>
          </a:p>
        </p:txBody>
      </p:sp>
    </p:spTree>
    <p:extLst>
      <p:ext uri="{BB962C8B-B14F-4D97-AF65-F5344CB8AC3E}">
        <p14:creationId xmlns:p14="http://schemas.microsoft.com/office/powerpoint/2010/main" val="3280993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2A47D-A9C9-F183-14AB-A9032214E0C9}"/>
              </a:ext>
            </a:extLst>
          </p:cNvPr>
          <p:cNvSpPr>
            <a:spLocks noGrp="1"/>
          </p:cNvSpPr>
          <p:nvPr>
            <p:ph type="title"/>
          </p:nvPr>
        </p:nvSpPr>
        <p:spPr>
          <a:xfrm>
            <a:off x="3264060" y="365125"/>
            <a:ext cx="8089739" cy="1325563"/>
          </a:xfrm>
        </p:spPr>
        <p:txBody>
          <a:bodyPr/>
          <a:lstStyle/>
          <a:p>
            <a:r>
              <a:rPr lang="lv-LV" dirty="0">
                <a:latin typeface="Times New Roman" panose="02020603050405020304" pitchFamily="18" charset="0"/>
                <a:cs typeface="Times New Roman" panose="02020603050405020304" pitchFamily="18" charset="0"/>
              </a:rPr>
              <a:t>Kas ir darbu veikšanas projekts? </a:t>
            </a:r>
            <a:br>
              <a:rPr lang="lv-LV" dirty="0"/>
            </a:br>
            <a:endParaRPr lang="lv-LV" dirty="0"/>
          </a:p>
        </p:txBody>
      </p:sp>
      <p:sp>
        <p:nvSpPr>
          <p:cNvPr id="3" name="Content Placeholder 2">
            <a:extLst>
              <a:ext uri="{FF2B5EF4-FFF2-40B4-BE49-F238E27FC236}">
                <a16:creationId xmlns:a16="http://schemas.microsoft.com/office/drawing/2014/main" id="{CCF4EEB1-F7D5-E5A5-6CA1-C52DFF605D6A}"/>
              </a:ext>
            </a:extLst>
          </p:cNvPr>
          <p:cNvSpPr>
            <a:spLocks noGrp="1"/>
          </p:cNvSpPr>
          <p:nvPr>
            <p:ph idx="1"/>
          </p:nvPr>
        </p:nvSpPr>
        <p:spPr/>
        <p:txBody>
          <a:bodyPr>
            <a:normAutofit/>
          </a:bodyPr>
          <a:lstStyle/>
          <a:p>
            <a:pPr marL="0" indent="0">
              <a:lnSpc>
                <a:spcPct val="150000"/>
              </a:lnSpc>
              <a:buNone/>
            </a:pPr>
            <a:r>
              <a:rPr lang="lv-LV" sz="2000" dirty="0">
                <a:latin typeface="Times New Roman" panose="02020603050405020304" pitchFamily="18" charset="0"/>
                <a:cs typeface="Times New Roman" panose="02020603050405020304" pitchFamily="18" charset="0"/>
              </a:rPr>
              <a:t>Dokuments, kas atspoguļo darbību kopumu, kādu būvdarbu veicējam b</a:t>
            </a:r>
            <a:r>
              <a:rPr lang="lv-LV" sz="2000" b="0" i="0" dirty="0">
                <a:effectLst/>
                <a:latin typeface="Times New Roman" panose="02020603050405020304" pitchFamily="18" charset="0"/>
                <a:cs typeface="Times New Roman" panose="02020603050405020304" pitchFamily="18" charset="0"/>
              </a:rPr>
              <a:t>ūvdarbu procesā jāveic, tai  skaitā nepieciešamie organizatoriskie pasākumi un kvalitātes kontroles atspoguļojums, kā arī darbi būvlaukumā un ārpus tā, lai nodrošinātu būvdarbu sekmīgu norisi un visu būvdarbu dalībnieku saskaņotu darbību.</a:t>
            </a:r>
          </a:p>
        </p:txBody>
      </p:sp>
    </p:spTree>
    <p:extLst>
      <p:ext uri="{BB962C8B-B14F-4D97-AF65-F5344CB8AC3E}">
        <p14:creationId xmlns:p14="http://schemas.microsoft.com/office/powerpoint/2010/main" val="1291297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CDE1F-F0C4-6324-0D7A-C63D11F16B6B}"/>
              </a:ext>
            </a:extLst>
          </p:cNvPr>
          <p:cNvSpPr>
            <a:spLocks noGrp="1"/>
          </p:cNvSpPr>
          <p:nvPr>
            <p:ph type="title"/>
          </p:nvPr>
        </p:nvSpPr>
        <p:spPr>
          <a:xfrm>
            <a:off x="2923952" y="365125"/>
            <a:ext cx="8429847" cy="1325563"/>
          </a:xfrm>
        </p:spPr>
        <p:txBody>
          <a:bodyPr>
            <a:normAutofit fontScale="90000"/>
          </a:bodyPr>
          <a:lstStyle/>
          <a:p>
            <a:r>
              <a:rPr lang="en-US" sz="4400" kern="1200" dirty="0" err="1">
                <a:latin typeface="Times New Roman" panose="02020603050405020304" pitchFamily="18" charset="0"/>
                <a:cs typeface="Times New Roman" panose="02020603050405020304" pitchFamily="18" charset="0"/>
              </a:rPr>
              <a:t>Darbu</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veikšanas</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projekts</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speciālajos</a:t>
            </a:r>
            <a:r>
              <a:rPr lang="en-US" sz="4400" kern="1200" dirty="0">
                <a:latin typeface="Times New Roman" panose="02020603050405020304" pitchFamily="18" charset="0"/>
                <a:cs typeface="Times New Roman" panose="02020603050405020304" pitchFamily="18" charset="0"/>
              </a:rPr>
              <a:t> </a:t>
            </a:r>
            <a:r>
              <a:rPr lang="en-US" sz="4400" kern="1200" dirty="0" err="1">
                <a:latin typeface="Times New Roman" panose="02020603050405020304" pitchFamily="18" charset="0"/>
                <a:cs typeface="Times New Roman" panose="02020603050405020304" pitchFamily="18" charset="0"/>
              </a:rPr>
              <a:t>būvnoteikumos</a:t>
            </a:r>
            <a:endParaRPr lang="lv-LV" dirty="0">
              <a:latin typeface="Times New Roman" panose="02020603050405020304" pitchFamily="18" charset="0"/>
              <a:cs typeface="Times New Roman" panose="02020603050405020304" pitchFamily="18" charset="0"/>
            </a:endParaRPr>
          </a:p>
        </p:txBody>
      </p:sp>
      <p:sp>
        <p:nvSpPr>
          <p:cNvPr id="4" name="Content Placeholder 2">
            <a:extLst>
              <a:ext uri="{FF2B5EF4-FFF2-40B4-BE49-F238E27FC236}">
                <a16:creationId xmlns:a16="http://schemas.microsoft.com/office/drawing/2014/main" id="{C4240AFD-955B-2365-CBC5-FBB146CC1FA3}"/>
              </a:ext>
            </a:extLst>
          </p:cNvPr>
          <p:cNvSpPr>
            <a:spLocks noGrp="1"/>
          </p:cNvSpPr>
          <p:nvPr>
            <p:ph idx="1"/>
          </p:nvPr>
        </p:nvSpPr>
        <p:spPr>
          <a:xfrm>
            <a:off x="838200" y="1825625"/>
            <a:ext cx="10515600" cy="4405054"/>
          </a:xfrm>
        </p:spPr>
        <p:txBody>
          <a:bodyPr>
            <a:normAutofit fontScale="92500" lnSpcReduction="20000"/>
          </a:bodyPr>
          <a:lstStyle/>
          <a:p>
            <a:pPr marL="0" indent="0" algn="l" rtl="0" eaLnBrk="1" fontAlgn="t" latinLnBrk="0" hangingPunct="1">
              <a:lnSpc>
                <a:spcPct val="120000"/>
              </a:lnSpc>
              <a:spcBef>
                <a:spcPts val="0"/>
              </a:spcBef>
              <a:buNone/>
            </a:pPr>
            <a:r>
              <a:rPr lang="lv-LV" sz="2800" b="1" i="0" u="none" strike="noStrike" kern="1200" spc="0" dirty="0">
                <a:solidFill>
                  <a:srgbClr val="000000"/>
                </a:solidFill>
                <a:effectLst/>
                <a:latin typeface="Times New Roman" panose="02020603050405020304" pitchFamily="18" charset="0"/>
                <a:cs typeface="Times New Roman" panose="02020603050405020304" pitchFamily="18" charset="0"/>
              </a:rPr>
              <a:t>1</a:t>
            </a:r>
            <a:r>
              <a:rPr lang="lv-LV" sz="2800" dirty="0">
                <a:latin typeface="Times New Roman" panose="02020603050405020304" pitchFamily="18" charset="0"/>
                <a:cs typeface="Times New Roman" panose="02020603050405020304" pitchFamily="18" charset="0"/>
              </a:rPr>
              <a:t>. </a:t>
            </a:r>
            <a:r>
              <a:rPr lang="nn-NO" sz="2800" dirty="0">
                <a:solidFill>
                  <a:schemeClr val="bg2">
                    <a:lumMod val="50000"/>
                  </a:schemeClr>
                </a:solidFill>
                <a:latin typeface="Times New Roman" panose="02020603050405020304" pitchFamily="18" charset="0"/>
                <a:cs typeface="Times New Roman" panose="02020603050405020304" pitchFamily="18" charset="0"/>
              </a:rPr>
              <a:t>Ministru kabineta 02.09.2014. noteikumi Nr.529 </a:t>
            </a:r>
            <a:r>
              <a:rPr lang="lv-LV" sz="2800" b="0" i="0" u="none" strike="noStrike" kern="1200" spc="0" dirty="0">
                <a:solidFill>
                  <a:srgbClr val="000000"/>
                </a:solidFill>
                <a:effectLst/>
                <a:latin typeface="Times New Roman" panose="02020603050405020304" pitchFamily="18" charset="0"/>
                <a:cs typeface="Times New Roman" panose="02020603050405020304" pitchFamily="18" charset="0"/>
              </a:rPr>
              <a:t>Ēku būvnoteikumi - </a:t>
            </a:r>
            <a:r>
              <a:rPr lang="lv-LV" sz="2800" dirty="0">
                <a:solidFill>
                  <a:schemeClr val="bg2">
                    <a:lumMod val="50000"/>
                  </a:schemeClr>
                </a:solidFill>
                <a:latin typeface="Times New Roman" panose="02020603050405020304" pitchFamily="18" charset="0"/>
                <a:cs typeface="Times New Roman" panose="02020603050405020304" pitchFamily="18" charset="0"/>
              </a:rPr>
              <a:t>ĒBN</a:t>
            </a:r>
            <a:endParaRPr lang="lv-LV" sz="2800" b="0" i="0" u="none" strike="noStrike" dirty="0">
              <a:solidFill>
                <a:schemeClr val="bg2">
                  <a:lumMod val="50000"/>
                </a:schemeClr>
              </a:solidFill>
              <a:effectLst/>
              <a:latin typeface="Times New Roman" panose="02020603050405020304" pitchFamily="18" charset="0"/>
              <a:cs typeface="Times New Roman" panose="02020603050405020304" pitchFamily="18" charset="0"/>
            </a:endParaRPr>
          </a:p>
          <a:p>
            <a:pPr marL="0" indent="0" algn="l" rtl="0" eaLnBrk="1" fontAlgn="t" latinLnBrk="0" hangingPunct="1">
              <a:lnSpc>
                <a:spcPct val="120000"/>
              </a:lnSpc>
              <a:spcBef>
                <a:spcPts val="0"/>
              </a:spcBef>
              <a:buNone/>
            </a:pPr>
            <a:r>
              <a:rPr lang="lv-LV" sz="2800" b="1" i="0" u="none" strike="noStrike" kern="1200" spc="0" dirty="0">
                <a:solidFill>
                  <a:srgbClr val="000000"/>
                </a:solidFill>
                <a:effectLst/>
                <a:latin typeface="Times New Roman" panose="02020603050405020304" pitchFamily="18" charset="0"/>
                <a:cs typeface="Times New Roman" panose="02020603050405020304" pitchFamily="18" charset="0"/>
              </a:rPr>
              <a:t>2</a:t>
            </a:r>
            <a:r>
              <a:rPr lang="lv-LV" sz="2800" dirty="0">
                <a:latin typeface="Times New Roman" panose="02020603050405020304" pitchFamily="18" charset="0"/>
                <a:cs typeface="Times New Roman" panose="02020603050405020304" pitchFamily="18" charset="0"/>
              </a:rPr>
              <a:t>. </a:t>
            </a:r>
            <a:r>
              <a:rPr lang="nn-NO" sz="2800" dirty="0">
                <a:solidFill>
                  <a:schemeClr val="bg2">
                    <a:lumMod val="50000"/>
                  </a:schemeClr>
                </a:solidFill>
                <a:latin typeface="Times New Roman" panose="02020603050405020304" pitchFamily="18" charset="0"/>
                <a:cs typeface="Times New Roman" panose="02020603050405020304" pitchFamily="18" charset="0"/>
              </a:rPr>
              <a:t>Ministru kabineta 09.05.2017. noteikumi Nr.253 </a:t>
            </a:r>
            <a:r>
              <a:rPr lang="lv-LV" sz="2800" b="0" i="0" u="none" strike="noStrike" kern="1200" spc="0" dirty="0">
                <a:solidFill>
                  <a:srgbClr val="000000"/>
                </a:solidFill>
                <a:effectLst/>
                <a:latin typeface="Times New Roman" panose="02020603050405020304" pitchFamily="18" charset="0"/>
                <a:cs typeface="Times New Roman" panose="02020603050405020304" pitchFamily="18" charset="0"/>
              </a:rPr>
              <a:t>Atsevišķu inženierbūvju būvnoteikumi - </a:t>
            </a:r>
            <a:r>
              <a:rPr lang="lv-LV" sz="2800" dirty="0">
                <a:solidFill>
                  <a:schemeClr val="bg2">
                    <a:lumMod val="50000"/>
                  </a:schemeClr>
                </a:solidFill>
                <a:latin typeface="Times New Roman" panose="02020603050405020304" pitchFamily="18" charset="0"/>
                <a:cs typeface="Times New Roman" panose="02020603050405020304" pitchFamily="18" charset="0"/>
              </a:rPr>
              <a:t>AIBN</a:t>
            </a:r>
            <a:r>
              <a:rPr lang="lv-LV" sz="2800" b="0" i="0" u="none" strike="noStrike" kern="1200" spc="0" dirty="0">
                <a:solidFill>
                  <a:srgbClr val="000000"/>
                </a:solidFill>
                <a:effectLst/>
                <a:latin typeface="Times New Roman" panose="02020603050405020304" pitchFamily="18" charset="0"/>
                <a:cs typeface="Times New Roman" panose="02020603050405020304" pitchFamily="18" charset="0"/>
              </a:rPr>
              <a:t> </a:t>
            </a:r>
          </a:p>
          <a:p>
            <a:pPr marL="0" indent="0" algn="l" rtl="0" eaLnBrk="1" fontAlgn="t" latinLnBrk="0" hangingPunct="1">
              <a:lnSpc>
                <a:spcPct val="120000"/>
              </a:lnSpc>
              <a:spcBef>
                <a:spcPts val="0"/>
              </a:spcBef>
              <a:buNone/>
            </a:pPr>
            <a:r>
              <a:rPr lang="lv-LV" sz="2800" b="1" i="0" u="none" strike="noStrike" kern="1200" spc="0" dirty="0">
                <a:solidFill>
                  <a:srgbClr val="000000"/>
                </a:solidFill>
                <a:effectLst/>
                <a:latin typeface="Times New Roman" panose="02020603050405020304" pitchFamily="18" charset="0"/>
                <a:cs typeface="Times New Roman" panose="02020603050405020304" pitchFamily="18" charset="0"/>
              </a:rPr>
              <a:t>3</a:t>
            </a:r>
            <a:r>
              <a:rPr lang="lv-LV" sz="2800" dirty="0">
                <a:latin typeface="Times New Roman" panose="02020603050405020304" pitchFamily="18" charset="0"/>
                <a:cs typeface="Times New Roman" panose="02020603050405020304" pitchFamily="18" charset="0"/>
              </a:rPr>
              <a:t>. </a:t>
            </a:r>
            <a:r>
              <a:rPr lang="nn-NO" sz="2800" dirty="0">
                <a:solidFill>
                  <a:schemeClr val="bg2">
                    <a:lumMod val="50000"/>
                  </a:schemeClr>
                </a:solidFill>
                <a:latin typeface="Times New Roman" panose="02020603050405020304" pitchFamily="18" charset="0"/>
                <a:cs typeface="Times New Roman" panose="02020603050405020304" pitchFamily="18" charset="0"/>
              </a:rPr>
              <a:t>Ministru kabineta </a:t>
            </a:r>
            <a:r>
              <a:rPr lang="lv-LV" sz="2800" dirty="0">
                <a:solidFill>
                  <a:schemeClr val="bg2">
                    <a:lumMod val="50000"/>
                  </a:schemeClr>
                </a:solidFill>
                <a:latin typeface="Times New Roman" panose="02020603050405020304" pitchFamily="18" charset="0"/>
                <a:cs typeface="Times New Roman" panose="02020603050405020304" pitchFamily="18" charset="0"/>
              </a:rPr>
              <a:t>14</a:t>
            </a:r>
            <a:r>
              <a:rPr lang="nn-NO" sz="2800" dirty="0">
                <a:solidFill>
                  <a:schemeClr val="bg2">
                    <a:lumMod val="50000"/>
                  </a:schemeClr>
                </a:solidFill>
                <a:latin typeface="Times New Roman" panose="02020603050405020304" pitchFamily="18" charset="0"/>
                <a:cs typeface="Times New Roman" panose="02020603050405020304" pitchFamily="18" charset="0"/>
              </a:rPr>
              <a:t>.</a:t>
            </a:r>
            <a:r>
              <a:rPr lang="lv-LV" sz="2800" dirty="0">
                <a:solidFill>
                  <a:schemeClr val="bg2">
                    <a:lumMod val="50000"/>
                  </a:schemeClr>
                </a:solidFill>
                <a:latin typeface="Times New Roman" panose="02020603050405020304" pitchFamily="18" charset="0"/>
                <a:cs typeface="Times New Roman" panose="02020603050405020304" pitchFamily="18" charset="0"/>
              </a:rPr>
              <a:t>10</a:t>
            </a:r>
            <a:r>
              <a:rPr lang="nn-NO" sz="2800" dirty="0">
                <a:solidFill>
                  <a:schemeClr val="bg2">
                    <a:lumMod val="50000"/>
                  </a:schemeClr>
                </a:solidFill>
                <a:latin typeface="Times New Roman" panose="02020603050405020304" pitchFamily="18" charset="0"/>
                <a:cs typeface="Times New Roman" panose="02020603050405020304" pitchFamily="18" charset="0"/>
              </a:rPr>
              <a:t>.20</a:t>
            </a:r>
            <a:r>
              <a:rPr lang="lv-LV" sz="2800" dirty="0">
                <a:solidFill>
                  <a:schemeClr val="bg2">
                    <a:lumMod val="50000"/>
                  </a:schemeClr>
                </a:solidFill>
                <a:latin typeface="Times New Roman" panose="02020603050405020304" pitchFamily="18" charset="0"/>
                <a:cs typeface="Times New Roman" panose="02020603050405020304" pitchFamily="18" charset="0"/>
              </a:rPr>
              <a:t>14</a:t>
            </a:r>
            <a:r>
              <a:rPr lang="nn-NO" sz="2800" dirty="0">
                <a:solidFill>
                  <a:schemeClr val="bg2">
                    <a:lumMod val="50000"/>
                  </a:schemeClr>
                </a:solidFill>
                <a:latin typeface="Times New Roman" panose="02020603050405020304" pitchFamily="18" charset="0"/>
                <a:cs typeface="Times New Roman" panose="02020603050405020304" pitchFamily="18" charset="0"/>
              </a:rPr>
              <a:t>. noteikumi Nr.</a:t>
            </a:r>
            <a:r>
              <a:rPr lang="lv-LV" sz="2800" dirty="0">
                <a:solidFill>
                  <a:schemeClr val="bg2">
                    <a:lumMod val="50000"/>
                  </a:schemeClr>
                </a:solidFill>
                <a:latin typeface="Times New Roman" panose="02020603050405020304" pitchFamily="18" charset="0"/>
                <a:cs typeface="Times New Roman" panose="02020603050405020304" pitchFamily="18" charset="0"/>
              </a:rPr>
              <a:t>63</a:t>
            </a:r>
            <a:r>
              <a:rPr lang="nn-NO" sz="2800" dirty="0">
                <a:solidFill>
                  <a:schemeClr val="bg2">
                    <a:lumMod val="50000"/>
                  </a:schemeClr>
                </a:solidFill>
                <a:latin typeface="Times New Roman" panose="02020603050405020304" pitchFamily="18" charset="0"/>
                <a:cs typeface="Times New Roman" panose="02020603050405020304" pitchFamily="18" charset="0"/>
              </a:rPr>
              <a:t>3 </a:t>
            </a:r>
            <a:r>
              <a:rPr lang="lv-LV" sz="2800" b="0" i="0" u="none" strike="noStrike" kern="1200" spc="0" dirty="0">
                <a:solidFill>
                  <a:srgbClr val="000000"/>
                </a:solidFill>
                <a:effectLst/>
                <a:latin typeface="Times New Roman" panose="02020603050405020304" pitchFamily="18" charset="0"/>
                <a:cs typeface="Times New Roman" panose="02020603050405020304" pitchFamily="18" charset="0"/>
              </a:rPr>
              <a:t>Autoceļu un ielu būvnoteikumi - </a:t>
            </a:r>
            <a:r>
              <a:rPr lang="lv-LV" sz="2800" dirty="0" err="1">
                <a:solidFill>
                  <a:schemeClr val="bg2">
                    <a:lumMod val="50000"/>
                  </a:schemeClr>
                </a:solidFill>
                <a:latin typeface="Times New Roman" panose="02020603050405020304" pitchFamily="18" charset="0"/>
                <a:cs typeface="Times New Roman" panose="02020603050405020304" pitchFamily="18" charset="0"/>
              </a:rPr>
              <a:t>ACuIBN</a:t>
            </a:r>
            <a:r>
              <a:rPr lang="lv-LV"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 </a:t>
            </a:r>
          </a:p>
          <a:p>
            <a:pPr marL="0" indent="0" algn="l" rtl="0" eaLnBrk="1" fontAlgn="t" latinLnBrk="0" hangingPunct="1">
              <a:lnSpc>
                <a:spcPct val="120000"/>
              </a:lnSpc>
              <a:spcBef>
                <a:spcPts val="0"/>
              </a:spcBef>
              <a:buNone/>
            </a:pPr>
            <a:r>
              <a:rPr lang="lv-LV" sz="2800" b="1" i="0" u="none" strike="noStrike" kern="1200" spc="0" dirty="0">
                <a:solidFill>
                  <a:srgbClr val="000000"/>
                </a:solidFill>
                <a:effectLst/>
                <a:latin typeface="Times New Roman" panose="02020603050405020304" pitchFamily="18" charset="0"/>
                <a:cs typeface="Times New Roman" panose="02020603050405020304" pitchFamily="18" charset="0"/>
              </a:rPr>
              <a:t>4</a:t>
            </a:r>
            <a:r>
              <a:rPr lang="lv-LV" sz="2800" dirty="0">
                <a:latin typeface="Times New Roman" panose="02020603050405020304" pitchFamily="18" charset="0"/>
                <a:cs typeface="Times New Roman" panose="02020603050405020304" pitchFamily="18" charset="0"/>
              </a:rPr>
              <a:t>. </a:t>
            </a:r>
            <a:r>
              <a:rPr lang="nn-NO" sz="2800" dirty="0">
                <a:solidFill>
                  <a:schemeClr val="bg2">
                    <a:lumMod val="50000"/>
                  </a:schemeClr>
                </a:solidFill>
                <a:latin typeface="Times New Roman" panose="02020603050405020304" pitchFamily="18" charset="0"/>
                <a:cs typeface="Times New Roman" panose="02020603050405020304" pitchFamily="18" charset="0"/>
              </a:rPr>
              <a:t>Ministru kabineta </a:t>
            </a:r>
            <a:r>
              <a:rPr lang="lv-LV" sz="2800" dirty="0">
                <a:solidFill>
                  <a:schemeClr val="bg2">
                    <a:lumMod val="50000"/>
                  </a:schemeClr>
                </a:solidFill>
                <a:latin typeface="Times New Roman" panose="02020603050405020304" pitchFamily="18" charset="0"/>
                <a:cs typeface="Times New Roman" panose="02020603050405020304" pitchFamily="18" charset="0"/>
              </a:rPr>
              <a:t>16</a:t>
            </a:r>
            <a:r>
              <a:rPr lang="nn-NO" sz="2800" dirty="0">
                <a:solidFill>
                  <a:schemeClr val="bg2">
                    <a:lumMod val="50000"/>
                  </a:schemeClr>
                </a:solidFill>
                <a:latin typeface="Times New Roman" panose="02020603050405020304" pitchFamily="18" charset="0"/>
                <a:cs typeface="Times New Roman" panose="02020603050405020304" pitchFamily="18" charset="0"/>
              </a:rPr>
              <a:t>.0</a:t>
            </a:r>
            <a:r>
              <a:rPr lang="lv-LV" sz="2800" dirty="0">
                <a:solidFill>
                  <a:schemeClr val="bg2">
                    <a:lumMod val="50000"/>
                  </a:schemeClr>
                </a:solidFill>
                <a:latin typeface="Times New Roman" panose="02020603050405020304" pitchFamily="18" charset="0"/>
                <a:cs typeface="Times New Roman" panose="02020603050405020304" pitchFamily="18" charset="0"/>
              </a:rPr>
              <a:t>9</a:t>
            </a:r>
            <a:r>
              <a:rPr lang="nn-NO" sz="2800" dirty="0">
                <a:solidFill>
                  <a:schemeClr val="bg2">
                    <a:lumMod val="50000"/>
                  </a:schemeClr>
                </a:solidFill>
                <a:latin typeface="Times New Roman" panose="02020603050405020304" pitchFamily="18" charset="0"/>
                <a:cs typeface="Times New Roman" panose="02020603050405020304" pitchFamily="18" charset="0"/>
              </a:rPr>
              <a:t>.201</a:t>
            </a:r>
            <a:r>
              <a:rPr lang="lv-LV" sz="2800" dirty="0">
                <a:solidFill>
                  <a:schemeClr val="bg2">
                    <a:lumMod val="50000"/>
                  </a:schemeClr>
                </a:solidFill>
                <a:latin typeface="Times New Roman" panose="02020603050405020304" pitchFamily="18" charset="0"/>
                <a:cs typeface="Times New Roman" panose="02020603050405020304" pitchFamily="18" charset="0"/>
              </a:rPr>
              <a:t>4</a:t>
            </a:r>
            <a:r>
              <a:rPr lang="nn-NO" sz="2800" dirty="0">
                <a:solidFill>
                  <a:schemeClr val="bg2">
                    <a:lumMod val="50000"/>
                  </a:schemeClr>
                </a:solidFill>
                <a:latin typeface="Times New Roman" panose="02020603050405020304" pitchFamily="18" charset="0"/>
                <a:cs typeface="Times New Roman" panose="02020603050405020304" pitchFamily="18" charset="0"/>
              </a:rPr>
              <a:t>. noteikumi Nr.</a:t>
            </a:r>
            <a:r>
              <a:rPr lang="lv-LV" sz="2800" dirty="0">
                <a:solidFill>
                  <a:schemeClr val="bg2">
                    <a:lumMod val="50000"/>
                  </a:schemeClr>
                </a:solidFill>
                <a:latin typeface="Times New Roman" panose="02020603050405020304" pitchFamily="18" charset="0"/>
                <a:cs typeface="Times New Roman" panose="02020603050405020304" pitchFamily="18" charset="0"/>
              </a:rPr>
              <a:t>550</a:t>
            </a:r>
            <a:r>
              <a:rPr lang="nn-NO" sz="2800" dirty="0">
                <a:solidFill>
                  <a:schemeClr val="bg2">
                    <a:lumMod val="50000"/>
                  </a:schemeClr>
                </a:solidFill>
                <a:latin typeface="Times New Roman" panose="02020603050405020304" pitchFamily="18" charset="0"/>
                <a:cs typeface="Times New Roman" panose="02020603050405020304" pitchFamily="18" charset="0"/>
              </a:rPr>
              <a:t> </a:t>
            </a:r>
            <a:r>
              <a:rPr lang="lv-LV" sz="2800" b="0" i="0" u="none" strike="noStrike" kern="1200" spc="0" dirty="0">
                <a:solidFill>
                  <a:srgbClr val="000000"/>
                </a:solidFill>
                <a:effectLst/>
                <a:latin typeface="Times New Roman" panose="02020603050405020304" pitchFamily="18" charset="0"/>
                <a:cs typeface="Times New Roman" panose="02020603050405020304" pitchFamily="18" charset="0"/>
              </a:rPr>
              <a:t>Hidrotehnisko un meliorācijas būvju būvnoteikumi </a:t>
            </a:r>
          </a:p>
          <a:p>
            <a:pPr marL="0" indent="0" algn="l" rtl="0" eaLnBrk="1" fontAlgn="t" latinLnBrk="0" hangingPunct="1">
              <a:lnSpc>
                <a:spcPct val="120000"/>
              </a:lnSpc>
              <a:spcBef>
                <a:spcPts val="0"/>
              </a:spcBef>
              <a:buNone/>
            </a:pPr>
            <a:r>
              <a:rPr lang="lv-LV" sz="2800" b="1" i="0" u="none" strike="noStrike" kern="1200" spc="0" dirty="0">
                <a:solidFill>
                  <a:srgbClr val="000000"/>
                </a:solidFill>
                <a:effectLst/>
                <a:latin typeface="Times New Roman" panose="02020603050405020304" pitchFamily="18" charset="0"/>
                <a:cs typeface="Times New Roman" panose="02020603050405020304" pitchFamily="18" charset="0"/>
              </a:rPr>
              <a:t>5. </a:t>
            </a:r>
            <a:r>
              <a:rPr lang="nn-NO"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Ministru kabineta </a:t>
            </a:r>
            <a:r>
              <a:rPr lang="lv-LV"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19</a:t>
            </a:r>
            <a:r>
              <a:rPr lang="nn-NO"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.0</a:t>
            </a:r>
            <a:r>
              <a:rPr lang="lv-LV"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8</a:t>
            </a:r>
            <a:r>
              <a:rPr lang="nn-NO"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.201</a:t>
            </a:r>
            <a:r>
              <a:rPr lang="lv-LV"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4</a:t>
            </a:r>
            <a:r>
              <a:rPr lang="nn-NO"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 noteikumi Nr.</a:t>
            </a:r>
            <a:r>
              <a:rPr lang="lv-LV"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501</a:t>
            </a:r>
            <a:r>
              <a:rPr lang="nn-NO" sz="2800" b="0" i="0" u="none" strike="noStrike" kern="1200" spc="0" dirty="0">
                <a:solidFill>
                  <a:schemeClr val="bg2">
                    <a:lumMod val="50000"/>
                  </a:schemeClr>
                </a:solidFill>
                <a:effectLst/>
                <a:latin typeface="Times New Roman" panose="02020603050405020304" pitchFamily="18" charset="0"/>
                <a:cs typeface="Times New Roman" panose="02020603050405020304" pitchFamily="18" charset="0"/>
              </a:rPr>
              <a:t> </a:t>
            </a:r>
            <a:r>
              <a:rPr lang="lv-LV" sz="2800" b="0" i="0" u="none" strike="noStrike" kern="1200" spc="0" dirty="0">
                <a:solidFill>
                  <a:srgbClr val="000000"/>
                </a:solidFill>
                <a:effectLst/>
                <a:latin typeface="Times New Roman" panose="02020603050405020304" pitchFamily="18" charset="0"/>
                <a:cs typeface="Times New Roman" panose="02020603050405020304" pitchFamily="18" charset="0"/>
              </a:rPr>
              <a:t>Elektronisko sakaru inženierbūvju būvnoteikumi </a:t>
            </a:r>
          </a:p>
          <a:p>
            <a:pPr marL="0" indent="0" fontAlgn="t">
              <a:lnSpc>
                <a:spcPct val="120000"/>
              </a:lnSpc>
              <a:spcBef>
                <a:spcPts val="0"/>
              </a:spcBef>
              <a:buNone/>
            </a:pPr>
            <a:r>
              <a:rPr lang="lv-LV" sz="2800" b="1" dirty="0">
                <a:solidFill>
                  <a:srgbClr val="000000"/>
                </a:solidFill>
                <a:latin typeface="Times New Roman" panose="02020603050405020304" pitchFamily="18" charset="0"/>
                <a:cs typeface="Times New Roman" panose="02020603050405020304" pitchFamily="18" charset="0"/>
              </a:rPr>
              <a:t>6. </a:t>
            </a:r>
            <a:r>
              <a:rPr lang="nn-NO" sz="2800" dirty="0">
                <a:solidFill>
                  <a:schemeClr val="bg2">
                    <a:lumMod val="50000"/>
                  </a:schemeClr>
                </a:solidFill>
                <a:latin typeface="Times New Roman" panose="02020603050405020304" pitchFamily="18" charset="0"/>
                <a:cs typeface="Times New Roman" panose="02020603050405020304" pitchFamily="18" charset="0"/>
              </a:rPr>
              <a:t>Ministru kabineta </a:t>
            </a:r>
            <a:r>
              <a:rPr lang="lv-LV" sz="2800" dirty="0">
                <a:solidFill>
                  <a:schemeClr val="bg2">
                    <a:lumMod val="50000"/>
                  </a:schemeClr>
                </a:solidFill>
                <a:latin typeface="Times New Roman" panose="02020603050405020304" pitchFamily="18" charset="0"/>
                <a:cs typeface="Times New Roman" panose="02020603050405020304" pitchFamily="18" charset="0"/>
              </a:rPr>
              <a:t>02</a:t>
            </a:r>
            <a:r>
              <a:rPr lang="nn-NO" sz="2800" dirty="0">
                <a:solidFill>
                  <a:schemeClr val="bg2">
                    <a:lumMod val="50000"/>
                  </a:schemeClr>
                </a:solidFill>
                <a:latin typeface="Times New Roman" panose="02020603050405020304" pitchFamily="18" charset="0"/>
                <a:cs typeface="Times New Roman" panose="02020603050405020304" pitchFamily="18" charset="0"/>
              </a:rPr>
              <a:t>.0</a:t>
            </a:r>
            <a:r>
              <a:rPr lang="lv-LV" sz="2800" dirty="0">
                <a:solidFill>
                  <a:schemeClr val="bg2">
                    <a:lumMod val="50000"/>
                  </a:schemeClr>
                </a:solidFill>
                <a:latin typeface="Times New Roman" panose="02020603050405020304" pitchFamily="18" charset="0"/>
                <a:cs typeface="Times New Roman" panose="02020603050405020304" pitchFamily="18" charset="0"/>
              </a:rPr>
              <a:t>9</a:t>
            </a:r>
            <a:r>
              <a:rPr lang="nn-NO" sz="2800" dirty="0">
                <a:solidFill>
                  <a:schemeClr val="bg2">
                    <a:lumMod val="50000"/>
                  </a:schemeClr>
                </a:solidFill>
                <a:latin typeface="Times New Roman" panose="02020603050405020304" pitchFamily="18" charset="0"/>
                <a:cs typeface="Times New Roman" panose="02020603050405020304" pitchFamily="18" charset="0"/>
              </a:rPr>
              <a:t>.201</a:t>
            </a:r>
            <a:r>
              <a:rPr lang="lv-LV" sz="2800" dirty="0">
                <a:solidFill>
                  <a:schemeClr val="bg2">
                    <a:lumMod val="50000"/>
                  </a:schemeClr>
                </a:solidFill>
                <a:latin typeface="Times New Roman" panose="02020603050405020304" pitchFamily="18" charset="0"/>
                <a:cs typeface="Times New Roman" panose="02020603050405020304" pitchFamily="18" charset="0"/>
              </a:rPr>
              <a:t>4</a:t>
            </a:r>
            <a:r>
              <a:rPr lang="nn-NO" sz="2800" dirty="0">
                <a:solidFill>
                  <a:schemeClr val="bg2">
                    <a:lumMod val="50000"/>
                  </a:schemeClr>
                </a:solidFill>
                <a:latin typeface="Times New Roman" panose="02020603050405020304" pitchFamily="18" charset="0"/>
                <a:cs typeface="Times New Roman" panose="02020603050405020304" pitchFamily="18" charset="0"/>
              </a:rPr>
              <a:t>. noteikumi Nr.</a:t>
            </a:r>
            <a:r>
              <a:rPr lang="lv-LV" sz="2800" dirty="0">
                <a:solidFill>
                  <a:schemeClr val="bg2">
                    <a:lumMod val="50000"/>
                  </a:schemeClr>
                </a:solidFill>
                <a:latin typeface="Times New Roman" panose="02020603050405020304" pitchFamily="18" charset="0"/>
                <a:cs typeface="Times New Roman" panose="02020603050405020304" pitchFamily="18" charset="0"/>
              </a:rPr>
              <a:t>530</a:t>
            </a:r>
            <a:r>
              <a:rPr lang="nn-NO" sz="2800" dirty="0">
                <a:solidFill>
                  <a:schemeClr val="bg2">
                    <a:lumMod val="50000"/>
                  </a:schemeClr>
                </a:solidFill>
                <a:latin typeface="Times New Roman" panose="02020603050405020304" pitchFamily="18" charset="0"/>
                <a:cs typeface="Times New Roman" panose="02020603050405020304" pitchFamily="18" charset="0"/>
              </a:rPr>
              <a:t> </a:t>
            </a:r>
            <a:r>
              <a:rPr lang="lv-LV" sz="2800" b="0" i="0" u="none" strike="noStrike" kern="1200" spc="0" dirty="0">
                <a:solidFill>
                  <a:srgbClr val="000000"/>
                </a:solidFill>
                <a:effectLst/>
                <a:latin typeface="Times New Roman" panose="02020603050405020304" pitchFamily="18" charset="0"/>
                <a:cs typeface="Times New Roman" panose="02020603050405020304" pitchFamily="18" charset="0"/>
              </a:rPr>
              <a:t>Dzelzceļa būvnoteikumi </a:t>
            </a:r>
          </a:p>
          <a:p>
            <a:pPr marL="342900" indent="-342900" algn="l" rtl="0" eaLnBrk="1" fontAlgn="t" latinLnBrk="0" hangingPunct="1">
              <a:lnSpc>
                <a:spcPct val="107000"/>
              </a:lnSpc>
              <a:spcBef>
                <a:spcPts val="0"/>
              </a:spcBef>
              <a:spcAft>
                <a:spcPts val="0"/>
              </a:spcAft>
              <a:buAutoNum type="arabicPeriod" startAt="5"/>
            </a:pPr>
            <a:endParaRPr lang="lv-LV" sz="2800" b="0" i="0" u="none" strike="noStrike" kern="1200" spc="0" dirty="0">
              <a:solidFill>
                <a:srgbClr val="000000"/>
              </a:solidFill>
              <a:effectLst/>
            </a:endParaRPr>
          </a:p>
          <a:p>
            <a:pPr marL="0" indent="0" algn="l" rtl="0" eaLnBrk="1" fontAlgn="t" latinLnBrk="0" hangingPunct="1">
              <a:lnSpc>
                <a:spcPct val="107000"/>
              </a:lnSpc>
              <a:spcBef>
                <a:spcPts val="0"/>
              </a:spcBef>
              <a:spcAft>
                <a:spcPts val="0"/>
              </a:spcAft>
              <a:buNone/>
            </a:pPr>
            <a:endParaRPr lang="lv-LV" dirty="0">
              <a:solidFill>
                <a:srgbClr val="000000"/>
              </a:solidFill>
              <a:latin typeface="Calibri" panose="020F0502020204030204" pitchFamily="34" charset="0"/>
            </a:endParaRPr>
          </a:p>
          <a:p>
            <a:pPr marL="0" indent="0" algn="l" rtl="0" eaLnBrk="1" fontAlgn="t" latinLnBrk="0" hangingPunct="1">
              <a:lnSpc>
                <a:spcPct val="107000"/>
              </a:lnSpc>
              <a:spcBef>
                <a:spcPts val="0"/>
              </a:spcBef>
              <a:spcAft>
                <a:spcPts val="0"/>
              </a:spcAft>
              <a:buNone/>
            </a:pPr>
            <a:endParaRPr lang="lv-LV" sz="1200" dirty="0">
              <a:solidFill>
                <a:srgbClr val="000000"/>
              </a:solidFill>
              <a:latin typeface="Calibri" panose="020F0502020204030204" pitchFamily="34" charset="0"/>
            </a:endParaRPr>
          </a:p>
          <a:p>
            <a:pPr marL="0" indent="0" algn="l" rtl="0" eaLnBrk="1" fontAlgn="t" latinLnBrk="0" hangingPunct="1">
              <a:lnSpc>
                <a:spcPct val="107000"/>
              </a:lnSpc>
              <a:spcBef>
                <a:spcPts val="0"/>
              </a:spcBef>
              <a:spcAft>
                <a:spcPts val="0"/>
              </a:spcAft>
              <a:buNone/>
            </a:pPr>
            <a:endParaRPr lang="lv-LV" sz="1200" dirty="0">
              <a:solidFill>
                <a:srgbClr val="000000"/>
              </a:solidFill>
              <a:latin typeface="Calibri" panose="020F0502020204030204" pitchFamily="34" charset="0"/>
            </a:endParaRPr>
          </a:p>
          <a:p>
            <a:pPr marL="0" indent="0">
              <a:buNone/>
            </a:pPr>
            <a:endParaRPr lang="lv-LV" dirty="0"/>
          </a:p>
        </p:txBody>
      </p:sp>
    </p:spTree>
    <p:extLst>
      <p:ext uri="{BB962C8B-B14F-4D97-AF65-F5344CB8AC3E}">
        <p14:creationId xmlns:p14="http://schemas.microsoft.com/office/powerpoint/2010/main" val="39181588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E2400-67A0-09CB-8DC5-E27D4F0573AB}"/>
              </a:ext>
            </a:extLst>
          </p:cNvPr>
          <p:cNvSpPr>
            <a:spLocks noGrp="1"/>
          </p:cNvSpPr>
          <p:nvPr>
            <p:ph type="title"/>
          </p:nvPr>
        </p:nvSpPr>
        <p:spPr>
          <a:xfrm>
            <a:off x="2787286" y="153856"/>
            <a:ext cx="8780721" cy="1325563"/>
          </a:xfrm>
        </p:spPr>
        <p:txBody>
          <a:bodyPr>
            <a:normAutofit fontScale="90000"/>
          </a:bodyPr>
          <a:lstStyle/>
          <a:p>
            <a:r>
              <a:rPr lang="lv-LV" sz="4400" dirty="0">
                <a:latin typeface="Times New Roman" panose="02020603050405020304" pitchFamily="18" charset="0"/>
                <a:ea typeface="Calibri" panose="020F0502020204030204" pitchFamily="34" charset="0"/>
                <a:cs typeface="Times New Roman" panose="02020603050405020304" pitchFamily="18" charset="0"/>
              </a:rPr>
              <a:t>Ministru kabineta 02.09.2014. noteikumi Nr.529 „Ēku būvnoteikumi”</a:t>
            </a:r>
            <a:r>
              <a:rPr lang="lv-LV" sz="4400" dirty="0">
                <a:latin typeface="Times New Roman" panose="02020603050405020304" pitchFamily="18" charset="0"/>
                <a:cs typeface="Times New Roman" panose="02020603050405020304" pitchFamily="18" charset="0"/>
              </a:rPr>
              <a:t> </a:t>
            </a:r>
            <a:br>
              <a:rPr lang="lv-LV" sz="7200" b="1" dirty="0">
                <a:solidFill>
                  <a:srgbClr val="FF0000"/>
                </a:solidFill>
              </a:rPr>
            </a:br>
            <a:endParaRPr lang="lv-LV" dirty="0"/>
          </a:p>
        </p:txBody>
      </p:sp>
      <p:sp>
        <p:nvSpPr>
          <p:cNvPr id="4" name="Content Placeholder 2">
            <a:extLst>
              <a:ext uri="{FF2B5EF4-FFF2-40B4-BE49-F238E27FC236}">
                <a16:creationId xmlns:a16="http://schemas.microsoft.com/office/drawing/2014/main" id="{E0096399-E0FA-8F87-CA75-628A929A31DE}"/>
              </a:ext>
            </a:extLst>
          </p:cNvPr>
          <p:cNvSpPr>
            <a:spLocks noGrp="1"/>
          </p:cNvSpPr>
          <p:nvPr>
            <p:ph idx="1"/>
          </p:nvPr>
        </p:nvSpPr>
        <p:spPr>
          <a:xfrm>
            <a:off x="521217" y="1603028"/>
            <a:ext cx="9916324" cy="5020796"/>
          </a:xfrm>
        </p:spPr>
        <p:txBody>
          <a:bodyPr>
            <a:normAutofit fontScale="92500" lnSpcReduction="10000"/>
          </a:bodyPr>
          <a:lstStyle/>
          <a:p>
            <a:pPr marL="0" indent="0">
              <a:lnSpc>
                <a:spcPct val="110000"/>
              </a:lnSpc>
              <a:spcAft>
                <a:spcPts val="600"/>
              </a:spcAft>
              <a:buNone/>
            </a:pPr>
            <a:r>
              <a:rPr lang="lv-LV" sz="1800" b="1" dirty="0">
                <a:latin typeface="Times New Roman" panose="02020603050405020304" pitchFamily="18" charset="0"/>
                <a:cs typeface="Times New Roman" panose="02020603050405020304" pitchFamily="18" charset="0"/>
              </a:rPr>
              <a:t>ĒBN </a:t>
            </a:r>
            <a:r>
              <a:rPr lang="lv-LV" sz="1800" dirty="0">
                <a:latin typeface="Times New Roman" panose="02020603050405020304" pitchFamily="18" charset="0"/>
                <a:cs typeface="Times New Roman" panose="02020603050405020304" pitchFamily="18" charset="0"/>
              </a:rPr>
              <a:t>113. p. </a:t>
            </a:r>
            <a:r>
              <a:rPr lang="lv-LV" sz="1800" dirty="0">
                <a:solidFill>
                  <a:srgbClr val="FF0000"/>
                </a:solidFill>
                <a:latin typeface="Times New Roman" panose="02020603050405020304" pitchFamily="18" charset="0"/>
                <a:cs typeface="Times New Roman" panose="02020603050405020304" pitchFamily="18" charset="0"/>
              </a:rPr>
              <a:t>Būvdarbi organizējami </a:t>
            </a:r>
            <a:r>
              <a:rPr lang="lv-LV" sz="1800" dirty="0">
                <a:latin typeface="Times New Roman" panose="02020603050405020304" pitchFamily="18" charset="0"/>
                <a:cs typeface="Times New Roman" panose="02020603050405020304" pitchFamily="18" charset="0"/>
              </a:rPr>
              <a:t>un veicami </a:t>
            </a:r>
            <a:r>
              <a:rPr lang="lv-LV" sz="1800" dirty="0">
                <a:solidFill>
                  <a:srgbClr val="FF0000"/>
                </a:solidFill>
                <a:latin typeface="Times New Roman" panose="02020603050405020304" pitchFamily="18" charset="0"/>
                <a:cs typeface="Times New Roman" panose="02020603050405020304" pitchFamily="18" charset="0"/>
              </a:rPr>
              <a:t>saskaņā ar </a:t>
            </a:r>
            <a:r>
              <a:rPr lang="lv-LV" sz="1800" dirty="0">
                <a:latin typeface="Times New Roman" panose="02020603050405020304" pitchFamily="18" charset="0"/>
                <a:cs typeface="Times New Roman" panose="02020603050405020304" pitchFamily="18" charset="0"/>
              </a:rPr>
              <a:t>būvniecības ieceres dokumentāciju, tai skaitā </a:t>
            </a:r>
            <a:r>
              <a:rPr lang="lv-LV" sz="1800" dirty="0">
                <a:solidFill>
                  <a:srgbClr val="FF0000"/>
                </a:solidFill>
                <a:latin typeface="Times New Roman" panose="02020603050405020304" pitchFamily="18" charset="0"/>
                <a:cs typeface="Times New Roman" panose="02020603050405020304" pitchFamily="18" charset="0"/>
              </a:rPr>
              <a:t>būvprojektu</a:t>
            </a:r>
            <a:r>
              <a:rPr lang="lv-LV" sz="1800" dirty="0">
                <a:latin typeface="Times New Roman" panose="02020603050405020304" pitchFamily="18" charset="0"/>
                <a:cs typeface="Times New Roman" panose="02020603050405020304" pitchFamily="18" charset="0"/>
              </a:rPr>
              <a:t> un </a:t>
            </a:r>
            <a:r>
              <a:rPr lang="lv-LV" sz="2000" b="1" u="sng" dirty="0">
                <a:solidFill>
                  <a:srgbClr val="FF0000"/>
                </a:solidFill>
                <a:latin typeface="Times New Roman" panose="02020603050405020304" pitchFamily="18" charset="0"/>
                <a:cs typeface="Times New Roman" panose="02020603050405020304" pitchFamily="18" charset="0"/>
              </a:rPr>
              <a:t>tā sastāvā esošo darbu organizēšanas projektu</a:t>
            </a:r>
            <a:r>
              <a:rPr lang="lv-LV" sz="1800" dirty="0">
                <a:latin typeface="Times New Roman" panose="02020603050405020304" pitchFamily="18" charset="0"/>
                <a:cs typeface="Times New Roman" panose="02020603050405020304" pitchFamily="18" charset="0"/>
              </a:rPr>
              <a:t>, kā arī darbu veikšanas projektu.  </a:t>
            </a:r>
            <a:r>
              <a:rPr lang="lv-LV" sz="1800" dirty="0">
                <a:solidFill>
                  <a:schemeClr val="accent1">
                    <a:lumMod val="60000"/>
                    <a:lumOff val="40000"/>
                  </a:schemeClr>
                </a:solidFill>
                <a:latin typeface="Times New Roman" panose="02020603050405020304" pitchFamily="18" charset="0"/>
                <a:cs typeface="Times New Roman" panose="02020603050405020304" pitchFamily="18" charset="0"/>
              </a:rPr>
              <a:t> </a:t>
            </a:r>
          </a:p>
          <a:p>
            <a:pPr marL="0" indent="0">
              <a:lnSpc>
                <a:spcPct val="110000"/>
              </a:lnSpc>
              <a:spcAft>
                <a:spcPts val="600"/>
              </a:spcAft>
              <a:buNone/>
            </a:pPr>
            <a:r>
              <a:rPr lang="lv-LV" sz="1800" b="1" dirty="0">
                <a:latin typeface="Times New Roman" panose="02020603050405020304" pitchFamily="18" charset="0"/>
                <a:cs typeface="Times New Roman" panose="02020603050405020304" pitchFamily="18" charset="0"/>
              </a:rPr>
              <a:t>ĒBN </a:t>
            </a:r>
            <a:r>
              <a:rPr lang="lv-LV" sz="1800" dirty="0">
                <a:latin typeface="Times New Roman" panose="02020603050405020304" pitchFamily="18" charset="0"/>
                <a:cs typeface="Times New Roman" panose="02020603050405020304" pitchFamily="18" charset="0"/>
              </a:rPr>
              <a:t>114.p. Pirms attiecīgo būvdarbu uzsākšanas darbu veikšanas projektu, pamatojoties uz akceptēto būvniecības ieceres dokumentāciju, izstrādā galvenais būvdarbu veicējs, bet atsevišķiem un speciāliem darbu veidiem – atsevišķu būvdarbu veicēji. Izstrādājot darbu veikšanas projektu, ievēro darbu organizēšanas projektā vai darbu organizēšanas shēmā norādīto. </a:t>
            </a:r>
            <a:r>
              <a:rPr lang="lv-LV" sz="1800" b="1" dirty="0">
                <a:solidFill>
                  <a:srgbClr val="FF0000"/>
                </a:solidFill>
                <a:latin typeface="Times New Roman" panose="02020603050405020304" pitchFamily="18" charset="0"/>
                <a:cs typeface="Times New Roman" panose="02020603050405020304" pitchFamily="18" charset="0"/>
              </a:rPr>
              <a:t>Darbu veikšanas projekta detalizācijas pakāpi nosaka tā izstrādātājs atkarībā no veicamo darbu specifikas un apjoma. </a:t>
            </a:r>
            <a:r>
              <a:rPr lang="lv-LV" sz="1800" dirty="0">
                <a:latin typeface="Times New Roman" panose="02020603050405020304" pitchFamily="18" charset="0"/>
                <a:cs typeface="Times New Roman" panose="02020603050405020304" pitchFamily="18" charset="0"/>
              </a:rPr>
              <a:t>Ja darbu veikšanas projektu izstrādā atsevišķu būvdarbu veicējs, minētais projekts saskaņojams ar galveno būvdarbu veicēju.</a:t>
            </a:r>
          </a:p>
          <a:p>
            <a:pPr marL="0" indent="0">
              <a:lnSpc>
                <a:spcPct val="110000"/>
              </a:lnSpc>
              <a:spcAft>
                <a:spcPts val="600"/>
              </a:spcAft>
              <a:buNone/>
            </a:pPr>
            <a:r>
              <a:rPr lang="lv-LV" sz="1800" b="1" dirty="0">
                <a:latin typeface="Times New Roman" panose="02020603050405020304" pitchFamily="18" charset="0"/>
                <a:cs typeface="Times New Roman" panose="02020603050405020304" pitchFamily="18" charset="0"/>
              </a:rPr>
              <a:t>ĒBN </a:t>
            </a:r>
            <a:r>
              <a:rPr lang="lv-LV" sz="1800" dirty="0">
                <a:latin typeface="Times New Roman" panose="02020603050405020304" pitchFamily="18" charset="0"/>
                <a:cs typeface="Times New Roman" panose="02020603050405020304" pitchFamily="18" charset="0"/>
              </a:rPr>
              <a:t>Dzēsts 117.p. </a:t>
            </a:r>
            <a:r>
              <a:rPr lang="lv-LV" sz="1800" i="1" dirty="0">
                <a:latin typeface="Times New Roman" panose="02020603050405020304" pitchFamily="18" charset="0"/>
                <a:cs typeface="Times New Roman" panose="02020603050405020304" pitchFamily="18" charset="0"/>
              </a:rPr>
              <a:t>(grozījumi 01.03.2022.)</a:t>
            </a:r>
          </a:p>
          <a:p>
            <a:pPr marL="0" indent="0">
              <a:lnSpc>
                <a:spcPct val="110000"/>
              </a:lnSpc>
              <a:spcAft>
                <a:spcPts val="600"/>
              </a:spcAft>
              <a:buNone/>
            </a:pPr>
            <a:r>
              <a:rPr lang="lv-LV" sz="1800" b="1" dirty="0">
                <a:latin typeface="Times New Roman" panose="02020603050405020304" pitchFamily="18" charset="0"/>
                <a:cs typeface="Times New Roman" panose="02020603050405020304" pitchFamily="18" charset="0"/>
              </a:rPr>
              <a:t>ĒBN </a:t>
            </a:r>
            <a:r>
              <a:rPr lang="lv-LV" sz="1800" dirty="0">
                <a:latin typeface="Times New Roman" panose="02020603050405020304" pitchFamily="18" charset="0"/>
                <a:cs typeface="Times New Roman" panose="02020603050405020304" pitchFamily="18" charset="0"/>
              </a:rPr>
              <a:t> </a:t>
            </a:r>
            <a:r>
              <a:rPr lang="lv-LV" sz="1800" b="0" i="0" dirty="0">
                <a:effectLst/>
                <a:latin typeface="Times New Roman" panose="02020603050405020304" pitchFamily="18" charset="0"/>
                <a:cs typeface="Times New Roman" panose="02020603050405020304" pitchFamily="18" charset="0"/>
              </a:rPr>
              <a:t>118.p.  Darbu veikšanas projektu pievieno būvniecības informācijas sistēmā.</a:t>
            </a:r>
            <a:r>
              <a:rPr lang="lv-LV" sz="2400" b="1" i="0" dirty="0">
                <a:solidFill>
                  <a:srgbClr val="FF0000"/>
                </a:solidFill>
                <a:effectLst/>
                <a:latin typeface="Times New Roman" panose="02020603050405020304" pitchFamily="18" charset="0"/>
                <a:cs typeface="Times New Roman" panose="02020603050405020304" pitchFamily="18" charset="0"/>
              </a:rPr>
              <a:t>!!!</a:t>
            </a:r>
          </a:p>
          <a:p>
            <a:pPr marL="0" indent="0">
              <a:lnSpc>
                <a:spcPct val="110000"/>
              </a:lnSpc>
              <a:spcAft>
                <a:spcPts val="600"/>
              </a:spcAft>
              <a:buNone/>
            </a:pPr>
            <a:r>
              <a:rPr lang="lv-LV" sz="1800" b="1" dirty="0">
                <a:latin typeface="Times New Roman" panose="02020603050405020304" pitchFamily="18" charset="0"/>
                <a:cs typeface="Times New Roman" panose="02020603050405020304" pitchFamily="18" charset="0"/>
              </a:rPr>
              <a:t>VBN </a:t>
            </a:r>
            <a:r>
              <a:rPr lang="lv-LV" sz="1800" b="0" i="0" dirty="0">
                <a:effectLst/>
                <a:latin typeface="Times New Roman" panose="02020603050405020304" pitchFamily="18" charset="0"/>
                <a:cs typeface="Times New Roman" panose="02020603050405020304" pitchFamily="18" charset="0"/>
              </a:rPr>
              <a:t>101.p.  Atbildīgajam būvdarbu vadītājam </a:t>
            </a:r>
            <a:r>
              <a:rPr lang="lv-LV" sz="1800" b="1" i="0" u="sng" dirty="0">
                <a:effectLst/>
                <a:latin typeface="Times New Roman" panose="02020603050405020304" pitchFamily="18" charset="0"/>
                <a:cs typeface="Times New Roman" panose="02020603050405020304" pitchFamily="18" charset="0"/>
              </a:rPr>
              <a:t>ir tiesības</a:t>
            </a:r>
            <a:r>
              <a:rPr lang="lv-LV" sz="1800" b="0" i="0" dirty="0">
                <a:effectLst/>
                <a:latin typeface="Times New Roman" panose="02020603050405020304" pitchFamily="18" charset="0"/>
                <a:cs typeface="Times New Roman" panose="02020603050405020304" pitchFamily="18" charset="0"/>
              </a:rPr>
              <a:t>:</a:t>
            </a:r>
            <a:r>
              <a:rPr lang="lv-LV" sz="1800" b="1" i="0" dirty="0">
                <a:effectLst/>
                <a:latin typeface="Times New Roman" panose="02020603050405020304" pitchFamily="18" charset="0"/>
                <a:cs typeface="Times New Roman" panose="02020603050405020304" pitchFamily="18" charset="0"/>
              </a:rPr>
              <a:t> </a:t>
            </a:r>
          </a:p>
          <a:p>
            <a:pPr marL="0" indent="0">
              <a:lnSpc>
                <a:spcPct val="110000"/>
              </a:lnSpc>
              <a:spcAft>
                <a:spcPts val="600"/>
              </a:spcAft>
              <a:buNone/>
            </a:pPr>
            <a:r>
              <a:rPr lang="lv-LV" sz="1800" b="0" i="0" dirty="0">
                <a:effectLst/>
                <a:latin typeface="Times New Roman" panose="02020603050405020304" pitchFamily="18" charset="0"/>
                <a:cs typeface="Times New Roman" panose="02020603050405020304" pitchFamily="18" charset="0"/>
              </a:rPr>
              <a:t>101.2.p. veikt izmaiņas plānotajos darbu sagatavošanas posmos, kā arī izvēlētajās darba metodēs, pirms tam veicot izmaiņas darbu veikšanas projektā un saskaņojot tās ar būvniecības ierosinātāju, </a:t>
            </a:r>
            <a:r>
              <a:rPr lang="lv-LV" sz="1800" b="0" i="0" dirty="0" err="1">
                <a:effectLst/>
                <a:latin typeface="Times New Roman" panose="02020603050405020304" pitchFamily="18" charset="0"/>
                <a:cs typeface="Times New Roman" panose="02020603050405020304" pitchFamily="18" charset="0"/>
              </a:rPr>
              <a:t>autoruzraugu</a:t>
            </a:r>
            <a:r>
              <a:rPr lang="lv-LV" sz="1800" b="0" i="0" dirty="0">
                <a:effectLst/>
                <a:latin typeface="Times New Roman" panose="02020603050405020304" pitchFamily="18" charset="0"/>
                <a:cs typeface="Times New Roman" panose="02020603050405020304" pitchFamily="18" charset="0"/>
              </a:rPr>
              <a:t> un būvuzraugu.</a:t>
            </a:r>
            <a:endParaRPr lang="lv-LV" sz="1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39423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2315-3B58-B751-0DD8-6C6D8C4F0934}"/>
              </a:ext>
            </a:extLst>
          </p:cNvPr>
          <p:cNvSpPr>
            <a:spLocks noGrp="1"/>
          </p:cNvSpPr>
          <p:nvPr>
            <p:ph type="title"/>
          </p:nvPr>
        </p:nvSpPr>
        <p:spPr>
          <a:xfrm>
            <a:off x="2772060" y="174135"/>
            <a:ext cx="8902489" cy="1325563"/>
          </a:xfrm>
        </p:spPr>
        <p:txBody>
          <a:bodyPr>
            <a:normAutofit fontScale="90000"/>
          </a:bodyPr>
          <a:lstStyle/>
          <a:p>
            <a:r>
              <a:rPr lang="lv-LV" sz="4400" dirty="0">
                <a:latin typeface="Times New Roman" panose="02020603050405020304" pitchFamily="18" charset="0"/>
                <a:cs typeface="Times New Roman" panose="02020603050405020304" pitchFamily="18" charset="0"/>
              </a:rPr>
              <a:t>Ministru kabineta noteikumi Nr. 384 «Būvju tehniskās apsekošanas būvnormatīvs LBN 405-21»</a:t>
            </a:r>
            <a:endParaRPr lang="lv-LV"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E5B0318-54FF-EF28-E603-6AF33773F282}"/>
              </a:ext>
            </a:extLst>
          </p:cNvPr>
          <p:cNvSpPr>
            <a:spLocks noGrp="1"/>
          </p:cNvSpPr>
          <p:nvPr>
            <p:ph idx="1"/>
          </p:nvPr>
        </p:nvSpPr>
        <p:spPr>
          <a:xfrm>
            <a:off x="361507" y="2120184"/>
            <a:ext cx="11313042" cy="5146158"/>
          </a:xfrm>
        </p:spPr>
        <p:txBody>
          <a:bodyPr>
            <a:noAutofit/>
          </a:bodyPr>
          <a:lstStyle/>
          <a:p>
            <a:pPr marL="0" indent="0">
              <a:lnSpc>
                <a:spcPct val="120000"/>
              </a:lnSpc>
              <a:spcBef>
                <a:spcPts val="600"/>
              </a:spcBef>
              <a:buNone/>
            </a:pPr>
            <a:r>
              <a:rPr lang="lv-LV" sz="1800" dirty="0">
                <a:latin typeface="Times New Roman" panose="02020603050405020304" pitchFamily="18" charset="0"/>
                <a:cs typeface="Times New Roman" panose="02020603050405020304" pitchFamily="18" charset="0"/>
              </a:rPr>
              <a:t>3.2. tehniskā izpēte –</a:t>
            </a:r>
            <a:r>
              <a:rPr lang="lv-LV" sz="1800" b="1" dirty="0">
                <a:latin typeface="Times New Roman" panose="02020603050405020304" pitchFamily="18" charset="0"/>
                <a:cs typeface="Times New Roman" panose="02020603050405020304" pitchFamily="18" charset="0"/>
              </a:rPr>
              <a:t>detalizēta un padziļināta būves, tās daļas vai būves daļā iebūvēto būvizstrādājumu, elementu un to savienojumu mezglu tehniskā apsekošana, atsedzot būvkonstrukcijas, veicot urbumus vai lietojot citas destruktīvas izpētes metodes, lai konstatētu vai precizētu būves, tās daļas vai būves daļā iebūvēto būvizstrādājumu vai elementu tehnisko stāvokli, bojājumus un trūkumus, kā arī to cēloņus; </a:t>
            </a:r>
          </a:p>
          <a:p>
            <a:pPr marL="0" indent="0">
              <a:lnSpc>
                <a:spcPct val="120000"/>
              </a:lnSpc>
              <a:spcBef>
                <a:spcPts val="600"/>
              </a:spcBef>
              <a:buNone/>
            </a:pPr>
            <a:r>
              <a:rPr lang="lv-LV" sz="1800" dirty="0">
                <a:latin typeface="Times New Roman" panose="02020603050405020304" pitchFamily="18" charset="0"/>
                <a:cs typeface="Times New Roman" panose="02020603050405020304" pitchFamily="18" charset="0"/>
              </a:rPr>
              <a:t>13. Tehniskās apsekošanas ietvaros tehnisko izpēti veic, ja tas ir norādīts tehniskās apsekošanas uzdevumā. </a:t>
            </a:r>
          </a:p>
          <a:p>
            <a:pPr marL="0" indent="0">
              <a:lnSpc>
                <a:spcPct val="120000"/>
              </a:lnSpc>
              <a:spcBef>
                <a:spcPts val="600"/>
              </a:spcBef>
              <a:buNone/>
            </a:pPr>
            <a:r>
              <a:rPr lang="lv-LV" sz="1800" dirty="0">
                <a:latin typeface="Times New Roman" panose="02020603050405020304" pitchFamily="18" charset="0"/>
                <a:cs typeface="Times New Roman" panose="02020603050405020304" pitchFamily="18" charset="0"/>
              </a:rPr>
              <a:t>25. Ja bez būves vai tās daļas tehniskās izpētes nav iespējams objektīvi novērtēt būves vai tās daļas faktisko tehnisko stāvokli un puses nav vienojušās par tehnisko izpēti, </a:t>
            </a:r>
            <a:r>
              <a:rPr lang="lv-LV" sz="1800" dirty="0" err="1">
                <a:latin typeface="Times New Roman" panose="02020603050405020304" pitchFamily="18" charset="0"/>
                <a:cs typeface="Times New Roman" panose="02020603050405020304" pitchFamily="18" charset="0"/>
              </a:rPr>
              <a:t>apsekotājs</a:t>
            </a:r>
            <a:r>
              <a:rPr lang="lv-LV" sz="1800" dirty="0">
                <a:latin typeface="Times New Roman" panose="02020603050405020304" pitchFamily="18" charset="0"/>
                <a:cs typeface="Times New Roman" panose="02020603050405020304" pitchFamily="18" charset="0"/>
              </a:rPr>
              <a:t> tehniskās apsekošanas atzinuma pārskatā norāda būves vai tās daļas, būvkonstrukcijas vai būves elementus, kuriem būtu nepieciešams veikt tehnisko izpēti. </a:t>
            </a:r>
          </a:p>
          <a:p>
            <a:pPr marL="0" indent="0">
              <a:lnSpc>
                <a:spcPct val="120000"/>
              </a:lnSpc>
              <a:spcBef>
                <a:spcPts val="600"/>
              </a:spcBef>
              <a:buNone/>
            </a:pPr>
            <a:r>
              <a:rPr lang="lv-LV" sz="1800" dirty="0">
                <a:latin typeface="Times New Roman" panose="02020603050405020304" pitchFamily="18" charset="0"/>
                <a:cs typeface="Times New Roman" panose="02020603050405020304" pitchFamily="18" charset="0"/>
              </a:rPr>
              <a:t>27. Tehniskās apsekošanas atzinuma kopvērtējumā atbilstoši tehniskās apsekošanas uzdevumam norāda būves atbilstību vai neatbilstību Būvniecības likuma 9.pantā minētajām būtiskajām prasībām. Ja būve neatbilst kādām no Būvniecības likuma 9.pantā minētajām būtiskajām prasībām, norāda neatbilstības veidus un pasākumus, kas jāveic, lai novērstu konstatētās neatbilstības, un turpmākās ekspluatācijas nosacījumus. </a:t>
            </a:r>
          </a:p>
          <a:p>
            <a:pPr marL="0" indent="0">
              <a:lnSpc>
                <a:spcPct val="120000"/>
              </a:lnSpc>
              <a:spcBef>
                <a:spcPts val="600"/>
              </a:spcBef>
              <a:buNone/>
            </a:pPr>
            <a:r>
              <a:rPr lang="lv-LV" sz="1800" dirty="0">
                <a:latin typeface="Times New Roman" panose="02020603050405020304" pitchFamily="18" charset="0"/>
                <a:cs typeface="Times New Roman" panose="02020603050405020304" pitchFamily="18" charset="0"/>
              </a:rPr>
              <a:t>21. </a:t>
            </a:r>
            <a:r>
              <a:rPr lang="lv-LV" sz="1800" dirty="0" err="1">
                <a:latin typeface="Times New Roman" panose="02020603050405020304" pitchFamily="18" charset="0"/>
                <a:cs typeface="Times New Roman" panose="02020603050405020304" pitchFamily="18" charset="0"/>
              </a:rPr>
              <a:t>Apsekotājs</a:t>
            </a:r>
            <a:r>
              <a:rPr lang="lv-LV" sz="1800" dirty="0">
                <a:latin typeface="Times New Roman" panose="02020603050405020304" pitchFamily="18" charset="0"/>
                <a:cs typeface="Times New Roman" panose="02020603050405020304" pitchFamily="18" charset="0"/>
              </a:rPr>
              <a:t> tehniskās apsekošanas atzinumu sastāda Būvniecības informācijas sistēmā.</a:t>
            </a:r>
          </a:p>
        </p:txBody>
      </p:sp>
    </p:spTree>
    <p:extLst>
      <p:ext uri="{BB962C8B-B14F-4D97-AF65-F5344CB8AC3E}">
        <p14:creationId xmlns:p14="http://schemas.microsoft.com/office/powerpoint/2010/main" val="160769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42835-CBAA-680C-E15C-32BB94CE4F2B}"/>
              </a:ext>
            </a:extLst>
          </p:cNvPr>
          <p:cNvSpPr>
            <a:spLocks noGrp="1"/>
          </p:cNvSpPr>
          <p:nvPr>
            <p:ph type="title"/>
          </p:nvPr>
        </p:nvSpPr>
        <p:spPr>
          <a:xfrm>
            <a:off x="3870182" y="365125"/>
            <a:ext cx="7483618" cy="1325563"/>
          </a:xfrm>
        </p:spPr>
        <p:txBody>
          <a:bodyPr/>
          <a:lstStyle/>
          <a:p>
            <a:r>
              <a:rPr lang="lv-LV" dirty="0">
                <a:latin typeface="Times New Roman" panose="02020603050405020304" pitchFamily="18" charset="0"/>
                <a:cs typeface="Times New Roman" panose="02020603050405020304" pitchFamily="18" charset="0"/>
              </a:rPr>
              <a:t>Nepietiekama izpēte!</a:t>
            </a:r>
          </a:p>
        </p:txBody>
      </p:sp>
      <p:pic>
        <p:nvPicPr>
          <p:cNvPr id="5" name="Content Placeholder 4">
            <a:extLst>
              <a:ext uri="{FF2B5EF4-FFF2-40B4-BE49-F238E27FC236}">
                <a16:creationId xmlns:a16="http://schemas.microsoft.com/office/drawing/2014/main" id="{3AD41F80-19EA-E031-D3B8-3143A5C3CCC1}"/>
              </a:ext>
            </a:extLst>
          </p:cNvPr>
          <p:cNvPicPr>
            <a:picLocks noGrp="1" noChangeAspect="1"/>
          </p:cNvPicPr>
          <p:nvPr>
            <p:ph idx="1"/>
          </p:nvPr>
        </p:nvPicPr>
        <p:blipFill>
          <a:blip r:embed="rId3"/>
          <a:stretch>
            <a:fillRect/>
          </a:stretch>
        </p:blipFill>
        <p:spPr>
          <a:xfrm>
            <a:off x="404459" y="1849177"/>
            <a:ext cx="3230744" cy="4351338"/>
          </a:xfrm>
        </p:spPr>
      </p:pic>
      <p:cxnSp>
        <p:nvCxnSpPr>
          <p:cNvPr id="9" name="Straight Arrow Connector 8">
            <a:extLst>
              <a:ext uri="{FF2B5EF4-FFF2-40B4-BE49-F238E27FC236}">
                <a16:creationId xmlns:a16="http://schemas.microsoft.com/office/drawing/2014/main" id="{218C0C62-B28D-41AC-D278-207649A07BE4}"/>
              </a:ext>
            </a:extLst>
          </p:cNvPr>
          <p:cNvCxnSpPr>
            <a:cxnSpLocks/>
          </p:cNvCxnSpPr>
          <p:nvPr/>
        </p:nvCxnSpPr>
        <p:spPr>
          <a:xfrm flipH="1">
            <a:off x="2230056" y="1561171"/>
            <a:ext cx="1038829" cy="1867829"/>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pic>
        <p:nvPicPr>
          <p:cNvPr id="12" name="Picture 11">
            <a:extLst>
              <a:ext uri="{FF2B5EF4-FFF2-40B4-BE49-F238E27FC236}">
                <a16:creationId xmlns:a16="http://schemas.microsoft.com/office/drawing/2014/main" id="{6B624964-AB53-8CDE-E58B-09C5274C8245}"/>
              </a:ext>
            </a:extLst>
          </p:cNvPr>
          <p:cNvPicPr>
            <a:picLocks noChangeAspect="1"/>
          </p:cNvPicPr>
          <p:nvPr/>
        </p:nvPicPr>
        <p:blipFill>
          <a:blip r:embed="rId4"/>
          <a:stretch>
            <a:fillRect/>
          </a:stretch>
        </p:blipFill>
        <p:spPr>
          <a:xfrm>
            <a:off x="3717754" y="1849177"/>
            <a:ext cx="4045158" cy="2597283"/>
          </a:xfrm>
          <a:prstGeom prst="rect">
            <a:avLst/>
          </a:prstGeom>
        </p:spPr>
      </p:pic>
      <p:cxnSp>
        <p:nvCxnSpPr>
          <p:cNvPr id="13" name="Straight Arrow Connector 12">
            <a:extLst>
              <a:ext uri="{FF2B5EF4-FFF2-40B4-BE49-F238E27FC236}">
                <a16:creationId xmlns:a16="http://schemas.microsoft.com/office/drawing/2014/main" id="{AD645DD4-DBDB-8A85-1F1D-078ABCF8F1A7}"/>
              </a:ext>
            </a:extLst>
          </p:cNvPr>
          <p:cNvCxnSpPr>
            <a:cxnSpLocks/>
          </p:cNvCxnSpPr>
          <p:nvPr/>
        </p:nvCxnSpPr>
        <p:spPr>
          <a:xfrm flipH="1">
            <a:off x="6196762" y="1165653"/>
            <a:ext cx="1265501" cy="1982165"/>
          </a:xfrm>
          <a:prstGeom prst="straightConnector1">
            <a:avLst/>
          </a:prstGeom>
          <a:ln>
            <a:solidFill>
              <a:srgbClr val="FF0000"/>
            </a:solidFill>
            <a:tailEnd type="triangle"/>
          </a:ln>
        </p:spPr>
        <p:style>
          <a:lnRef idx="3">
            <a:schemeClr val="accent5"/>
          </a:lnRef>
          <a:fillRef idx="0">
            <a:schemeClr val="accent5"/>
          </a:fillRef>
          <a:effectRef idx="2">
            <a:schemeClr val="accent5"/>
          </a:effectRef>
          <a:fontRef idx="minor">
            <a:schemeClr val="tx1"/>
          </a:fontRef>
        </p:style>
      </p:cxnSp>
      <p:pic>
        <p:nvPicPr>
          <p:cNvPr id="15" name="Picture 14">
            <a:extLst>
              <a:ext uri="{FF2B5EF4-FFF2-40B4-BE49-F238E27FC236}">
                <a16:creationId xmlns:a16="http://schemas.microsoft.com/office/drawing/2014/main" id="{6EE8550C-CD30-6CD9-8D48-646A065CB41B}"/>
              </a:ext>
            </a:extLst>
          </p:cNvPr>
          <p:cNvPicPr>
            <a:picLocks noChangeAspect="1"/>
          </p:cNvPicPr>
          <p:nvPr/>
        </p:nvPicPr>
        <p:blipFill>
          <a:blip r:embed="rId5"/>
          <a:stretch>
            <a:fillRect/>
          </a:stretch>
        </p:blipFill>
        <p:spPr>
          <a:xfrm>
            <a:off x="8214443" y="851602"/>
            <a:ext cx="3618757" cy="3161593"/>
          </a:xfrm>
          <a:prstGeom prst="rect">
            <a:avLst/>
          </a:prstGeom>
        </p:spPr>
      </p:pic>
      <p:pic>
        <p:nvPicPr>
          <p:cNvPr id="4" name="Picture 3">
            <a:extLst>
              <a:ext uri="{FF2B5EF4-FFF2-40B4-BE49-F238E27FC236}">
                <a16:creationId xmlns:a16="http://schemas.microsoft.com/office/drawing/2014/main" id="{E9086F99-2C84-76C7-D96F-72BC5E095802}"/>
              </a:ext>
            </a:extLst>
          </p:cNvPr>
          <p:cNvPicPr>
            <a:picLocks noChangeAspect="1"/>
          </p:cNvPicPr>
          <p:nvPr/>
        </p:nvPicPr>
        <p:blipFill>
          <a:blip r:embed="rId6"/>
          <a:stretch>
            <a:fillRect/>
          </a:stretch>
        </p:blipFill>
        <p:spPr>
          <a:xfrm>
            <a:off x="6954256" y="3948346"/>
            <a:ext cx="1873346" cy="2724290"/>
          </a:xfrm>
          <a:prstGeom prst="rect">
            <a:avLst/>
          </a:prstGeom>
        </p:spPr>
      </p:pic>
    </p:spTree>
    <p:extLst>
      <p:ext uri="{BB962C8B-B14F-4D97-AF65-F5344CB8AC3E}">
        <p14:creationId xmlns:p14="http://schemas.microsoft.com/office/powerpoint/2010/main" val="598540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0FF-93C3-7EC6-4635-59A79DB647EF}"/>
              </a:ext>
            </a:extLst>
          </p:cNvPr>
          <p:cNvSpPr>
            <a:spLocks noGrp="1"/>
          </p:cNvSpPr>
          <p:nvPr>
            <p:ph type="title"/>
          </p:nvPr>
        </p:nvSpPr>
        <p:spPr>
          <a:xfrm>
            <a:off x="3321934" y="365125"/>
            <a:ext cx="8031866" cy="1325563"/>
          </a:xfrm>
        </p:spPr>
        <p:txBody>
          <a:bodyPr/>
          <a:lstStyle/>
          <a:p>
            <a:r>
              <a:rPr lang="lv-LV" dirty="0">
                <a:latin typeface="Times New Roman" panose="02020603050405020304" pitchFamily="18" charset="0"/>
                <a:cs typeface="Times New Roman" panose="02020603050405020304" pitchFamily="18" charset="0"/>
              </a:rPr>
              <a:t>Kas izstrādā un saskaņo DVP?</a:t>
            </a:r>
          </a:p>
        </p:txBody>
      </p:sp>
      <p:sp>
        <p:nvSpPr>
          <p:cNvPr id="3" name="Content Placeholder 2">
            <a:extLst>
              <a:ext uri="{FF2B5EF4-FFF2-40B4-BE49-F238E27FC236}">
                <a16:creationId xmlns:a16="http://schemas.microsoft.com/office/drawing/2014/main" id="{EFEE7505-24CA-1BA8-6998-65EEFDF49B77}"/>
              </a:ext>
            </a:extLst>
          </p:cNvPr>
          <p:cNvSpPr>
            <a:spLocks noGrp="1"/>
          </p:cNvSpPr>
          <p:nvPr>
            <p:ph idx="1"/>
          </p:nvPr>
        </p:nvSpPr>
        <p:spPr>
          <a:xfrm>
            <a:off x="677333" y="1690689"/>
            <a:ext cx="9503729" cy="4350674"/>
          </a:xfrm>
        </p:spPr>
        <p:txBody>
          <a:bodyPr>
            <a:normAutofit fontScale="55000" lnSpcReduction="20000"/>
          </a:bodyPr>
          <a:lstStyle/>
          <a:p>
            <a:pPr marL="0" indent="0" algn="just">
              <a:lnSpc>
                <a:spcPct val="110000"/>
              </a:lnSpc>
              <a:spcBef>
                <a:spcPts val="0"/>
              </a:spcBef>
              <a:spcAft>
                <a:spcPts val="1200"/>
              </a:spcAft>
              <a:buNone/>
            </a:pPr>
            <a:r>
              <a:rPr lang="lv-LV" sz="3300" dirty="0">
                <a:latin typeface="Times New Roman" panose="02020603050405020304" pitchFamily="18" charset="0"/>
                <a:cs typeface="Times New Roman" panose="02020603050405020304" pitchFamily="18" charset="0"/>
              </a:rPr>
              <a:t>ĒBN 114.p. </a:t>
            </a:r>
            <a:r>
              <a:rPr lang="lv-LV" sz="3300" b="1" dirty="0">
                <a:latin typeface="Times New Roman" panose="02020603050405020304" pitchFamily="18" charset="0"/>
                <a:cs typeface="Times New Roman" panose="02020603050405020304" pitchFamily="18" charset="0"/>
              </a:rPr>
              <a:t>Pirms </a:t>
            </a:r>
            <a:r>
              <a:rPr lang="lv-LV" sz="3300" dirty="0">
                <a:latin typeface="Times New Roman" panose="02020603050405020304" pitchFamily="18" charset="0"/>
                <a:cs typeface="Times New Roman" panose="02020603050405020304" pitchFamily="18" charset="0"/>
              </a:rPr>
              <a:t>attiecīgo</a:t>
            </a:r>
            <a:r>
              <a:rPr lang="lv-LV" sz="3300" b="1" dirty="0">
                <a:latin typeface="Times New Roman" panose="02020603050405020304" pitchFamily="18" charset="0"/>
                <a:cs typeface="Times New Roman" panose="02020603050405020304" pitchFamily="18" charset="0"/>
              </a:rPr>
              <a:t> būvdarbu uzsākšanas </a:t>
            </a:r>
            <a:r>
              <a:rPr lang="lv-LV" sz="3300" dirty="0">
                <a:latin typeface="Times New Roman" panose="02020603050405020304" pitchFamily="18" charset="0"/>
                <a:cs typeface="Times New Roman" panose="02020603050405020304" pitchFamily="18" charset="0"/>
              </a:rPr>
              <a:t>DVP, pamatojoties uz akceptēto būvniecības ieceres dokumentāciju, </a:t>
            </a:r>
            <a:r>
              <a:rPr lang="lv-LV" sz="3300" b="1" dirty="0">
                <a:latin typeface="Times New Roman" panose="02020603050405020304" pitchFamily="18" charset="0"/>
                <a:cs typeface="Times New Roman" panose="02020603050405020304" pitchFamily="18" charset="0"/>
              </a:rPr>
              <a:t>izstrādā galvenais būvdarbu veicējs</a:t>
            </a:r>
            <a:r>
              <a:rPr lang="lv-LV" sz="3300" dirty="0">
                <a:latin typeface="Times New Roman" panose="02020603050405020304" pitchFamily="18" charset="0"/>
                <a:cs typeface="Times New Roman" panose="02020603050405020304" pitchFamily="18" charset="0"/>
              </a:rPr>
              <a:t>, bet atsevišķiem un speciāliem darbu veidiem – </a:t>
            </a:r>
            <a:r>
              <a:rPr lang="lv-LV" sz="3300" b="1" dirty="0">
                <a:latin typeface="Times New Roman" panose="02020603050405020304" pitchFamily="18" charset="0"/>
                <a:cs typeface="Times New Roman" panose="02020603050405020304" pitchFamily="18" charset="0"/>
              </a:rPr>
              <a:t>atsevišķu būvdarbu veicēji</a:t>
            </a:r>
            <a:r>
              <a:rPr lang="lv-LV" sz="3300" dirty="0">
                <a:latin typeface="Times New Roman" panose="02020603050405020304" pitchFamily="18" charset="0"/>
                <a:cs typeface="Times New Roman" panose="02020603050405020304" pitchFamily="18" charset="0"/>
              </a:rPr>
              <a:t>. Izstrādājot DVP, ievēro darbu organizēšanas projektā vai darbu organizēšanas shēmā norādīto. DVP  </a:t>
            </a:r>
            <a:r>
              <a:rPr lang="lv-LV" sz="3300" b="1" dirty="0">
                <a:latin typeface="Times New Roman" panose="02020603050405020304" pitchFamily="18" charset="0"/>
                <a:cs typeface="Times New Roman" panose="02020603050405020304" pitchFamily="18" charset="0"/>
              </a:rPr>
              <a:t>detalizācijas pakāpi nosaka tā izstrādātājs </a:t>
            </a:r>
            <a:r>
              <a:rPr lang="lv-LV" sz="3300" dirty="0">
                <a:latin typeface="Times New Roman" panose="02020603050405020304" pitchFamily="18" charset="0"/>
                <a:cs typeface="Times New Roman" panose="02020603050405020304" pitchFamily="18" charset="0"/>
              </a:rPr>
              <a:t>atkarībā no veicamo darbu specifikas un apjoma. Ja darbu veikšanas projektu izstrādā atsevišķu būvdarbu veicējs, minētais projekts saskaņojams ar galveno būvdarbu veicēju (Kopš 01.03.2022.).</a:t>
            </a:r>
          </a:p>
          <a:p>
            <a:pPr marL="0" indent="0" algn="just">
              <a:lnSpc>
                <a:spcPct val="110000"/>
              </a:lnSpc>
              <a:spcBef>
                <a:spcPts val="0"/>
              </a:spcBef>
              <a:spcAft>
                <a:spcPts val="1200"/>
              </a:spcAft>
              <a:buNone/>
            </a:pPr>
            <a:r>
              <a:rPr lang="lv-LV" sz="3300" dirty="0">
                <a:latin typeface="Times New Roman" panose="02020603050405020304" pitchFamily="18" charset="0"/>
                <a:cs typeface="Times New Roman" panose="02020603050405020304" pitchFamily="18" charset="0"/>
              </a:rPr>
              <a:t>ĒBN 112.p</a:t>
            </a:r>
            <a:r>
              <a:rPr lang="en-US" sz="3300" dirty="0">
                <a:latin typeface="Times New Roman" panose="02020603050405020304" pitchFamily="18" charset="0"/>
                <a:cs typeface="Times New Roman" panose="02020603050405020304" pitchFamily="18" charset="0"/>
              </a:rPr>
              <a:t>.</a:t>
            </a:r>
            <a:r>
              <a:rPr lang="lv-LV" sz="3300" dirty="0">
                <a:latin typeface="Times New Roman" panose="02020603050405020304" pitchFamily="18" charset="0"/>
                <a:cs typeface="Times New Roman" panose="02020603050405020304" pitchFamily="18" charset="0"/>
              </a:rPr>
              <a:t> </a:t>
            </a:r>
            <a:r>
              <a:rPr lang="lv-LV" sz="3300" b="1" dirty="0">
                <a:latin typeface="Times New Roman" panose="02020603050405020304" pitchFamily="18" charset="0"/>
                <a:cs typeface="Times New Roman" panose="02020603050405020304" pitchFamily="18" charset="0"/>
              </a:rPr>
              <a:t>Pirms būvdarbu uzsākšanas</a:t>
            </a:r>
            <a:r>
              <a:rPr lang="lv-LV" sz="3300" dirty="0">
                <a:latin typeface="Times New Roman" panose="02020603050405020304" pitchFamily="18" charset="0"/>
                <a:cs typeface="Times New Roman" panose="02020603050405020304" pitchFamily="18" charset="0"/>
              </a:rPr>
              <a:t> esošos apbūves apstākļos galvenais būvdarbu veicējs </a:t>
            </a:r>
            <a:r>
              <a:rPr lang="lv-LV" sz="3300" b="1" dirty="0">
                <a:latin typeface="Times New Roman" panose="02020603050405020304" pitchFamily="18" charset="0"/>
                <a:cs typeface="Times New Roman" panose="02020603050405020304" pitchFamily="18" charset="0"/>
              </a:rPr>
              <a:t>iezīmē </a:t>
            </a:r>
            <a:r>
              <a:rPr lang="lv-LV" sz="3300" dirty="0">
                <a:latin typeface="Times New Roman" panose="02020603050405020304" pitchFamily="18" charset="0"/>
                <a:cs typeface="Times New Roman" panose="02020603050405020304" pitchFamily="18" charset="0"/>
              </a:rPr>
              <a:t>un </a:t>
            </a:r>
            <a:r>
              <a:rPr lang="lv-LV" sz="3300" b="1" dirty="0">
                <a:latin typeface="Times New Roman" panose="02020603050405020304" pitchFamily="18" charset="0"/>
                <a:cs typeface="Times New Roman" panose="02020603050405020304" pitchFamily="18" charset="0"/>
              </a:rPr>
              <a:t>norobežo </a:t>
            </a:r>
            <a:r>
              <a:rPr lang="lv-LV" sz="3300" dirty="0">
                <a:latin typeface="Times New Roman" panose="02020603050405020304" pitchFamily="18" charset="0"/>
                <a:cs typeface="Times New Roman" panose="02020603050405020304" pitchFamily="18" charset="0"/>
              </a:rPr>
              <a:t>bīstamās zonas, </a:t>
            </a:r>
            <a:r>
              <a:rPr lang="lv-LV" sz="3300" b="1" dirty="0">
                <a:latin typeface="Times New Roman" panose="02020603050405020304" pitchFamily="18" charset="0"/>
                <a:cs typeface="Times New Roman" panose="02020603050405020304" pitchFamily="18" charset="0"/>
              </a:rPr>
              <a:t>nosprauž</a:t>
            </a:r>
            <a:r>
              <a:rPr lang="lv-LV" sz="3300" dirty="0">
                <a:latin typeface="Times New Roman" panose="02020603050405020304" pitchFamily="18" charset="0"/>
                <a:cs typeface="Times New Roman" panose="02020603050405020304" pitchFamily="18" charset="0"/>
              </a:rPr>
              <a:t> esošos pazemes inženiertīklus un citu būvju asis vai iezīmē to robežas, kā arī </a:t>
            </a:r>
            <a:r>
              <a:rPr lang="lv-LV" sz="3300" b="1" dirty="0">
                <a:latin typeface="Times New Roman" panose="02020603050405020304" pitchFamily="18" charset="0"/>
                <a:cs typeface="Times New Roman" panose="02020603050405020304" pitchFamily="18" charset="0"/>
              </a:rPr>
              <a:t>nodrošina</a:t>
            </a:r>
            <a:r>
              <a:rPr lang="lv-LV" sz="3300" dirty="0">
                <a:latin typeface="Times New Roman" panose="02020603050405020304" pitchFamily="18" charset="0"/>
                <a:cs typeface="Times New Roman" panose="02020603050405020304" pitchFamily="18" charset="0"/>
              </a:rPr>
              <a:t> transportam un gājējiem drošu pārvietošanos un pieeju esošajām ēkām un infrastruktūras objektiem. Minētie </a:t>
            </a:r>
            <a:r>
              <a:rPr lang="lv-LV" sz="3300" b="1" dirty="0">
                <a:latin typeface="Times New Roman" panose="02020603050405020304" pitchFamily="18" charset="0"/>
                <a:cs typeface="Times New Roman" panose="02020603050405020304" pitchFamily="18" charset="0"/>
              </a:rPr>
              <a:t>pasākumi DVP saskaņojami</a:t>
            </a:r>
            <a:r>
              <a:rPr lang="lv-LV" sz="3300" dirty="0">
                <a:latin typeface="Times New Roman" panose="02020603050405020304" pitchFamily="18" charset="0"/>
                <a:cs typeface="Times New Roman" panose="02020603050405020304" pitchFamily="18" charset="0"/>
              </a:rPr>
              <a:t> ar skarto inženiertīklu un </a:t>
            </a:r>
            <a:r>
              <a:rPr lang="lv-LV" sz="3300" b="1" dirty="0">
                <a:latin typeface="Times New Roman" panose="02020603050405020304" pitchFamily="18" charset="0"/>
                <a:cs typeface="Times New Roman" panose="02020603050405020304" pitchFamily="18" charset="0"/>
              </a:rPr>
              <a:t>ēku īpašniekiem</a:t>
            </a:r>
            <a:r>
              <a:rPr lang="lv-LV" sz="3300" dirty="0">
                <a:latin typeface="Times New Roman" panose="02020603050405020304" pitchFamily="18" charset="0"/>
                <a:cs typeface="Times New Roman" panose="02020603050405020304" pitchFamily="18" charset="0"/>
              </a:rPr>
              <a:t>.</a:t>
            </a:r>
            <a:endParaRPr lang="en-US" sz="3300" dirty="0">
              <a:latin typeface="Times New Roman" panose="02020603050405020304" pitchFamily="18" charset="0"/>
              <a:cs typeface="Times New Roman" panose="02020603050405020304" pitchFamily="18" charset="0"/>
            </a:endParaRPr>
          </a:p>
          <a:p>
            <a:pPr marL="0" indent="0" algn="just">
              <a:lnSpc>
                <a:spcPct val="110000"/>
              </a:lnSpc>
              <a:spcBef>
                <a:spcPts val="0"/>
              </a:spcBef>
              <a:spcAft>
                <a:spcPts val="1200"/>
              </a:spcAft>
              <a:buNone/>
            </a:pPr>
            <a:r>
              <a:rPr lang="en-US" sz="3300" dirty="0">
                <a:latin typeface="Times New Roman" panose="02020603050405020304" pitchFamily="18" charset="0"/>
                <a:cs typeface="Times New Roman" panose="02020603050405020304" pitchFamily="18" charset="0"/>
              </a:rPr>
              <a:t>ĒBN </a:t>
            </a:r>
            <a:r>
              <a:rPr lang="lv-LV" sz="3300" dirty="0">
                <a:latin typeface="Times New Roman" panose="02020603050405020304" pitchFamily="18" charset="0"/>
                <a:cs typeface="Times New Roman" panose="02020603050405020304" pitchFamily="18" charset="0"/>
              </a:rPr>
              <a:t>116.</a:t>
            </a:r>
            <a:r>
              <a:rPr lang="en-US" sz="3300" dirty="0">
                <a:latin typeface="Times New Roman" panose="02020603050405020304" pitchFamily="18" charset="0"/>
                <a:cs typeface="Times New Roman" panose="02020603050405020304" pitchFamily="18" charset="0"/>
              </a:rPr>
              <a:t>p</a:t>
            </a:r>
            <a:r>
              <a:rPr lang="lv-LV" sz="3300" dirty="0">
                <a:latin typeface="Times New Roman" panose="02020603050405020304" pitchFamily="18" charset="0"/>
                <a:cs typeface="Times New Roman" panose="02020603050405020304" pitchFamily="18" charset="0"/>
              </a:rPr>
              <a:t> DVP </a:t>
            </a:r>
            <a:r>
              <a:rPr lang="lv-LV" sz="3300" b="1" dirty="0">
                <a:latin typeface="Times New Roman" panose="02020603050405020304" pitchFamily="18" charset="0"/>
                <a:cs typeface="Times New Roman" panose="02020603050405020304" pitchFamily="18" charset="0"/>
              </a:rPr>
              <a:t>ekspluatācijā esošas ēkas atjaunošanai vai pārbūvei</a:t>
            </a:r>
            <a:r>
              <a:rPr lang="lv-LV" sz="3300" dirty="0">
                <a:latin typeface="Times New Roman" panose="02020603050405020304" pitchFamily="18" charset="0"/>
                <a:cs typeface="Times New Roman" panose="02020603050405020304" pitchFamily="18" charset="0"/>
              </a:rPr>
              <a:t>, kas jāveic, nepārtraucot ēkas ekspluatāciju, izstrādā, ievērojot būvniecības ieceres dokumentācijā iekļauto skaidrojošo aprakstu, darbu organizēšanas shēmu vai DOP, kā arī </a:t>
            </a:r>
            <a:r>
              <a:rPr lang="lv-LV" sz="3300" b="1" dirty="0">
                <a:latin typeface="Times New Roman" panose="02020603050405020304" pitchFamily="18" charset="0"/>
                <a:cs typeface="Times New Roman" panose="02020603050405020304" pitchFamily="18" charset="0"/>
              </a:rPr>
              <a:t>ievērojot šo ēku īpašnieku vai lietotāju noteikumus</a:t>
            </a:r>
            <a:r>
              <a:rPr lang="lv-LV" sz="3300" dirty="0">
                <a:latin typeface="Times New Roman" panose="02020603050405020304" pitchFamily="18" charset="0"/>
                <a:cs typeface="Times New Roman" panose="02020603050405020304" pitchFamily="18" charset="0"/>
              </a:rPr>
              <a:t> un situāciju būvobjektā. </a:t>
            </a:r>
            <a:endParaRPr lang="en-US" sz="3300" dirty="0">
              <a:latin typeface="Times New Roman" panose="02020603050405020304" pitchFamily="18" charset="0"/>
              <a:cs typeface="Times New Roman" panose="02020603050405020304" pitchFamily="18" charset="0"/>
            </a:endParaRPr>
          </a:p>
          <a:p>
            <a:pPr marL="0" indent="0">
              <a:buNone/>
            </a:pPr>
            <a:endParaRPr lang="lv-LV" dirty="0"/>
          </a:p>
        </p:txBody>
      </p:sp>
      <p:sp>
        <p:nvSpPr>
          <p:cNvPr id="6" name="TextBox 5">
            <a:extLst>
              <a:ext uri="{FF2B5EF4-FFF2-40B4-BE49-F238E27FC236}">
                <a16:creationId xmlns:a16="http://schemas.microsoft.com/office/drawing/2014/main" id="{BE1E2E4A-6DB9-4B30-887C-D423173C9B67}"/>
              </a:ext>
            </a:extLst>
          </p:cNvPr>
          <p:cNvSpPr txBox="1"/>
          <p:nvPr/>
        </p:nvSpPr>
        <p:spPr>
          <a:xfrm>
            <a:off x="4839504" y="6041362"/>
            <a:ext cx="4832253" cy="975652"/>
          </a:xfrm>
          <a:prstGeom prst="rect">
            <a:avLst/>
          </a:prstGeom>
          <a:noFill/>
        </p:spPr>
        <p:txBody>
          <a:bodyPr wrap="square" rtlCol="0">
            <a:spAutoFit/>
          </a:bodyPr>
          <a:lstStyle/>
          <a:p>
            <a:pPr marL="342900" indent="-342900" algn="l" rtl="0" eaLnBrk="1" fontAlgn="t" latinLnBrk="0" hangingPunct="1">
              <a:lnSpc>
                <a:spcPct val="107000"/>
              </a:lnSpc>
              <a:spcBef>
                <a:spcPts val="0"/>
              </a:spcBef>
              <a:spcAft>
                <a:spcPts val="0"/>
              </a:spcAft>
              <a:buAutoNum type="arabicPeriod" startAt="5"/>
            </a:pPr>
            <a:endParaRPr lang="lv-LV" sz="1000" b="0" i="0" u="none" strike="noStrike" dirty="0">
              <a:solidFill>
                <a:srgbClr val="000000"/>
              </a:solidFill>
              <a:effectLst/>
              <a:latin typeface="Calibri" panose="020F0502020204030204" pitchFamily="34" charset="0"/>
            </a:endParaRPr>
          </a:p>
          <a:p>
            <a:pPr marL="0" indent="0" algn="l" rtl="0" eaLnBrk="1" fontAlgn="t" latinLnBrk="0" hangingPunct="1">
              <a:lnSpc>
                <a:spcPct val="107000"/>
              </a:lnSpc>
              <a:spcBef>
                <a:spcPts val="0"/>
              </a:spcBef>
              <a:spcAft>
                <a:spcPts val="0"/>
              </a:spcAft>
              <a:buNone/>
            </a:pPr>
            <a:endParaRPr lang="lv-LV" sz="1000" b="0" i="0" u="none" strike="noStrike" dirty="0">
              <a:effectLst/>
              <a:latin typeface="Arial" panose="020B0604020202020204" pitchFamily="34" charset="0"/>
            </a:endParaRPr>
          </a:p>
          <a:p>
            <a:pPr marL="0" indent="0">
              <a:buNone/>
            </a:pPr>
            <a:r>
              <a:rPr lang="en-US" b="1" kern="1200" dirty="0" err="1">
                <a:latin typeface="Times New Roman" panose="02020603050405020304" pitchFamily="18" charset="0"/>
                <a:ea typeface="+mj-ea"/>
                <a:cs typeface="Times New Roman" panose="02020603050405020304" pitchFamily="18" charset="0"/>
              </a:rPr>
              <a:t>Darbu</a:t>
            </a:r>
            <a:r>
              <a:rPr lang="en-US" b="1" kern="1200" dirty="0">
                <a:latin typeface="Times New Roman" panose="02020603050405020304" pitchFamily="18" charset="0"/>
                <a:ea typeface="+mj-ea"/>
                <a:cs typeface="Times New Roman" panose="02020603050405020304" pitchFamily="18" charset="0"/>
              </a:rPr>
              <a:t> </a:t>
            </a:r>
            <a:r>
              <a:rPr lang="en-US" b="1" kern="1200" dirty="0" err="1">
                <a:latin typeface="Times New Roman" panose="02020603050405020304" pitchFamily="18" charset="0"/>
                <a:ea typeface="+mj-ea"/>
                <a:cs typeface="Times New Roman" panose="02020603050405020304" pitchFamily="18" charset="0"/>
              </a:rPr>
              <a:t>veikšanas</a:t>
            </a:r>
            <a:r>
              <a:rPr lang="en-US" b="1" kern="1200" dirty="0">
                <a:latin typeface="Times New Roman" panose="02020603050405020304" pitchFamily="18" charset="0"/>
                <a:ea typeface="+mj-ea"/>
                <a:cs typeface="Times New Roman" panose="02020603050405020304" pitchFamily="18" charset="0"/>
              </a:rPr>
              <a:t> </a:t>
            </a:r>
            <a:r>
              <a:rPr lang="en-US" b="1" kern="1200" dirty="0" err="1">
                <a:latin typeface="Times New Roman" panose="02020603050405020304" pitchFamily="18" charset="0"/>
                <a:ea typeface="+mj-ea"/>
                <a:cs typeface="Times New Roman" panose="02020603050405020304" pitchFamily="18" charset="0"/>
              </a:rPr>
              <a:t>projekts</a:t>
            </a:r>
            <a:r>
              <a:rPr lang="lv-LV" b="1" kern="1200" dirty="0">
                <a:latin typeface="Times New Roman" panose="02020603050405020304" pitchFamily="18" charset="0"/>
                <a:ea typeface="+mj-ea"/>
                <a:cs typeface="Times New Roman" panose="02020603050405020304" pitchFamily="18" charset="0"/>
              </a:rPr>
              <a:t> – turpmāk DVP</a:t>
            </a:r>
            <a:endParaRPr lang="lv-LV" dirty="0">
              <a:latin typeface="Times New Roman" panose="02020603050405020304" pitchFamily="18" charset="0"/>
              <a:cs typeface="Times New Roman" panose="02020603050405020304" pitchFamily="18" charset="0"/>
            </a:endParaRPr>
          </a:p>
          <a:p>
            <a:endParaRPr lang="lv-LV" dirty="0"/>
          </a:p>
        </p:txBody>
      </p:sp>
    </p:spTree>
    <p:extLst>
      <p:ext uri="{BB962C8B-B14F-4D97-AF65-F5344CB8AC3E}">
        <p14:creationId xmlns:p14="http://schemas.microsoft.com/office/powerpoint/2010/main" val="33601608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FD4B2-3D89-93E2-C52B-5FC57CC63E51}"/>
              </a:ext>
            </a:extLst>
          </p:cNvPr>
          <p:cNvSpPr>
            <a:spLocks noGrp="1"/>
          </p:cNvSpPr>
          <p:nvPr>
            <p:ph type="title"/>
          </p:nvPr>
        </p:nvSpPr>
        <p:spPr>
          <a:xfrm>
            <a:off x="3200399" y="191497"/>
            <a:ext cx="8546805" cy="1325563"/>
          </a:xfrm>
        </p:spPr>
        <p:txBody>
          <a:bodyPr/>
          <a:lstStyle/>
          <a:p>
            <a:r>
              <a:rPr lang="lv-LV" dirty="0">
                <a:latin typeface="Times New Roman" panose="02020603050405020304" pitchFamily="18" charset="0"/>
                <a:cs typeface="Times New Roman" panose="02020603050405020304" pitchFamily="18" charset="0"/>
              </a:rPr>
              <a:t>Kad izstrādā DVP ēku būvniecībā?</a:t>
            </a:r>
          </a:p>
        </p:txBody>
      </p:sp>
      <p:sp>
        <p:nvSpPr>
          <p:cNvPr id="4" name="Content Placeholder 2">
            <a:extLst>
              <a:ext uri="{FF2B5EF4-FFF2-40B4-BE49-F238E27FC236}">
                <a16:creationId xmlns:a16="http://schemas.microsoft.com/office/drawing/2014/main" id="{DC926847-17E8-008C-4752-98A8AAA0B6A6}"/>
              </a:ext>
            </a:extLst>
          </p:cNvPr>
          <p:cNvSpPr>
            <a:spLocks noGrp="1"/>
          </p:cNvSpPr>
          <p:nvPr>
            <p:ph idx="1"/>
          </p:nvPr>
        </p:nvSpPr>
        <p:spPr>
          <a:xfrm>
            <a:off x="520994" y="1517060"/>
            <a:ext cx="11504429" cy="5255880"/>
          </a:xfrm>
        </p:spPr>
        <p:txBody>
          <a:bodyPr>
            <a:normAutofit fontScale="55000" lnSpcReduction="20000"/>
          </a:bodyPr>
          <a:lstStyle/>
          <a:p>
            <a:pPr marL="0" indent="0" algn="just">
              <a:lnSpc>
                <a:spcPct val="120000"/>
              </a:lnSpc>
              <a:spcBef>
                <a:spcPts val="0"/>
              </a:spcBef>
              <a:spcAft>
                <a:spcPts val="600"/>
              </a:spcAft>
              <a:buNone/>
            </a:pPr>
            <a:r>
              <a:rPr lang="lv-LV" sz="3300" dirty="0">
                <a:solidFill>
                  <a:srgbClr val="414142"/>
                </a:solidFill>
                <a:latin typeface="Times New Roman" panose="02020603050405020304" pitchFamily="18" charset="0"/>
                <a:cs typeface="Times New Roman" panose="02020603050405020304" pitchFamily="18" charset="0"/>
              </a:rPr>
              <a:t>ĒBN </a:t>
            </a: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Darbu veikšanas projektu izstrādā, ja pastāv vismaz viens no šādiem nosacījumiem:</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1. otrās vai trešās grupas ēka ir augstāka par diviem virszemes stāviem;</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2. otrās vai trešās grupas ēka ir augstāka par 7 m;</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3. otrās vai trešās grupas ēkas apbūves laukums ir lielāks par 1000 m</a:t>
            </a:r>
            <a:r>
              <a:rPr lang="lv-LV" sz="3300" b="0" i="0" baseline="30000" dirty="0">
                <a:solidFill>
                  <a:srgbClr val="414142"/>
                </a:solidFill>
                <a:effectLst/>
                <a:latin typeface="Times New Roman" panose="02020603050405020304" pitchFamily="18" charset="0"/>
                <a:cs typeface="Times New Roman" panose="02020603050405020304" pitchFamily="18" charset="0"/>
              </a:rPr>
              <a:t>2</a:t>
            </a:r>
            <a:r>
              <a:rPr lang="lv-LV" sz="3300" b="0" i="0" dirty="0">
                <a:solidFill>
                  <a:srgbClr val="414142"/>
                </a:solidFill>
                <a:effectLst/>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4. trešās grupas ēkas </a:t>
            </a:r>
            <a:r>
              <a:rPr lang="lv-LV" sz="3300" b="0" i="0" dirty="0" err="1">
                <a:solidFill>
                  <a:srgbClr val="414142"/>
                </a:solidFill>
                <a:effectLst/>
                <a:latin typeface="Times New Roman" panose="02020603050405020304" pitchFamily="18" charset="0"/>
                <a:cs typeface="Times New Roman" panose="02020603050405020304" pitchFamily="18" charset="0"/>
              </a:rPr>
              <a:t>būvtilpums</a:t>
            </a:r>
            <a:r>
              <a:rPr lang="lv-LV" sz="3300" b="0" i="0" dirty="0">
                <a:solidFill>
                  <a:srgbClr val="414142"/>
                </a:solidFill>
                <a:effectLst/>
                <a:latin typeface="Times New Roman" panose="02020603050405020304" pitchFamily="18" charset="0"/>
                <a:cs typeface="Times New Roman" panose="02020603050405020304" pitchFamily="18" charset="0"/>
              </a:rPr>
              <a:t> ir lielāks par 5000 m</a:t>
            </a:r>
            <a:r>
              <a:rPr lang="lv-LV" sz="3300" b="0" i="0" baseline="30000" dirty="0">
                <a:solidFill>
                  <a:srgbClr val="414142"/>
                </a:solidFill>
                <a:effectLst/>
                <a:latin typeface="Times New Roman" panose="02020603050405020304" pitchFamily="18" charset="0"/>
                <a:cs typeface="Times New Roman" panose="02020603050405020304" pitchFamily="18" charset="0"/>
              </a:rPr>
              <a:t>3</a:t>
            </a:r>
            <a:r>
              <a:rPr lang="lv-LV" sz="3300" b="0" i="0" dirty="0">
                <a:solidFill>
                  <a:srgbClr val="414142"/>
                </a:solidFill>
                <a:effectLst/>
                <a:latin typeface="Times New Roman" panose="02020603050405020304" pitchFamily="18" charset="0"/>
                <a:cs typeface="Times New Roman" panose="02020603050405020304" pitchFamily="18" charset="0"/>
              </a:rPr>
              <a:t>;</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5. būvdarbu veikšanas laikā paredzama ēkas ietekme uz satiksmi (piemēram, satiksmes ierobežojumi, transporta plūsmas organizācija vai citi organizatoriskie vai drošības pasākumi) un inženiertīkliem (būvdarbi noris tuvu citiem inženiertīkliem, šķērsojumos ar citiem inženiertīkliem, apbūvējamā zemes gabalā vai tam piegulošajā teritorijā);</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6. ēkai ir piemērots valsts kultūras pieminekļa statuss vai tā atrodas īpaši aizsargājamā dabas teritorijā (likuma "</a:t>
            </a:r>
            <a:r>
              <a:rPr lang="lv-LV" sz="3300" b="0" i="0" u="none" strike="noStrike" dirty="0">
                <a:solidFill>
                  <a:srgbClr val="16497B"/>
                </a:solidFill>
                <a:effectLst/>
                <a:latin typeface="Times New Roman" panose="02020603050405020304" pitchFamily="18" charset="0"/>
                <a:cs typeface="Times New Roman" panose="02020603050405020304" pitchFamily="18" charset="0"/>
                <a:hlinkClick r:id="rId3"/>
              </a:rPr>
              <a:t>Par īpaši aizsargājamām dabas teritorijām</a:t>
            </a:r>
            <a:r>
              <a:rPr lang="lv-LV" sz="3300" b="0" i="0" dirty="0">
                <a:solidFill>
                  <a:srgbClr val="414142"/>
                </a:solidFill>
                <a:effectLst/>
                <a:latin typeface="Times New Roman" panose="02020603050405020304" pitchFamily="18" charset="0"/>
                <a:cs typeface="Times New Roman" panose="02020603050405020304" pitchFamily="18" charset="0"/>
              </a:rPr>
              <a:t>" izpratnē) vai mikroliegumā (</a:t>
            </a:r>
            <a:r>
              <a:rPr lang="lv-LV" sz="3300" b="0" i="0" u="none" strike="noStrike" dirty="0">
                <a:solidFill>
                  <a:srgbClr val="16497B"/>
                </a:solidFill>
                <a:effectLst/>
                <a:latin typeface="Times New Roman" panose="02020603050405020304" pitchFamily="18" charset="0"/>
                <a:cs typeface="Times New Roman" panose="02020603050405020304" pitchFamily="18" charset="0"/>
                <a:hlinkClick r:id="rId4"/>
              </a:rPr>
              <a:t>Sugu un biotopu aizsardzības likuma</a:t>
            </a:r>
            <a:r>
              <a:rPr lang="lv-LV" sz="3300" b="0" i="0" dirty="0">
                <a:solidFill>
                  <a:srgbClr val="414142"/>
                </a:solidFill>
                <a:effectLst/>
                <a:latin typeface="Times New Roman" panose="02020603050405020304" pitchFamily="18" charset="0"/>
                <a:cs typeface="Times New Roman" panose="02020603050405020304" pitchFamily="18" charset="0"/>
              </a:rPr>
              <a:t> izpratnē);</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7. otrās vai trešās grupas ēkā būvdarbi ir bijuši pārtraukti un tā bijusi iekonservēta ilgāk nekā piecus gadus;</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8. uzsākti būvdarbi pēc otrās vai trešās grupas ēkas daļējas sagrūšanas;</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9. atzinumā par būves tehnisko stāvokli norādīts, ka tā ir avārijas stāvoklī;</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10. ir paredzēta otrās vai trešās grupas ēkas nojaukšana;</a:t>
            </a:r>
          </a:p>
          <a:p>
            <a:pPr marL="0" indent="0" algn="just">
              <a:lnSpc>
                <a:spcPct val="120000"/>
              </a:lnSpc>
              <a:spcBef>
                <a:spcPts val="0"/>
              </a:spcBef>
              <a:spcAft>
                <a:spcPts val="600"/>
              </a:spcAft>
              <a:buNone/>
            </a:pPr>
            <a:r>
              <a:rPr lang="lv-LV" sz="3300" b="0" i="0" dirty="0">
                <a:solidFill>
                  <a:srgbClr val="414142"/>
                </a:solidFill>
                <a:effectLst/>
                <a:latin typeface="Times New Roman" panose="02020603050405020304" pitchFamily="18" charset="0"/>
                <a:cs typeface="Times New Roman" panose="02020603050405020304" pitchFamily="18" charset="0"/>
              </a:rPr>
              <a:t>114.</a:t>
            </a:r>
            <a:r>
              <a:rPr lang="lv-LV" sz="3300" b="0" i="0" baseline="30000" dirty="0">
                <a:solidFill>
                  <a:srgbClr val="414142"/>
                </a:solidFill>
                <a:effectLst/>
                <a:latin typeface="Times New Roman" panose="02020603050405020304" pitchFamily="18" charset="0"/>
                <a:cs typeface="Times New Roman" panose="02020603050405020304" pitchFamily="18" charset="0"/>
              </a:rPr>
              <a:t>1</a:t>
            </a:r>
            <a:r>
              <a:rPr lang="lv-LV" sz="3300" b="0" i="0" dirty="0">
                <a:solidFill>
                  <a:srgbClr val="414142"/>
                </a:solidFill>
                <a:effectLst/>
                <a:latin typeface="Times New Roman" panose="02020603050405020304" pitchFamily="18" charset="0"/>
                <a:cs typeface="Times New Roman" panose="02020603050405020304" pitchFamily="18" charset="0"/>
              </a:rPr>
              <a:t> 11. darbu veikšanas projektu pieprasa būvniecības ierosinātājs vai būvdarbu veicējs.</a:t>
            </a:r>
          </a:p>
          <a:p>
            <a:endParaRPr lang="lv-LV" dirty="0"/>
          </a:p>
        </p:txBody>
      </p:sp>
    </p:spTree>
    <p:extLst>
      <p:ext uri="{BB962C8B-B14F-4D97-AF65-F5344CB8AC3E}">
        <p14:creationId xmlns:p14="http://schemas.microsoft.com/office/powerpoint/2010/main" val="3786282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440B7-95B0-E228-4FCA-50B90A9DB9AD}"/>
              </a:ext>
            </a:extLst>
          </p:cNvPr>
          <p:cNvSpPr>
            <a:spLocks noGrp="1"/>
          </p:cNvSpPr>
          <p:nvPr>
            <p:ph type="title"/>
          </p:nvPr>
        </p:nvSpPr>
        <p:spPr>
          <a:xfrm>
            <a:off x="3171463" y="365125"/>
            <a:ext cx="8182336" cy="1325563"/>
          </a:xfrm>
        </p:spPr>
        <p:txBody>
          <a:bodyPr/>
          <a:lstStyle/>
          <a:p>
            <a:r>
              <a:rPr lang="lv-LV" dirty="0">
                <a:latin typeface="Times New Roman" panose="02020603050405020304" pitchFamily="18" charset="0"/>
                <a:cs typeface="Times New Roman" panose="02020603050405020304" pitchFamily="18" charset="0"/>
              </a:rPr>
              <a:t>Ko iekļauj DVP saturā? </a:t>
            </a:r>
          </a:p>
        </p:txBody>
      </p:sp>
      <p:sp>
        <p:nvSpPr>
          <p:cNvPr id="4" name="Content Placeholder 2">
            <a:extLst>
              <a:ext uri="{FF2B5EF4-FFF2-40B4-BE49-F238E27FC236}">
                <a16:creationId xmlns:a16="http://schemas.microsoft.com/office/drawing/2014/main" id="{667B0AC8-593D-7140-C95B-3AE3A775FCB9}"/>
              </a:ext>
            </a:extLst>
          </p:cNvPr>
          <p:cNvSpPr>
            <a:spLocks noGrp="1"/>
          </p:cNvSpPr>
          <p:nvPr>
            <p:ph idx="1"/>
          </p:nvPr>
        </p:nvSpPr>
        <p:spPr>
          <a:xfrm>
            <a:off x="478464" y="1651886"/>
            <a:ext cx="11483164" cy="5110421"/>
          </a:xfrm>
        </p:spPr>
        <p:txBody>
          <a:bodyPr>
            <a:normAutofit fontScale="47500" lnSpcReduction="20000"/>
          </a:bodyPr>
          <a:lstStyle/>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ĒBN 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Darbu veikšanas projektā iekļauj:</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1. darbu veikšanas kalendāra grafiku;</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2. būvdarbu ģenerālplānu, kas izstrādāts, pamatojoties uz grafisko dokumentu (plānu), kurā ir atspoguļota ēkas, ceļu un inženiertīklu esošā situācija;</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3. sagatavošanas darbu un būvdarbu aprakstu;</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4. netradicionālu un sarežģītu būvdarbu veidu tehnoloģiskās shēmas un norādi par izpildes zonām;</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5. galveno </a:t>
            </a:r>
            <a:r>
              <a:rPr lang="lv-LV" sz="3600" b="0" i="0" dirty="0" err="1">
                <a:solidFill>
                  <a:srgbClr val="414142"/>
                </a:solidFill>
                <a:effectLst/>
                <a:latin typeface="Times New Roman" panose="02020603050405020304" pitchFamily="18" charset="0"/>
                <a:cs typeface="Times New Roman" panose="02020603050405020304" pitchFamily="18" charset="0"/>
              </a:rPr>
              <a:t>būvmašīnu</a:t>
            </a:r>
            <a:r>
              <a:rPr lang="lv-LV" sz="3600" b="0" i="0" dirty="0">
                <a:solidFill>
                  <a:srgbClr val="414142"/>
                </a:solidFill>
                <a:effectLst/>
                <a:latin typeface="Times New Roman" panose="02020603050405020304" pitchFamily="18" charset="0"/>
                <a:cs typeface="Times New Roman" panose="02020603050405020304" pitchFamily="18" charset="0"/>
              </a:rPr>
              <a:t> darba grafiku;</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6. nepieciešamo speciālistu sarakstu darbu veikšanai objektā;</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7. nepieciešamos būvju nospraušanas darbus;</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8. pagaidu tehnoloģisko konstrukciju pamatotus risinājumus;</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9. darba aizsardzības, drošības tehnikas, ražošanas higiēnas un ugunsdrošības pasākumu tehniskos risinājumus;</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10. </a:t>
            </a:r>
            <a:r>
              <a:rPr lang="lv-LV" sz="3600" b="0" i="0" dirty="0" err="1">
                <a:solidFill>
                  <a:srgbClr val="414142"/>
                </a:solidFill>
                <a:effectLst/>
                <a:latin typeface="Times New Roman" panose="02020603050405020304" pitchFamily="18" charset="0"/>
                <a:cs typeface="Times New Roman" panose="02020603050405020304" pitchFamily="18" charset="0"/>
              </a:rPr>
              <a:t>būvmašīnu</a:t>
            </a:r>
            <a:r>
              <a:rPr lang="lv-LV" sz="3600" b="0" i="0" dirty="0">
                <a:solidFill>
                  <a:srgbClr val="414142"/>
                </a:solidFill>
                <a:effectLst/>
                <a:latin typeface="Times New Roman" panose="02020603050405020304" pitchFamily="18" charset="0"/>
                <a:cs typeface="Times New Roman" panose="02020603050405020304" pitchFamily="18" charset="0"/>
              </a:rPr>
              <a:t>, tehnoloģiskā un montāžas aprīkojuma sarakstu;</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11. skaidrojošu aprakstu;</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12. darbaspēka kustības grafiku;</a:t>
            </a:r>
          </a:p>
          <a:p>
            <a:pPr marL="0" indent="0" algn="just">
              <a:lnSpc>
                <a:spcPct val="120000"/>
              </a:lnSpc>
              <a:spcBef>
                <a:spcPts val="0"/>
              </a:spcBef>
              <a:spcAft>
                <a:spcPts val="600"/>
              </a:spcAft>
              <a:buNone/>
            </a:pPr>
            <a:r>
              <a:rPr lang="lv-LV" sz="3600" b="0" i="0" dirty="0">
                <a:solidFill>
                  <a:srgbClr val="414142"/>
                </a:solidFill>
                <a:effectLst/>
                <a:latin typeface="Times New Roman" panose="02020603050405020304" pitchFamily="18" charset="0"/>
                <a:cs typeface="Times New Roman" panose="02020603050405020304" pitchFamily="18" charset="0"/>
              </a:rPr>
              <a:t>114.</a:t>
            </a:r>
            <a:r>
              <a:rPr lang="lv-LV" sz="3600" b="0" i="0" baseline="30000" dirty="0">
                <a:solidFill>
                  <a:srgbClr val="414142"/>
                </a:solidFill>
                <a:effectLst/>
                <a:latin typeface="Times New Roman" panose="02020603050405020304" pitchFamily="18" charset="0"/>
                <a:cs typeface="Times New Roman" panose="02020603050405020304" pitchFamily="18" charset="0"/>
              </a:rPr>
              <a:t>2</a:t>
            </a:r>
            <a:r>
              <a:rPr lang="lv-LV" sz="3600" b="0" i="0" dirty="0">
                <a:solidFill>
                  <a:srgbClr val="414142"/>
                </a:solidFill>
                <a:effectLst/>
                <a:latin typeface="Times New Roman" panose="02020603050405020304" pitchFamily="18" charset="0"/>
                <a:cs typeface="Times New Roman" panose="02020603050405020304" pitchFamily="18" charset="0"/>
              </a:rPr>
              <a:t> 13. būvizstrādājumu transportēšanas nosacījumus un to novietošanas vietas būvlaukumā.</a:t>
            </a:r>
          </a:p>
          <a:p>
            <a:pPr marL="0" indent="0">
              <a:buNone/>
            </a:pPr>
            <a:endParaRPr lang="lv-LV" dirty="0"/>
          </a:p>
        </p:txBody>
      </p:sp>
    </p:spTree>
    <p:extLst>
      <p:ext uri="{BB962C8B-B14F-4D97-AF65-F5344CB8AC3E}">
        <p14:creationId xmlns:p14="http://schemas.microsoft.com/office/powerpoint/2010/main" val="2177412544"/>
      </p:ext>
    </p:extLst>
  </p:cSld>
  <p:clrMapOvr>
    <a:masterClrMapping/>
  </p:clrMapOvr>
</p:sld>
</file>

<file path=ppt/theme/theme1.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5531</TotalTime>
  <Words>3330</Words>
  <Application>Microsoft Office PowerPoint</Application>
  <PresentationFormat>Widescreen</PresentationFormat>
  <Paragraphs>176</Paragraphs>
  <Slides>19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Calibri</vt:lpstr>
      <vt:lpstr>Calibri Light</vt:lpstr>
      <vt:lpstr>Times New Roman</vt:lpstr>
      <vt:lpstr>Trebuchet MS</vt:lpstr>
      <vt:lpstr>Verdana</vt:lpstr>
      <vt:lpstr>Wingdings 3</vt:lpstr>
      <vt:lpstr>Facet</vt:lpstr>
      <vt:lpstr>Seminārs būvniecības procesa dalībniekiem “Būvdarbu veikšanas tehnoloģijas būvdarbu kontrolē”  Darbu veikšanas projekta pārbaude būvdarbu kontroles ietvaros</vt:lpstr>
      <vt:lpstr>Kas ir darbu veikšanas projekts?  </vt:lpstr>
      <vt:lpstr>Darbu veikšanas projekts speciālajos būvnoteikumos</vt:lpstr>
      <vt:lpstr>Ministru kabineta 02.09.2014. noteikumi Nr.529 „Ēku būvnoteikumi”  </vt:lpstr>
      <vt:lpstr>Ministru kabineta noteikumi Nr. 384 «Būvju tehniskās apsekošanas būvnormatīvs LBN 405-21»</vt:lpstr>
      <vt:lpstr>Nepietiekama izpēte!</vt:lpstr>
      <vt:lpstr>Kas izstrādā un saskaņo DVP?</vt:lpstr>
      <vt:lpstr>Kad izstrādā DVP ēku būvniecībā?</vt:lpstr>
      <vt:lpstr>Ko iekļauj DVP saturā? </vt:lpstr>
      <vt:lpstr>Darba veikšanas projekta atbilstība DOP</vt:lpstr>
      <vt:lpstr>Darba veikšanas projekta atbilstība DOP</vt:lpstr>
      <vt:lpstr>Darba veikšanas projekta atbilstība DOP</vt:lpstr>
      <vt:lpstr>Darba veikšanas projekta atbilstība DOP</vt:lpstr>
      <vt:lpstr>Būvdarbi nepārtraucot ēkas ekspluatāciju</vt:lpstr>
      <vt:lpstr>Ietekmes izvērtējums uz blakus esošo apbūvi</vt:lpstr>
      <vt:lpstr>Esošo ēku uzraudzība un monitorings. Sēšanās pārraudzība. </vt:lpstr>
      <vt:lpstr>Esošo ēku uzraudzība un monitorings. Vibrāciju pārraudzība. </vt:lpstr>
      <vt:lpstr>Kad vēl nepieciešams DVP?</vt:lpstr>
      <vt:lpstr>Paldies par uzmanību!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Iveta Palamarcuka</dc:creator>
  <cp:lastModifiedBy>Inese Linde</cp:lastModifiedBy>
  <cp:revision>107</cp:revision>
  <dcterms:created xsi:type="dcterms:W3CDTF">2020-12-08T19:00:14Z</dcterms:created>
  <dcterms:modified xsi:type="dcterms:W3CDTF">2023-04-28T12:08:54Z</dcterms:modified>
</cp:coreProperties>
</file>