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5" r:id="rId2"/>
    <p:sldId id="259" r:id="rId3"/>
    <p:sldId id="258" r:id="rId4"/>
    <p:sldId id="538" r:id="rId5"/>
    <p:sldId id="260" r:id="rId6"/>
    <p:sldId id="261" r:id="rId7"/>
    <p:sldId id="262" r:id="rId8"/>
    <p:sldId id="263" r:id="rId9"/>
    <p:sldId id="264" r:id="rId10"/>
    <p:sldId id="539" r:id="rId11"/>
    <p:sldId id="537" r:id="rId12"/>
    <p:sldId id="257" r:id="rId13"/>
    <p:sldId id="535" r:id="rId14"/>
    <p:sldId id="536" r:id="rId15"/>
    <p:sldId id="527" r:id="rId16"/>
    <p:sldId id="266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outlineViewPr>
    <p:cViewPr>
      <p:scale>
        <a:sx n="33" d="100"/>
        <a:sy n="33" d="100"/>
      </p:scale>
      <p:origin x="0" y="-42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1A5AC-A30F-49F0-95F5-18C10F2333B0}" type="datetimeFigureOut">
              <a:rPr lang="lv-LV" smtClean="0"/>
              <a:t>25.10.2022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D2E4F-6C25-45C1-A3B1-86CA374CEF8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219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2E4F-6C25-45C1-A3B1-86CA374CEF82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507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DD2E4F-6C25-45C1-A3B1-86CA374CEF82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059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4D66F-1EF9-446D-B87A-9C348B161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9FE5B-0A17-4B80-96B1-B028BF96F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8AF11-D77F-420D-AD11-23C1FC174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9F31-29D3-42BD-B539-7C74DBAC5863}" type="datetimeFigureOut">
              <a:rPr lang="lv-LV" smtClean="0"/>
              <a:t>25.10.2022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8F7D0-E70D-4112-9C7E-5FB873C6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2C3DB-24F1-4065-B14D-8B2B6D45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9D41-8DE8-4F1F-A7DA-BA6C8B77FD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3984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6AAC-F35F-4338-B200-E1162580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DF148B-7DE6-485E-826A-E7FC4FB13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6D27E-0B1E-4B64-A7A1-E64F6B33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9F31-29D3-42BD-B539-7C74DBAC5863}" type="datetimeFigureOut">
              <a:rPr lang="lv-LV" smtClean="0"/>
              <a:t>25.10.2022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1A12B-18D1-44AB-AF5A-3386DD49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2C6F0-5F22-469D-875F-5A3029A1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9D41-8DE8-4F1F-A7DA-BA6C8B77FD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623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34232E-3ED3-47C7-9449-E25FF020E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ED10B-70AC-4B33-96F6-125F90ABC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E2682-4034-474C-82B0-86260A1C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9F31-29D3-42BD-B539-7C74DBAC5863}" type="datetimeFigureOut">
              <a:rPr lang="lv-LV" smtClean="0"/>
              <a:t>25.10.2022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C8AF9-F039-40FA-87F6-6FDEF49C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BA005-7282-4C94-87E7-57C578F0E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9D41-8DE8-4F1F-A7DA-BA6C8B77FD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207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B2D2-9FCD-40C2-BC35-D9630CA0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9D06D-D0D6-499B-BCFA-3C5F839D0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C7496-FEFB-4BA7-89B3-79E7863C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9F31-29D3-42BD-B539-7C74DBAC5863}" type="datetimeFigureOut">
              <a:rPr lang="lv-LV" smtClean="0"/>
              <a:t>25.10.2022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F1B8D-135F-416C-9F93-F96D1661E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86E4E-C9AC-49D1-B664-1B97B509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9D41-8DE8-4F1F-A7DA-BA6C8B77FD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39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8B1B4-FEA7-41C9-B5C6-27DADB5A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C1876-369A-4188-B450-A884F67F7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8D4F5-AFAA-4791-B447-FEDF77DD5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9F31-29D3-42BD-B539-7C74DBAC5863}" type="datetimeFigureOut">
              <a:rPr lang="lv-LV" smtClean="0"/>
              <a:t>25.10.2022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F1E5-657C-4737-86DF-F35954C3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0652F-9BBE-4AE2-AC26-0B336B366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9D41-8DE8-4F1F-A7DA-BA6C8B77FD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828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45A1-28C7-418D-8BDB-9B06CB22C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A7681-5F03-42C4-B154-7EB36AE19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C0AEB-980C-470F-9F7D-5E020A1B7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A2376-399E-460C-A06A-7B2ED960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9F31-29D3-42BD-B539-7C74DBAC5863}" type="datetimeFigureOut">
              <a:rPr lang="lv-LV" smtClean="0"/>
              <a:t>25.10.2022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D707E-2D41-4F95-8837-0B238173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9DBC1-E733-4648-AF91-912595D9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9D41-8DE8-4F1F-A7DA-BA6C8B77FD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359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1D89-DAFB-4F0A-8B8F-280BA5E1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D2ED8-C3F3-4992-AC07-F9D75115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EE4A5-54C5-438D-A797-99C3826F1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22AF5-B683-4682-8CDC-65F640AFB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0289D-A190-4CE3-BEA5-AEDEAC47B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99AEB-2007-4119-B43F-ED7AB972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9F31-29D3-42BD-B539-7C74DBAC5863}" type="datetimeFigureOut">
              <a:rPr lang="lv-LV" smtClean="0"/>
              <a:t>25.10.2022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ABD125-EF5A-4836-AB37-93D2AB4F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D00AC3-5967-4206-BF58-9818BE6A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9D41-8DE8-4F1F-A7DA-BA6C8B77FD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826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1609-E8A0-4FF6-A1D7-7A9AD69E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0B863-4F2A-4A11-813D-DB9674EAB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9F31-29D3-42BD-B539-7C74DBAC5863}" type="datetimeFigureOut">
              <a:rPr lang="lv-LV" smtClean="0"/>
              <a:t>25.10.2022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6115F-B2FE-44BC-989E-892E5526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B2A2B1-FD5B-4F7B-B153-5EBD0ED8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9D41-8DE8-4F1F-A7DA-BA6C8B77FD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750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B03B6-CBFF-4866-9845-0586BDF1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9F31-29D3-42BD-B539-7C74DBAC5863}" type="datetimeFigureOut">
              <a:rPr lang="lv-LV" smtClean="0"/>
              <a:t>25.10.2022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BDDAF-270D-491B-B7CA-16ED1016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A26B3-53CB-47BE-A6E5-C30DE91C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9D41-8DE8-4F1F-A7DA-BA6C8B77FD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915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1765-1EC8-43BE-AC80-57F93260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3E566-EE97-44AB-8E5D-B884B4211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742E2-4FBB-4BA7-8B9E-64E4E9426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3556B-C692-410D-BAC0-FED54F41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9F31-29D3-42BD-B539-7C74DBAC5863}" type="datetimeFigureOut">
              <a:rPr lang="lv-LV" smtClean="0"/>
              <a:t>25.10.2022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45F64-51FB-4DB4-9388-376E7312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508C7-47D1-4CA6-A344-5F283096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9D41-8DE8-4F1F-A7DA-BA6C8B77FD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87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5834-4CC5-42B0-91D0-718E8F4D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1177DB-4529-401D-93EE-6E8693B3F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19279-CD66-4E90-97B0-F17C287F8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EE475-F8CE-4BE8-98A7-5A2A3B65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9F31-29D3-42BD-B539-7C74DBAC5863}" type="datetimeFigureOut">
              <a:rPr lang="lv-LV" smtClean="0"/>
              <a:t>25.10.2022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D4682-A4DC-40CE-A6D5-365BDFCE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AD04B-7769-41CE-8C8A-2774E34C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39D41-8DE8-4F1F-A7DA-BA6C8B77FD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387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F2B4AA-F237-4BF8-AAAC-DA159AC6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923E3-D7A7-45D1-8193-5B9EF1D6D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60A32-5E2D-49C7-B0B6-D3751B792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9F31-29D3-42BD-B539-7C74DBAC5863}" type="datetimeFigureOut">
              <a:rPr lang="lv-LV" smtClean="0"/>
              <a:t>25.10.2022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87F07-5E30-4484-A52D-2D3C8B0D1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A96E2-BA1F-46A8-BCD8-1236799F2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39D41-8DE8-4F1F-A7DA-BA6C8B77FD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128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46C0-21C0-443A-B1BC-FE13C9B7F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355" y="172009"/>
            <a:ext cx="10151165" cy="1556344"/>
          </a:xfrm>
        </p:spPr>
        <p:txBody>
          <a:bodyPr>
            <a:normAutofit fontScale="90000"/>
          </a:bodyPr>
          <a:lstStyle/>
          <a:p>
            <a:br>
              <a:rPr lang="lv-LV" sz="4200" dirty="0">
                <a:solidFill>
                  <a:srgbClr val="169693"/>
                </a:solidFill>
                <a:latin typeface="+mn-lt"/>
                <a:cs typeface="Arial" panose="020B0604020202020204" pitchFamily="34" charset="0"/>
              </a:rPr>
            </a:br>
            <a:br>
              <a:rPr lang="lv-LV" sz="4200" dirty="0">
                <a:solidFill>
                  <a:srgbClr val="169693"/>
                </a:solidFill>
                <a:latin typeface="+mn-lt"/>
                <a:cs typeface="Arial" panose="020B0604020202020204" pitchFamily="34" charset="0"/>
              </a:rPr>
            </a:br>
            <a:br>
              <a:rPr lang="lv-LV" sz="4200" dirty="0">
                <a:solidFill>
                  <a:srgbClr val="169693"/>
                </a:solidFill>
                <a:latin typeface="+mn-lt"/>
                <a:cs typeface="Arial" panose="020B0604020202020204" pitchFamily="34" charset="0"/>
              </a:rPr>
            </a:br>
            <a:endParaRPr lang="lv-LV" sz="4200" dirty="0">
              <a:solidFill>
                <a:srgbClr val="169693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8C1957-B455-458F-A69F-2675087C7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966" y="5719714"/>
            <a:ext cx="1684316" cy="869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6F5BA9-C70D-4963-8175-2A07CD87E0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44" y="1483805"/>
            <a:ext cx="9616508" cy="3890390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C2049C-AB02-4B58-8CD5-DA5B85284580}"/>
              </a:ext>
            </a:extLst>
          </p:cNvPr>
          <p:cNvSpPr txBox="1"/>
          <p:nvPr/>
        </p:nvSpPr>
        <p:spPr>
          <a:xfrm flipH="1">
            <a:off x="1281544" y="527755"/>
            <a:ext cx="9616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i="1" dirty="0">
                <a:solidFill>
                  <a:srgbClr val="18A4A1"/>
                </a:solidFill>
              </a:rPr>
              <a:t>Mājas lietas saturs</a:t>
            </a:r>
            <a:endParaRPr lang="lv-LV" sz="4400" b="1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8A820D-4FE4-4C6E-A838-17E47AD08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874" y="5233718"/>
            <a:ext cx="3158252" cy="149018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51615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4D77-A19B-47A1-8AFA-11FC03D6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4400" b="1" dirty="0">
                <a:solidFill>
                  <a:srgbClr val="18A4A1"/>
                </a:solidFill>
              </a:rPr>
              <a:t>Datu pievienošana mājas lietas sadaļās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6CB9C-9A0F-4824-B07D-7BA6D89E2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Uzkrātie līdzekļi</a:t>
            </a:r>
          </a:p>
          <a:p>
            <a:r>
              <a:rPr lang="lv-LV" dirty="0"/>
              <a:t>Skaitītāji</a:t>
            </a:r>
          </a:p>
          <a:p>
            <a:r>
              <a:rPr lang="lv-LV" dirty="0"/>
              <a:t>Pārvaldīšanas izmaksas</a:t>
            </a:r>
          </a:p>
          <a:p>
            <a:r>
              <a:rPr lang="lv-LV" dirty="0"/>
              <a:t>Dokumenti (arī </a:t>
            </a:r>
            <a:r>
              <a:rPr lang="lv-LV" dirty="0" err="1"/>
              <a:t>energosertifikāta</a:t>
            </a:r>
            <a:r>
              <a:rPr lang="lv-LV" dirty="0"/>
              <a:t> pievienošana)</a:t>
            </a:r>
          </a:p>
          <a:p>
            <a:r>
              <a:rPr lang="lv-LV" dirty="0"/>
              <a:t>Lēmumi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360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A090F-98DE-4A35-8C7A-860179B9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5"/>
            <a:ext cx="10515600" cy="2552700"/>
          </a:xfrm>
        </p:spPr>
        <p:txBody>
          <a:bodyPr>
            <a:normAutofit/>
          </a:bodyPr>
          <a:lstStyle/>
          <a:p>
            <a:pPr algn="ctr"/>
            <a:r>
              <a:rPr lang="lv-LV" b="1" i="1" dirty="0">
                <a:solidFill>
                  <a:srgbClr val="18A4A1"/>
                </a:solidFill>
              </a:rPr>
              <a:t>Īpašniekam dotās iespējas Mājas lietā</a:t>
            </a:r>
          </a:p>
        </p:txBody>
      </p:sp>
    </p:spTree>
    <p:extLst>
      <p:ext uri="{BB962C8B-B14F-4D97-AF65-F5344CB8AC3E}">
        <p14:creationId xmlns:p14="http://schemas.microsoft.com/office/powerpoint/2010/main" val="414081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D5AD-2D8B-4FC9-8CB2-1A56EA4C2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07" y="450216"/>
            <a:ext cx="10515600" cy="1026477"/>
          </a:xfrm>
        </p:spPr>
        <p:txBody>
          <a:bodyPr>
            <a:normAutofit fontScale="90000"/>
          </a:bodyPr>
          <a:lstStyle/>
          <a:p>
            <a:pPr algn="ctr"/>
            <a:br>
              <a:rPr lang="lv-LV" b="1" dirty="0">
                <a:solidFill>
                  <a:srgbClr val="18A4A1"/>
                </a:solidFill>
              </a:rPr>
            </a:br>
            <a:r>
              <a:rPr lang="lv-LV" b="1" dirty="0">
                <a:solidFill>
                  <a:srgbClr val="18A4A1"/>
                </a:solidFill>
              </a:rPr>
              <a:t>Sadaļā Pamatdati vai Īpašnieki norādīt savu kontaktinformāciju 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A219-1E0C-4C41-AB6E-3CCB3F15B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680"/>
            <a:ext cx="10515600" cy="467328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CE127-A0F5-4A92-A700-52E106D09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32" y="1581229"/>
            <a:ext cx="9753600" cy="1278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2D9C39-531A-479A-8736-EA7C28805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2" y="3990736"/>
            <a:ext cx="2867025" cy="1209675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5F713BA-7DF5-4C8D-A0E9-38AEE258E5F2}"/>
              </a:ext>
            </a:extLst>
          </p:cNvPr>
          <p:cNvSpPr/>
          <p:nvPr/>
        </p:nvSpPr>
        <p:spPr>
          <a:xfrm>
            <a:off x="2474277" y="3429000"/>
            <a:ext cx="27432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FDDAE2-F117-49D6-B4AF-A670BA5B4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383121"/>
            <a:ext cx="5791200" cy="2693829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742FA2C-8ADE-4F35-83F7-A10DF040D365}"/>
              </a:ext>
            </a:extLst>
          </p:cNvPr>
          <p:cNvSpPr/>
          <p:nvPr/>
        </p:nvSpPr>
        <p:spPr>
          <a:xfrm>
            <a:off x="4283868" y="4379039"/>
            <a:ext cx="1085850" cy="341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9825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02483-C54A-4BB7-8A71-92B1DCDA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18A4A1"/>
                </a:solidFill>
              </a:rPr>
              <a:t>Izveidot īpašnieka jeb īpašuma tiesību pilnvaru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564DD-1DF9-482B-A958-22197FBC6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Īpašuma tiesību pilnvaru var izdot pats dzīvokļa īpašnieks vai var iereģistrēt pārvaldnieks pēc īpašnieka pieprasījuma.</a:t>
            </a:r>
          </a:p>
          <a:p>
            <a:pPr marL="0" indent="0">
              <a:buNone/>
            </a:pPr>
            <a:r>
              <a:rPr lang="lv-LV" dirty="0"/>
              <a:t>Īpašuma tiesību pilnvarā var izvēlēties no objektiem, uz kuriem ir īpašuma tiesības vai no īpašnieka ir saņemtas tiesības to pārstāvēt</a:t>
            </a:r>
          </a:p>
          <a:p>
            <a:pPr marL="0" indent="0">
              <a:buNone/>
            </a:pPr>
            <a:r>
              <a:rPr lang="lv-LV" dirty="0"/>
              <a:t>Pilnas īpašnieka tiesības – Pārstāvēt kā īpašnieku – dod iespēju:</a:t>
            </a:r>
          </a:p>
          <a:p>
            <a:pPr>
              <a:buFontTx/>
              <a:buChar char="-"/>
            </a:pPr>
            <a:r>
              <a:rPr lang="lv-LV" dirty="0"/>
              <a:t>pilnā apmērā skatīties īpašumu Ekspluatācijas un Mājas lietas;</a:t>
            </a:r>
          </a:p>
          <a:p>
            <a:pPr>
              <a:buFontTx/>
              <a:buChar char="-"/>
            </a:pPr>
            <a:r>
              <a:rPr lang="lv-LV" dirty="0"/>
              <a:t>tiesības mājas lietā sūtīt paziņojumus;</a:t>
            </a:r>
          </a:p>
          <a:p>
            <a:pPr>
              <a:buFontTx/>
              <a:buChar char="-"/>
            </a:pPr>
            <a:r>
              <a:rPr lang="lv-LV" dirty="0"/>
              <a:t>veidot un piedalīties aptaujās un kopsapulcēs.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6DA85-910C-4188-89E9-1DF68671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13</a:t>
            </a:fld>
            <a:endParaRPr lang="lv-LV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A1A1FD-705D-4BD8-A6C2-AAEF6698FC60}"/>
              </a:ext>
            </a:extLst>
          </p:cNvPr>
          <p:cNvCxnSpPr>
            <a:cxnSpLocks/>
          </p:cNvCxnSpPr>
          <p:nvPr/>
        </p:nvCxnSpPr>
        <p:spPr>
          <a:xfrm>
            <a:off x="838200" y="1304046"/>
            <a:ext cx="10515600" cy="0"/>
          </a:xfrm>
          <a:prstGeom prst="straightConnector1">
            <a:avLst/>
          </a:prstGeom>
          <a:ln w="31750">
            <a:solidFill>
              <a:srgbClr val="F15A2C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84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9F5E-F84F-4326-ADA4-B833D4EC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18A4A1"/>
                </a:solidFill>
              </a:rPr>
              <a:t>Darbības citās sadaļās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E5345-74FB-4F2A-952D-3C207C0EC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Iespēja  nosūtīt paziņojumu pārvaldniekam un citiem īpašniekiem</a:t>
            </a:r>
          </a:p>
          <a:p>
            <a:r>
              <a:rPr lang="lv-LV" dirty="0"/>
              <a:t>Organizēt  kopsapulces vai aptaujas</a:t>
            </a:r>
          </a:p>
          <a:p>
            <a:r>
              <a:rPr lang="lv-LV" dirty="0"/>
              <a:t>Pieteikt apsekošanas vizīti pārvaldniekam</a:t>
            </a:r>
          </a:p>
          <a:p>
            <a:r>
              <a:rPr lang="lv-LV" dirty="0"/>
              <a:t>Pievienot lēmumus</a:t>
            </a:r>
          </a:p>
          <a:p>
            <a:endParaRPr lang="lv-LV" dirty="0"/>
          </a:p>
          <a:p>
            <a:r>
              <a:rPr lang="lv-LV" dirty="0"/>
              <a:t>Visas pārējās sadaļas var apskatīt</a:t>
            </a:r>
          </a:p>
        </p:txBody>
      </p:sp>
    </p:spTree>
    <p:extLst>
      <p:ext uri="{BB962C8B-B14F-4D97-AF65-F5344CB8AC3E}">
        <p14:creationId xmlns:p14="http://schemas.microsoft.com/office/powerpoint/2010/main" val="65572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DB4953-4AA7-4BB1-897D-A8E65A25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3755"/>
            <a:ext cx="10359887" cy="792616"/>
          </a:xfrm>
        </p:spPr>
        <p:txBody>
          <a:bodyPr>
            <a:noAutofit/>
          </a:bodyPr>
          <a:lstStyle/>
          <a:p>
            <a:pPr algn="ctr"/>
            <a:r>
              <a:rPr lang="lv-LV" sz="4000" b="1" dirty="0">
                <a:solidFill>
                  <a:srgbClr val="169693"/>
                </a:solidFill>
                <a:cs typeface="Arial" panose="020B0604020202020204" pitchFamily="34" charset="0"/>
              </a:rPr>
              <a:t>Tehnisko problēmu risināšanas iespējas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63775D17-FD09-45B0-8727-E8C03FCB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99734"/>
            <a:ext cx="1499683" cy="365125"/>
          </a:xfrm>
        </p:spPr>
        <p:txBody>
          <a:bodyPr/>
          <a:lstStyle/>
          <a:p>
            <a:pPr algn="l"/>
            <a:fld id="{F3582282-1A83-4550-A733-D531DD8B212F}" type="slidenum">
              <a:rPr lang="lv-LV" b="1" smtClean="0">
                <a:solidFill>
                  <a:srgbClr val="148A87"/>
                </a:solidFill>
              </a:rPr>
              <a:pPr algn="l"/>
              <a:t>15</a:t>
            </a:fld>
            <a:endParaRPr lang="lv-LV" b="1" dirty="0">
              <a:solidFill>
                <a:srgbClr val="148A8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9B76E9-0654-4C05-ABB2-3B7F1D7641FB}"/>
              </a:ext>
            </a:extLst>
          </p:cNvPr>
          <p:cNvSpPr/>
          <p:nvPr/>
        </p:nvSpPr>
        <p:spPr>
          <a:xfrm>
            <a:off x="1046501" y="1459651"/>
            <a:ext cx="10515600" cy="49145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lv-LV" sz="2000" b="1" dirty="0"/>
              <a:t>BIS portālā</a:t>
            </a:r>
            <a:r>
              <a:rPr lang="lv-LV" sz="2000" dirty="0"/>
              <a:t>:</a:t>
            </a:r>
          </a:p>
          <a:p>
            <a:r>
              <a:rPr lang="lv-LV" sz="2000" dirty="0"/>
              <a:t>Fiziskās personas profila sadaļā «BIS ATBALSTA PALĪDZĪBAS PIEPRASĪŠANA</a:t>
            </a:r>
            <a:r>
              <a:rPr lang="lv-LV" sz="1600" dirty="0"/>
              <a:t>» </a:t>
            </a:r>
            <a:r>
              <a:rPr lang="lv-LV" sz="2000" dirty="0"/>
              <a:t>vai panelī Pieteikt problēmu:</a:t>
            </a:r>
          </a:p>
          <a:p>
            <a:pPr marL="0" indent="0">
              <a:buNone/>
            </a:pPr>
            <a:endParaRPr lang="lv-LV" sz="1400" dirty="0"/>
          </a:p>
          <a:p>
            <a:pPr marL="0" indent="0">
              <a:buNone/>
            </a:pPr>
            <a:endParaRPr lang="lv-LV" sz="1400" dirty="0"/>
          </a:p>
          <a:p>
            <a:pPr marL="0" indent="0">
              <a:buNone/>
            </a:pPr>
            <a:endParaRPr lang="lv-LV" sz="1400" dirty="0"/>
          </a:p>
          <a:p>
            <a:pPr marL="0" indent="0">
              <a:buNone/>
            </a:pPr>
            <a:endParaRPr lang="lv-LV" sz="1400" dirty="0"/>
          </a:p>
          <a:p>
            <a:pPr marL="0" indent="0">
              <a:buNone/>
            </a:pPr>
            <a:endParaRPr lang="lv-LV" sz="1400" dirty="0"/>
          </a:p>
          <a:p>
            <a:pPr marL="0" indent="0">
              <a:buNone/>
            </a:pPr>
            <a:endParaRPr lang="lv-LV" sz="1400" dirty="0"/>
          </a:p>
          <a:p>
            <a:pPr marL="0" indent="0">
              <a:buNone/>
            </a:pPr>
            <a:endParaRPr lang="lv-LV" sz="1400" dirty="0"/>
          </a:p>
          <a:p>
            <a:pPr lvl="2"/>
            <a:endParaRPr lang="lv-LV" sz="1400" dirty="0"/>
          </a:p>
          <a:p>
            <a:pPr lvl="2"/>
            <a:endParaRPr lang="lv-LV" sz="1400" dirty="0"/>
          </a:p>
          <a:p>
            <a:pPr lvl="2"/>
            <a:endParaRPr lang="lv-LV" sz="1400" dirty="0"/>
          </a:p>
          <a:p>
            <a:pPr lvl="2"/>
            <a:endParaRPr lang="lv-LV" sz="1400" dirty="0"/>
          </a:p>
          <a:p>
            <a:pPr lvl="2"/>
            <a:endParaRPr lang="lv-LV" sz="1400" dirty="0"/>
          </a:p>
          <a:p>
            <a:pPr lvl="2"/>
            <a:endParaRPr lang="lv-LV" sz="1400" dirty="0"/>
          </a:p>
          <a:p>
            <a:pPr lvl="2" algn="r"/>
            <a:r>
              <a:rPr lang="lv-LV" sz="1400" dirty="0"/>
              <a:t>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C47A2-3E54-489D-98A6-E7EA44046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64" y="2430712"/>
            <a:ext cx="5606143" cy="258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AAA22E-2A36-46EB-A5F2-17938FEBD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770" y="2530595"/>
            <a:ext cx="3152775" cy="12685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E5C0A0-5EF8-4642-A9DF-3C7B5F172D0A}"/>
              </a:ext>
            </a:extLst>
          </p:cNvPr>
          <p:cNvSpPr txBox="1"/>
          <p:nvPr/>
        </p:nvSpPr>
        <p:spPr>
          <a:xfrm>
            <a:off x="1828799" y="5092289"/>
            <a:ext cx="78377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48A87"/>
              </a:buClr>
            </a:pPr>
            <a:r>
              <a:rPr lang="lv-LV" sz="18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Saziņa ar Reģistra iestādi</a:t>
            </a:r>
          </a:p>
          <a:p>
            <a:pPr algn="ctr">
              <a:buClr>
                <a:srgbClr val="148A87"/>
              </a:buClr>
            </a:pPr>
            <a:r>
              <a:rPr lang="lv-LV" sz="18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 tālruni: </a:t>
            </a:r>
            <a:r>
              <a:rPr lang="lv-LV" sz="1800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62004010 #1</a:t>
            </a:r>
          </a:p>
          <a:p>
            <a:pPr algn="ctr">
              <a:buClr>
                <a:srgbClr val="148A87"/>
              </a:buClr>
            </a:pPr>
            <a:r>
              <a:rPr lang="lv-LV" sz="1800" u="sng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e-pasts: parvaldnieki@bvkb.gov.lv</a:t>
            </a:r>
          </a:p>
        </p:txBody>
      </p:sp>
    </p:spTree>
    <p:extLst>
      <p:ext uri="{BB962C8B-B14F-4D97-AF65-F5344CB8AC3E}">
        <p14:creationId xmlns:p14="http://schemas.microsoft.com/office/powerpoint/2010/main" val="1057769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7541-4855-451A-8B67-6A487447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5975"/>
            <a:ext cx="10515600" cy="1743075"/>
          </a:xfrm>
        </p:spPr>
        <p:txBody>
          <a:bodyPr>
            <a:normAutofit/>
          </a:bodyPr>
          <a:lstStyle/>
          <a:p>
            <a:pPr algn="ctr"/>
            <a:r>
              <a:rPr lang="lv-LV" sz="8000" b="1" i="1" dirty="0">
                <a:solidFill>
                  <a:srgbClr val="18A4A1"/>
                </a:solidFill>
              </a:rPr>
              <a:t>Jautājumi un atbildes</a:t>
            </a:r>
          </a:p>
        </p:txBody>
      </p:sp>
    </p:spTree>
    <p:extLst>
      <p:ext uri="{BB962C8B-B14F-4D97-AF65-F5344CB8AC3E}">
        <p14:creationId xmlns:p14="http://schemas.microsoft.com/office/powerpoint/2010/main" val="360674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3730E-B131-40E6-8B8D-41DCFC81B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1"/>
            <a:ext cx="10515600" cy="1149350"/>
          </a:xfrm>
        </p:spPr>
        <p:txBody>
          <a:bodyPr/>
          <a:lstStyle/>
          <a:p>
            <a:pPr algn="ctr"/>
            <a:r>
              <a:rPr lang="lv-LV" b="1" dirty="0">
                <a:solidFill>
                  <a:srgbClr val="18A4A1"/>
                </a:solidFill>
              </a:rPr>
              <a:t>Mājas lietā iekļaujamie dokumenti vai dati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B9E2A-392A-445A-A747-E56BCB5C2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43386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v-LV" sz="3300" dirty="0"/>
              <a:t>Mājas lietas saturs, iekļaujamie dokumenti vai dati ir noteikti Dzīvojamo māju pārvaldīšanas likuma 8.panta trešajā daļā:</a:t>
            </a:r>
          </a:p>
          <a:p>
            <a:pPr marL="571500" indent="-571500">
              <a:buFont typeface="+mj-lt"/>
              <a:buAutoNum type="romanUcPeriod"/>
            </a:pPr>
            <a:r>
              <a:rPr lang="lv-LV" sz="3300" dirty="0"/>
              <a:t>	pārvaldīšanas līgums, </a:t>
            </a:r>
          </a:p>
          <a:p>
            <a:pPr marL="571500" indent="-571500">
              <a:buFont typeface="+mj-lt"/>
              <a:buAutoNum type="romanUcPeriod"/>
            </a:pPr>
            <a:r>
              <a:rPr lang="lv-LV" sz="3300" dirty="0"/>
              <a:t>	īpašnieku lēmumi un izdotās pilnvaras,</a:t>
            </a:r>
          </a:p>
          <a:p>
            <a:pPr marL="571500" indent="-571500">
              <a:buFont typeface="+mj-lt"/>
              <a:buAutoNum type="romanUcPeriod"/>
            </a:pPr>
            <a:r>
              <a:rPr lang="lv-LV" sz="3300" dirty="0"/>
              <a:t>	ar pārvaldīšanas darbu saistītie dokumenti (tāmes, pārvaldīšanas 	plāni, ieņēmu un izdevumu pārskati, uzkrāto līdzekļu apjoms u.c.),</a:t>
            </a:r>
          </a:p>
          <a:p>
            <a:pPr marL="571500" indent="-571500">
              <a:buFont typeface="+mj-lt"/>
              <a:buAutoNum type="romanUcPeriod"/>
            </a:pPr>
            <a:r>
              <a:rPr lang="lv-LV" sz="3300" dirty="0"/>
              <a:t>	būves, teritorijas un inženiertīklu apsekošanas informācija,</a:t>
            </a:r>
          </a:p>
          <a:p>
            <a:pPr marL="571500" indent="-571500">
              <a:buFont typeface="+mj-lt"/>
              <a:buAutoNum type="romanUcPeriod"/>
            </a:pPr>
            <a:r>
              <a:rPr lang="lv-LV" sz="3300" dirty="0"/>
              <a:t>	mājas kopējo skaitītāju rādījumi,</a:t>
            </a:r>
          </a:p>
          <a:p>
            <a:pPr marL="571500" indent="-571500">
              <a:buFont typeface="+mj-lt"/>
              <a:buAutoNum type="romanUcPeriod"/>
            </a:pPr>
            <a:r>
              <a:rPr lang="lv-LV" sz="3300" dirty="0"/>
              <a:t>	robežu plāni,</a:t>
            </a:r>
          </a:p>
          <a:p>
            <a:pPr marL="571500" indent="-571500">
              <a:buFont typeface="+mj-lt"/>
              <a:buAutoNum type="romanUcPeriod"/>
            </a:pPr>
            <a:r>
              <a:rPr lang="lv-LV" sz="3300" dirty="0"/>
              <a:t>	un citi dokumenti pēc mājas īpašnieka vai mājas lietas kārtotāja 	ieskatiem.</a:t>
            </a:r>
          </a:p>
          <a:p>
            <a:pPr marL="0" indent="0">
              <a:buNone/>
            </a:pPr>
            <a:endParaRPr lang="lv-LV" sz="3300" dirty="0"/>
          </a:p>
          <a:p>
            <a:pPr lvl="1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2816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2CAEF-F2B9-437A-AF5D-11E88D37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18A4A1"/>
                </a:solidFill>
              </a:rPr>
              <a:t>Mājas lietas atvērums BIS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FCA771-7028-46D1-9DCD-F851A3273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14475"/>
            <a:ext cx="10515600" cy="4267199"/>
          </a:xfrm>
        </p:spPr>
      </p:pic>
    </p:spTree>
    <p:extLst>
      <p:ext uri="{BB962C8B-B14F-4D97-AF65-F5344CB8AC3E}">
        <p14:creationId xmlns:p14="http://schemas.microsoft.com/office/powerpoint/2010/main" val="120958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CFA77-5979-4596-A191-943648E32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538"/>
            <a:ext cx="10515600" cy="5447811"/>
          </a:xfrm>
        </p:spPr>
        <p:txBody>
          <a:bodyPr>
            <a:normAutofit fontScale="92500" lnSpcReduction="10000"/>
          </a:bodyPr>
          <a:lstStyle/>
          <a:p>
            <a:r>
              <a:rPr lang="lv-LV" dirty="0"/>
              <a:t>Notikumu vēsturē fiksējas izmaiņas mājas lietā</a:t>
            </a:r>
          </a:p>
          <a:p>
            <a:r>
              <a:rPr lang="lv-LV" dirty="0"/>
              <a:t>Skatīšanās vēsturē veidojas sistēmas audita pieraksts par to, kurš, kuru sadaļu un kad skatījās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r>
              <a:rPr lang="lv-LV" dirty="0"/>
              <a:t>Īpašnieka dati ir </a:t>
            </a:r>
            <a:r>
              <a:rPr lang="lv-LV" dirty="0" err="1"/>
              <a:t>sensitīvā</a:t>
            </a:r>
            <a:r>
              <a:rPr lang="lv-LV" dirty="0"/>
              <a:t> informācija, ko redz tikai pārvaldnieks vai viņa deleģētā persona </a:t>
            </a:r>
          </a:p>
          <a:p>
            <a:endParaRPr lang="lv-LV" dirty="0"/>
          </a:p>
          <a:p>
            <a:pPr marL="0" indent="0">
              <a:buNone/>
            </a:pPr>
            <a:endParaRPr lang="lv-LV" sz="2400" dirty="0">
              <a:solidFill>
                <a:srgbClr val="FF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lv-LV" sz="2400" dirty="0">
              <a:solidFill>
                <a:srgbClr val="FF000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lv-LV" sz="2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Apliecinājums, ka mājas lietā esošos fizisko personu datus pārvaldnieks izmantos tikai ar mājas lietas vešanu saistīto pienākumu izpildei, ievērojot noteikto tiesību apjomu.</a:t>
            </a:r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8312B-3E8E-48F1-B426-3F6E40341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507" y="1646812"/>
            <a:ext cx="6817995" cy="13255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7F47CF-245B-4CC9-803A-9AFCBFFDC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436" y="4041776"/>
            <a:ext cx="3390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2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679BF-2EC8-42E0-BF1B-5A653B12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18A4A1"/>
                </a:solidFill>
              </a:rPr>
              <a:t>Vispārīga informācija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FAB06-7F67-45D3-A17A-414BB24F4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7375"/>
            <a:ext cx="10515600" cy="4067175"/>
          </a:xfrm>
        </p:spPr>
        <p:txBody>
          <a:bodyPr>
            <a:normAutofit/>
          </a:bodyPr>
          <a:lstStyle/>
          <a:p>
            <a:r>
              <a:rPr lang="lv-LV" dirty="0"/>
              <a:t>Sadaļās </a:t>
            </a:r>
            <a:r>
              <a:rPr lang="lv-LV" b="1" dirty="0"/>
              <a:t>Pamatdati</a:t>
            </a:r>
            <a:r>
              <a:rPr lang="lv-LV" dirty="0"/>
              <a:t>, </a:t>
            </a:r>
            <a:r>
              <a:rPr lang="lv-LV" b="1" dirty="0"/>
              <a:t>Pārvaldnieks</a:t>
            </a:r>
            <a:r>
              <a:rPr lang="lv-LV" dirty="0"/>
              <a:t> un </a:t>
            </a:r>
            <a:r>
              <a:rPr lang="lv-LV" b="1" dirty="0"/>
              <a:t>Īpašnieki</a:t>
            </a:r>
            <a:r>
              <a:rPr lang="lv-LV" dirty="0"/>
              <a:t> ir vispārīga informācija par būvi, īpašniekiem un pārvaldnieku.</a:t>
            </a:r>
          </a:p>
          <a:p>
            <a:r>
              <a:rPr lang="lv-LV" dirty="0"/>
              <a:t>Šajās sadaļās dati tiek saņemti no Valsts Zemes dienesta un pārvaldnieku reģistra.</a:t>
            </a:r>
          </a:p>
          <a:p>
            <a:r>
              <a:rPr lang="lv-LV" b="0" i="0" dirty="0">
                <a:solidFill>
                  <a:srgbClr val="000000"/>
                </a:solidFill>
                <a:effectLst/>
              </a:rPr>
              <a:t>Īpašuma veids – ja ir sadalīta dzīvokļu īpašumos, tad atrāda Dzīvokļu īpašumi, citādi – Kopīpašums.</a:t>
            </a:r>
          </a:p>
          <a:p>
            <a:r>
              <a:rPr lang="lv-LV" b="0" i="0" dirty="0">
                <a:solidFill>
                  <a:srgbClr val="000000"/>
                </a:solidFill>
                <a:effectLst/>
              </a:rPr>
              <a:t>Ja ir dzīvokļu īpašumi – ir iespējams apskatīt dzīvokļu īpašumu sarakstu – par katru atrāda īpašuma kadastra numuru un adresi.</a:t>
            </a:r>
          </a:p>
          <a:p>
            <a:r>
              <a:rPr lang="lv-LV" dirty="0">
                <a:solidFill>
                  <a:srgbClr val="000000"/>
                </a:solidFill>
              </a:rPr>
              <a:t>Informācija par Pārvaldnieku tiek saņemta no pārvaldnieku reģistra.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5974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72EC-8627-42F1-A2C3-C9BE27293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18A4A1"/>
                </a:solidFill>
              </a:rPr>
              <a:t>Mājas lietas sadaļu apskats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6F4A4-270C-4DC9-A19B-45FD1F596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Sadaļā </a:t>
            </a:r>
            <a:r>
              <a:rPr lang="lv-LV" b="1" dirty="0"/>
              <a:t>Ienākumu/izdevumu pārskats </a:t>
            </a:r>
            <a:r>
              <a:rPr lang="lv-LV" dirty="0"/>
              <a:t>un </a:t>
            </a:r>
            <a:r>
              <a:rPr lang="lv-LV" b="1" dirty="0"/>
              <a:t>Apsekošanas reģistrācijas žurnāls</a:t>
            </a:r>
            <a:r>
              <a:rPr lang="lv-LV" dirty="0"/>
              <a:t> pārvaldnieks var pievienot datnes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BF695-C882-4ABD-9210-B37C653A2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52" y="3011805"/>
            <a:ext cx="5526723" cy="2952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1BB1E-BC34-4131-9F01-8AF7902F8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2" y="3011805"/>
            <a:ext cx="4226560" cy="300037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050A4EFD-BFCF-4A36-AF65-8D55A337133C}"/>
              </a:ext>
            </a:extLst>
          </p:cNvPr>
          <p:cNvSpPr/>
          <p:nvPr/>
        </p:nvSpPr>
        <p:spPr>
          <a:xfrm>
            <a:off x="3839210" y="3324860"/>
            <a:ext cx="3001963" cy="208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405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4C16-1423-45E5-99D2-613047F5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8305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lv-LV" dirty="0"/>
            </a:br>
            <a:r>
              <a:rPr lang="lv-LV" b="1" dirty="0">
                <a:solidFill>
                  <a:srgbClr val="18A4A1"/>
                </a:solidFill>
              </a:rPr>
              <a:t>Pārvaldnieks var izveidot «elektronisku dokumentu» sadaļās:</a:t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F920-3974-44F9-9758-CEBB739C6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3200" dirty="0"/>
              <a:t>Paziņojumu sagataves</a:t>
            </a:r>
          </a:p>
          <a:p>
            <a:pPr marL="0" indent="0">
              <a:buNone/>
            </a:pPr>
            <a:endParaRPr lang="lv-LV" sz="3200" dirty="0"/>
          </a:p>
          <a:p>
            <a:pPr marL="0" indent="0">
              <a:buNone/>
            </a:pPr>
            <a:endParaRPr lang="lv-LV" sz="3200" dirty="0"/>
          </a:p>
          <a:p>
            <a:pPr marL="0" indent="0">
              <a:buNone/>
            </a:pPr>
            <a:endParaRPr lang="lv-LV" sz="3200" dirty="0"/>
          </a:p>
          <a:p>
            <a:pPr marL="0" indent="0">
              <a:buNone/>
            </a:pPr>
            <a:endParaRPr lang="lv-LV" sz="3200" dirty="0"/>
          </a:p>
          <a:p>
            <a:pPr marL="0" indent="0">
              <a:buNone/>
            </a:pPr>
            <a:r>
              <a:rPr lang="lv-LV" sz="3200" dirty="0"/>
              <a:t>Remontdarbu plāns </a:t>
            </a:r>
          </a:p>
          <a:p>
            <a:pPr marL="514350" indent="-514350">
              <a:buAutoNum type="arabicParenR"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C6D710-6144-4DFE-AD76-4B5F3EF31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693" y="1677194"/>
            <a:ext cx="6575107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5785E0-4B2A-4467-B139-568D521DB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693" y="4001294"/>
            <a:ext cx="6755288" cy="228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5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E1928-09BE-456B-8D9D-7823B359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Ieraksti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Apsekošanas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reģistrācijas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žurnālā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D1D20E-3AEA-4F89-9F0A-E6597289A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029163"/>
            <a:ext cx="6780700" cy="479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7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DBF3-CA8B-4226-B4C3-72D56D34E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18A4A1"/>
                </a:solidFill>
              </a:rPr>
              <a:t>Veidot aptaujas un kopsapulces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B56501-49C4-4B26-9E28-EB1703576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9140" y="1690688"/>
            <a:ext cx="10515600" cy="13976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D1680F-EAD0-462E-BC78-F566E1AA2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" y="3886510"/>
            <a:ext cx="10726420" cy="21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44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467</Words>
  <Application>Microsoft Office PowerPoint</Application>
  <PresentationFormat>Widescreen</PresentationFormat>
  <Paragraphs>89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  </vt:lpstr>
      <vt:lpstr>Mājas lietā iekļaujamie dokumenti vai dati</vt:lpstr>
      <vt:lpstr>Mājas lietas atvērums BIS</vt:lpstr>
      <vt:lpstr>PowerPoint Presentation</vt:lpstr>
      <vt:lpstr>Vispārīga informācija </vt:lpstr>
      <vt:lpstr>Mājas lietas sadaļu apskats</vt:lpstr>
      <vt:lpstr> Pārvaldnieks var izveidot «elektronisku dokumentu» sadaļās: </vt:lpstr>
      <vt:lpstr>Ieraksti Apsekošanas reģistrācijas žurnālā</vt:lpstr>
      <vt:lpstr>Veidot aptaujas un kopsapulces</vt:lpstr>
      <vt:lpstr>Datu pievienošana mājas lietas sadaļās</vt:lpstr>
      <vt:lpstr>Īpašniekam dotās iespējas Mājas lietā</vt:lpstr>
      <vt:lpstr> Sadaļā Pamatdati vai Īpašnieki norādīt savu kontaktinformāciju  </vt:lpstr>
      <vt:lpstr>Izveidot īpašnieka jeb īpašuma tiesību pilnvaru</vt:lpstr>
      <vt:lpstr>Darbības citās sadaļās</vt:lpstr>
      <vt:lpstr>Tehnisko problēmu risināšanas iespējas</vt:lpstr>
      <vt:lpstr>Jautājumi un atbildes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Mājas lietas saturs</dc:title>
  <dc:creator>Iveta Putne</dc:creator>
  <cp:lastModifiedBy>Iveta Putne</cp:lastModifiedBy>
  <cp:revision>16</cp:revision>
  <dcterms:created xsi:type="dcterms:W3CDTF">2022-10-20T08:02:05Z</dcterms:created>
  <dcterms:modified xsi:type="dcterms:W3CDTF">2022-10-25T18:08:51Z</dcterms:modified>
</cp:coreProperties>
</file>